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D4F7BF-5B8F-4B21-B746-3F79D9D7A9F0}">
  <a:tblStyle styleId="{F8D4F7BF-5B8F-4B21-B746-3F79D9D7A9F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8D32F1E-4C84-44C1-8379-97574B8859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86f086165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86f08616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86f086165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86f086165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5b286f26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85b286f26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6f086165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6f086165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8b938210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8b938210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8b938210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8b938210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8b938210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8b938210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6dda81a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86dda81a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6dda81a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6dda81a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6f0861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6f0861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6f086165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6f086165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6f08616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6f08616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Fuga de Clientes: </a:t>
            </a:r>
            <a:r>
              <a:rPr b="0" lang="es" sz="2500"/>
              <a:t>Análisis y Plan estratégico.</a:t>
            </a:r>
            <a:endParaRPr b="0" sz="2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777100"/>
            <a:ext cx="42555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35"/>
              <a:t>Camila Constanza Aguilera Bustamante</a:t>
            </a:r>
            <a:endParaRPr i="1" sz="103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35"/>
              <a:t>Diego Alejandro Herrera Villalobos</a:t>
            </a:r>
            <a:endParaRPr i="1" sz="103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35"/>
              <a:t>Wladimir Richard Parada Rebolledo</a:t>
            </a:r>
            <a:endParaRPr i="1" sz="103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35"/>
              <a:t>Néstor Patricio Rojas Ríos</a:t>
            </a:r>
            <a:endParaRPr i="1" sz="103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35"/>
              <a:t>Ramiro Andrés Uribe Garrido</a:t>
            </a:r>
            <a:endParaRPr i="1" sz="14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152050" y="607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comercial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152050" y="1300900"/>
            <a:ext cx="74667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La </a:t>
            </a:r>
            <a:r>
              <a:rPr b="1" lang="es" sz="1200">
                <a:solidFill>
                  <a:schemeClr val="accent1"/>
                </a:solidFill>
              </a:rPr>
              <a:t>retención de clientes</a:t>
            </a:r>
            <a:r>
              <a:rPr lang="es" sz="1200"/>
              <a:t> es una estrategia aplicada por una empresa o marca para lograr </a:t>
            </a:r>
            <a:r>
              <a:rPr b="1" lang="es" sz="1200">
                <a:solidFill>
                  <a:schemeClr val="accent1"/>
                </a:solidFill>
              </a:rPr>
              <a:t>mantener a sus clientes actuales</a:t>
            </a:r>
            <a:r>
              <a:rPr lang="es" sz="1200">
                <a:solidFill>
                  <a:schemeClr val="accent1"/>
                </a:solidFill>
              </a:rPr>
              <a:t> </a:t>
            </a:r>
            <a:r>
              <a:rPr b="1" lang="es" sz="1200">
                <a:solidFill>
                  <a:schemeClr val="accent1"/>
                </a:solidFill>
              </a:rPr>
              <a:t>satisfechos y fomentar su lealtad a largo plazo</a:t>
            </a:r>
            <a:r>
              <a:rPr lang="es" sz="1200"/>
              <a:t>. 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u="sng"/>
              <a:t>Supuestos considerados:</a:t>
            </a:r>
            <a:endParaRPr sz="1200" u="sng"/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i="1" lang="es" sz="1200"/>
              <a:t>El enunciado no establece un presupuesto base por lo que se </a:t>
            </a:r>
            <a:r>
              <a:rPr i="1" lang="es" sz="1200"/>
              <a:t>emplearon</a:t>
            </a:r>
            <a:r>
              <a:rPr i="1" lang="es" sz="1200"/>
              <a:t> enfoques creativos para lograr acciones de retención sin incurrir en costos significativos.</a:t>
            </a:r>
            <a:endParaRPr i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i="1" lang="es" sz="1200"/>
              <a:t>No poseemos un horizonte de tiempo límite para aplicar las propuestas, sin embargo, las acciones de retención tienen como objetivo fidelizar a nuestros clientes en un plazo máximo de un año.</a:t>
            </a:r>
            <a:endParaRPr i="1"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i="1" lang="es" sz="1200"/>
              <a:t>No se posee conocimiento de acuerdo comerciales ventajosos para implementar en nuestras propuestas por ende, se plantean acciones para abordar de forma individual como empresa</a:t>
            </a:r>
            <a:endParaRPr i="1" sz="1200"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600" y="3676900"/>
            <a:ext cx="1230801" cy="123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150125" y="595800"/>
            <a:ext cx="70305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Propuestas </a:t>
            </a:r>
            <a:endParaRPr/>
          </a:p>
        </p:txBody>
      </p:sp>
      <p:graphicFrame>
        <p:nvGraphicFramePr>
          <p:cNvPr id="352" name="Google Shape;352;p23"/>
          <p:cNvGraphicFramePr/>
          <p:nvPr/>
        </p:nvGraphicFramePr>
        <p:xfrm>
          <a:off x="326413" y="151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{58D32F1E-4C84-44C1-8379-97574B885985}</a:tableStyleId>
              </a:tblPr>
              <a:tblGrid>
                <a:gridCol w="1431650"/>
                <a:gridCol w="1938650"/>
                <a:gridCol w="1938650"/>
                <a:gridCol w="3182225"/>
              </a:tblGrid>
              <a:tr h="366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Fundamento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Objetivo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Acciones de retención a partir de los patrones de fuga detectados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910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10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CASADOS</a:t>
                      </a:r>
                      <a:endParaRPr b="1" i="1" sz="10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 todos los fugados que han contratado ambos servicio, el 63,49% corresponde a clientes solteros.</a:t>
                      </a:r>
                      <a:endParaRPr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Estimular la permanencia de los clientes solteros.</a:t>
                      </a:r>
                      <a:endParaRPr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Servicios de roaming internacional con datos móviles ilimitados para compartir sus experiencias de viaje en redes sociales y llamadas a tarifas especiales para mantenerse en contacto con 3 amigos y/o familiares mientras exploran el mundo.</a:t>
                      </a:r>
                      <a:endParaRPr i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910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10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SERVICIO ADICIONAL ANTIVIRUS</a:t>
                      </a:r>
                      <a:endParaRPr b="1" i="1" sz="10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 todos los clientes que contrataron ambos servicios, y que no contrataron servicio de antivirus el 45,39% se fugó.</a:t>
                      </a:r>
                      <a:endParaRPr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Incentivar la contratación del servicio de adicional de antivirus.</a:t>
                      </a:r>
                      <a:endParaRPr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 contratar servicio de antivirus por 12 meses se obtiene acceso gratuito a herramientas de seguridad premium, como VPN, gestores de contraseñas y software de protección contra malware de última generación, durante los primeros 6 meses.</a:t>
                      </a:r>
                      <a:endParaRPr i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900" y="363550"/>
            <a:ext cx="892625" cy="8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150125" y="595825"/>
            <a:ext cx="70305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Propuestas </a:t>
            </a:r>
            <a:endParaRPr/>
          </a:p>
        </p:txBody>
      </p:sp>
      <p:graphicFrame>
        <p:nvGraphicFramePr>
          <p:cNvPr id="359" name="Google Shape;359;p24"/>
          <p:cNvGraphicFramePr/>
          <p:nvPr/>
        </p:nvGraphicFramePr>
        <p:xfrm>
          <a:off x="312863" y="167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{58D32F1E-4C84-44C1-8379-97574B885985}</a:tableStyleId>
              </a:tblPr>
              <a:tblGrid>
                <a:gridCol w="1436200"/>
                <a:gridCol w="1944850"/>
                <a:gridCol w="1944850"/>
                <a:gridCol w="3192375"/>
              </a:tblGrid>
              <a:tr h="366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Fundamento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Objetivo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Acciones de retención a partir de los patrones de fuga detectados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789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10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SERVICIO SOPORTE PREMIUM</a:t>
                      </a:r>
                      <a:endParaRPr b="1" i="1" sz="10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 todos los clientes que contrataron ambos servicios, y que no contrataron servicio de soporte premium, el 45,23% se fugó.</a:t>
                      </a:r>
                      <a:endParaRPr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Incentivar</a:t>
                      </a:r>
                      <a:r>
                        <a:rPr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la contratación del servicio de soporte premium.</a:t>
                      </a:r>
                      <a:endParaRPr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Descuentos del 30% para acceder a servicios de almacenamiento de datos en la nube, servicios de ciberseguridad, servicios de realidad virtual y servicios de inteligencia artificial, al contratar un servicio de soporte premium por 12 meses.</a:t>
                      </a:r>
                      <a:endParaRPr i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6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1000">
                          <a:solidFill>
                            <a:schemeClr val="accen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TIPO DE CONTRATO MENSUAL</a:t>
                      </a:r>
                      <a:endParaRPr b="1" i="1" sz="1000">
                        <a:solidFill>
                          <a:schemeClr val="accen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 todos los fugados que han contratado ambos servicios, el 88,46% tenían un contrato de tipo mensual.</a:t>
                      </a:r>
                      <a:endParaRPr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Migrar el tipo de contrato de los clientes desde uno mensual a uno anual o de mayor duración.</a:t>
                      </a:r>
                      <a:endParaRPr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Descuentos de un 10% del total facturación mensual a los clientes que elijan migrar de un plan mensual a un plan de duración anual o superior.</a:t>
                      </a:r>
                      <a:endParaRPr i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025" y="327400"/>
            <a:ext cx="892625" cy="8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Fuga de Clientes: </a:t>
            </a:r>
            <a:r>
              <a:rPr b="0" lang="es" sz="2500"/>
              <a:t>Análisis y Plan estratégico.</a:t>
            </a:r>
            <a:endParaRPr b="0" sz="2500"/>
          </a:p>
        </p:txBody>
      </p:sp>
      <p:sp>
        <p:nvSpPr>
          <p:cNvPr id="366" name="Google Shape;366;p25"/>
          <p:cNvSpPr txBox="1"/>
          <p:nvPr>
            <p:ph idx="1" type="subTitle"/>
          </p:nvPr>
        </p:nvSpPr>
        <p:spPr>
          <a:xfrm>
            <a:off x="824000" y="3777100"/>
            <a:ext cx="42555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35"/>
              <a:t>Camila Constanza Aguilera Bustamante</a:t>
            </a:r>
            <a:endParaRPr i="1" sz="103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35"/>
              <a:t>Diego Alejandro Herrera Villalobos</a:t>
            </a:r>
            <a:endParaRPr i="1" sz="103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35"/>
              <a:t>Wladimir Richard Parada Rebolledo</a:t>
            </a:r>
            <a:endParaRPr i="1" sz="103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35"/>
              <a:t>Néstor Patricio Rojas Ríos</a:t>
            </a:r>
            <a:endParaRPr i="1" sz="103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35"/>
              <a:t>Ramiro Andrés Uribe Garrido</a:t>
            </a:r>
            <a:endParaRPr i="1" sz="14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132050" y="589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Empresa	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03250" y="1309925"/>
            <a:ext cx="7131000" cy="3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En el presente escenario, se entrega información correspondiente a una </a:t>
            </a:r>
            <a:r>
              <a:rPr i="1" lang="es" sz="1200"/>
              <a:t>Compañía</a:t>
            </a:r>
            <a:r>
              <a:rPr i="1" lang="es" sz="1200"/>
              <a:t> de Telefonía Celular</a:t>
            </a:r>
            <a:r>
              <a:rPr lang="es" sz="1200"/>
              <a:t>, la cual ofrece productos tales como:</a:t>
            </a:r>
            <a:endParaRPr sz="1200"/>
          </a:p>
          <a:p>
            <a:pPr indent="-256199" lvl="0" marL="179999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Planes de telefonía</a:t>
            </a:r>
            <a:endParaRPr b="1" sz="1200"/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Planes de internet móvil (GB)</a:t>
            </a:r>
            <a:endParaRPr b="1" sz="1200"/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Servicio Adicional de Antivirus</a:t>
            </a:r>
            <a:endParaRPr b="1" sz="1200"/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Servicio de Respaldo en la Nube</a:t>
            </a:r>
            <a:endParaRPr b="1" sz="1200"/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Seguro de Protección Equipo</a:t>
            </a:r>
            <a:endParaRPr b="1" sz="1200"/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Servicio Soporte Premium</a:t>
            </a:r>
            <a:endParaRPr b="1" sz="1200"/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" sz="1200"/>
              <a:t>Streaming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Existen distintos planes que los agrupan (</a:t>
            </a:r>
            <a:r>
              <a:rPr b="1" lang="es" sz="1200"/>
              <a:t>Plan </a:t>
            </a:r>
            <a:r>
              <a:rPr b="1" lang="es" sz="1200"/>
              <a:t>A, Plan B, Plan C, Plan D, etc</a:t>
            </a:r>
            <a:r>
              <a:rPr lang="es" sz="1200"/>
              <a:t>), a su vez, e</a:t>
            </a:r>
            <a:r>
              <a:rPr lang="es" sz="1200"/>
              <a:t>xisten varios tipos de contrato: </a:t>
            </a:r>
            <a:r>
              <a:rPr b="1" lang="es" sz="1200"/>
              <a:t>Tipo de contrato</a:t>
            </a:r>
            <a:r>
              <a:rPr b="1" lang="es" sz="1200"/>
              <a:t> mensual</a:t>
            </a:r>
            <a:r>
              <a:rPr lang="es" sz="1200"/>
              <a:t>,</a:t>
            </a:r>
            <a:r>
              <a:rPr b="1" lang="es" sz="1200"/>
              <a:t> anual </a:t>
            </a:r>
            <a:r>
              <a:rPr lang="es" sz="1200"/>
              <a:t>y</a:t>
            </a:r>
            <a:r>
              <a:rPr b="1" lang="es" sz="1200"/>
              <a:t> 2 o más años. 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Además de lo ya mencionado, se nos entrega una</a:t>
            </a:r>
            <a:r>
              <a:rPr b="1" lang="es" sz="1200"/>
              <a:t> serie de registros </a:t>
            </a:r>
            <a:r>
              <a:rPr lang="es" sz="1200"/>
              <a:t>(</a:t>
            </a:r>
            <a:r>
              <a:rPr b="1" lang="es" sz="1200"/>
              <a:t>6.589 registros</a:t>
            </a:r>
            <a:r>
              <a:rPr lang="es" sz="1200"/>
              <a:t>)</a:t>
            </a:r>
            <a:r>
              <a:rPr b="1" lang="es" sz="1200"/>
              <a:t> </a:t>
            </a:r>
            <a:r>
              <a:rPr lang="es" sz="1200"/>
              <a:t>con</a:t>
            </a:r>
            <a:r>
              <a:rPr b="1" lang="es" sz="1200"/>
              <a:t> datos personales, servicios contratados</a:t>
            </a:r>
            <a:r>
              <a:rPr lang="es" sz="1200"/>
              <a:t> y</a:t>
            </a:r>
            <a:r>
              <a:rPr b="1" lang="es" sz="1200"/>
              <a:t> cobranza</a:t>
            </a:r>
            <a:r>
              <a:rPr lang="es" sz="1200"/>
              <a:t>.</a:t>
            </a:r>
            <a:endParaRPr sz="12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800" y="1761500"/>
            <a:ext cx="1407300" cy="14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113975" y="589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070000" y="1313950"/>
            <a:ext cx="72642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205"/>
              <a:t>Dentro los registros se encuentra la variable dependiente </a:t>
            </a:r>
            <a:r>
              <a:rPr lang="es" sz="1205">
                <a:solidFill>
                  <a:schemeClr val="accent1"/>
                </a:solidFill>
              </a:rPr>
              <a:t>“</a:t>
            </a:r>
            <a:r>
              <a:rPr b="1" lang="es" sz="1205">
                <a:solidFill>
                  <a:schemeClr val="accent1"/>
                </a:solidFill>
              </a:rPr>
              <a:t>Fugado</a:t>
            </a:r>
            <a:r>
              <a:rPr lang="es" sz="1205">
                <a:solidFill>
                  <a:schemeClr val="accent1"/>
                </a:solidFill>
              </a:rPr>
              <a:t>”</a:t>
            </a:r>
            <a:r>
              <a:rPr lang="es" sz="1205"/>
              <a:t>, la cual corresponde a la observación realizada después de un mes respecto a la situación en la que se encuentra el cliente (Fugado si o no). </a:t>
            </a:r>
            <a:endParaRPr sz="1205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205"/>
              <a:t>En base a lo anterior, se busca </a:t>
            </a:r>
            <a:r>
              <a:rPr b="1" lang="es" sz="1205"/>
              <a:t>generar un modelo predictivo de fuga de clientes a la vez que identificamos las variables significativas que </a:t>
            </a:r>
            <a:r>
              <a:rPr b="1" lang="es" sz="1205"/>
              <a:t>inciden</a:t>
            </a:r>
            <a:r>
              <a:rPr b="1" lang="es" sz="1205"/>
              <a:t> en el análisis</a:t>
            </a:r>
            <a:r>
              <a:rPr lang="es" sz="1205"/>
              <a:t>. </a:t>
            </a:r>
            <a:endParaRPr sz="120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6366" l="2704" r="3380" t="4712"/>
          <a:stretch/>
        </p:blipFill>
        <p:spPr>
          <a:xfrm>
            <a:off x="2129788" y="2788300"/>
            <a:ext cx="5378525" cy="22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200" y="458975"/>
            <a:ext cx="718175" cy="7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123025" y="600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176600" y="1270000"/>
            <a:ext cx="7479900" cy="19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</a:rPr>
              <a:t>Existen 1.988 registros con datos correctamente faltantes (</a:t>
            </a:r>
            <a:r>
              <a:rPr b="1" lang="es" sz="1200">
                <a:solidFill>
                  <a:srgbClr val="000000"/>
                </a:solidFill>
              </a:rPr>
              <a:t>NA</a:t>
            </a:r>
            <a:r>
              <a:rPr lang="es" sz="1200">
                <a:solidFill>
                  <a:srgbClr val="000000"/>
                </a:solidFill>
              </a:rPr>
              <a:t>) pues no todos los clientes tienen acceso a todos los productos (quien tiene sólo servicio telefónico no puede contratar Antivirus, por ejemplo).</a:t>
            </a:r>
            <a:endParaRPr sz="1200">
              <a:solidFill>
                <a:srgbClr val="000000"/>
              </a:solidFill>
            </a:endParaRPr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</a:rPr>
              <a:t>Por otro lado, hay 4.720 registros que tienen incompleta la variable </a:t>
            </a:r>
            <a:r>
              <a:rPr b="1" lang="es" sz="1200">
                <a:solidFill>
                  <a:schemeClr val="accent1"/>
                </a:solidFill>
              </a:rPr>
              <a:t>“Causa de Fuga”</a:t>
            </a:r>
            <a:r>
              <a:rPr lang="es" sz="1200">
                <a:solidFill>
                  <a:srgbClr val="000000"/>
                </a:solidFill>
              </a:rPr>
              <a:t>, pues corresponden a clientes que no se han fugado.</a:t>
            </a:r>
            <a:endParaRPr sz="1200">
              <a:solidFill>
                <a:srgbClr val="000000"/>
              </a:solidFill>
            </a:endParaRPr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rgbClr val="000000"/>
                </a:solidFill>
              </a:rPr>
              <a:t>Al generar grupos por tipo de servicio contratado se observaron distintas proporciones de clientes fugados.</a:t>
            </a:r>
            <a:endParaRPr sz="1200">
              <a:solidFill>
                <a:srgbClr val="000000"/>
              </a:solidFill>
            </a:endParaRPr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</a:rPr>
              <a:t>Finalmente, </a:t>
            </a:r>
            <a:r>
              <a:rPr b="1" lang="es" sz="1200">
                <a:solidFill>
                  <a:srgbClr val="000000"/>
                </a:solidFill>
              </a:rPr>
              <a:t>se decidió trabajar con los clientes que tenían contratados los servicios de telefonía e internet móvil</a:t>
            </a:r>
            <a:r>
              <a:rPr lang="es" sz="1200">
                <a:solidFill>
                  <a:srgbClr val="000000"/>
                </a:solidFill>
              </a:rPr>
              <a:t>, pues es el grupo con </a:t>
            </a:r>
            <a:r>
              <a:rPr b="1" lang="es" sz="1200">
                <a:solidFill>
                  <a:srgbClr val="000000"/>
                </a:solidFill>
              </a:rPr>
              <a:t>mayor número de registros, a la vez que tiene la mayor proporción de clientes fugados</a:t>
            </a:r>
            <a:r>
              <a:rPr lang="es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</p:txBody>
      </p:sp>
      <p:graphicFrame>
        <p:nvGraphicFramePr>
          <p:cNvPr id="300" name="Google Shape;300;p16"/>
          <p:cNvGraphicFramePr/>
          <p:nvPr/>
        </p:nvGraphicFramePr>
        <p:xfrm>
          <a:off x="1303800" y="337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{F8D4F7BF-5B8F-4B21-B746-3F79D9D7A9F0}</a:tableStyleId>
              </a:tblPr>
              <a:tblGrid>
                <a:gridCol w="1487350"/>
                <a:gridCol w="1487350"/>
                <a:gridCol w="1487350"/>
                <a:gridCol w="1487350"/>
                <a:gridCol w="1403175"/>
              </a:tblGrid>
              <a:tr h="36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Grupo Observaciones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 Registros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Fugado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Si Fugado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Fugados (%)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 teléfono</a:t>
                      </a:r>
                      <a:endParaRPr i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1344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1231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1,71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Solo internet</a:t>
                      </a:r>
                      <a:endParaRPr i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644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474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2,58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Ambos servicios</a:t>
                      </a:r>
                      <a:endParaRPr i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4601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3015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1586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24,07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</a:tr>
              <a:tr h="31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Todos</a:t>
                      </a:r>
                      <a:endParaRPr b="1" i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6589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4720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1869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28,37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350" y="497325"/>
            <a:ext cx="702350" cy="7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133975" y="607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</a:rPr>
              <a:t>Tratamiento</a:t>
            </a:r>
            <a:r>
              <a:rPr lang="es"/>
              <a:t> de Datos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133975" y="1296200"/>
            <a:ext cx="72003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Las variables categóricas multiclases fueron transformadas a variables binarias.</a:t>
            </a:r>
            <a:endParaRPr sz="1200"/>
          </a:p>
          <a:p>
            <a:pPr indent="-304800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Las variables categóricas fueron rotuladas con números:</a:t>
            </a:r>
            <a:endParaRPr sz="1200"/>
          </a:p>
          <a:p>
            <a:pPr indent="-3048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s" sz="1200">
                <a:solidFill>
                  <a:schemeClr val="accent1"/>
                </a:solidFill>
              </a:rPr>
              <a:t>Sexo</a:t>
            </a:r>
            <a:r>
              <a:rPr lang="es" sz="1200">
                <a:solidFill>
                  <a:schemeClr val="accent1"/>
                </a:solidFill>
              </a:rPr>
              <a:t>:</a:t>
            </a:r>
            <a:r>
              <a:rPr lang="es" sz="1200"/>
              <a:t> </a:t>
            </a:r>
            <a:r>
              <a:rPr b="1" lang="es" sz="1200"/>
              <a:t>0</a:t>
            </a:r>
            <a:r>
              <a:rPr lang="es" sz="1200"/>
              <a:t> para Hombres, </a:t>
            </a:r>
            <a:r>
              <a:rPr b="1" lang="es" sz="1200"/>
              <a:t>1</a:t>
            </a:r>
            <a:r>
              <a:rPr lang="es" sz="1200"/>
              <a:t> para Mujeres.</a:t>
            </a:r>
            <a:endParaRPr sz="1200"/>
          </a:p>
          <a:p>
            <a:pPr indent="-3048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s" sz="1200">
                <a:solidFill>
                  <a:schemeClr val="accent1"/>
                </a:solidFill>
              </a:rPr>
              <a:t>Otras variables binarias</a:t>
            </a:r>
            <a:r>
              <a:rPr lang="es" sz="1200">
                <a:solidFill>
                  <a:schemeClr val="accent1"/>
                </a:solidFill>
              </a:rPr>
              <a:t>:</a:t>
            </a:r>
            <a:r>
              <a:rPr lang="es" sz="1200"/>
              <a:t> </a:t>
            </a:r>
            <a:r>
              <a:rPr b="1" lang="es" sz="1200"/>
              <a:t>0</a:t>
            </a:r>
            <a:r>
              <a:rPr lang="es" sz="1200"/>
              <a:t> para No, </a:t>
            </a:r>
            <a:r>
              <a:rPr b="1" lang="es" sz="1200"/>
              <a:t>1</a:t>
            </a:r>
            <a:r>
              <a:rPr lang="es" sz="1200"/>
              <a:t> para Si.</a:t>
            </a:r>
            <a:endParaRPr sz="1200"/>
          </a:p>
          <a:p>
            <a:pPr indent="-304800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Ya con todas las variables transformadas a números, se normalizaron para impedir que las diferentes escalas produjeran distorsión de los resultados.</a:t>
            </a:r>
            <a:endParaRPr sz="1200"/>
          </a:p>
          <a:p>
            <a:pPr indent="-304800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Finalmente, aquellas variables binarias generadas desde variables categóricas multiclases fueron ponderadas según la cantidad de clases que representaban.</a:t>
            </a:r>
            <a:endParaRPr sz="1200"/>
          </a:p>
          <a:p>
            <a:pPr indent="-304800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Se usó este mismo dataset para comparar los distintos modelos de </a:t>
            </a:r>
            <a:r>
              <a:rPr b="1" i="1" lang="es" sz="1200"/>
              <a:t>Machine Learning</a:t>
            </a:r>
            <a:r>
              <a:rPr lang="es" sz="1200"/>
              <a:t>.</a:t>
            </a:r>
            <a:endParaRPr sz="1200"/>
          </a:p>
          <a:p>
            <a:pPr indent="-304800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Para generar un dataset de entrenamiento y otro de validación se usó la estrategia de </a:t>
            </a:r>
            <a:r>
              <a:rPr b="1" i="1" lang="es" sz="1200"/>
              <a:t>Cross-validation</a:t>
            </a:r>
            <a:r>
              <a:rPr lang="es" sz="1200"/>
              <a:t>, dividiendo el dataset original en </a:t>
            </a:r>
            <a:r>
              <a:rPr b="1" lang="es" sz="1200"/>
              <a:t>10 partes</a:t>
            </a:r>
            <a:r>
              <a:rPr lang="es" sz="1200"/>
              <a:t>.</a:t>
            </a:r>
            <a:endParaRPr sz="1200"/>
          </a:p>
          <a:p>
            <a:pPr indent="-304800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Sólo para la comparación de modelos se asignaron valores a los registros que tenían </a:t>
            </a:r>
            <a:r>
              <a:rPr b="1" lang="es" sz="1200"/>
              <a:t>NA</a:t>
            </a:r>
            <a:r>
              <a:rPr lang="es" sz="1200"/>
              <a:t>.</a:t>
            </a:r>
            <a:endParaRPr sz="12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575" y="814375"/>
            <a:ext cx="1141700" cy="11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113975" y="607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 Modelos de Clasificación</a:t>
            </a:r>
            <a:endParaRPr/>
          </a:p>
        </p:txBody>
      </p:sp>
      <p:graphicFrame>
        <p:nvGraphicFramePr>
          <p:cNvPr id="314" name="Google Shape;314;p18"/>
          <p:cNvGraphicFramePr/>
          <p:nvPr/>
        </p:nvGraphicFramePr>
        <p:xfrm>
          <a:off x="312263" y="13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{F8D4F7BF-5B8F-4B21-B746-3F79D9D7A9F0}</a:tableStyleId>
              </a:tblPr>
              <a:tblGrid>
                <a:gridCol w="1325650"/>
                <a:gridCol w="651675"/>
                <a:gridCol w="779650"/>
                <a:gridCol w="814550"/>
                <a:gridCol w="673975"/>
                <a:gridCol w="835500"/>
                <a:gridCol w="884125"/>
                <a:gridCol w="826900"/>
                <a:gridCol w="822650"/>
                <a:gridCol w="9047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Exactitud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Sensibilidad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Especificidad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Valor F1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Positive 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(TP)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Negative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(FN)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Positive</a:t>
                      </a:r>
                      <a:b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(FP)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Negative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(TN)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Observaciones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Regresión logística</a:t>
                      </a:r>
                      <a:endParaRPr b="1" i="1" sz="9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0,8543</a:t>
                      </a:r>
                      <a:endParaRPr sz="9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0,8983</a:t>
                      </a:r>
                      <a:endParaRPr sz="9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0,7433</a:t>
                      </a:r>
                      <a:endParaRPr sz="9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0,8983</a:t>
                      </a:r>
                      <a:endParaRPr sz="9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424</a:t>
                      </a:r>
                      <a:endParaRPr sz="9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  <a:endParaRPr sz="9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  <a:endParaRPr sz="9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139</a:t>
                      </a:r>
                      <a:endParaRPr sz="9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659</a:t>
                      </a:r>
                      <a:endParaRPr sz="9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Árbol de decisiones</a:t>
                      </a:r>
                      <a:endParaRPr i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0,8665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0,9492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0,6578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0,9106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448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 forest</a:t>
                      </a:r>
                      <a:endParaRPr i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0,8695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0,9449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0,6791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0,9121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446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127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38 vecinos cercanos</a:t>
                      </a:r>
                      <a:endParaRPr i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0,8316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0,9174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0,615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0,8864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433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Support Vector Machines (SPM)</a:t>
                      </a:r>
                      <a:endParaRPr i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0,8513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0,8941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0,7433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0,896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422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Naive Bayes Gaussiano</a:t>
                      </a:r>
                      <a:endParaRPr i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0,8012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0,803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0,7968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0,8526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379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Red neuronal (1 x 31)</a:t>
                      </a:r>
                      <a:endParaRPr i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0,8222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0,875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0,6882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0,8759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413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59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220975" y="4183475"/>
            <a:ext cx="86781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Conclusión:</a:t>
            </a:r>
            <a:endParaRPr b="1"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Dentro de los modelos con menor diferencia entre Sensibilidad y Especificidad se escogió el que tuvo mejor Exactitud, teniendo en cuenta, además, la interpretabilidad de éste. </a:t>
            </a:r>
            <a:r>
              <a:rPr b="1" lang="es" sz="1200">
                <a:solidFill>
                  <a:schemeClr val="accent1"/>
                </a:solidFill>
              </a:rPr>
              <a:t>Regresión logística</a:t>
            </a:r>
            <a:r>
              <a:rPr lang="es" sz="1200">
                <a:solidFill>
                  <a:schemeClr val="accent1"/>
                </a:solidFill>
              </a:rPr>
              <a:t> cumplió con estos requerimientos.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275" y="369725"/>
            <a:ext cx="818650" cy="8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123000" y="582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escogido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176600" y="1270000"/>
            <a:ext cx="7479900" cy="19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</a:rPr>
              <a:t>Para trabajar el modelo de </a:t>
            </a:r>
            <a:r>
              <a:rPr b="1" lang="es" sz="1200">
                <a:solidFill>
                  <a:srgbClr val="000000"/>
                </a:solidFill>
              </a:rPr>
              <a:t>Regresión logística</a:t>
            </a:r>
            <a:r>
              <a:rPr lang="es" sz="1200">
                <a:solidFill>
                  <a:srgbClr val="000000"/>
                </a:solidFill>
              </a:rPr>
              <a:t> se usó solamente el dataset con los clientes que contrataron ambos servicios.</a:t>
            </a:r>
            <a:endParaRPr sz="1200">
              <a:solidFill>
                <a:srgbClr val="000000"/>
              </a:solidFill>
            </a:endParaRPr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</a:rPr>
              <a:t>Para ajustar el modelo se seleccionaron aquellas variables que resultaron significativas en el </a:t>
            </a:r>
            <a:r>
              <a:rPr b="1" lang="es" sz="1200">
                <a:solidFill>
                  <a:srgbClr val="000000"/>
                </a:solidFill>
                <a:highlight>
                  <a:srgbClr val="FFFF00"/>
                </a:highlight>
              </a:rPr>
              <a:t>Test T de Student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</a:rPr>
              <a:t>. Todas las variables tienen un </a:t>
            </a:r>
            <a:r>
              <a:rPr b="1" lang="es" sz="1200">
                <a:solidFill>
                  <a:srgbClr val="000000"/>
                </a:solidFill>
                <a:highlight>
                  <a:srgbClr val="FFFF00"/>
                </a:highlight>
              </a:rPr>
              <a:t>valor p &lt; 0,001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</a:rPr>
              <a:t>. (20 variables más 1 Intercepto).</a:t>
            </a:r>
            <a:endParaRPr sz="12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</a:rPr>
              <a:t>Se construyó la matriz de confusión con </a:t>
            </a:r>
            <a:r>
              <a:rPr b="1" lang="es" sz="1200">
                <a:solidFill>
                  <a:srgbClr val="000000"/>
                </a:solidFill>
              </a:rPr>
              <a:t>No</a:t>
            </a:r>
            <a:r>
              <a:rPr lang="es" sz="1200">
                <a:solidFill>
                  <a:srgbClr val="000000"/>
                </a:solidFill>
              </a:rPr>
              <a:t> </a:t>
            </a:r>
            <a:r>
              <a:rPr b="1" lang="es" sz="1200">
                <a:solidFill>
                  <a:srgbClr val="000000"/>
                </a:solidFill>
              </a:rPr>
              <a:t>como la clase positiva</a:t>
            </a:r>
            <a:r>
              <a:rPr lang="es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256199" lvl="0" marL="17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</a:rPr>
              <a:t>Buscando un buen equilibrio entre Sensibilidad y Especificidad se fijó como </a:t>
            </a:r>
            <a:r>
              <a:rPr b="1" lang="es" sz="1200">
                <a:solidFill>
                  <a:srgbClr val="000000"/>
                </a:solidFill>
              </a:rPr>
              <a:t>punto de corte 0,44</a:t>
            </a:r>
            <a:r>
              <a:rPr lang="es" sz="1200">
                <a:solidFill>
                  <a:srgbClr val="000000"/>
                </a:solidFill>
              </a:rPr>
              <a:t> para clasificar como </a:t>
            </a:r>
            <a:r>
              <a:rPr b="1" lang="es" sz="1200">
                <a:solidFill>
                  <a:srgbClr val="000000"/>
                </a:solidFill>
              </a:rPr>
              <a:t>No se fuga (&lt; 0,44)</a:t>
            </a:r>
            <a:r>
              <a:rPr lang="es" sz="1200">
                <a:solidFill>
                  <a:srgbClr val="000000"/>
                </a:solidFill>
              </a:rPr>
              <a:t> o </a:t>
            </a:r>
            <a:r>
              <a:rPr b="1" lang="es" sz="1200">
                <a:solidFill>
                  <a:srgbClr val="000000"/>
                </a:solidFill>
              </a:rPr>
              <a:t>Si se fuga (&gt; 0,44)</a:t>
            </a:r>
            <a:r>
              <a:rPr lang="es" sz="1200">
                <a:solidFill>
                  <a:srgbClr val="000000"/>
                </a:solidFill>
              </a:rPr>
              <a:t>.</a:t>
            </a:r>
            <a:endParaRPr i="1" sz="1200">
              <a:solidFill>
                <a:srgbClr val="000000"/>
              </a:solidFill>
            </a:endParaRPr>
          </a:p>
        </p:txBody>
      </p:sp>
      <p:graphicFrame>
        <p:nvGraphicFramePr>
          <p:cNvPr id="323" name="Google Shape;323;p19"/>
          <p:cNvGraphicFramePr/>
          <p:nvPr/>
        </p:nvGraphicFramePr>
        <p:xfrm>
          <a:off x="522675" y="358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{F8D4F7BF-5B8F-4B21-B746-3F79D9D7A9F0}</a:tableStyleId>
              </a:tblPr>
              <a:tblGrid>
                <a:gridCol w="1077100"/>
                <a:gridCol w="620750"/>
                <a:gridCol w="742700"/>
                <a:gridCol w="817050"/>
                <a:gridCol w="588275"/>
                <a:gridCol w="777650"/>
                <a:gridCol w="865250"/>
                <a:gridCol w="856175"/>
                <a:gridCol w="820050"/>
                <a:gridCol w="933625"/>
              </a:tblGrid>
              <a:tr h="54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Exactitud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Sensibilidad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Especificidad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Valor F1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Positive 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(TP)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Negative</a:t>
                      </a:r>
                      <a:b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(FN)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 Positive</a:t>
                      </a:r>
                      <a:b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(FP)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 Negative</a:t>
                      </a:r>
                      <a:b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(TN)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Observaciones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Regresión logística ambos</a:t>
                      </a:r>
                      <a:endParaRPr i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0,8217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0,8306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0,8050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0,8591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250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31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128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460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224" y="480125"/>
            <a:ext cx="826051" cy="8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150125" y="607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Regresión Logística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rgbClr val="000000"/>
                </a:solidFill>
              </a:rPr>
              <a:t>P(Fugado) </a:t>
            </a:r>
            <a:r>
              <a:rPr i="1" lang="es" sz="1200">
                <a:solidFill>
                  <a:srgbClr val="000000"/>
                </a:solidFill>
              </a:rPr>
              <a:t>= -2,39 + 0,85 * Edad + 1,50 * Casado - 6, 79 Número de Dependientes - 5,52 * Recomendaciones Realizadas - 8,49 * Meses como Cliente - 0,41 * Cargo Mensual de Llamadas - 0,51 * Servicio Adicional de Antivirus - 0,31 * Servicio de respaldo en la nube - 0,15 * Seguro de Protección Equipo - 0,49 * Servicio de Soporte Premium - 0,29 *  Usa Streaming de Películas + 0,26 * Usa Streaming de Música + 1,59 * Cobro Mensual - 2,19 * Histórico de Cargos de Llamadas  + 10,31 Histórico de Cobro Acumulado + 4,55 * Plan A - 4,28 * Plan D + 2,20 * Plan E + 7,71 * Tipo de Contrato Mensual + 3,99 Tipo de Contrato Anual</a:t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525" y="3447925"/>
            <a:ext cx="1404349" cy="140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150125" y="589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significativas</a:t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4653350" y="1896750"/>
            <a:ext cx="37623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6199" lvl="0" marL="17999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</a:rPr>
              <a:t>Para ajustar el modelo se seleccionaron aquellas variables que resultaron significativas en el </a:t>
            </a:r>
            <a:r>
              <a:rPr b="1" lang="es" sz="1200">
                <a:solidFill>
                  <a:srgbClr val="000000"/>
                </a:solidFill>
                <a:highlight>
                  <a:srgbClr val="FFFF00"/>
                </a:highlight>
              </a:rPr>
              <a:t>Test T de Student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</a:rPr>
              <a:t>. Todas las variables tienen un </a:t>
            </a:r>
            <a:r>
              <a:rPr b="1" lang="es" sz="1200">
                <a:solidFill>
                  <a:srgbClr val="000000"/>
                </a:solidFill>
                <a:highlight>
                  <a:srgbClr val="FFFF00"/>
                </a:highlight>
              </a:rPr>
              <a:t>valor p &lt; 0,001</a:t>
            </a: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</a:rPr>
              <a:t>.</a:t>
            </a:r>
            <a:endParaRPr sz="12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256199" lvl="0" marL="179999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highlight>
                  <a:srgbClr val="FFFF00"/>
                </a:highlight>
              </a:rPr>
              <a:t>Parrrafo B  </a:t>
            </a:r>
            <a:endParaRPr sz="12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38" name="Google Shape;338;p21"/>
          <p:cNvGraphicFramePr/>
          <p:nvPr/>
        </p:nvGraphicFramePr>
        <p:xfrm>
          <a:off x="1462475" y="132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{F8D4F7BF-5B8F-4B21-B746-3F79D9D7A9F0}</a:tableStyleId>
              </a:tblPr>
              <a:tblGrid>
                <a:gridCol w="1958375"/>
                <a:gridCol w="1094225"/>
              </a:tblGrid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Variables significativas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Valor P</a:t>
                      </a:r>
                      <a:endParaRPr b="1"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Casado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2,00 x 10 </a:t>
                      </a:r>
                      <a:r>
                        <a:rPr b="1" baseline="30000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-16</a:t>
                      </a:r>
                      <a:endParaRPr b="1" baseline="30000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Cobro Mensual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4,86 x 10 </a:t>
                      </a:r>
                      <a:r>
                        <a:rPr baseline="30000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Edad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4,24 x 10 </a:t>
                      </a:r>
                      <a:r>
                        <a:rPr baseline="30000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Histórico de Cobro Acumulado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4,31 x 10 </a:t>
                      </a:r>
                      <a:r>
                        <a:rPr baseline="30000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Meses como Cliente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2,00 x 10 </a:t>
                      </a:r>
                      <a:r>
                        <a:rPr baseline="30000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-16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Número de Dependientes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2,00 x 10 </a:t>
                      </a:r>
                      <a:r>
                        <a:rPr baseline="30000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-16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Plan 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9,86 x 10 </a:t>
                      </a:r>
                      <a:r>
                        <a:rPr baseline="30000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Recomendaciones Realizadas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2,00 x 10 </a:t>
                      </a:r>
                      <a:r>
                        <a:rPr baseline="30000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-16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Servicio Adicional de Antivirus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1,64 x 10 </a:t>
                      </a:r>
                      <a:r>
                        <a:rPr b="1" baseline="30000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-6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Servicio de Soporte Premium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5,07 x 10 </a:t>
                      </a:r>
                      <a:r>
                        <a:rPr b="1" baseline="30000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-6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Tipo de Contrato Anual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1,27 x 10 </a:t>
                      </a:r>
                      <a:r>
                        <a:rPr baseline="30000" lang="es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-9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Tipo de Contrato Mensual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&lt; 2,00 x 10 </a:t>
                      </a:r>
                      <a:r>
                        <a:rPr b="1" baseline="30000" lang="es" sz="1000">
                          <a:solidFill>
                            <a:srgbClr val="202124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-16</a:t>
                      </a:r>
                      <a:endParaRPr b="1" sz="1000">
                        <a:solidFill>
                          <a:srgbClr val="202124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54000" marB="540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FCD"/>
                    </a:solidFill>
                  </a:tcPr>
                </a:tc>
              </a:tr>
            </a:tbl>
          </a:graphicData>
        </a:graphic>
      </p:graphicFrame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50" y="398375"/>
            <a:ext cx="925125" cy="9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