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4"/>
  </p:notesMasterIdLst>
  <p:sldIdLst>
    <p:sldId id="256" r:id="rId2"/>
    <p:sldId id="384" r:id="rId3"/>
    <p:sldId id="366" r:id="rId4"/>
    <p:sldId id="380" r:id="rId5"/>
    <p:sldId id="374" r:id="rId6"/>
    <p:sldId id="381" r:id="rId7"/>
    <p:sldId id="288" r:id="rId8"/>
    <p:sldId id="367" r:id="rId9"/>
    <p:sldId id="375" r:id="rId10"/>
    <p:sldId id="368" r:id="rId11"/>
    <p:sldId id="383" r:id="rId12"/>
    <p:sldId id="369" r:id="rId13"/>
    <p:sldId id="390" r:id="rId14"/>
    <p:sldId id="370" r:id="rId15"/>
    <p:sldId id="372" r:id="rId16"/>
    <p:sldId id="371" r:id="rId17"/>
    <p:sldId id="373" r:id="rId18"/>
    <p:sldId id="382" r:id="rId19"/>
    <p:sldId id="385" r:id="rId20"/>
    <p:sldId id="386" r:id="rId21"/>
    <p:sldId id="388" r:id="rId22"/>
    <p:sldId id="387" r:id="rId23"/>
    <p:sldId id="389" r:id="rId24"/>
    <p:sldId id="392" r:id="rId25"/>
    <p:sldId id="391" r:id="rId26"/>
    <p:sldId id="393" r:id="rId27"/>
    <p:sldId id="394" r:id="rId28"/>
    <p:sldId id="395" r:id="rId29"/>
    <p:sldId id="396" r:id="rId30"/>
    <p:sldId id="397" r:id="rId31"/>
    <p:sldId id="398" r:id="rId32"/>
    <p:sldId id="3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CC"/>
    <a:srgbClr val="66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480" y="-2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43E8-58E9-4667-BD47-71334B0A527F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79187-408E-4EE0-9C6C-584AB557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762E7E-EDCF-1940-A24D-602AA4E3BF79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81944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81944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81944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81944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913813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81944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81944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rgbClr val="1E4649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81944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53200" y="6481944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53200" y="6481944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54FFFC1F-4B1C-4352-8C95-F29F96FA55E7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913813" cy="914400"/>
          </a:xfrm>
          <a:prstGeom prst="rect">
            <a:avLst/>
          </a:prstGeom>
          <a:solidFill>
            <a:srgbClr val="1E4649"/>
          </a:solidFill>
        </p:spPr>
        <p:txBody>
          <a:bodyPr vert="horz" lIns="45720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620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A96E95-58D8-45E5-9798-92713E378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</p:sldLayoutIdLst>
  <p:txStyles>
    <p:titleStyle>
      <a:lvl1pPr marL="0" indent="0"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rgbClr val="660066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>
            <a:lumMod val="60000"/>
            <a:lumOff val="40000"/>
          </a:schemeClr>
        </a:buClr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bg1">
            <a:lumMod val="50000"/>
          </a:schemeClr>
        </a:buClr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bg1">
            <a:lumMod val="50000"/>
          </a:schemeClr>
        </a:buClr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bg1">
            <a:lumMod val="50000"/>
          </a:schemeClr>
        </a:buClr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ladamic.com/netlearn/NetLogo501/ErdosRenyiTwoComponent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damic.com/netlearn/nw/RandomGraph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ccl.northwestern.edu/netlogo/models/GiantComponen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ladamic.com/netlearn/NetLogo501/ErdosRenyiTwoComponent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743200"/>
            <a:ext cx="6858000" cy="1447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SNA 2A: ER graphs:</a:t>
            </a:r>
            <a:br>
              <a:rPr lang="en-US" dirty="0" smtClean="0"/>
            </a:br>
            <a:r>
              <a:rPr lang="en-US" dirty="0" smtClean="0"/>
              <a:t>Insights and realism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58000" cy="685800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Lada Adamic</a:t>
            </a:r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5105400"/>
            <a:ext cx="2921000" cy="13970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courselogo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4800"/>
            <a:ext cx="2590800" cy="238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just one giant component?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620000" cy="4419600"/>
          </a:xfrm>
        </p:spPr>
        <p:txBody>
          <a:bodyPr/>
          <a:lstStyle/>
          <a:p>
            <a:r>
              <a:rPr lang="en-US" dirty="0" smtClean="0"/>
              <a:t>What if you had 2, how long could they be sustained as the network </a:t>
            </a:r>
            <a:r>
              <a:rPr lang="en-US" dirty="0" err="1" smtClean="0"/>
              <a:t>densifies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6858000" cy="39554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66" y="6059269"/>
            <a:ext cx="9440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</a:t>
            </a:r>
            <a:r>
              <a:rPr lang="en-US" dirty="0" smtClean="0">
                <a:hlinkClick r:id="rId3"/>
              </a:rPr>
              <a:t>/www.ladamic.com</a:t>
            </a:r>
            <a:r>
              <a:rPr lang="en-US" dirty="0">
                <a:hlinkClick r:id="rId3"/>
              </a:rPr>
              <a:t>/netlearn/NetLogo501/</a:t>
            </a:r>
            <a:r>
              <a:rPr lang="en-US" dirty="0" smtClean="0">
                <a:hlinkClick r:id="rId3"/>
              </a:rPr>
              <a:t>ErdosRenyiTwoComponents.html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Q: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2 large-components each occupying roughly 1/2 of the graph, how long does it typically take for the addition of random edges to join them into one giant component</a:t>
            </a:r>
          </a:p>
          <a:p>
            <a:pPr lvl="1"/>
            <a:r>
              <a:rPr lang="en-US" dirty="0"/>
              <a:t>1-4 edge additions</a:t>
            </a:r>
          </a:p>
          <a:p>
            <a:pPr lvl="1"/>
            <a:r>
              <a:rPr lang="en-US" dirty="0"/>
              <a:t>5-20 edge additions</a:t>
            </a:r>
          </a:p>
          <a:p>
            <a:pPr lvl="1"/>
            <a:r>
              <a:rPr lang="en-US" dirty="0"/>
              <a:t>over 20 edge additions</a:t>
            </a:r>
          </a:p>
        </p:txBody>
      </p:sp>
    </p:spTree>
    <p:extLst>
      <p:ext uri="{BB962C8B-B14F-4D97-AF65-F5344CB8AC3E}">
        <p14:creationId xmlns:p14="http://schemas.microsoft.com/office/powerpoint/2010/main" val="358638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How many hops on average between each pair of nodes?</a:t>
            </a:r>
          </a:p>
          <a:p>
            <a:r>
              <a:rPr lang="en-US" dirty="0"/>
              <a:t> </a:t>
            </a:r>
            <a:r>
              <a:rPr lang="en-US" dirty="0" smtClean="0"/>
              <a:t>again, each of your friends has </a:t>
            </a:r>
            <a:r>
              <a:rPr lang="en-US" b="1" i="1" dirty="0" smtClean="0"/>
              <a:t>z = avg. degree</a:t>
            </a:r>
            <a:r>
              <a:rPr lang="en-US" dirty="0" smtClean="0"/>
              <a:t> friends besides you</a:t>
            </a:r>
          </a:p>
          <a:p>
            <a:r>
              <a:rPr lang="en-US" dirty="0" smtClean="0"/>
              <a:t> ignoring loops, the number of people you have at distance l is 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b="1" i="1" dirty="0" err="1" smtClean="0"/>
              <a:t>z</a:t>
            </a:r>
            <a:r>
              <a:rPr lang="en-US" b="1" i="1" baseline="30000" dirty="0" err="1"/>
              <a:t>l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2487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shortest path</a:t>
            </a:r>
            <a:endParaRPr lang="en-US" dirty="0"/>
          </a:p>
        </p:txBody>
      </p:sp>
      <p:pic>
        <p:nvPicPr>
          <p:cNvPr id="4" name="Picture 3" descr="IMG_013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t="-17531" r="8148" b="17778"/>
          <a:stretch/>
        </p:blipFill>
        <p:spPr>
          <a:xfrm>
            <a:off x="1981200" y="685800"/>
            <a:ext cx="5562600" cy="57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2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4191000" y="1143000"/>
            <a:ext cx="838200" cy="533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friends at distance l</a:t>
            </a:r>
            <a:endParaRPr lang="en-US" dirty="0"/>
          </a:p>
        </p:txBody>
      </p:sp>
      <p:sp>
        <p:nvSpPr>
          <p:cNvPr id="4" name="Oval 17"/>
          <p:cNvSpPr>
            <a:spLocks noChangeArrowheads="1"/>
          </p:cNvSpPr>
          <p:nvPr/>
        </p:nvSpPr>
        <p:spPr bwMode="auto">
          <a:xfrm>
            <a:off x="1143000" y="35814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2133600" y="46482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2133600" y="24384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3200400" y="31242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3200400" y="16764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3200400" y="43434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4419600" y="12954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4419600" y="19812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419600" y="25908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419600" y="33528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4419600" y="40386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4419600" y="47244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419600" y="59436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  <p:cxnSp>
        <p:nvCxnSpPr>
          <p:cNvPr id="20" name="Straight Connector 19"/>
          <p:cNvCxnSpPr>
            <a:stCxn id="4" idx="7"/>
            <a:endCxn id="6" idx="3"/>
          </p:cNvCxnSpPr>
          <p:nvPr/>
        </p:nvCxnSpPr>
        <p:spPr>
          <a:xfrm flipV="1">
            <a:off x="1403163" y="2698563"/>
            <a:ext cx="775074" cy="927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5"/>
            <a:endCxn id="5" idx="1"/>
          </p:cNvCxnSpPr>
          <p:nvPr/>
        </p:nvCxnSpPr>
        <p:spPr>
          <a:xfrm>
            <a:off x="1403163" y="3841563"/>
            <a:ext cx="775074" cy="851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7"/>
            <a:endCxn id="8" idx="3"/>
          </p:cNvCxnSpPr>
          <p:nvPr/>
        </p:nvCxnSpPr>
        <p:spPr>
          <a:xfrm flipV="1">
            <a:off x="2393763" y="1936563"/>
            <a:ext cx="851274" cy="546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1"/>
          </p:cNvCxnSpPr>
          <p:nvPr/>
        </p:nvCxnSpPr>
        <p:spPr>
          <a:xfrm>
            <a:off x="2393763" y="2483037"/>
            <a:ext cx="851274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6"/>
            <a:endCxn id="9" idx="2"/>
          </p:cNvCxnSpPr>
          <p:nvPr/>
        </p:nvCxnSpPr>
        <p:spPr>
          <a:xfrm flipV="1">
            <a:off x="2438400" y="4495800"/>
            <a:ext cx="762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  <a:endCxn id="10" idx="0"/>
          </p:cNvCxnSpPr>
          <p:nvPr/>
        </p:nvCxnSpPr>
        <p:spPr>
          <a:xfrm>
            <a:off x="2438400" y="4800600"/>
            <a:ext cx="9144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6"/>
            <a:endCxn id="11" idx="1"/>
          </p:cNvCxnSpPr>
          <p:nvPr/>
        </p:nvCxnSpPr>
        <p:spPr>
          <a:xfrm flipV="1">
            <a:off x="3505200" y="1340037"/>
            <a:ext cx="959037" cy="488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6"/>
            <a:endCxn id="12" idx="2"/>
          </p:cNvCxnSpPr>
          <p:nvPr/>
        </p:nvCxnSpPr>
        <p:spPr>
          <a:xfrm>
            <a:off x="3505200" y="1828800"/>
            <a:ext cx="9144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7"/>
            <a:endCxn id="13" idx="2"/>
          </p:cNvCxnSpPr>
          <p:nvPr/>
        </p:nvCxnSpPr>
        <p:spPr>
          <a:xfrm flipV="1">
            <a:off x="3460563" y="2743200"/>
            <a:ext cx="959037" cy="425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6"/>
            <a:endCxn id="14" idx="2"/>
          </p:cNvCxnSpPr>
          <p:nvPr/>
        </p:nvCxnSpPr>
        <p:spPr>
          <a:xfrm>
            <a:off x="3505200" y="3276600"/>
            <a:ext cx="914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7"/>
            <a:endCxn id="15" idx="2"/>
          </p:cNvCxnSpPr>
          <p:nvPr/>
        </p:nvCxnSpPr>
        <p:spPr>
          <a:xfrm flipV="1">
            <a:off x="3460563" y="4191000"/>
            <a:ext cx="959037" cy="197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6"/>
            <a:endCxn id="16" idx="1"/>
          </p:cNvCxnSpPr>
          <p:nvPr/>
        </p:nvCxnSpPr>
        <p:spPr>
          <a:xfrm>
            <a:off x="3505200" y="4495800"/>
            <a:ext cx="959037" cy="27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5"/>
            <a:endCxn id="17" idx="2"/>
          </p:cNvCxnSpPr>
          <p:nvPr/>
        </p:nvCxnSpPr>
        <p:spPr>
          <a:xfrm flipV="1">
            <a:off x="3460563" y="5334000"/>
            <a:ext cx="959037" cy="107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5"/>
            <a:endCxn id="18" idx="1"/>
          </p:cNvCxnSpPr>
          <p:nvPr/>
        </p:nvCxnSpPr>
        <p:spPr>
          <a:xfrm>
            <a:off x="3460563" y="5441763"/>
            <a:ext cx="1003674" cy="546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629400" y="25908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err="1" smtClean="0"/>
              <a:t>N</a:t>
            </a:r>
            <a:r>
              <a:rPr lang="en-US" sz="3600" b="1" i="1" baseline="-25000" dirty="0" err="1" smtClean="0"/>
              <a:t>l</a:t>
            </a:r>
            <a:r>
              <a:rPr lang="en-US" sz="3600" b="1" i="1" dirty="0" smtClean="0"/>
              <a:t>=</a:t>
            </a:r>
            <a:r>
              <a:rPr lang="en-US" sz="3600" b="1" i="1" dirty="0" err="1" smtClean="0"/>
              <a:t>z</a:t>
            </a:r>
            <a:r>
              <a:rPr lang="en-US" sz="3600" b="1" i="1" baseline="30000" dirty="0" err="1"/>
              <a:t>l</a:t>
            </a:r>
            <a:endParaRPr lang="en-US" sz="3600" dirty="0"/>
          </a:p>
        </p:txBody>
      </p:sp>
      <p:sp>
        <p:nvSpPr>
          <p:cNvPr id="62" name="TextBox 61"/>
          <p:cNvSpPr txBox="1"/>
          <p:nvPr/>
        </p:nvSpPr>
        <p:spPr>
          <a:xfrm>
            <a:off x="5227791" y="3657600"/>
            <a:ext cx="3890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scaling:</a:t>
            </a:r>
          </a:p>
          <a:p>
            <a:r>
              <a:rPr lang="en-US" sz="2400" dirty="0" smtClean="0"/>
              <a:t>average shortest path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av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22173"/>
              </p:ext>
            </p:extLst>
          </p:nvPr>
        </p:nvGraphicFramePr>
        <p:xfrm>
          <a:off x="5791200" y="5029199"/>
          <a:ext cx="1828800" cy="113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Equation" r:id="rId3" imgW="698500" imgH="431800" progId="Equation.3">
                  <p:embed/>
                </p:oleObj>
              </mc:Choice>
              <mc:Fallback>
                <p:oleObj name="Equation" r:id="rId3" imgW="698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5029199"/>
                        <a:ext cx="1828800" cy="113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86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this means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620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Erdös-Renyi</a:t>
            </a:r>
            <a:r>
              <a:rPr lang="en-US" sz="2400" dirty="0" smtClean="0"/>
              <a:t> networks can grow to be very large but nodes will be just a few hops apart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725125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3813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Logarithmic axes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609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powers of a number will be uniformly spaced</a:t>
            </a:r>
          </a:p>
        </p:txBody>
      </p:sp>
      <p:grpSp>
        <p:nvGrpSpPr>
          <p:cNvPr id="34820" name="Group 11"/>
          <p:cNvGrpSpPr>
            <a:grpSpLocks/>
          </p:cNvGrpSpPr>
          <p:nvPr/>
        </p:nvGrpSpPr>
        <p:grpSpPr bwMode="auto">
          <a:xfrm>
            <a:off x="381000" y="2438400"/>
            <a:ext cx="8572500" cy="533400"/>
            <a:chOff x="144" y="2640"/>
            <a:chExt cx="5400" cy="336"/>
          </a:xfrm>
        </p:grpSpPr>
        <p:pic>
          <p:nvPicPr>
            <p:cNvPr id="34832" name="Picture 12" descr="asse-logaritim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2640"/>
              <a:ext cx="532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3" name="Text Box 13"/>
            <p:cNvSpPr txBox="1">
              <a:spLocks noChangeArrowheads="1"/>
            </p:cNvSpPr>
            <p:nvPr/>
          </p:nvSpPr>
          <p:spPr bwMode="auto">
            <a:xfrm>
              <a:off x="144" y="27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4834" name="Text Box 14"/>
            <p:cNvSpPr txBox="1">
              <a:spLocks noChangeArrowheads="1"/>
            </p:cNvSpPr>
            <p:nvPr/>
          </p:nvSpPr>
          <p:spPr bwMode="auto">
            <a:xfrm>
              <a:off x="672" y="27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34835" name="Text Box 15"/>
            <p:cNvSpPr txBox="1">
              <a:spLocks noChangeArrowheads="1"/>
            </p:cNvSpPr>
            <p:nvPr/>
          </p:nvSpPr>
          <p:spPr bwMode="auto">
            <a:xfrm>
              <a:off x="960" y="27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34836" name="Text Box 16"/>
            <p:cNvSpPr txBox="1">
              <a:spLocks noChangeArrowheads="1"/>
            </p:cNvSpPr>
            <p:nvPr/>
          </p:nvSpPr>
          <p:spPr bwMode="auto">
            <a:xfrm>
              <a:off x="1920" y="274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000066"/>
                  </a:solidFill>
                </a:rPr>
                <a:t>10</a:t>
              </a:r>
            </a:p>
          </p:txBody>
        </p:sp>
        <p:sp>
          <p:nvSpPr>
            <p:cNvPr id="34837" name="Text Box 17"/>
            <p:cNvSpPr txBox="1">
              <a:spLocks noChangeArrowheads="1"/>
            </p:cNvSpPr>
            <p:nvPr/>
          </p:nvSpPr>
          <p:spPr bwMode="auto">
            <a:xfrm>
              <a:off x="2400" y="274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000066"/>
                  </a:solidFill>
                </a:rPr>
                <a:t>20</a:t>
              </a:r>
            </a:p>
          </p:txBody>
        </p:sp>
        <p:sp>
          <p:nvSpPr>
            <p:cNvPr id="34838" name="Text Box 18"/>
            <p:cNvSpPr txBox="1">
              <a:spLocks noChangeArrowheads="1"/>
            </p:cNvSpPr>
            <p:nvPr/>
          </p:nvSpPr>
          <p:spPr bwMode="auto">
            <a:xfrm>
              <a:off x="2736" y="274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000066"/>
                  </a:solidFill>
                </a:rPr>
                <a:t>30</a:t>
              </a:r>
            </a:p>
          </p:txBody>
        </p:sp>
        <p:sp>
          <p:nvSpPr>
            <p:cNvPr id="34839" name="Text Box 19"/>
            <p:cNvSpPr txBox="1">
              <a:spLocks noChangeArrowheads="1"/>
            </p:cNvSpPr>
            <p:nvPr/>
          </p:nvSpPr>
          <p:spPr bwMode="auto">
            <a:xfrm>
              <a:off x="3600" y="2745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000066"/>
                  </a:solidFill>
                </a:rPr>
                <a:t>100</a:t>
              </a:r>
            </a:p>
          </p:txBody>
        </p:sp>
        <p:sp>
          <p:nvSpPr>
            <p:cNvPr id="34840" name="Text Box 20"/>
            <p:cNvSpPr txBox="1">
              <a:spLocks noChangeArrowheads="1"/>
            </p:cNvSpPr>
            <p:nvPr/>
          </p:nvSpPr>
          <p:spPr bwMode="auto">
            <a:xfrm>
              <a:off x="4108" y="2745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000066"/>
                  </a:solidFill>
                </a:rPr>
                <a:t>200</a:t>
              </a:r>
            </a:p>
          </p:txBody>
        </p:sp>
      </p:grpSp>
      <p:sp>
        <p:nvSpPr>
          <p:cNvPr id="34821" name="Rectangle 26"/>
          <p:cNvSpPr>
            <a:spLocks noChangeArrowheads="1"/>
          </p:cNvSpPr>
          <p:nvPr/>
        </p:nvSpPr>
        <p:spPr bwMode="auto">
          <a:xfrm>
            <a:off x="609600" y="41148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bg2"/>
              </a:buClr>
              <a:buSzPct val="90000"/>
              <a:buFont typeface="Wingdings" charset="0"/>
              <a:buChar char="n"/>
            </a:pPr>
            <a:r>
              <a:rPr lang="en-US" sz="2800"/>
              <a:t>2</a:t>
            </a:r>
            <a:r>
              <a:rPr lang="en-US" sz="2800" baseline="30000"/>
              <a:t>0</a:t>
            </a:r>
            <a:r>
              <a:rPr lang="en-US" sz="2800"/>
              <a:t>=1, 2</a:t>
            </a:r>
            <a:r>
              <a:rPr lang="en-US" sz="2800" baseline="30000"/>
              <a:t>1</a:t>
            </a:r>
            <a:r>
              <a:rPr lang="en-US" sz="2800"/>
              <a:t>=2, 2</a:t>
            </a:r>
            <a:r>
              <a:rPr lang="en-US" sz="2800" baseline="30000"/>
              <a:t>2</a:t>
            </a:r>
            <a:r>
              <a:rPr lang="en-US" sz="2800"/>
              <a:t>=4, 2</a:t>
            </a:r>
            <a:r>
              <a:rPr lang="en-US" sz="2800" baseline="30000"/>
              <a:t>3</a:t>
            </a:r>
            <a:r>
              <a:rPr lang="en-US" sz="2800"/>
              <a:t>=8, 2</a:t>
            </a:r>
            <a:r>
              <a:rPr lang="en-US" sz="2800" baseline="30000"/>
              <a:t>4</a:t>
            </a:r>
            <a:r>
              <a:rPr lang="en-US" sz="2800"/>
              <a:t>=16, 2</a:t>
            </a:r>
            <a:r>
              <a:rPr lang="en-US" sz="2800" baseline="30000"/>
              <a:t>5</a:t>
            </a:r>
            <a:r>
              <a:rPr lang="en-US" sz="2800"/>
              <a:t>=32, 2</a:t>
            </a:r>
            <a:r>
              <a:rPr lang="en-US" sz="2800" baseline="30000"/>
              <a:t>6</a:t>
            </a:r>
            <a:r>
              <a:rPr lang="en-US" sz="2800"/>
              <a:t>=64,….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08000" y="2438400"/>
            <a:ext cx="6807200" cy="177800"/>
            <a:chOff x="320" y="1536"/>
            <a:chExt cx="4288" cy="112"/>
          </a:xfrm>
        </p:grpSpPr>
        <p:sp>
          <p:nvSpPr>
            <p:cNvPr id="34823" name="Oval 27"/>
            <p:cNvSpPr>
              <a:spLocks noChangeArrowheads="1"/>
            </p:cNvSpPr>
            <p:nvPr/>
          </p:nvSpPr>
          <p:spPr bwMode="auto">
            <a:xfrm>
              <a:off x="320" y="1536"/>
              <a:ext cx="96" cy="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4" name="Oval 29"/>
            <p:cNvSpPr>
              <a:spLocks noChangeArrowheads="1"/>
            </p:cNvSpPr>
            <p:nvPr/>
          </p:nvSpPr>
          <p:spPr bwMode="auto">
            <a:xfrm>
              <a:off x="832" y="1536"/>
              <a:ext cx="96" cy="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5" name="Oval 30"/>
            <p:cNvSpPr>
              <a:spLocks noChangeArrowheads="1"/>
            </p:cNvSpPr>
            <p:nvPr/>
          </p:nvSpPr>
          <p:spPr bwMode="auto">
            <a:xfrm>
              <a:off x="1360" y="1544"/>
              <a:ext cx="96" cy="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6" name="Oval 31"/>
            <p:cNvSpPr>
              <a:spLocks noChangeArrowheads="1"/>
            </p:cNvSpPr>
            <p:nvPr/>
          </p:nvSpPr>
          <p:spPr bwMode="auto">
            <a:xfrm>
              <a:off x="1880" y="1552"/>
              <a:ext cx="96" cy="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7" name="Oval 32"/>
            <p:cNvSpPr>
              <a:spLocks noChangeArrowheads="1"/>
            </p:cNvSpPr>
            <p:nvPr/>
          </p:nvSpPr>
          <p:spPr bwMode="auto">
            <a:xfrm>
              <a:off x="2408" y="1544"/>
              <a:ext cx="96" cy="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8" name="Oval 33"/>
            <p:cNvSpPr>
              <a:spLocks noChangeArrowheads="1"/>
            </p:cNvSpPr>
            <p:nvPr/>
          </p:nvSpPr>
          <p:spPr bwMode="auto">
            <a:xfrm>
              <a:off x="2960" y="1552"/>
              <a:ext cx="96" cy="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9" name="Oval 34"/>
            <p:cNvSpPr>
              <a:spLocks noChangeArrowheads="1"/>
            </p:cNvSpPr>
            <p:nvPr/>
          </p:nvSpPr>
          <p:spPr bwMode="auto">
            <a:xfrm>
              <a:off x="3432" y="1552"/>
              <a:ext cx="96" cy="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0" name="Oval 35"/>
            <p:cNvSpPr>
              <a:spLocks noChangeArrowheads="1"/>
            </p:cNvSpPr>
            <p:nvPr/>
          </p:nvSpPr>
          <p:spPr bwMode="auto">
            <a:xfrm>
              <a:off x="3984" y="1536"/>
              <a:ext cx="96" cy="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1" name="Oval 36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31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Erdös-Renyi</a:t>
            </a:r>
            <a:r>
              <a:rPr lang="en-US" dirty="0" smtClean="0"/>
              <a:t> avg. shortest 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5" b="2608"/>
          <a:stretch/>
        </p:blipFill>
        <p:spPr>
          <a:xfrm>
            <a:off x="354724" y="1142999"/>
            <a:ext cx="8408276" cy="5139267"/>
          </a:xfrm>
        </p:spPr>
      </p:pic>
    </p:spTree>
    <p:extLst>
      <p:ext uri="{BB962C8B-B14F-4D97-AF65-F5344CB8AC3E}">
        <p14:creationId xmlns:p14="http://schemas.microsoft.com/office/powerpoint/2010/main" val="368624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Q: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size of an </a:t>
            </a:r>
            <a:r>
              <a:rPr lang="en-US" dirty="0" err="1"/>
              <a:t>Erdös-Renyi</a:t>
            </a:r>
            <a:r>
              <a:rPr lang="en-US" dirty="0"/>
              <a:t> network increases 100 fold (e.g. from 100 to 10,000 nodes), how will the average shortest path change</a:t>
            </a:r>
          </a:p>
          <a:p>
            <a:pPr lvl="1"/>
            <a:r>
              <a:rPr lang="en-US" dirty="0" smtClean="0"/>
              <a:t> it </a:t>
            </a:r>
            <a:r>
              <a:rPr lang="en-US" dirty="0"/>
              <a:t>will be 100 times as long</a:t>
            </a:r>
          </a:p>
          <a:p>
            <a:pPr lvl="1"/>
            <a:r>
              <a:rPr lang="en-US" dirty="0" smtClean="0"/>
              <a:t> it </a:t>
            </a:r>
            <a:r>
              <a:rPr lang="en-US" dirty="0"/>
              <a:t>will be 10 times as long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will be twice as long</a:t>
            </a:r>
          </a:p>
          <a:p>
            <a:pPr lvl="1"/>
            <a:r>
              <a:rPr lang="en-US" dirty="0" smtClean="0"/>
              <a:t> it </a:t>
            </a:r>
            <a:r>
              <a:rPr lang="en-US" dirty="0"/>
              <a:t>will be the same</a:t>
            </a:r>
          </a:p>
          <a:p>
            <a:pPr lvl="1"/>
            <a:r>
              <a:rPr lang="en-US" dirty="0" smtClean="0"/>
              <a:t>  </a:t>
            </a:r>
            <a:r>
              <a:rPr lang="en-US" dirty="0"/>
              <a:t>it will be 1/2 as long</a:t>
            </a:r>
          </a:p>
        </p:txBody>
      </p:sp>
    </p:spTree>
    <p:extLst>
      <p:ext uri="{BB962C8B-B14F-4D97-AF65-F5344CB8AC3E}">
        <p14:creationId xmlns:p14="http://schemas.microsoft.com/office/powerpoint/2010/main" val="346372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Consider alternative mechanisms of constructing a network that are also fairly “random”.</a:t>
            </a:r>
          </a:p>
          <a:p>
            <a:r>
              <a:rPr lang="en-US" dirty="0"/>
              <a:t> </a:t>
            </a:r>
            <a:r>
              <a:rPr lang="en-US" dirty="0" smtClean="0"/>
              <a:t>How do they stack up against </a:t>
            </a:r>
            <a:r>
              <a:rPr lang="en-US" dirty="0" err="1" smtClean="0"/>
              <a:t>Erdös-Renyi</a:t>
            </a:r>
            <a:r>
              <a:rPr lang="en-US" dirty="0" smtClean="0"/>
              <a:t>?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://www.ladamic.com/netlearn/nw/</a:t>
            </a:r>
            <a:r>
              <a:rPr lang="en-US" dirty="0" smtClean="0">
                <a:hlinkClick r:id="rId2"/>
              </a:rPr>
              <a:t>RandomGraphs.html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6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Previously: degree distribution / absence of hubs </a:t>
            </a:r>
          </a:p>
          <a:p>
            <a:r>
              <a:rPr lang="en-US" dirty="0" smtClean="0"/>
              <a:t>Emergence of giant component</a:t>
            </a:r>
          </a:p>
          <a:p>
            <a:r>
              <a:rPr lang="en-US" dirty="0" smtClean="0"/>
              <a:t>Average shortest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9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Prob</a:t>
            </a:r>
            <a:r>
              <a:rPr lang="en-US" dirty="0" smtClean="0"/>
              <a:t>-link is the p (probability of any two nodes sharing an edge) that we are used to</a:t>
            </a:r>
          </a:p>
          <a:p>
            <a:r>
              <a:rPr lang="en-US" dirty="0"/>
              <a:t> </a:t>
            </a:r>
            <a:r>
              <a:rPr lang="en-US" dirty="0" smtClean="0"/>
              <a:t>But, with probability </a:t>
            </a:r>
            <a:r>
              <a:rPr lang="en-US" dirty="0" err="1" smtClean="0"/>
              <a:t>prob</a:t>
            </a:r>
            <a:r>
              <a:rPr lang="en-US" dirty="0" smtClean="0"/>
              <a:t>-intro the other node is selected among one of our friends’ friends and not completely at random</a:t>
            </a:r>
          </a:p>
        </p:txBody>
      </p:sp>
    </p:spTree>
    <p:extLst>
      <p:ext uri="{BB962C8B-B14F-4D97-AF65-F5344CB8AC3E}">
        <p14:creationId xmlns:p14="http://schemas.microsoft.com/office/powerpoint/2010/main" val="87683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326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743200"/>
            <a:ext cx="1524000" cy="5334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Q: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Relative to ER, the introduction model has:</a:t>
            </a:r>
          </a:p>
          <a:p>
            <a:pPr lvl="1"/>
            <a:r>
              <a:rPr lang="en-US" dirty="0" smtClean="0"/>
              <a:t>more edges</a:t>
            </a:r>
          </a:p>
          <a:p>
            <a:pPr lvl="1"/>
            <a:r>
              <a:rPr lang="en-US" dirty="0" smtClean="0"/>
              <a:t>more closed triads</a:t>
            </a:r>
          </a:p>
          <a:p>
            <a:pPr lvl="1"/>
            <a:r>
              <a:rPr lang="en-US" dirty="0" smtClean="0"/>
              <a:t>longer average shortest path</a:t>
            </a:r>
          </a:p>
          <a:p>
            <a:pPr lvl="1"/>
            <a:r>
              <a:rPr lang="en-US" dirty="0" smtClean="0"/>
              <a:t>more uneven degree</a:t>
            </a:r>
          </a:p>
          <a:p>
            <a:pPr lvl="1"/>
            <a:r>
              <a:rPr lang="en-US" dirty="0" smtClean="0"/>
              <a:t>smaller giant component at low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5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Geographical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Each node connects to </a:t>
            </a:r>
            <a:r>
              <a:rPr lang="en-US" dirty="0" err="1" smtClean="0"/>
              <a:t>num</a:t>
            </a:r>
            <a:r>
              <a:rPr lang="en-US" dirty="0" smtClean="0"/>
              <a:t>-neighbors of its closest neighbors</a:t>
            </a:r>
          </a:p>
          <a:p>
            <a:r>
              <a:rPr lang="en-US" dirty="0"/>
              <a:t> </a:t>
            </a:r>
            <a:r>
              <a:rPr lang="en-US" dirty="0" smtClean="0"/>
              <a:t>use the </a:t>
            </a:r>
            <a:r>
              <a:rPr lang="en-US" dirty="0" err="1" smtClean="0"/>
              <a:t>num</a:t>
            </a:r>
            <a:r>
              <a:rPr lang="en-US" dirty="0" smtClean="0"/>
              <a:t>-neighbors slider, and for comparison, switch PROB-OR-NUM to ‘off’ to have the ER model aim for </a:t>
            </a:r>
            <a:r>
              <a:rPr lang="en-US" dirty="0" err="1" smtClean="0"/>
              <a:t>num</a:t>
            </a:r>
            <a:r>
              <a:rPr lang="en-US" dirty="0" smtClean="0"/>
              <a:t>-neighbors as well</a:t>
            </a:r>
          </a:p>
          <a:p>
            <a:r>
              <a:rPr lang="en-US" dirty="0"/>
              <a:t> </a:t>
            </a:r>
            <a:r>
              <a:rPr lang="en-US" dirty="0" smtClean="0"/>
              <a:t>turn off the layout algorithm while this is running, you can apply it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5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geo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44" b="944"/>
          <a:stretch>
            <a:fillRect/>
          </a:stretch>
        </p:blipFill>
        <p:spPr>
          <a:xfrm>
            <a:off x="388883" y="1295400"/>
            <a:ext cx="8145517" cy="4724400"/>
          </a:xfrm>
        </p:spPr>
      </p:pic>
      <p:sp>
        <p:nvSpPr>
          <p:cNvPr id="5" name="Rectangle 4"/>
          <p:cNvSpPr/>
          <p:nvPr/>
        </p:nvSpPr>
        <p:spPr>
          <a:xfrm>
            <a:off x="228600" y="3581400"/>
            <a:ext cx="1524000" cy="5334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Q: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Relative to ER, the static geographical model has :</a:t>
            </a:r>
          </a:p>
          <a:p>
            <a:pPr lvl="1"/>
            <a:r>
              <a:rPr lang="en-US" dirty="0" smtClean="0"/>
              <a:t>longer average shortest path</a:t>
            </a:r>
          </a:p>
          <a:p>
            <a:pPr lvl="1"/>
            <a:r>
              <a:rPr lang="en-US" dirty="0" smtClean="0"/>
              <a:t>shorter average shortest path</a:t>
            </a:r>
          </a:p>
          <a:p>
            <a:pPr lvl="1"/>
            <a:r>
              <a:rPr lang="en-US" dirty="0" smtClean="0"/>
              <a:t>narrower degree distribution</a:t>
            </a:r>
          </a:p>
          <a:p>
            <a:pPr lvl="1"/>
            <a:r>
              <a:rPr lang="en-US" dirty="0" smtClean="0"/>
              <a:t>broader degree distribution</a:t>
            </a:r>
          </a:p>
          <a:p>
            <a:pPr lvl="1"/>
            <a:r>
              <a:rPr lang="en-US" dirty="0" smtClean="0"/>
              <a:t>smaller giant component at a low number of neighbors</a:t>
            </a:r>
          </a:p>
          <a:p>
            <a:pPr lvl="1"/>
            <a:r>
              <a:rPr lang="en-US" dirty="0" smtClean="0"/>
              <a:t>larger giant component at a low number of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2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move around randomly and connect to people they bump into</a:t>
            </a:r>
          </a:p>
          <a:p>
            <a:r>
              <a:rPr lang="en-US" dirty="0"/>
              <a:t> </a:t>
            </a:r>
            <a:r>
              <a:rPr lang="en-US" dirty="0" smtClean="0"/>
              <a:t>use the </a:t>
            </a:r>
            <a:r>
              <a:rPr lang="en-US" dirty="0" err="1" smtClean="0"/>
              <a:t>num</a:t>
            </a:r>
            <a:r>
              <a:rPr lang="en-US" dirty="0" smtClean="0"/>
              <a:t>-neighbors slider, and for comparison, switch PROB-OR-NUM to ‘off’ to have the ER model aim for </a:t>
            </a:r>
            <a:r>
              <a:rPr lang="en-US" dirty="0" err="1" smtClean="0"/>
              <a:t>num</a:t>
            </a:r>
            <a:r>
              <a:rPr lang="en-US" dirty="0" smtClean="0"/>
              <a:t>-neighbors as well</a:t>
            </a:r>
          </a:p>
          <a:p>
            <a:r>
              <a:rPr lang="en-US" dirty="0"/>
              <a:t> </a:t>
            </a:r>
            <a:r>
              <a:rPr lang="en-US" dirty="0" smtClean="0"/>
              <a:t>turn off the layout algorithm while this is running (you can apply it at the 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4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encounters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443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191000"/>
            <a:ext cx="1524000" cy="5334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Q: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Relative to ER, the random encounters model has :</a:t>
            </a:r>
          </a:p>
          <a:p>
            <a:pPr lvl="1"/>
            <a:r>
              <a:rPr lang="en-US" dirty="0" smtClean="0"/>
              <a:t>more closed triads</a:t>
            </a:r>
          </a:p>
          <a:p>
            <a:pPr lvl="1"/>
            <a:r>
              <a:rPr lang="en-US" dirty="0" smtClean="0"/>
              <a:t>fewer closed triads</a:t>
            </a:r>
          </a:p>
          <a:p>
            <a:pPr lvl="1"/>
            <a:r>
              <a:rPr lang="en-US" dirty="0" smtClean="0"/>
              <a:t>smaller giant component at a low number of neighbors</a:t>
            </a:r>
          </a:p>
          <a:p>
            <a:pPr lvl="1"/>
            <a:r>
              <a:rPr lang="en-US" dirty="0" smtClean="0"/>
              <a:t>larger giant component at a low number of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8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starting out with a fixed number of nodes, nodes are added over time</a:t>
            </a:r>
          </a:p>
          <a:p>
            <a:r>
              <a:rPr lang="en-US" dirty="0"/>
              <a:t> </a:t>
            </a:r>
            <a:r>
              <a:rPr lang="en-US" dirty="0" smtClean="0"/>
              <a:t>use the </a:t>
            </a:r>
            <a:r>
              <a:rPr lang="en-US" dirty="0" err="1" smtClean="0"/>
              <a:t>num</a:t>
            </a:r>
            <a:r>
              <a:rPr lang="en-US" dirty="0" smtClean="0"/>
              <a:t>-neighbors slider, and for comparison, switch PROB-OR-NUM to ‘off’ to have the ER model aim for </a:t>
            </a:r>
            <a:r>
              <a:rPr lang="en-US" dirty="0" err="1" smtClean="0"/>
              <a:t>num</a:t>
            </a:r>
            <a:r>
              <a:rPr lang="en-US" dirty="0" smtClean="0"/>
              <a:t>-neighbors as well</a:t>
            </a:r>
          </a:p>
        </p:txBody>
      </p:sp>
    </p:spTree>
    <p:extLst>
      <p:ext uri="{BB962C8B-B14F-4D97-AF65-F5344CB8AC3E}">
        <p14:creationId xmlns:p14="http://schemas.microsoft.com/office/powerpoint/2010/main" val="25319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Emergence of the giant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732"/>
            <a:ext cx="9144000" cy="52848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62370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http://ccl.northwestern.edu/netlogo/models/</a:t>
            </a:r>
            <a:r>
              <a:rPr lang="en-US" dirty="0" smtClean="0">
                <a:hlinkClick r:id="rId3"/>
              </a:rPr>
              <a:t>GiantComponent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0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581400"/>
            <a:ext cx="1524000" cy="5334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327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648200"/>
            <a:ext cx="1524000" cy="5334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Q: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Relative to ER, the growth model has :</a:t>
            </a:r>
          </a:p>
          <a:p>
            <a:pPr lvl="1"/>
            <a:r>
              <a:rPr lang="en-US" dirty="0" smtClean="0"/>
              <a:t>more hubs</a:t>
            </a:r>
          </a:p>
          <a:p>
            <a:pPr lvl="1"/>
            <a:r>
              <a:rPr lang="en-US" dirty="0" smtClean="0"/>
              <a:t>fewer hubs</a:t>
            </a:r>
          </a:p>
          <a:p>
            <a:pPr lvl="1"/>
            <a:r>
              <a:rPr lang="en-US" dirty="0" smtClean="0"/>
              <a:t>smaller giant component at a low number of neighbors</a:t>
            </a:r>
          </a:p>
          <a:p>
            <a:pPr lvl="1"/>
            <a:r>
              <a:rPr lang="en-US" dirty="0" smtClean="0"/>
              <a:t>larger giant component at a low number of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some instances the ER model is plausible</a:t>
            </a:r>
          </a:p>
          <a:p>
            <a:r>
              <a:rPr lang="en-US" dirty="0" smtClean="0"/>
              <a:t> if dynamics are different, ER model may be a poor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8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Q: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degree z at which the giant component starts to emerge?</a:t>
            </a:r>
          </a:p>
          <a:p>
            <a:pPr lvl="1"/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 smtClean="0"/>
              <a:t>3</a:t>
            </a:r>
            <a:r>
              <a:rPr lang="en-US" dirty="0"/>
              <a:t>/2</a:t>
            </a:r>
          </a:p>
          <a:p>
            <a:pPr lvl="1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Percolation on a 2D lattice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975600" cy="486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62484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</a:t>
            </a:r>
            <a:r>
              <a:rPr lang="en-US" dirty="0" smtClean="0">
                <a:hlinkClick r:id="rId3"/>
              </a:rPr>
              <a:t>/</a:t>
            </a:r>
            <a:r>
              <a:rPr lang="en-US" smtClean="0">
                <a:hlinkClick r:id="rId3"/>
              </a:rPr>
              <a:t>www.ladamic.com</a:t>
            </a:r>
            <a:r>
              <a:rPr lang="en-US" dirty="0">
                <a:hlinkClick r:id="rId3"/>
              </a:rPr>
              <a:t>/netlearn/NetLogo501</a:t>
            </a:r>
            <a:r>
              <a:rPr lang="en-US" dirty="0" smtClean="0">
                <a:hlinkClick r:id="rId3"/>
              </a:rPr>
              <a:t>/LatticePercolation.html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Q: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percolation threshold of a 2D lattice: fraction of sites that need to be occupied in order for a giant connected component to emerge?</a:t>
            </a:r>
          </a:p>
          <a:p>
            <a:pPr lvl="1"/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 smtClean="0"/>
              <a:t>¼</a:t>
            </a:r>
            <a:endParaRPr lang="en-US" dirty="0"/>
          </a:p>
          <a:p>
            <a:pPr lvl="1"/>
            <a:r>
              <a:rPr lang="en-US" dirty="0" smtClean="0"/>
              <a:t>1</a:t>
            </a:r>
            <a:r>
              <a:rPr lang="en-US" dirty="0"/>
              <a:t>/3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303670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457200" y="685800"/>
            <a:ext cx="3175000" cy="2917825"/>
            <a:chOff x="304" y="624"/>
            <a:chExt cx="2000" cy="1838"/>
          </a:xfrm>
        </p:grpSpPr>
        <p:pic>
          <p:nvPicPr>
            <p:cNvPr id="19467" name="Picture 4" descr="order_parame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7" b="14285"/>
            <a:stretch>
              <a:fillRect/>
            </a:stretch>
          </p:blipFill>
          <p:spPr bwMode="auto">
            <a:xfrm>
              <a:off x="480" y="624"/>
              <a:ext cx="1824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Text Box 5"/>
            <p:cNvSpPr txBox="1">
              <a:spLocks noChangeArrowheads="1"/>
            </p:cNvSpPr>
            <p:nvPr/>
          </p:nvSpPr>
          <p:spPr bwMode="auto">
            <a:xfrm>
              <a:off x="854" y="2231"/>
              <a:ext cx="11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buClrTx/>
                <a:buSzTx/>
                <a:buFont typeface="Wingdings" charset="0"/>
                <a:buNone/>
              </a:pPr>
              <a:r>
                <a:rPr lang="en-US" sz="1800">
                  <a:cs typeface="Arial" charset="0"/>
                </a:rPr>
                <a:t>average degree</a:t>
              </a:r>
            </a:p>
          </p:txBody>
        </p:sp>
        <p:sp>
          <p:nvSpPr>
            <p:cNvPr id="19469" name="Text Box 6"/>
            <p:cNvSpPr txBox="1">
              <a:spLocks noChangeArrowheads="1"/>
            </p:cNvSpPr>
            <p:nvPr/>
          </p:nvSpPr>
          <p:spPr bwMode="auto">
            <a:xfrm rot="-5400000">
              <a:off x="-324" y="1371"/>
              <a:ext cx="14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buClrTx/>
                <a:buSzTx/>
                <a:buFont typeface="Wingdings" charset="0"/>
                <a:buNone/>
              </a:pPr>
              <a:r>
                <a:rPr lang="en-US" sz="1600">
                  <a:cs typeface="Arial" charset="0"/>
                </a:rPr>
                <a:t>size of giant component</a:t>
              </a:r>
            </a:p>
          </p:txBody>
        </p:sp>
      </p:grp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Percolation </a:t>
            </a:r>
            <a:r>
              <a:rPr lang="en-US" sz="2800" dirty="0" smtClean="0"/>
              <a:t>threshold</a:t>
            </a:r>
            <a:endParaRPr lang="en-US" sz="2800" dirty="0"/>
          </a:p>
        </p:txBody>
      </p:sp>
      <p:pic>
        <p:nvPicPr>
          <p:cNvPr id="19460" name="Picture 7" descr="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2875"/>
            <a:ext cx="28194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 descr="outpu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3886200"/>
            <a:ext cx="30765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1371600" y="6324600"/>
            <a:ext cx="1290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SzTx/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cs typeface="Arial" charset="0"/>
              </a:rPr>
              <a:t>av deg = 0.99</a:t>
            </a:r>
          </a:p>
        </p:txBody>
      </p:sp>
      <p:pic>
        <p:nvPicPr>
          <p:cNvPr id="19463" name="Picture 10" descr="outpu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76675"/>
            <a:ext cx="32194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4343400" y="6324600"/>
            <a:ext cx="1290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SzTx/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cs typeface="Arial" charset="0"/>
              </a:rPr>
              <a:t>av deg = 1.18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7543800" y="6248400"/>
            <a:ext cx="1290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SzTx/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cs typeface="Arial" charset="0"/>
              </a:rPr>
              <a:t>av deg = 3.96</a:t>
            </a:r>
          </a:p>
        </p:txBody>
      </p:sp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4191000" y="1143000"/>
            <a:ext cx="457200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 typeface="Wingdings" charset="0"/>
              <a:buNone/>
            </a:pPr>
            <a:r>
              <a:rPr lang="en-US" sz="1800" dirty="0">
                <a:cs typeface="Arial" charset="0"/>
              </a:rPr>
              <a:t>Percolation threshold: how many edges need to be added before the giant component appears?</a:t>
            </a:r>
          </a:p>
          <a:p>
            <a:pPr eaLnBrk="1" hangingPunct="1">
              <a:spcAft>
                <a:spcPct val="20000"/>
              </a:spcAft>
              <a:buClrTx/>
              <a:buSzTx/>
              <a:buFont typeface="Wingdings" charset="0"/>
              <a:buNone/>
            </a:pPr>
            <a:r>
              <a:rPr lang="en-US" sz="1800" dirty="0">
                <a:cs typeface="Arial" charset="0"/>
              </a:rPr>
              <a:t>As the average degree increases to z = 1, a giant component suddenly appears</a:t>
            </a:r>
          </a:p>
        </p:txBody>
      </p:sp>
    </p:spTree>
    <p:extLst>
      <p:ext uri="{BB962C8B-B14F-4D97-AF65-F5344CB8AC3E}">
        <p14:creationId xmlns:p14="http://schemas.microsoft.com/office/powerpoint/2010/main" val="38575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Giant component – another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How many other friends besides you does each of your friends have?</a:t>
            </a:r>
          </a:p>
          <a:p>
            <a:r>
              <a:rPr lang="en-US" dirty="0"/>
              <a:t> </a:t>
            </a:r>
            <a:r>
              <a:rPr lang="en-US" dirty="0" smtClean="0"/>
              <a:t>By property of degree distribution</a:t>
            </a:r>
          </a:p>
          <a:p>
            <a:pPr lvl="1"/>
            <a:r>
              <a:rPr lang="en-US" dirty="0" smtClean="0"/>
              <a:t>the average degree of your friends, you excluded, is z</a:t>
            </a:r>
          </a:p>
          <a:p>
            <a:pPr lvl="1"/>
            <a:r>
              <a:rPr lang="en-US" dirty="0" smtClean="0"/>
              <a:t>so at z = 1, each of your friends is expected to have another friend, who in turn have another friend, etc.</a:t>
            </a:r>
          </a:p>
          <a:p>
            <a:pPr lvl="1"/>
            <a:r>
              <a:rPr lang="en-US" dirty="0" smtClean="0"/>
              <a:t>the giant component emerges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3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Giant component illustrated</a:t>
            </a:r>
            <a:endParaRPr lang="en-US" dirty="0"/>
          </a:p>
        </p:txBody>
      </p:sp>
      <p:pic>
        <p:nvPicPr>
          <p:cNvPr id="4" name="Picture 3" descr="IMG_013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20741" r="22222" b="44691"/>
          <a:stretch/>
        </p:blipFill>
        <p:spPr>
          <a:xfrm>
            <a:off x="1066800" y="1676400"/>
            <a:ext cx="7347856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6800" y="1371600"/>
            <a:ext cx="3810000" cy="35052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theme/theme1.xml><?xml version="1.0" encoding="utf-8"?>
<a:theme xmlns:a="http://schemas.openxmlformats.org/drawingml/2006/main" name="Percep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66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84272</TotalTime>
  <Words>1010</Words>
  <Application>Microsoft Macintosh PowerPoint</Application>
  <PresentationFormat>On-screen Show (4:3)</PresentationFormat>
  <Paragraphs>144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Perception</vt:lpstr>
      <vt:lpstr>Equation</vt:lpstr>
      <vt:lpstr>SNA 2A: ER graphs: Insights and realism</vt:lpstr>
      <vt:lpstr>Insights</vt:lpstr>
      <vt:lpstr>Emergence of the giant component</vt:lpstr>
      <vt:lpstr>Quiz Q:</vt:lpstr>
      <vt:lpstr>Percolation on a 2D lattice</vt:lpstr>
      <vt:lpstr>Quiz Q:</vt:lpstr>
      <vt:lpstr>Percolation threshold</vt:lpstr>
      <vt:lpstr>Giant component – another angle</vt:lpstr>
      <vt:lpstr>Giant component illustrated</vt:lpstr>
      <vt:lpstr>Why just one giant component?</vt:lpstr>
      <vt:lpstr>Quiz Q:</vt:lpstr>
      <vt:lpstr>Average shortest path</vt:lpstr>
      <vt:lpstr>Average shortest path</vt:lpstr>
      <vt:lpstr>friends at distance l</vt:lpstr>
      <vt:lpstr>What this means in practice</vt:lpstr>
      <vt:lpstr>Logarithmic axes</vt:lpstr>
      <vt:lpstr>Erdös-Renyi avg. shortest path</vt:lpstr>
      <vt:lpstr>Quiz Q:</vt:lpstr>
      <vt:lpstr>Realism</vt:lpstr>
      <vt:lpstr>Introduction model</vt:lpstr>
      <vt:lpstr>Introduction model</vt:lpstr>
      <vt:lpstr>Quiz Q:</vt:lpstr>
      <vt:lpstr>Static Geographical model</vt:lpstr>
      <vt:lpstr>static geo</vt:lpstr>
      <vt:lpstr>Quiz Q:</vt:lpstr>
      <vt:lpstr>Random encounter</vt:lpstr>
      <vt:lpstr>random encounters</vt:lpstr>
      <vt:lpstr>Quiz Q:</vt:lpstr>
      <vt:lpstr>Growth model</vt:lpstr>
      <vt:lpstr>growth model</vt:lpstr>
      <vt:lpstr>Quiz Q:</vt:lpstr>
      <vt:lpstr>other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Part</dc:title>
  <dc:creator>Liuling Gong</dc:creator>
  <cp:lastModifiedBy>Lada Adamic</cp:lastModifiedBy>
  <cp:revision>465</cp:revision>
  <dcterms:created xsi:type="dcterms:W3CDTF">2011-08-16T20:04:24Z</dcterms:created>
  <dcterms:modified xsi:type="dcterms:W3CDTF">2012-09-30T21:30:40Z</dcterms:modified>
</cp:coreProperties>
</file>