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59" r:id="rId4"/>
    <p:sldId id="263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3F91-27AB-45A1-A024-19F08CCA16C7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3F91-27AB-45A1-A024-19F08CCA16C7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3F91-27AB-45A1-A024-19F08CCA16C7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3F91-27AB-45A1-A024-19F08CCA16C7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3F91-27AB-45A1-A024-19F08CCA16C7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3F91-27AB-45A1-A024-19F08CCA16C7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3F91-27AB-45A1-A024-19F08CCA16C7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3F91-27AB-45A1-A024-19F08CCA16C7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3F91-27AB-45A1-A024-19F08CCA16C7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3F91-27AB-45A1-A024-19F08CCA16C7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3F91-27AB-45A1-A024-19F08CCA16C7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7593F91-27AB-45A1-A024-19F08CCA16C7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780108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 DE PROBLEMAS </a:t>
            </a:r>
            <a:b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CLUB DEPORTIVO ILIÓN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6" y="3284984"/>
            <a:ext cx="5114778" cy="1101248"/>
          </a:xfrm>
        </p:spPr>
        <p:txBody>
          <a:bodyPr>
            <a:noAutofit/>
          </a:bodyPr>
          <a:lstStyle/>
          <a:p>
            <a:pPr algn="l"/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MAIKOL STEVEN RAMIREZ</a:t>
            </a:r>
          </a:p>
          <a:p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PAMELA CORTES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5105"/>
            <a:ext cx="2250368" cy="223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09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4032448"/>
          </a:xfrm>
        </p:spPr>
        <p:txBody>
          <a:bodyPr>
            <a:normAutofit lnSpcReduction="10000"/>
          </a:bodyPr>
          <a:lstStyle/>
          <a:p>
            <a:r>
              <a:rPr lang="es-MX" b="1" dirty="0"/>
              <a:t>Razón Social: </a:t>
            </a:r>
            <a:r>
              <a:rPr lang="es-MX" dirty="0"/>
              <a:t>CLUB DEPORTIVO ILION FC SAS</a:t>
            </a:r>
          </a:p>
          <a:p>
            <a:endParaRPr lang="es-MX" b="1" dirty="0"/>
          </a:p>
          <a:p>
            <a:r>
              <a:rPr lang="es-MX" b="1" dirty="0"/>
              <a:t>Dirección: </a:t>
            </a:r>
            <a:r>
              <a:rPr lang="es-MX" dirty="0"/>
              <a:t>CARRERA 20 35 A 26 SUR BOGOTA</a:t>
            </a:r>
          </a:p>
          <a:p>
            <a:endParaRPr lang="es-MX" b="1" dirty="0"/>
          </a:p>
          <a:p>
            <a:r>
              <a:rPr lang="es-MX" b="1" dirty="0"/>
              <a:t>Forma jurídica: </a:t>
            </a:r>
            <a:r>
              <a:rPr lang="es-MX" dirty="0"/>
              <a:t>SOCIEDAD POR ACCIONES SIMPLIFICADA</a:t>
            </a:r>
          </a:p>
          <a:p>
            <a:endParaRPr lang="es-MX" b="1" dirty="0"/>
          </a:p>
          <a:p>
            <a:r>
              <a:rPr lang="es-MX" b="1" dirty="0"/>
              <a:t>Actividad: </a:t>
            </a:r>
            <a:r>
              <a:rPr lang="es-MX" dirty="0"/>
              <a:t>Actividades de clubes deportivos</a:t>
            </a:r>
          </a:p>
          <a:p>
            <a:endParaRPr lang="es-MX" b="1" dirty="0"/>
          </a:p>
          <a:p>
            <a:r>
              <a:rPr lang="es-MX" b="1" dirty="0"/>
              <a:t>Teléfono: </a:t>
            </a:r>
            <a:r>
              <a:rPr lang="es-MX" dirty="0"/>
              <a:t>3212409335</a:t>
            </a:r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 LA EMPRESA</a:t>
            </a:r>
          </a:p>
        </p:txBody>
      </p:sp>
    </p:spTree>
    <p:extLst>
      <p:ext uri="{BB962C8B-B14F-4D97-AF65-F5344CB8AC3E}">
        <p14:creationId xmlns:p14="http://schemas.microsoft.com/office/powerpoint/2010/main" val="376674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/>
        </p:nvGrpSpPr>
        <p:grpSpPr>
          <a:xfrm>
            <a:off x="113939" y="260648"/>
            <a:ext cx="8916121" cy="5999480"/>
            <a:chOff x="-13" y="-38100"/>
            <a:chExt cx="9315584" cy="5875655"/>
          </a:xfrm>
        </p:grpSpPr>
        <p:grpSp>
          <p:nvGrpSpPr>
            <p:cNvPr id="7" name="Group 134"/>
            <p:cNvGrpSpPr/>
            <p:nvPr/>
          </p:nvGrpSpPr>
          <p:grpSpPr>
            <a:xfrm>
              <a:off x="-13" y="480048"/>
              <a:ext cx="9260161" cy="5357507"/>
              <a:chOff x="-12" y="-89056"/>
              <a:chExt cx="9447928" cy="5823754"/>
            </a:xfrm>
          </p:grpSpPr>
          <p:grpSp>
            <p:nvGrpSpPr>
              <p:cNvPr id="10" name="Group 135"/>
              <p:cNvGrpSpPr/>
              <p:nvPr/>
            </p:nvGrpSpPr>
            <p:grpSpPr>
              <a:xfrm>
                <a:off x="-12" y="-89056"/>
                <a:ext cx="9447928" cy="5823754"/>
                <a:chOff x="-12" y="-89056"/>
                <a:chExt cx="9447928" cy="5823754"/>
              </a:xfrm>
            </p:grpSpPr>
            <p:grpSp>
              <p:nvGrpSpPr>
                <p:cNvPr id="18" name="Group 136"/>
                <p:cNvGrpSpPr/>
                <p:nvPr/>
              </p:nvGrpSpPr>
              <p:grpSpPr>
                <a:xfrm>
                  <a:off x="-12" y="-89056"/>
                  <a:ext cx="9447928" cy="5823754"/>
                  <a:chOff x="-12" y="-89056"/>
                  <a:chExt cx="9447928" cy="5823754"/>
                </a:xfrm>
              </p:grpSpPr>
              <p:grpSp>
                <p:nvGrpSpPr>
                  <p:cNvPr id="25" name="Group 137"/>
                  <p:cNvGrpSpPr/>
                  <p:nvPr/>
                </p:nvGrpSpPr>
                <p:grpSpPr>
                  <a:xfrm>
                    <a:off x="-12" y="-89056"/>
                    <a:ext cx="940689" cy="5823753"/>
                    <a:chOff x="-12" y="-89056"/>
                    <a:chExt cx="940689" cy="5823753"/>
                  </a:xfrm>
                </p:grpSpPr>
                <p:sp>
                  <p:nvSpPr>
                    <p:cNvPr id="39" name="Rounded Rectangle 143"/>
                    <p:cNvSpPr/>
                    <p:nvPr/>
                  </p:nvSpPr>
                  <p:spPr>
                    <a:xfrm>
                      <a:off x="1" y="1576677"/>
                      <a:ext cx="940676" cy="861921"/>
                    </a:xfrm>
                    <a:prstGeom prst="roundRect">
                      <a:avLst/>
                    </a:prstGeom>
                    <a:ln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>
                          <a:effectLst/>
                          <a:ea typeface="Calibri"/>
                          <a:cs typeface="Times New Roman"/>
                        </a:rPr>
                        <a:t>Problema</a:t>
                      </a:r>
                      <a:endParaRPr lang="es-MX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40" name="Rounded Rectangle 144"/>
                    <p:cNvSpPr/>
                    <p:nvPr/>
                  </p:nvSpPr>
                  <p:spPr>
                    <a:xfrm>
                      <a:off x="-1" y="-89056"/>
                      <a:ext cx="940677" cy="1375693"/>
                    </a:xfrm>
                    <a:prstGeom prst="roundRect">
                      <a:avLst/>
                    </a:prstGeom>
                    <a:ln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>
                          <a:effectLst/>
                          <a:ea typeface="Calibri"/>
                          <a:cs typeface="Times New Roman"/>
                        </a:rPr>
                        <a:t>Efectos</a:t>
                      </a:r>
                      <a:endParaRPr lang="es-MX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41" name="Rounded Rectangle 145"/>
                    <p:cNvSpPr/>
                    <p:nvPr/>
                  </p:nvSpPr>
                  <p:spPr>
                    <a:xfrm>
                      <a:off x="-12" y="2616157"/>
                      <a:ext cx="940689" cy="1274371"/>
                    </a:xfrm>
                    <a:prstGeom prst="roundRect">
                      <a:avLst/>
                    </a:prstGeom>
                    <a:ln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  <a:ea typeface="Calibri"/>
                          <a:cs typeface="Times New Roman"/>
                        </a:rPr>
                        <a:t>Causa: Nivel 1</a:t>
                      </a:r>
                      <a:endParaRPr lang="es-MX" sz="1100" dirty="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42" name="Rounded Rectangle 146"/>
                    <p:cNvSpPr/>
                    <p:nvPr/>
                  </p:nvSpPr>
                  <p:spPr>
                    <a:xfrm>
                      <a:off x="-1" y="4049294"/>
                      <a:ext cx="940678" cy="1685403"/>
                    </a:xfrm>
                    <a:prstGeom prst="roundRect">
                      <a:avLst/>
                    </a:prstGeom>
                    <a:ln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>
                          <a:effectLst/>
                          <a:ea typeface="Calibri"/>
                          <a:cs typeface="Times New Roman"/>
                        </a:rPr>
                        <a:t>Causa: Nivel 2</a:t>
                      </a:r>
                      <a:endParaRPr lang="es-MX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26" name="Group 147"/>
                  <p:cNvGrpSpPr/>
                  <p:nvPr/>
                </p:nvGrpSpPr>
                <p:grpSpPr>
                  <a:xfrm>
                    <a:off x="1137662" y="48600"/>
                    <a:ext cx="8310254" cy="5686098"/>
                    <a:chOff x="-1072138" y="-265725"/>
                    <a:chExt cx="8310254" cy="5686098"/>
                  </a:xfrm>
                </p:grpSpPr>
                <p:sp>
                  <p:nvSpPr>
                    <p:cNvPr id="27" name="Flowchart: Process 148"/>
                    <p:cNvSpPr/>
                    <p:nvPr/>
                  </p:nvSpPr>
                  <p:spPr>
                    <a:xfrm>
                      <a:off x="1936309" y="-265725"/>
                      <a:ext cx="2028800" cy="1246996"/>
                    </a:xfrm>
                    <a:prstGeom prst="flowChartProcess">
                      <a:avLst/>
                    </a:prstGeom>
                    <a:gradFill rotWithShape="1">
                      <a:gsLst>
                        <a:gs pos="0">
                          <a:srgbClr val="4F81BD">
                            <a:tint val="50000"/>
                            <a:satMod val="300000"/>
                          </a:srgbClr>
                        </a:gs>
                        <a:gs pos="70000">
                          <a:srgbClr val="4F81BD">
                            <a:tint val="37000"/>
                            <a:satMod val="300000"/>
                          </a:srgbClr>
                        </a:gs>
                        <a:gs pos="100000">
                          <a:srgbClr val="4F81BD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Efecto 2: Demasiado tiempo en realizar la inscripción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29" name="Flowchart: Process 150"/>
                    <p:cNvSpPr/>
                    <p:nvPr/>
                  </p:nvSpPr>
                  <p:spPr>
                    <a:xfrm>
                      <a:off x="-651027" y="1414976"/>
                      <a:ext cx="7216706" cy="709295"/>
                    </a:xfrm>
                    <a:prstGeom prst="flowChartProcess">
                      <a:avLst/>
                    </a:prstGeom>
                    <a:gradFill>
                      <a:gsLst>
                        <a:gs pos="0">
                          <a:srgbClr val="4F81BD">
                            <a:shade val="51000"/>
                            <a:satMod val="130000"/>
                          </a:srgbClr>
                        </a:gs>
                        <a:gs pos="80000">
                          <a:srgbClr val="4F81BD">
                            <a:shade val="93000"/>
                            <a:satMod val="130000"/>
                          </a:srgbClr>
                        </a:gs>
                        <a:gs pos="100000">
                          <a:srgbClr val="4F81BD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400" dirty="0">
                          <a:latin typeface="Calibri"/>
                          <a:ea typeface="Calibri"/>
                          <a:cs typeface="Times New Roman"/>
                        </a:rPr>
                        <a:t>El club deportivo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Ilión</a:t>
                      </a:r>
                      <a:r>
                        <a:rPr lang="es-MX" sz="1400" dirty="0">
                          <a:latin typeface="Calibri"/>
                          <a:ea typeface="Calibri"/>
                          <a:cs typeface="Times New Roman"/>
                        </a:rPr>
                        <a:t> necesita centralizar los procesos que actualmente ejecuta ya que existen muchos reprocesos que causan pérdida de tiempo y dinero.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31" name="Flowchart: Process 152"/>
                    <p:cNvSpPr/>
                    <p:nvPr/>
                  </p:nvSpPr>
                  <p:spPr>
                    <a:xfrm>
                      <a:off x="-949965" y="-265724"/>
                      <a:ext cx="2028800" cy="1246995"/>
                    </a:xfrm>
                    <a:prstGeom prst="flowChartProcess">
                      <a:avLst/>
                    </a:prstGeom>
                    <a:gradFill rotWithShape="1">
                      <a:gsLst>
                        <a:gs pos="0">
                          <a:srgbClr val="4F81BD">
                            <a:tint val="50000"/>
                            <a:satMod val="300000"/>
                          </a:srgbClr>
                        </a:gs>
                        <a:gs pos="70000">
                          <a:srgbClr val="4F81BD">
                            <a:tint val="37000"/>
                            <a:satMod val="300000"/>
                          </a:srgbClr>
                        </a:gs>
                        <a:gs pos="100000">
                          <a:srgbClr val="4F81BD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Efecto 1: No se realizan los pagos puntuales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32" name="Flowchart: Process 153"/>
                    <p:cNvSpPr/>
                    <p:nvPr/>
                  </p:nvSpPr>
                  <p:spPr>
                    <a:xfrm>
                      <a:off x="4586562" y="-265725"/>
                      <a:ext cx="2028799" cy="1246995"/>
                    </a:xfrm>
                    <a:prstGeom prst="flowChartProcess">
                      <a:avLst/>
                    </a:prstGeom>
                    <a:gradFill rotWithShape="1">
                      <a:gsLst>
                        <a:gs pos="0">
                          <a:srgbClr val="4F81BD">
                            <a:tint val="50000"/>
                            <a:satMod val="300000"/>
                          </a:srgbClr>
                        </a:gs>
                        <a:gs pos="70000">
                          <a:srgbClr val="4F81BD">
                            <a:tint val="37000"/>
                            <a:satMod val="300000"/>
                          </a:srgbClr>
                        </a:gs>
                        <a:gs pos="100000">
                          <a:srgbClr val="4F81BD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Efecto 3: No se conoce el rendimiento de los jugadores y cronograma de eventos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33" name="Flowchart: Process 154"/>
                    <p:cNvSpPr/>
                    <p:nvPr/>
                  </p:nvSpPr>
                  <p:spPr>
                    <a:xfrm>
                      <a:off x="-1072138" y="2405282"/>
                      <a:ext cx="2470126" cy="1097989"/>
                    </a:xfrm>
                    <a:prstGeom prst="flowChartProcess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Causa 1: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Demora en los Pagos mensuales del jugador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34" name="Flowchart: Process 155"/>
                    <p:cNvSpPr/>
                    <p:nvPr/>
                  </p:nvSpPr>
                  <p:spPr>
                    <a:xfrm>
                      <a:off x="4571005" y="2378186"/>
                      <a:ext cx="2667111" cy="1097989"/>
                    </a:xfrm>
                    <a:prstGeom prst="flowChartProcess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Causa 3: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No hay registros sobre el rendimiento de cada jugador, bajo los estándares por posición del jugador. </a:t>
                      </a:r>
                      <a:endParaRPr lang="es-MX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35" name="Flowchart: Process 156"/>
                    <p:cNvSpPr/>
                    <p:nvPr/>
                  </p:nvSpPr>
                  <p:spPr>
                    <a:xfrm>
                      <a:off x="1955776" y="3789147"/>
                      <a:ext cx="2009333" cy="1631226"/>
                    </a:xfrm>
                    <a:prstGeom prst="flowChartProcess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Causa 2.a: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Los formularios son tediosos para el diligenciamiento , por que la información se repite y son muchos formularios. </a:t>
                      </a:r>
                      <a:endParaRPr lang="es-E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36" name="Flowchart: Process 157"/>
                    <p:cNvSpPr/>
                    <p:nvPr/>
                  </p:nvSpPr>
                  <p:spPr>
                    <a:xfrm>
                      <a:off x="1617154" y="2378188"/>
                      <a:ext cx="2667111" cy="1097989"/>
                    </a:xfrm>
                    <a:prstGeom prst="flowChartProcess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Causa 2: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La inscripción se realiza manualmente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37" name="Flowchart: Process 158"/>
                    <p:cNvSpPr/>
                    <p:nvPr/>
                  </p:nvSpPr>
                  <p:spPr>
                    <a:xfrm>
                      <a:off x="-705431" y="3844879"/>
                      <a:ext cx="1539730" cy="1519764"/>
                    </a:xfrm>
                    <a:prstGeom prst="flowChartProcess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Causa 1.a: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No hay otras alternativas de pago para realizar los pagos</a:t>
                      </a:r>
                      <a:endParaRPr lang="es-E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E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38" name="Flowchart: Process 159"/>
                    <p:cNvSpPr/>
                    <p:nvPr/>
                  </p:nvSpPr>
                  <p:spPr>
                    <a:xfrm>
                      <a:off x="4571005" y="3734969"/>
                      <a:ext cx="2652961" cy="1597529"/>
                    </a:xfrm>
                    <a:prstGeom prst="flowChartProcess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Causa 3.a: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No se conoce la cantidad de partidos y campeonatos en los que ha participado el jugador.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</p:grpSp>
            </p:grpSp>
            <p:cxnSp>
              <p:nvCxnSpPr>
                <p:cNvPr id="19" name="Curved Connector 160"/>
                <p:cNvCxnSpPr>
                  <a:stCxn id="37" idx="0"/>
                  <a:endCxn id="33" idx="2"/>
                </p:cNvCxnSpPr>
                <p:nvPr/>
              </p:nvCxnSpPr>
              <p:spPr>
                <a:xfrm rot="5400000" flipH="1" flipV="1">
                  <a:off x="2152675" y="3939154"/>
                  <a:ext cx="341608" cy="98491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1" name="Curved Connector 162"/>
                <p:cNvCxnSpPr>
                  <a:stCxn id="35" idx="0"/>
                  <a:endCxn id="36" idx="2"/>
                </p:cNvCxnSpPr>
                <p:nvPr/>
              </p:nvCxnSpPr>
              <p:spPr>
                <a:xfrm rot="16200000" flipV="1">
                  <a:off x="5008891" y="3942121"/>
                  <a:ext cx="312971" cy="9733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3" name="Curved Connector 164"/>
                <p:cNvCxnSpPr>
                  <a:stCxn id="38" idx="0"/>
                  <a:endCxn id="34" idx="2"/>
                </p:cNvCxnSpPr>
                <p:nvPr/>
              </p:nvCxnSpPr>
              <p:spPr>
                <a:xfrm rot="5400000" flipH="1" flipV="1">
                  <a:off x="7981426" y="3916360"/>
                  <a:ext cx="258795" cy="7075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cxnSp>
            <p:nvCxnSpPr>
              <p:cNvPr id="11" name="Curved Connector 166"/>
              <p:cNvCxnSpPr>
                <a:stCxn id="33" idx="0"/>
                <a:endCxn id="29" idx="2"/>
              </p:cNvCxnSpPr>
              <p:nvPr/>
            </p:nvCxnSpPr>
            <p:spPr>
              <a:xfrm rot="5400000" flipH="1" flipV="1">
                <a:off x="3629421" y="1181901"/>
                <a:ext cx="281011" cy="2794401"/>
              </a:xfrm>
              <a:prstGeom prst="bentConnector3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" name="Curved Connector 167"/>
              <p:cNvCxnSpPr>
                <a:stCxn id="36" idx="0"/>
                <a:endCxn id="29" idx="2"/>
              </p:cNvCxnSpPr>
              <p:nvPr/>
            </p:nvCxnSpPr>
            <p:spPr>
              <a:xfrm rot="5400000" flipH="1" flipV="1">
                <a:off x="5036860" y="2562247"/>
                <a:ext cx="253917" cy="6616"/>
              </a:xfrm>
              <a:prstGeom prst="bentConnector3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" name="Curved Connector 168"/>
              <p:cNvCxnSpPr>
                <a:stCxn id="34" idx="0"/>
                <a:endCxn id="29" idx="2"/>
              </p:cNvCxnSpPr>
              <p:nvPr/>
            </p:nvCxnSpPr>
            <p:spPr>
              <a:xfrm rot="16200000" flipV="1">
                <a:off x="6513787" y="1091936"/>
                <a:ext cx="253915" cy="2947234"/>
              </a:xfrm>
              <a:prstGeom prst="bentConnector3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" name="Curved Connector 169"/>
              <p:cNvCxnSpPr>
                <a:stCxn id="29" idx="1"/>
                <a:endCxn id="31" idx="2"/>
              </p:cNvCxnSpPr>
              <p:nvPr/>
            </p:nvCxnSpPr>
            <p:spPr>
              <a:xfrm rot="10800000" flipH="1">
                <a:off x="1558771" y="1295597"/>
                <a:ext cx="715462" cy="788352"/>
              </a:xfrm>
              <a:prstGeom prst="bentConnector4">
                <a:avLst>
                  <a:gd name="adj1" fmla="val -31622"/>
                  <a:gd name="adj2" fmla="val 72493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" name="Curved Connector 170"/>
              <p:cNvCxnSpPr>
                <a:stCxn id="29" idx="0"/>
                <a:endCxn id="27" idx="2"/>
              </p:cNvCxnSpPr>
              <p:nvPr/>
            </p:nvCxnSpPr>
            <p:spPr>
              <a:xfrm rot="16200000" flipV="1">
                <a:off x="4946966" y="1509140"/>
                <a:ext cx="433705" cy="6618"/>
              </a:xfrm>
              <a:prstGeom prst="bentConnector3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" name="Curved Connector 172"/>
              <p:cNvCxnSpPr>
                <a:stCxn id="29" idx="3"/>
                <a:endCxn id="32" idx="2"/>
              </p:cNvCxnSpPr>
              <p:nvPr/>
            </p:nvCxnSpPr>
            <p:spPr>
              <a:xfrm flipH="1" flipV="1">
                <a:off x="7810762" y="1295595"/>
                <a:ext cx="964717" cy="788353"/>
              </a:xfrm>
              <a:prstGeom prst="bentConnector4">
                <a:avLst>
                  <a:gd name="adj1" fmla="val -23452"/>
                  <a:gd name="adj2" fmla="val 72493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6" name="Flowchart: Alternate Process 38"/>
            <p:cNvSpPr/>
            <p:nvPr/>
          </p:nvSpPr>
          <p:spPr>
            <a:xfrm>
              <a:off x="247650" y="-38100"/>
              <a:ext cx="9067921" cy="420718"/>
            </a:xfrm>
            <a:prstGeom prst="flowChartAlternateProcess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ES" sz="2000" b="1" dirty="0">
                  <a:effectLst/>
                  <a:latin typeface="Calibri"/>
                  <a:ea typeface="Calibri"/>
                  <a:cs typeface="Times New Roman"/>
                </a:rPr>
                <a:t>ÁRBOL DE PROBLEMAS</a:t>
              </a:r>
              <a:endParaRPr lang="es-MX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86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/>
        </p:nvGrpSpPr>
        <p:grpSpPr>
          <a:xfrm>
            <a:off x="113939" y="269074"/>
            <a:ext cx="8916122" cy="6277646"/>
            <a:chOff x="-14" y="-38100"/>
            <a:chExt cx="9315585" cy="6148079"/>
          </a:xfrm>
        </p:grpSpPr>
        <p:grpSp>
          <p:nvGrpSpPr>
            <p:cNvPr id="7" name="Group 134"/>
            <p:cNvGrpSpPr/>
            <p:nvPr/>
          </p:nvGrpSpPr>
          <p:grpSpPr>
            <a:xfrm>
              <a:off x="-14" y="480048"/>
              <a:ext cx="9260162" cy="5629931"/>
              <a:chOff x="-13" y="-89056"/>
              <a:chExt cx="9447929" cy="6119887"/>
            </a:xfrm>
          </p:grpSpPr>
          <p:grpSp>
            <p:nvGrpSpPr>
              <p:cNvPr id="10" name="Group 135"/>
              <p:cNvGrpSpPr/>
              <p:nvPr/>
            </p:nvGrpSpPr>
            <p:grpSpPr>
              <a:xfrm>
                <a:off x="-13" y="-89056"/>
                <a:ext cx="9447929" cy="6119887"/>
                <a:chOff x="-13" y="-89056"/>
                <a:chExt cx="9447929" cy="6119887"/>
              </a:xfrm>
            </p:grpSpPr>
            <p:grpSp>
              <p:nvGrpSpPr>
                <p:cNvPr id="18" name="Group 136"/>
                <p:cNvGrpSpPr/>
                <p:nvPr/>
              </p:nvGrpSpPr>
              <p:grpSpPr>
                <a:xfrm>
                  <a:off x="-13" y="-89056"/>
                  <a:ext cx="9447929" cy="6119887"/>
                  <a:chOff x="-13" y="-89056"/>
                  <a:chExt cx="9447929" cy="6119887"/>
                </a:xfrm>
              </p:grpSpPr>
              <p:grpSp>
                <p:nvGrpSpPr>
                  <p:cNvPr id="25" name="Group 137"/>
                  <p:cNvGrpSpPr/>
                  <p:nvPr/>
                </p:nvGrpSpPr>
                <p:grpSpPr>
                  <a:xfrm>
                    <a:off x="-13" y="-89056"/>
                    <a:ext cx="1039183" cy="5823753"/>
                    <a:chOff x="-13" y="-89056"/>
                    <a:chExt cx="1039183" cy="5823753"/>
                  </a:xfrm>
                </p:grpSpPr>
                <p:sp>
                  <p:nvSpPr>
                    <p:cNvPr id="39" name="Rounded Rectangle 143"/>
                    <p:cNvSpPr/>
                    <p:nvPr/>
                  </p:nvSpPr>
                  <p:spPr>
                    <a:xfrm>
                      <a:off x="1" y="1576677"/>
                      <a:ext cx="1039156" cy="861921"/>
                    </a:xfrm>
                    <a:prstGeom prst="roundRect">
                      <a:avLst/>
                    </a:prstGeom>
                    <a:ln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  <a:ea typeface="Calibri"/>
                          <a:cs typeface="Times New Roman"/>
                        </a:rPr>
                        <a:t>Propósito</a:t>
                      </a:r>
                      <a:endParaRPr lang="es-MX" sz="1100" dirty="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40" name="Rounded Rectangle 144"/>
                    <p:cNvSpPr/>
                    <p:nvPr/>
                  </p:nvSpPr>
                  <p:spPr>
                    <a:xfrm>
                      <a:off x="-1" y="-89056"/>
                      <a:ext cx="1039156" cy="1375693"/>
                    </a:xfrm>
                    <a:prstGeom prst="roundRect">
                      <a:avLst/>
                    </a:prstGeom>
                    <a:ln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a typeface="Calibri"/>
                          <a:cs typeface="Times New Roman"/>
                        </a:rPr>
                        <a:t>Fin</a:t>
                      </a:r>
                      <a:endParaRPr lang="es-MX" sz="1100" dirty="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41" name="Rounded Rectangle 145"/>
                    <p:cNvSpPr/>
                    <p:nvPr/>
                  </p:nvSpPr>
                  <p:spPr>
                    <a:xfrm>
                      <a:off x="-13" y="2616157"/>
                      <a:ext cx="1039170" cy="1274371"/>
                    </a:xfrm>
                    <a:prstGeom prst="roundRect">
                      <a:avLst/>
                    </a:prstGeom>
                    <a:ln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a typeface="Calibri"/>
                          <a:cs typeface="Times New Roman"/>
                        </a:rPr>
                        <a:t>Resultado</a:t>
                      </a:r>
                      <a:endParaRPr lang="es-MX" sz="1100" dirty="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42" name="Rounded Rectangle 146"/>
                    <p:cNvSpPr/>
                    <p:nvPr/>
                  </p:nvSpPr>
                  <p:spPr>
                    <a:xfrm>
                      <a:off x="-1" y="4049294"/>
                      <a:ext cx="1039171" cy="1685403"/>
                    </a:xfrm>
                    <a:prstGeom prst="roundRect">
                      <a:avLst/>
                    </a:prstGeom>
                    <a:ln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a typeface="Calibri"/>
                          <a:cs typeface="Times New Roman"/>
                        </a:rPr>
                        <a:t>Actividades Principales</a:t>
                      </a:r>
                      <a:endParaRPr lang="es-MX" sz="1100" dirty="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26" name="Group 147"/>
                  <p:cNvGrpSpPr/>
                  <p:nvPr/>
                </p:nvGrpSpPr>
                <p:grpSpPr>
                  <a:xfrm>
                    <a:off x="1137660" y="48600"/>
                    <a:ext cx="8310256" cy="5982231"/>
                    <a:chOff x="-1072140" y="-265725"/>
                    <a:chExt cx="8310256" cy="5982231"/>
                  </a:xfrm>
                </p:grpSpPr>
                <p:sp>
                  <p:nvSpPr>
                    <p:cNvPr id="27" name="Flowchart: Process 148"/>
                    <p:cNvSpPr/>
                    <p:nvPr/>
                  </p:nvSpPr>
                  <p:spPr>
                    <a:xfrm>
                      <a:off x="1936309" y="-265725"/>
                      <a:ext cx="2028800" cy="1246996"/>
                    </a:xfrm>
                    <a:prstGeom prst="flowChartProcess">
                      <a:avLst/>
                    </a:prstGeom>
                    <a:gradFill rotWithShape="1">
                      <a:gsLst>
                        <a:gs pos="0">
                          <a:srgbClr val="4F81BD">
                            <a:tint val="50000"/>
                            <a:satMod val="300000"/>
                          </a:srgbClr>
                        </a:gs>
                        <a:gs pos="70000">
                          <a:srgbClr val="4F81BD">
                            <a:tint val="37000"/>
                            <a:satMod val="300000"/>
                          </a:srgbClr>
                        </a:gs>
                        <a:gs pos="100000">
                          <a:srgbClr val="4F81BD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Fin 2: Optimización en tiempos del proceso de inscripción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29" name="Flowchart: Process 150"/>
                    <p:cNvSpPr/>
                    <p:nvPr/>
                  </p:nvSpPr>
                  <p:spPr>
                    <a:xfrm>
                      <a:off x="-651027" y="1262350"/>
                      <a:ext cx="7216706" cy="861921"/>
                    </a:xfrm>
                    <a:prstGeom prst="flowChartProcess">
                      <a:avLst/>
                    </a:prstGeom>
                    <a:gradFill>
                      <a:gsLst>
                        <a:gs pos="0">
                          <a:srgbClr val="4F81BD">
                            <a:shade val="51000"/>
                            <a:satMod val="130000"/>
                          </a:srgbClr>
                        </a:gs>
                        <a:gs pos="80000">
                          <a:srgbClr val="4F81BD">
                            <a:shade val="93000"/>
                            <a:satMod val="130000"/>
                          </a:srgbClr>
                        </a:gs>
                        <a:gs pos="100000">
                          <a:srgbClr val="4F81BD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400" dirty="0">
                          <a:latin typeface="Calibri"/>
                          <a:ea typeface="Calibri"/>
                          <a:cs typeface="Times New Roman"/>
                        </a:rPr>
                        <a:t>Implementar una aplicación móvil para la administración y gestión de las actividades y  cualidades físicas de los nuevos deportistas en el club deportivo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Ilión</a:t>
                      </a:r>
                      <a:r>
                        <a:rPr lang="es-MX" sz="1400" dirty="0"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31" name="Flowchart: Process 152"/>
                    <p:cNvSpPr/>
                    <p:nvPr/>
                  </p:nvSpPr>
                  <p:spPr>
                    <a:xfrm>
                      <a:off x="-949965" y="-265724"/>
                      <a:ext cx="2028800" cy="1246995"/>
                    </a:xfrm>
                    <a:prstGeom prst="flowChartProcess">
                      <a:avLst/>
                    </a:prstGeom>
                    <a:gradFill rotWithShape="1">
                      <a:gsLst>
                        <a:gs pos="0">
                          <a:srgbClr val="4F81BD">
                            <a:tint val="50000"/>
                            <a:satMod val="300000"/>
                          </a:srgbClr>
                        </a:gs>
                        <a:gs pos="70000">
                          <a:srgbClr val="4F81BD">
                            <a:tint val="37000"/>
                            <a:satMod val="300000"/>
                          </a:srgbClr>
                        </a:gs>
                        <a:gs pos="100000">
                          <a:srgbClr val="4F81BD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Fin </a:t>
                      </a:r>
                      <a:r>
                        <a:rPr lang="es-E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1: </a:t>
                      </a: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Mejorar el recaudo de los pagos y la facilidad de pago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32" name="Flowchart: Process 153"/>
                    <p:cNvSpPr/>
                    <p:nvPr/>
                  </p:nvSpPr>
                  <p:spPr>
                    <a:xfrm>
                      <a:off x="4586562" y="-265725"/>
                      <a:ext cx="2028799" cy="1246995"/>
                    </a:xfrm>
                    <a:prstGeom prst="flowChartProcess">
                      <a:avLst/>
                    </a:prstGeom>
                    <a:gradFill rotWithShape="1">
                      <a:gsLst>
                        <a:gs pos="0">
                          <a:srgbClr val="4F81BD">
                            <a:tint val="50000"/>
                            <a:satMod val="300000"/>
                          </a:srgbClr>
                        </a:gs>
                        <a:gs pos="70000">
                          <a:srgbClr val="4F81BD">
                            <a:tint val="37000"/>
                            <a:satMod val="300000"/>
                          </a:srgbClr>
                        </a:gs>
                        <a:gs pos="100000">
                          <a:srgbClr val="4F81BD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Fin </a:t>
                      </a:r>
                      <a:r>
                        <a:rPr lang="es-E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3: Conocimiento en tiempo real de eventos, actividades y estado físico de los deportistas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33" name="Flowchart: Process 154"/>
                    <p:cNvSpPr/>
                    <p:nvPr/>
                  </p:nvSpPr>
                  <p:spPr>
                    <a:xfrm>
                      <a:off x="-1072140" y="2405280"/>
                      <a:ext cx="2622196" cy="1329686"/>
                    </a:xfrm>
                    <a:prstGeom prst="flowChartProcess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Objetivo 1: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Crear un modulo de pago que permita realizar la consignación del dinero más rápido y que brinde información  de los puntos de recaudo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34" name="Flowchart: Process 155"/>
                    <p:cNvSpPr/>
                    <p:nvPr/>
                  </p:nvSpPr>
                  <p:spPr>
                    <a:xfrm>
                      <a:off x="4571005" y="2378185"/>
                      <a:ext cx="2667111" cy="1354176"/>
                    </a:xfrm>
                    <a:prstGeom prst="flowChartProcess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Objetivo 3: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Potenciar las habilidades y actitudes competidas  de los deportistas conforme a su rendimiento.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35" name="Flowchart: Process 156"/>
                    <p:cNvSpPr/>
                    <p:nvPr/>
                  </p:nvSpPr>
                  <p:spPr>
                    <a:xfrm>
                      <a:off x="1410585" y="4085281"/>
                      <a:ext cx="2009333" cy="1631225"/>
                    </a:xfrm>
                    <a:prstGeom prst="flowChartProcess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Actividad </a:t>
                      </a:r>
                      <a:r>
                        <a:rPr lang="es-E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2.a: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Crear un único formulario que pueda guardar toda la información de los estudiantes y padres, evitando los formularios físicos.</a:t>
                      </a:r>
                      <a:endParaRPr lang="es-E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36" name="Flowchart: Process 157"/>
                    <p:cNvSpPr/>
                    <p:nvPr/>
                  </p:nvSpPr>
                  <p:spPr>
                    <a:xfrm>
                      <a:off x="1648546" y="2402674"/>
                      <a:ext cx="2667111" cy="1329686"/>
                    </a:xfrm>
                    <a:prstGeom prst="flowChartProcess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Objetivo 2: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Unificar y elaborar un modulo que permita un registro eficiente y eficaz para los padres y deportistas que quieran inscribirse en el Club.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37" name="Flowchart: Process 158"/>
                    <p:cNvSpPr/>
                    <p:nvPr/>
                  </p:nvSpPr>
                  <p:spPr>
                    <a:xfrm>
                      <a:off x="-652817" y="4095311"/>
                      <a:ext cx="1783549" cy="1519764"/>
                    </a:xfrm>
                    <a:prstGeom prst="flowChartProcess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Actividad 1.a: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Construir una alternativa que sea practico y funcional que permita realizar pagos generando alertas de tiempos.</a:t>
                      </a:r>
                      <a:endParaRPr lang="es-E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E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38" name="Flowchart: Process 159"/>
                    <p:cNvSpPr/>
                    <p:nvPr/>
                  </p:nvSpPr>
                  <p:spPr>
                    <a:xfrm>
                      <a:off x="3590547" y="4091578"/>
                      <a:ext cx="1859832" cy="1276778"/>
                    </a:xfrm>
                    <a:prstGeom prst="flowChartProcess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Actividad </a:t>
                      </a:r>
                      <a:r>
                        <a:rPr lang="es-E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3.a: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Organizar y gestionar una calendario de eventos y actividades, relevantes  con fechas especiales.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</p:grpSp>
            </p:grpSp>
            <p:cxnSp>
              <p:nvCxnSpPr>
                <p:cNvPr id="19" name="Curved Connector 160"/>
                <p:cNvCxnSpPr>
                  <a:cxnSpLocks/>
                  <a:stCxn id="37" idx="0"/>
                  <a:endCxn id="33" idx="2"/>
                </p:cNvCxnSpPr>
                <p:nvPr/>
              </p:nvCxnSpPr>
              <p:spPr>
                <a:xfrm rot="5400000" flipH="1" flipV="1">
                  <a:off x="2268586" y="4229464"/>
                  <a:ext cx="360344" cy="1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1" name="Curved Connector 162"/>
                <p:cNvCxnSpPr>
                  <a:cxnSpLocks/>
                  <a:stCxn id="35" idx="0"/>
                  <a:endCxn id="36" idx="2"/>
                </p:cNvCxnSpPr>
                <p:nvPr/>
              </p:nvCxnSpPr>
              <p:spPr>
                <a:xfrm rot="5400000" flipH="1" flipV="1">
                  <a:off x="4732016" y="3939721"/>
                  <a:ext cx="352921" cy="566851"/>
                </a:xfrm>
                <a:prstGeom prst="bentConnector3">
                  <a:avLst>
                    <a:gd name="adj1" fmla="val 50000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3" name="Curved Connector 164"/>
                <p:cNvCxnSpPr>
                  <a:cxnSpLocks/>
                  <a:stCxn id="38" idx="0"/>
                  <a:endCxn id="34" idx="2"/>
                </p:cNvCxnSpPr>
                <p:nvPr/>
              </p:nvCxnSpPr>
              <p:spPr>
                <a:xfrm rot="5400000" flipH="1" flipV="1">
                  <a:off x="7242704" y="3534246"/>
                  <a:ext cx="359218" cy="1384097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cxnSp>
            <p:nvCxnSpPr>
              <p:cNvPr id="11" name="Curved Connector 166"/>
              <p:cNvCxnSpPr>
                <a:cxnSpLocks/>
                <a:stCxn id="33" idx="0"/>
                <a:endCxn id="29" idx="2"/>
              </p:cNvCxnSpPr>
              <p:nvPr/>
            </p:nvCxnSpPr>
            <p:spPr>
              <a:xfrm rot="5400000" flipH="1" flipV="1">
                <a:off x="3667437" y="1219917"/>
                <a:ext cx="281010" cy="2718367"/>
              </a:xfrm>
              <a:prstGeom prst="bentConnector3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" name="Curved Connector 167"/>
              <p:cNvCxnSpPr>
                <a:cxnSpLocks/>
                <a:stCxn id="36" idx="0"/>
                <a:endCxn id="29" idx="2"/>
              </p:cNvCxnSpPr>
              <p:nvPr/>
            </p:nvCxnSpPr>
            <p:spPr>
              <a:xfrm rot="16200000" flipV="1">
                <a:off x="5040312" y="2565410"/>
                <a:ext cx="278403" cy="24776"/>
              </a:xfrm>
              <a:prstGeom prst="bentConnector3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" name="Curved Connector 168"/>
              <p:cNvCxnSpPr>
                <a:cxnSpLocks/>
                <a:stCxn id="34" idx="0"/>
                <a:endCxn id="29" idx="2"/>
              </p:cNvCxnSpPr>
              <p:nvPr/>
            </p:nvCxnSpPr>
            <p:spPr>
              <a:xfrm rot="16200000" flipV="1">
                <a:off x="6513788" y="1091935"/>
                <a:ext cx="253914" cy="2947235"/>
              </a:xfrm>
              <a:prstGeom prst="bentConnector3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" name="Curved Connector 169"/>
              <p:cNvCxnSpPr>
                <a:cxnSpLocks/>
                <a:stCxn id="29" idx="1"/>
                <a:endCxn id="31" idx="2"/>
              </p:cNvCxnSpPr>
              <p:nvPr/>
            </p:nvCxnSpPr>
            <p:spPr>
              <a:xfrm rot="10800000" flipH="1">
                <a:off x="1558772" y="1295596"/>
                <a:ext cx="715462" cy="712039"/>
              </a:xfrm>
              <a:prstGeom prst="bentConnector4">
                <a:avLst>
                  <a:gd name="adj1" fmla="val -34060"/>
                  <a:gd name="adj2" fmla="val 80262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" name="Curved Connector 170"/>
              <p:cNvCxnSpPr>
                <a:cxnSpLocks/>
                <a:stCxn id="29" idx="0"/>
                <a:endCxn id="27" idx="2"/>
              </p:cNvCxnSpPr>
              <p:nvPr/>
            </p:nvCxnSpPr>
            <p:spPr>
              <a:xfrm rot="16200000" flipV="1">
                <a:off x="5023280" y="1432827"/>
                <a:ext cx="281079" cy="6617"/>
              </a:xfrm>
              <a:prstGeom prst="bentConnector3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" name="Curved Connector 172"/>
              <p:cNvCxnSpPr>
                <a:cxnSpLocks/>
                <a:stCxn id="29" idx="3"/>
                <a:endCxn id="32" idx="2"/>
              </p:cNvCxnSpPr>
              <p:nvPr/>
            </p:nvCxnSpPr>
            <p:spPr>
              <a:xfrm flipH="1" flipV="1">
                <a:off x="7810763" y="1295595"/>
                <a:ext cx="964717" cy="712040"/>
              </a:xfrm>
              <a:prstGeom prst="bentConnector4">
                <a:avLst>
                  <a:gd name="adj1" fmla="val -25260"/>
                  <a:gd name="adj2" fmla="val 80262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6" name="Flowchart: Alternate Process 38"/>
            <p:cNvSpPr/>
            <p:nvPr/>
          </p:nvSpPr>
          <p:spPr>
            <a:xfrm>
              <a:off x="247650" y="-38100"/>
              <a:ext cx="9067921" cy="420718"/>
            </a:xfrm>
            <a:prstGeom prst="flowChartAlternateProcess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ES" sz="2000" b="1" dirty="0">
                  <a:effectLst/>
                  <a:latin typeface="Calibri"/>
                  <a:ea typeface="Calibri"/>
                  <a:cs typeface="Times New Roman"/>
                </a:rPr>
                <a:t>ÁRBOL DE OBJETIVOS</a:t>
              </a:r>
              <a:endParaRPr lang="es-MX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sp>
        <p:nvSpPr>
          <p:cNvPr id="43" name="Flowchart: Process 159">
            <a:extLst>
              <a:ext uri="{FF2B5EF4-FFF2-40B4-BE49-F238E27FC236}">
                <a16:creationId xmlns:a16="http://schemas.microsoft.com/office/drawing/2014/main" id="{83D44C3D-C154-4B31-9586-5207554117ED}"/>
              </a:ext>
            </a:extLst>
          </p:cNvPr>
          <p:cNvSpPr/>
          <p:nvPr/>
        </p:nvSpPr>
        <p:spPr>
          <a:xfrm>
            <a:off x="7370067" y="5204704"/>
            <a:ext cx="1744703" cy="134201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b="1" dirty="0">
                <a:latin typeface="Calibri"/>
                <a:ea typeface="Calibri"/>
                <a:cs typeface="Times New Roman"/>
              </a:rPr>
              <a:t>Actividad </a:t>
            </a:r>
            <a:r>
              <a:rPr lang="es-ES" sz="1100" b="1" dirty="0">
                <a:effectLst/>
                <a:latin typeface="Calibri"/>
                <a:ea typeface="Calibri"/>
                <a:cs typeface="Times New Roman"/>
              </a:rPr>
              <a:t>3.b: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b="1" dirty="0">
                <a:latin typeface="Calibri"/>
                <a:ea typeface="Calibri"/>
                <a:cs typeface="Times New Roman"/>
              </a:rPr>
              <a:t>Realizar un análisis de datos que con estándares por jugador que se actualice según su estadísticas físicas  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44" name="Curved Connector 164">
            <a:extLst>
              <a:ext uri="{FF2B5EF4-FFF2-40B4-BE49-F238E27FC236}">
                <a16:creationId xmlns:a16="http://schemas.microsoft.com/office/drawing/2014/main" id="{5BF19964-E315-4EF1-8AA7-95A3D8CDB73F}"/>
              </a:ext>
            </a:extLst>
          </p:cNvPr>
          <p:cNvCxnSpPr>
            <a:cxnSpLocks/>
            <a:stCxn id="43" idx="0"/>
            <a:endCxn id="34" idx="2"/>
          </p:cNvCxnSpPr>
          <p:nvPr/>
        </p:nvCxnSpPr>
        <p:spPr>
          <a:xfrm rot="16200000" flipV="1">
            <a:off x="7723342" y="4685627"/>
            <a:ext cx="521746" cy="51640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11849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269</TotalTime>
  <Words>426</Words>
  <Application>Microsoft Office PowerPoint</Application>
  <PresentationFormat>Presentación en pantalla (4:3)</PresentationFormat>
  <Paragraphs>58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Calibri</vt:lpstr>
      <vt:lpstr>Candara</vt:lpstr>
      <vt:lpstr>Symbol</vt:lpstr>
      <vt:lpstr>Forma de onda</vt:lpstr>
      <vt:lpstr>ÁRBOL DE PROBLEMAS  CLUB DEPORTIVO ILIÓN</vt:lpstr>
      <vt:lpstr>DESCRIPCIÓN DE LA EMPRESA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 DE PROBLEMAS  APLICACIÓN MÓVIL</dc:title>
  <dc:creator>administrador1</dc:creator>
  <cp:lastModifiedBy>APRENDIZ</cp:lastModifiedBy>
  <cp:revision>35</cp:revision>
  <dcterms:created xsi:type="dcterms:W3CDTF">2019-10-26T10:40:59Z</dcterms:created>
  <dcterms:modified xsi:type="dcterms:W3CDTF">2019-10-26T16:04:58Z</dcterms:modified>
</cp:coreProperties>
</file>