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7593F91-27AB-45A1-A024-19F08CCA16C7}" type="datetimeFigureOut">
              <a:rPr lang="es-MX" smtClean="0"/>
              <a:t>14/12/2019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2D8C7A3-3C2B-40FF-ADDE-3694B49C1E03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101248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ILION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284984"/>
            <a:ext cx="5114778" cy="1101248"/>
          </a:xfrm>
        </p:spPr>
        <p:txBody>
          <a:bodyPr>
            <a:noAutofit/>
          </a:bodyPr>
          <a:lstStyle/>
          <a:p>
            <a:pPr algn="l"/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MAIKOL STEVEN RAMIREZ</a:t>
            </a:r>
          </a:p>
          <a:p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PAMELA CORTES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5105"/>
            <a:ext cx="2250368" cy="22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FDA4-0258-409F-A330-939EFE31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4605A-4B3C-47D9-B90E-64A962BC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99417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MX" dirty="0">
                <a:ea typeface="Calibri"/>
                <a:cs typeface="Times New Roman"/>
              </a:rPr>
              <a:t>El club deportivo necesita centralizar los procesos que actualmente ejecuta ya que existen muchos reprocesos que causan pérdida de tiempo y dinero.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6A7585F-6C90-4C72-8128-B98500D9C866}"/>
              </a:ext>
            </a:extLst>
          </p:cNvPr>
          <p:cNvSpPr txBox="1">
            <a:spLocks/>
          </p:cNvSpPr>
          <p:nvPr/>
        </p:nvSpPr>
        <p:spPr>
          <a:xfrm>
            <a:off x="628650" y="322064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300" dirty="0"/>
              <a:t>Objetivo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94C4E38-84D7-4EE9-9479-1FDC2A2E4F4A}"/>
              </a:ext>
            </a:extLst>
          </p:cNvPr>
          <p:cNvSpPr txBox="1">
            <a:spLocks/>
          </p:cNvSpPr>
          <p:nvPr/>
        </p:nvSpPr>
        <p:spPr>
          <a:xfrm>
            <a:off x="628650" y="431601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100" dirty="0">
                <a:ea typeface="Calibri"/>
                <a:cs typeface="Times New Roman"/>
              </a:rPr>
              <a:t>Implementar una aplicación móvil para la administración y gestión de las actividades y  cualidades físicas de los nuevos deportistas en el club deportivo.</a:t>
            </a:r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21330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4CD7-8C17-4434-A9A0-DFA4903A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 Resumen 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D0587-A0B8-4AAB-A3DF-16120E37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Universidad Santo Tomás</a:t>
            </a:r>
          </a:p>
          <a:p>
            <a:pPr lvl="1"/>
            <a:r>
              <a:rPr lang="es-CO" b="1" dirty="0"/>
              <a:t>Objetivo </a:t>
            </a:r>
            <a:endParaRPr lang="es-CO" dirty="0"/>
          </a:p>
          <a:p>
            <a:pPr lvl="2"/>
            <a:r>
              <a:rPr lang="es-CO" dirty="0"/>
              <a:t>Analizar la condición física de los futbolistas juveniles en la escuela de fútbol Miami Soccer Club en sus diferentes posiciones de juego.</a:t>
            </a:r>
          </a:p>
          <a:p>
            <a:pPr lvl="1"/>
            <a:r>
              <a:rPr lang="es-CO" b="1" dirty="0"/>
              <a:t>Descripción de la Investigación</a:t>
            </a:r>
            <a:endParaRPr lang="es-CO" dirty="0"/>
          </a:p>
          <a:p>
            <a:pPr lvl="2"/>
            <a:r>
              <a:rPr lang="es-CO" dirty="0"/>
              <a:t>Se evaluó  la condición física de los jugadores de la Escuela de Futbol Miami Soccer teniendo en cuenta su posición en la cancha</a:t>
            </a:r>
          </a:p>
          <a:p>
            <a:r>
              <a:rPr lang="es-CO" dirty="0"/>
              <a:t>G-SE Tomas </a:t>
            </a:r>
            <a:r>
              <a:rPr lang="es-CO" dirty="0" err="1"/>
              <a:t>Maly</a:t>
            </a:r>
            <a:r>
              <a:rPr lang="es-CO" dirty="0"/>
              <a:t>, de la Charles </a:t>
            </a:r>
            <a:r>
              <a:rPr lang="es-CO" dirty="0" err="1"/>
              <a:t>University</a:t>
            </a:r>
            <a:r>
              <a:rPr lang="es-CO" dirty="0"/>
              <a:t> (República Checa)</a:t>
            </a:r>
          </a:p>
          <a:p>
            <a:pPr lvl="1"/>
            <a:r>
              <a:rPr lang="es-CO" b="1" dirty="0"/>
              <a:t>Objetivo</a:t>
            </a:r>
          </a:p>
          <a:p>
            <a:pPr lvl="2"/>
            <a:r>
              <a:rPr lang="es-CO" dirty="0"/>
              <a:t>Investigar las diferencias en las distintas características de la aptitud física de jugadores jóvenes de fútbol de alto nivel.</a:t>
            </a:r>
          </a:p>
          <a:p>
            <a:pPr lvl="1"/>
            <a:r>
              <a:rPr lang="es-CO" b="1" dirty="0"/>
              <a:t>Descripción de la Investigación</a:t>
            </a:r>
            <a:endParaRPr lang="es-CO" dirty="0"/>
          </a:p>
          <a:p>
            <a:pPr lvl="2"/>
            <a:r>
              <a:rPr lang="es-CO" dirty="0"/>
              <a:t>Se realizaron </a:t>
            </a:r>
            <a:r>
              <a:rPr lang="es-CO" dirty="0" err="1"/>
              <a:t>tests</a:t>
            </a:r>
            <a:r>
              <a:rPr lang="es-CO" dirty="0"/>
              <a:t> de campo tradicionales que tienen una sensibilidad baja para distinguir las diferencias en la preparación física (suposiciones) entre jugadores en términos de la posición del campo.</a:t>
            </a:r>
          </a:p>
        </p:txBody>
      </p:sp>
    </p:spTree>
    <p:extLst>
      <p:ext uri="{BB962C8B-B14F-4D97-AF65-F5344CB8AC3E}">
        <p14:creationId xmlns:p14="http://schemas.microsoft.com/office/powerpoint/2010/main" val="38267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1F93-8899-4CCA-913F-CE6B4ED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 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A119D-4EAF-4876-8282-3E494E29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Universidad Politécnica Salesiana</a:t>
            </a:r>
          </a:p>
          <a:p>
            <a:pPr lvl="1"/>
            <a:r>
              <a:rPr lang="es-CO" b="1" dirty="0"/>
              <a:t>Objetivo </a:t>
            </a:r>
            <a:endParaRPr lang="es-CO" dirty="0"/>
          </a:p>
          <a:p>
            <a:pPr lvl="2"/>
            <a:r>
              <a:rPr lang="es-CO" dirty="0"/>
              <a:t>Documentar los nuevos métodos de entrenamiento de los clásicos a los actuales.</a:t>
            </a:r>
          </a:p>
          <a:p>
            <a:r>
              <a:rPr lang="es-CO" dirty="0"/>
              <a:t>Universidad Nacional Costa Rica</a:t>
            </a:r>
          </a:p>
          <a:p>
            <a:pPr lvl="1"/>
            <a:r>
              <a:rPr lang="es-CO" b="1" dirty="0"/>
              <a:t>Objetivo</a:t>
            </a:r>
          </a:p>
          <a:p>
            <a:pPr lvl="2"/>
            <a:r>
              <a:rPr lang="es-CO" dirty="0"/>
              <a:t>Desarrollar y medir el crecimiento de una determinada cualidad física.</a:t>
            </a:r>
          </a:p>
          <a:p>
            <a:pPr lvl="1"/>
            <a:r>
              <a:rPr lang="es-CO" b="1" dirty="0"/>
              <a:t>Descripción de la Investigación</a:t>
            </a:r>
            <a:endParaRPr lang="es-CO" dirty="0"/>
          </a:p>
          <a:p>
            <a:pPr lvl="2"/>
            <a:r>
              <a:rPr lang="es-CO" dirty="0"/>
              <a:t>Se tomaron en cuenta fuentes como libros y páginas web para abarcar temas como fundamentos para el entrenamiento deportivo, test deportivos, pruebas de actitud física, test para valorar la resistencia entre otros.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65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B731E-9758-4D7D-8316-6C57737B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50" b="1" dirty="0">
                <a:latin typeface="+mn-lt"/>
                <a:ea typeface="+mn-ea"/>
                <a:cs typeface="+mn-cs"/>
              </a:rPr>
              <a:t>Diseño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995C15-A79C-4D50-A6D6-26DB620A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7" y="3674098"/>
            <a:ext cx="957263" cy="7000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BFCFFC-F738-4C62-AA50-298905FF1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37" y="2878932"/>
            <a:ext cx="1007269" cy="5500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91F78C-4BD3-4A9B-9DCD-980B6EF3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78" y="3749109"/>
            <a:ext cx="1007269" cy="5500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CC6B88-62F2-4150-AAAB-A7AC83B6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37" y="4676605"/>
            <a:ext cx="1007269" cy="55006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3B59A6F-2CE2-40CF-A8F7-02222C3BD55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50400" y="3153967"/>
            <a:ext cx="868137" cy="87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80B1FAC-EA3E-483D-A806-FA0831BBD60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71917" y="4024143"/>
            <a:ext cx="84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E5BB886-47B1-4979-B68C-D7538EDD7C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850401" y="4024143"/>
            <a:ext cx="868136" cy="92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08E5D5E4-61BE-4D5F-8084-4B1E1B1EE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878932"/>
            <a:ext cx="2133090" cy="2347742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A120E3F-C3C0-459D-B85C-DE8D215548C9}"/>
              </a:ext>
            </a:extLst>
          </p:cNvPr>
          <p:cNvCxnSpPr>
            <a:endCxn id="18" idx="1"/>
          </p:cNvCxnSpPr>
          <p:nvPr/>
        </p:nvCxnSpPr>
        <p:spPr>
          <a:xfrm>
            <a:off x="3725805" y="3153966"/>
            <a:ext cx="1455795" cy="89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0932FE-6FC6-45B7-AAFD-DD3C72E84805}"/>
              </a:ext>
            </a:extLst>
          </p:cNvPr>
          <p:cNvCxnSpPr>
            <a:endCxn id="18" idx="1"/>
          </p:cNvCxnSpPr>
          <p:nvPr/>
        </p:nvCxnSpPr>
        <p:spPr>
          <a:xfrm>
            <a:off x="3725805" y="4024142"/>
            <a:ext cx="1455795" cy="2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38B4037-D8D4-4FA7-B673-C4897E1D6066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3725805" y="4052803"/>
            <a:ext cx="1455795" cy="89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B14C96-04EA-4F0E-9DE8-00A7D708448B}"/>
              </a:ext>
            </a:extLst>
          </p:cNvPr>
          <p:cNvSpPr/>
          <p:nvPr/>
        </p:nvSpPr>
        <p:spPr>
          <a:xfrm>
            <a:off x="1129395" y="4382595"/>
            <a:ext cx="530915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13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922FDB-41EE-4D17-B603-DE94A9962F0D}"/>
              </a:ext>
            </a:extLst>
          </p:cNvPr>
          <p:cNvSpPr/>
          <p:nvPr/>
        </p:nvSpPr>
        <p:spPr>
          <a:xfrm>
            <a:off x="2816290" y="2578719"/>
            <a:ext cx="857927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135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6D43997-C618-473C-9EF0-BE848439E434}"/>
              </a:ext>
            </a:extLst>
          </p:cNvPr>
          <p:cNvSpPr/>
          <p:nvPr/>
        </p:nvSpPr>
        <p:spPr>
          <a:xfrm>
            <a:off x="2991218" y="3464884"/>
            <a:ext cx="52290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50" dirty="0"/>
              <a:t>.NET</a:t>
            </a:r>
            <a:endParaRPr lang="es-CO" sz="13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0B78796-04A7-40B6-BFB2-68B8245A5838}"/>
              </a:ext>
            </a:extLst>
          </p:cNvPr>
          <p:cNvSpPr/>
          <p:nvPr/>
        </p:nvSpPr>
        <p:spPr>
          <a:xfrm>
            <a:off x="2839638" y="4363721"/>
            <a:ext cx="8947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50" dirty="0"/>
              <a:t>R.</a:t>
            </a:r>
            <a:r>
              <a:rPr lang="es-CO" sz="1350" dirty="0" err="1"/>
              <a:t>proyect</a:t>
            </a:r>
            <a:endParaRPr lang="es-CO" sz="1350" dirty="0"/>
          </a:p>
        </p:txBody>
      </p:sp>
    </p:spTree>
    <p:extLst>
      <p:ext uri="{BB962C8B-B14F-4D97-AF65-F5344CB8AC3E}">
        <p14:creationId xmlns:p14="http://schemas.microsoft.com/office/powerpoint/2010/main" val="1363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546652" y="1416326"/>
            <a:ext cx="7911548" cy="402534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A9BA7A-917A-4BED-9120-EFBE9CA7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23" y="3031658"/>
            <a:ext cx="666927" cy="8943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9C886E-7AF8-4860-83D9-4F1CA9CC9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3" t="7334" b="8742"/>
          <a:stretch/>
        </p:blipFill>
        <p:spPr>
          <a:xfrm>
            <a:off x="6842436" y="2881619"/>
            <a:ext cx="1344962" cy="12146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739A48-6D83-4032-BED2-7A8E470BA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4" y="2866387"/>
            <a:ext cx="1231559" cy="121466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C8A788A-86DA-49D0-9A74-7781A9C4B745}"/>
              </a:ext>
            </a:extLst>
          </p:cNvPr>
          <p:cNvCxnSpPr>
            <a:cxnSpLocks/>
          </p:cNvCxnSpPr>
          <p:nvPr/>
        </p:nvCxnSpPr>
        <p:spPr>
          <a:xfrm>
            <a:off x="2070628" y="3318699"/>
            <a:ext cx="550646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BB13ECC-157D-4B07-8DEE-D1075FEE3109}"/>
              </a:ext>
            </a:extLst>
          </p:cNvPr>
          <p:cNvCxnSpPr>
            <a:cxnSpLocks/>
          </p:cNvCxnSpPr>
          <p:nvPr/>
        </p:nvCxnSpPr>
        <p:spPr>
          <a:xfrm>
            <a:off x="3344654" y="3318699"/>
            <a:ext cx="486620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1517385-BC2F-4B24-BF35-DC5368C65E25}"/>
              </a:ext>
            </a:extLst>
          </p:cNvPr>
          <p:cNvCxnSpPr>
            <a:cxnSpLocks/>
            <a:stCxn id="68" idx="0"/>
            <a:endCxn id="74" idx="1"/>
          </p:cNvCxnSpPr>
          <p:nvPr/>
        </p:nvCxnSpPr>
        <p:spPr>
          <a:xfrm rot="5400000" flipH="1" flipV="1">
            <a:off x="4433990" y="2124867"/>
            <a:ext cx="660672" cy="1152913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DC2D171-F604-43CA-8D7F-B2231D8059D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06011" y="2335944"/>
            <a:ext cx="1508906" cy="545675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7AC3071-9500-4FB0-B264-A18FAE085DD7}"/>
              </a:ext>
            </a:extLst>
          </p:cNvPr>
          <p:cNvCxnSpPr>
            <a:cxnSpLocks/>
          </p:cNvCxnSpPr>
          <p:nvPr/>
        </p:nvCxnSpPr>
        <p:spPr>
          <a:xfrm flipV="1">
            <a:off x="6006012" y="3478844"/>
            <a:ext cx="752939" cy="1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4241B1DF-1CC0-47F6-9321-33934B93C1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7710" y="4116504"/>
            <a:ext cx="1443068" cy="509048"/>
          </a:xfrm>
          <a:prstGeom prst="bentConnector3">
            <a:avLst>
              <a:gd name="adj1" fmla="val 213"/>
            </a:avLst>
          </a:prstGeom>
          <a:ln w="63500">
            <a:solidFill>
              <a:schemeClr val="accent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92397DDD-7FBE-424F-9713-8AB698C11B9D}"/>
              </a:ext>
            </a:extLst>
          </p:cNvPr>
          <p:cNvCxnSpPr>
            <a:cxnSpLocks/>
            <a:stCxn id="76" idx="1"/>
            <a:endCxn id="68" idx="2"/>
          </p:cNvCxnSpPr>
          <p:nvPr/>
        </p:nvCxnSpPr>
        <p:spPr>
          <a:xfrm rot="10800000">
            <a:off x="4187871" y="3926029"/>
            <a:ext cx="1131419" cy="637661"/>
          </a:xfrm>
          <a:prstGeom prst="bentConnector2">
            <a:avLst/>
          </a:prstGeom>
          <a:ln w="63500">
            <a:solidFill>
              <a:schemeClr val="accent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363D8C76-58F0-4AC0-A682-D6BAEC854EBB}"/>
              </a:ext>
            </a:extLst>
          </p:cNvPr>
          <p:cNvCxnSpPr>
            <a:cxnSpLocks/>
          </p:cNvCxnSpPr>
          <p:nvPr/>
        </p:nvCxnSpPr>
        <p:spPr>
          <a:xfrm flipV="1">
            <a:off x="4561703" y="3444415"/>
            <a:ext cx="630783" cy="1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558BDD9-3F3C-48A8-93A1-2E4D33F98D6B}"/>
              </a:ext>
            </a:extLst>
          </p:cNvPr>
          <p:cNvCxnSpPr>
            <a:cxnSpLocks/>
          </p:cNvCxnSpPr>
          <p:nvPr/>
        </p:nvCxnSpPr>
        <p:spPr>
          <a:xfrm>
            <a:off x="2056383" y="3694747"/>
            <a:ext cx="525538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90002E24-F294-49B6-8EAB-3A3E6E6C2AEC}"/>
              </a:ext>
            </a:extLst>
          </p:cNvPr>
          <p:cNvCxnSpPr>
            <a:cxnSpLocks/>
          </p:cNvCxnSpPr>
          <p:nvPr/>
        </p:nvCxnSpPr>
        <p:spPr>
          <a:xfrm>
            <a:off x="3296750" y="3684641"/>
            <a:ext cx="525974" cy="10106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>
            <a:extLst>
              <a:ext uri="{FF2B5EF4-FFF2-40B4-BE49-F238E27FC236}">
                <a16:creationId xmlns:a16="http://schemas.microsoft.com/office/drawing/2014/main" id="{1DA48093-8BB2-400C-9CBA-AED3D01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06" y="3031658"/>
            <a:ext cx="666927" cy="8943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F2C907-4D53-4789-937B-750F4A42A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015" y="3118560"/>
            <a:ext cx="597710" cy="675238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1848CC4B-7AEA-4B30-8F15-72F3818D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2" y="1923801"/>
            <a:ext cx="666927" cy="894371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EAAD2759-0AE2-455D-B3B7-6536D210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78" y="2985471"/>
            <a:ext cx="666927" cy="894371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1E65C9-CA90-43A8-ACE1-0D8CD043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89" y="4116504"/>
            <a:ext cx="666927" cy="8943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A74F1B-D182-42A8-8DF7-F422A50FB8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28" r="5073" b="5111"/>
          <a:stretch/>
        </p:blipFill>
        <p:spPr>
          <a:xfrm>
            <a:off x="5340781" y="4174897"/>
            <a:ext cx="645435" cy="70863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0F717B-F2FA-4F28-AB19-469CA608D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745" y="1993232"/>
            <a:ext cx="610861" cy="7254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44DB7E-B044-48CC-A47B-21ADF37BF1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332" t="12457" r="10332" b="12749"/>
          <a:stretch/>
        </p:blipFill>
        <p:spPr>
          <a:xfrm>
            <a:off x="5312675" y="3054835"/>
            <a:ext cx="624261" cy="694985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AD744EB-F2B1-454E-B518-65DFB3F4D349}"/>
              </a:ext>
            </a:extLst>
          </p:cNvPr>
          <p:cNvSpPr txBox="1"/>
          <p:nvPr/>
        </p:nvSpPr>
        <p:spPr>
          <a:xfrm>
            <a:off x="2653405" y="957424"/>
            <a:ext cx="3413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/>
              <a:t>MÓDULO DE PAGO PAYPAL</a:t>
            </a:r>
            <a:endParaRPr lang="es-CO" sz="1350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38BE263-E557-4FFF-9258-2593AE147B56}"/>
              </a:ext>
            </a:extLst>
          </p:cNvPr>
          <p:cNvSpPr txBox="1"/>
          <p:nvPr/>
        </p:nvSpPr>
        <p:spPr>
          <a:xfrm>
            <a:off x="3200903" y="2558499"/>
            <a:ext cx="1713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Resumen de Información Bancaria</a:t>
            </a:r>
            <a:endParaRPr lang="es-CO" sz="1350" b="1" dirty="0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850C23A-737B-4EF5-A0A1-3AE301D4339E}"/>
              </a:ext>
            </a:extLst>
          </p:cNvPr>
          <p:cNvSpPr txBox="1"/>
          <p:nvPr/>
        </p:nvSpPr>
        <p:spPr>
          <a:xfrm>
            <a:off x="4877094" y="1584043"/>
            <a:ext cx="1713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Registro de Pago</a:t>
            </a:r>
            <a:endParaRPr lang="es-CO" sz="1350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3DA67B6-EEFA-4855-AC5F-8431B8EE4F21}"/>
              </a:ext>
            </a:extLst>
          </p:cNvPr>
          <p:cNvSpPr txBox="1"/>
          <p:nvPr/>
        </p:nvSpPr>
        <p:spPr>
          <a:xfrm>
            <a:off x="6650120" y="4104537"/>
            <a:ext cx="1713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Confirmación de transmisión Bancaria</a:t>
            </a:r>
            <a:endParaRPr lang="es-CO" sz="1350" b="1" dirty="0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964D53D9-02B8-4CCD-B917-F7CE33706E28}"/>
              </a:ext>
            </a:extLst>
          </p:cNvPr>
          <p:cNvSpPr txBox="1"/>
          <p:nvPr/>
        </p:nvSpPr>
        <p:spPr>
          <a:xfrm>
            <a:off x="4817694" y="4980100"/>
            <a:ext cx="1713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Rechazo</a:t>
            </a:r>
            <a:endParaRPr lang="es-CO" sz="1350" b="1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EEEDCC7E-3A4C-4AD0-8625-9902FE78B00D}"/>
              </a:ext>
            </a:extLst>
          </p:cNvPr>
          <p:cNvSpPr txBox="1"/>
          <p:nvPr/>
        </p:nvSpPr>
        <p:spPr>
          <a:xfrm>
            <a:off x="4825333" y="3852126"/>
            <a:ext cx="1713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Aceptación</a:t>
            </a:r>
            <a:endParaRPr lang="es-CO" sz="1350" b="1" dirty="0"/>
          </a:p>
        </p:txBody>
      </p:sp>
    </p:spTree>
    <p:extLst>
      <p:ext uri="{BB962C8B-B14F-4D97-AF65-F5344CB8AC3E}">
        <p14:creationId xmlns:p14="http://schemas.microsoft.com/office/powerpoint/2010/main" val="130767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546652" y="1416326"/>
            <a:ext cx="7911548" cy="402534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A9BA7A-917A-4BED-9120-EFBE9CA7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940" y="3751349"/>
            <a:ext cx="1017854" cy="13649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739A48-6D83-4032-BED2-7A8E470B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32" y="3807831"/>
            <a:ext cx="1231559" cy="1214660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C8A788A-86DA-49D0-9A74-7781A9C4B745}"/>
              </a:ext>
            </a:extLst>
          </p:cNvPr>
          <p:cNvCxnSpPr>
            <a:cxnSpLocks/>
          </p:cNvCxnSpPr>
          <p:nvPr/>
        </p:nvCxnSpPr>
        <p:spPr>
          <a:xfrm>
            <a:off x="3267016" y="4204964"/>
            <a:ext cx="550646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558BDD9-3F3C-48A8-93A1-2E4D33F98D6B}"/>
              </a:ext>
            </a:extLst>
          </p:cNvPr>
          <p:cNvCxnSpPr>
            <a:cxnSpLocks/>
          </p:cNvCxnSpPr>
          <p:nvPr/>
        </p:nvCxnSpPr>
        <p:spPr>
          <a:xfrm>
            <a:off x="3279569" y="4686519"/>
            <a:ext cx="525538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85C83D0-DF05-439C-AB66-A857A1994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016" y="2018337"/>
            <a:ext cx="1026489" cy="110557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4773575-EC5E-4365-9BCD-BE0A11F8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643" y="3751349"/>
            <a:ext cx="1017854" cy="1364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B0BEEF-C714-4CA1-B693-F77F07561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242" y="3828308"/>
            <a:ext cx="936657" cy="11132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3F6DA2-C890-41D2-8649-74DA01B42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850" y="2037909"/>
            <a:ext cx="1026489" cy="10167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336A7F-A826-4D96-AE45-4B91B473E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252" y="2091148"/>
            <a:ext cx="1026489" cy="9853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387B22-9DD7-44C7-B9BE-008964FC6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634" y="1962608"/>
            <a:ext cx="1042007" cy="1143527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C3E7E8C-91CC-4CAD-899A-C85FD89B4D2B}"/>
              </a:ext>
            </a:extLst>
          </p:cNvPr>
          <p:cNvCxnSpPr>
            <a:cxnSpLocks/>
          </p:cNvCxnSpPr>
          <p:nvPr/>
        </p:nvCxnSpPr>
        <p:spPr>
          <a:xfrm>
            <a:off x="5016685" y="4204964"/>
            <a:ext cx="550646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6E9CF2D-3D1D-4E5A-86E7-7B792651EAF3}"/>
              </a:ext>
            </a:extLst>
          </p:cNvPr>
          <p:cNvCxnSpPr>
            <a:cxnSpLocks/>
          </p:cNvCxnSpPr>
          <p:nvPr/>
        </p:nvCxnSpPr>
        <p:spPr>
          <a:xfrm>
            <a:off x="5016685" y="4686519"/>
            <a:ext cx="525538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BF30EA-670A-4C62-8ACE-8822C603A39B}"/>
              </a:ext>
            </a:extLst>
          </p:cNvPr>
          <p:cNvCxnSpPr>
            <a:cxnSpLocks/>
          </p:cNvCxnSpPr>
          <p:nvPr/>
        </p:nvCxnSpPr>
        <p:spPr>
          <a:xfrm>
            <a:off x="1763641" y="2536639"/>
            <a:ext cx="550646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5F70026-AF2B-4040-B9D4-4392E5BDADFB}"/>
              </a:ext>
            </a:extLst>
          </p:cNvPr>
          <p:cNvCxnSpPr>
            <a:cxnSpLocks/>
          </p:cNvCxnSpPr>
          <p:nvPr/>
        </p:nvCxnSpPr>
        <p:spPr>
          <a:xfrm>
            <a:off x="3230926" y="2546281"/>
            <a:ext cx="550646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9B11D59-525A-449B-985D-816EC3232ED0}"/>
              </a:ext>
            </a:extLst>
          </p:cNvPr>
          <p:cNvCxnSpPr>
            <a:cxnSpLocks/>
          </p:cNvCxnSpPr>
          <p:nvPr/>
        </p:nvCxnSpPr>
        <p:spPr>
          <a:xfrm>
            <a:off x="4753339" y="2571121"/>
            <a:ext cx="550646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38AC3DF-F4A2-4E05-8E53-E7ADF42AC2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9226" y="2069274"/>
            <a:ext cx="1232037" cy="985379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D4E1EF6-4936-41C7-8505-6F195B48E782}"/>
              </a:ext>
            </a:extLst>
          </p:cNvPr>
          <p:cNvCxnSpPr>
            <a:cxnSpLocks/>
          </p:cNvCxnSpPr>
          <p:nvPr/>
        </p:nvCxnSpPr>
        <p:spPr>
          <a:xfrm>
            <a:off x="6417174" y="2571121"/>
            <a:ext cx="550646" cy="0"/>
          </a:xfrm>
          <a:prstGeom prst="straightConnector1">
            <a:avLst/>
          </a:prstGeom>
          <a:ln w="63500" cmpd="sng">
            <a:solidFill>
              <a:srgbClr val="FF0000">
                <a:alpha val="97000"/>
              </a:srgbClr>
            </a:solidFill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6E807C-7A17-475B-B010-86652D016575}"/>
              </a:ext>
            </a:extLst>
          </p:cNvPr>
          <p:cNvSpPr txBox="1"/>
          <p:nvPr/>
        </p:nvSpPr>
        <p:spPr>
          <a:xfrm>
            <a:off x="2653405" y="957425"/>
            <a:ext cx="341316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/>
              <a:t>MÓDULO DE INSCRIPCIÓN</a:t>
            </a:r>
            <a:endParaRPr lang="es-CO" sz="2100" dirty="0"/>
          </a:p>
          <a:p>
            <a:endParaRPr lang="es-CO" sz="135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680AF2-4DD2-4AC2-AF53-B0F3C29072CF}"/>
              </a:ext>
            </a:extLst>
          </p:cNvPr>
          <p:cNvSpPr txBox="1"/>
          <p:nvPr/>
        </p:nvSpPr>
        <p:spPr>
          <a:xfrm>
            <a:off x="721634" y="1485369"/>
            <a:ext cx="3413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/>
              <a:t>Proceso Anterior</a:t>
            </a:r>
            <a:endParaRPr lang="es-CO" sz="135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087E342-9F58-4BF4-B180-901F1A5D29DE}"/>
              </a:ext>
            </a:extLst>
          </p:cNvPr>
          <p:cNvSpPr txBox="1"/>
          <p:nvPr/>
        </p:nvSpPr>
        <p:spPr>
          <a:xfrm>
            <a:off x="607707" y="3304144"/>
            <a:ext cx="341316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/>
              <a:t>Nuevo Proceso</a:t>
            </a:r>
            <a:endParaRPr lang="es-CO" sz="2100" dirty="0"/>
          </a:p>
          <a:p>
            <a:endParaRPr lang="es-CO" sz="1350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D8F33C9-916B-43DB-86D5-1AF1563DA5FA}"/>
              </a:ext>
            </a:extLst>
          </p:cNvPr>
          <p:cNvSpPr txBox="1"/>
          <p:nvPr/>
        </p:nvSpPr>
        <p:spPr>
          <a:xfrm>
            <a:off x="5332252" y="5018520"/>
            <a:ext cx="1713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Registro e Inscripción</a:t>
            </a:r>
          </a:p>
          <a:p>
            <a:pPr algn="ctr"/>
            <a:r>
              <a:rPr lang="es-ES" sz="1350" b="1" dirty="0"/>
              <a:t>único</a:t>
            </a:r>
            <a:endParaRPr lang="es-CO" sz="1350" b="1" dirty="0"/>
          </a:p>
        </p:txBody>
      </p:sp>
    </p:spTree>
    <p:extLst>
      <p:ext uri="{BB962C8B-B14F-4D97-AF65-F5344CB8AC3E}">
        <p14:creationId xmlns:p14="http://schemas.microsoft.com/office/powerpoint/2010/main" val="207255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616226" y="1416326"/>
            <a:ext cx="7911548" cy="402534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12A3C8-607E-42B2-AE3D-C152DE0D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726" y="1594425"/>
            <a:ext cx="1276001" cy="12685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0E47FF-31F6-4967-A538-B9DE0445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55" y="3762286"/>
            <a:ext cx="1276001" cy="12685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DE16D50-8480-4542-9B7B-89EBA632E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866" y="3771460"/>
            <a:ext cx="1017854" cy="136497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ABD0C16-ACD7-48B6-BF02-F22BD741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166" y="1814488"/>
            <a:ext cx="1017854" cy="1364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725A42-7893-4494-8D2B-28443E57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198" y="1924581"/>
            <a:ext cx="1017854" cy="1144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DBA25C-A97D-4804-A4B9-F40AC99B0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496" y="2715941"/>
            <a:ext cx="1121946" cy="11447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3D1D2E-CB19-4C1D-9744-13445BE95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983" y="2837420"/>
            <a:ext cx="1547546" cy="102331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4037820-6C68-4C5C-84AE-645AEE4E4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166" y="3874621"/>
            <a:ext cx="1009554" cy="10814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EAED0AF-C9FD-43B0-A714-3C370B529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3718" y="3991384"/>
            <a:ext cx="457844" cy="42393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432AE865-EE80-4546-85DB-985DFCF8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4" y="2715941"/>
            <a:ext cx="1017854" cy="1364975"/>
          </a:xfrm>
          <a:prstGeom prst="rect">
            <a:avLst/>
          </a:prstGeom>
        </p:spPr>
      </p:pic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E303FB4-1528-40FD-A2EB-4CDB4C1220CA}"/>
              </a:ext>
            </a:extLst>
          </p:cNvPr>
          <p:cNvCxnSpPr>
            <a:cxnSpLocks/>
            <a:stCxn id="3" idx="1"/>
            <a:endCxn id="8" idx="0"/>
          </p:cNvCxnSpPr>
          <p:nvPr/>
        </p:nvCxnSpPr>
        <p:spPr>
          <a:xfrm rot="10800000" flipV="1">
            <a:off x="6232471" y="2228680"/>
            <a:ext cx="757256" cy="487262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3CD83BB-8CB2-43B7-BC30-620298550B8F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6232469" y="3860732"/>
            <a:ext cx="753986" cy="535809"/>
          </a:xfrm>
          <a:prstGeom prst="bentConnector2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678DE8E-6D0C-46BC-8556-9C1754D24C87}"/>
              </a:ext>
            </a:extLst>
          </p:cNvPr>
          <p:cNvCxnSpPr>
            <a:cxnSpLocks/>
          </p:cNvCxnSpPr>
          <p:nvPr/>
        </p:nvCxnSpPr>
        <p:spPr>
          <a:xfrm>
            <a:off x="5201530" y="3304369"/>
            <a:ext cx="469967" cy="0"/>
          </a:xfrm>
          <a:prstGeom prst="straightConnector1">
            <a:avLst/>
          </a:prstGeom>
          <a:ln w="63500" cmpd="sng">
            <a:solidFill>
              <a:schemeClr val="accent6">
                <a:alpha val="97000"/>
              </a:schemeClr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379CD544-D337-49AB-A170-A9255DDF93ED}"/>
              </a:ext>
            </a:extLst>
          </p:cNvPr>
          <p:cNvCxnSpPr>
            <a:cxnSpLocks/>
          </p:cNvCxnSpPr>
          <p:nvPr/>
        </p:nvCxnSpPr>
        <p:spPr>
          <a:xfrm rot="5400000">
            <a:off x="3494636" y="3522800"/>
            <a:ext cx="698205" cy="1168037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B03AC09-A253-468E-AC77-6D24CE87B76F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3630066" y="2039729"/>
            <a:ext cx="444678" cy="1150703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B37E5363-6F61-4017-88BA-827AAB6EFC4C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1538709" y="3932678"/>
            <a:ext cx="563219" cy="859695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20E90568-A332-4B5E-9333-EB78E0FA6E19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1390472" y="2228680"/>
            <a:ext cx="850666" cy="487262"/>
          </a:xfrm>
          <a:prstGeom prst="bentConnector2">
            <a:avLst/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E16F001-B23A-4B96-AF30-CB0A735F9878}"/>
              </a:ext>
            </a:extLst>
          </p:cNvPr>
          <p:cNvSpPr txBox="1"/>
          <p:nvPr/>
        </p:nvSpPr>
        <p:spPr>
          <a:xfrm>
            <a:off x="2439360" y="936152"/>
            <a:ext cx="501296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/>
              <a:t>MÓDULO RESUMEN ESTADO DEPORTIVO</a:t>
            </a:r>
            <a:endParaRPr lang="es-CO" sz="2100" dirty="0"/>
          </a:p>
          <a:p>
            <a:endParaRPr lang="es-CO" sz="1350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7F4E779-5072-42AC-8E10-96E463227E3B}"/>
              </a:ext>
            </a:extLst>
          </p:cNvPr>
          <p:cNvSpPr txBox="1"/>
          <p:nvPr/>
        </p:nvSpPr>
        <p:spPr>
          <a:xfrm>
            <a:off x="6915236" y="2880229"/>
            <a:ext cx="1488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Estadísticas Deportivas</a:t>
            </a:r>
            <a:endParaRPr lang="es-CO" sz="1350" b="1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07C8461-7947-4693-A872-F8D0F8B73335}"/>
              </a:ext>
            </a:extLst>
          </p:cNvPr>
          <p:cNvSpPr txBox="1"/>
          <p:nvPr/>
        </p:nvSpPr>
        <p:spPr>
          <a:xfrm>
            <a:off x="6951540" y="4955951"/>
            <a:ext cx="1415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Estadísticas Físicas</a:t>
            </a:r>
            <a:endParaRPr lang="es-CO" sz="135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D0E52C8-8C61-47D9-AEDF-3B0FCF741673}"/>
              </a:ext>
            </a:extLst>
          </p:cNvPr>
          <p:cNvSpPr txBox="1"/>
          <p:nvPr/>
        </p:nvSpPr>
        <p:spPr>
          <a:xfrm>
            <a:off x="5499309" y="2641882"/>
            <a:ext cx="1415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Almacenamiento de información</a:t>
            </a:r>
            <a:endParaRPr lang="es-CO" sz="1350" b="1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1FDEDF4-2D77-4A3F-8CA7-9918550F97A3}"/>
              </a:ext>
            </a:extLst>
          </p:cNvPr>
          <p:cNvSpPr txBox="1"/>
          <p:nvPr/>
        </p:nvSpPr>
        <p:spPr>
          <a:xfrm>
            <a:off x="3773264" y="3757716"/>
            <a:ext cx="1415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Cruce de información</a:t>
            </a:r>
            <a:endParaRPr lang="es-CO" sz="135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2DC3F24-D78C-436B-AE39-3923CED29246}"/>
              </a:ext>
            </a:extLst>
          </p:cNvPr>
          <p:cNvSpPr txBox="1"/>
          <p:nvPr/>
        </p:nvSpPr>
        <p:spPr>
          <a:xfrm>
            <a:off x="1815804" y="1383880"/>
            <a:ext cx="1713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Resumen  información Posición</a:t>
            </a:r>
            <a:endParaRPr lang="es-CO" sz="1350" b="1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D0F71AC-0349-4F00-B7AD-B6B24120569D}"/>
              </a:ext>
            </a:extLst>
          </p:cNvPr>
          <p:cNvSpPr txBox="1"/>
          <p:nvPr/>
        </p:nvSpPr>
        <p:spPr>
          <a:xfrm>
            <a:off x="1930447" y="4997221"/>
            <a:ext cx="1713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Resumen  información Físicas</a:t>
            </a:r>
            <a:endParaRPr lang="es-CO" sz="1350" b="1" dirty="0"/>
          </a:p>
        </p:txBody>
      </p:sp>
    </p:spTree>
    <p:extLst>
      <p:ext uri="{BB962C8B-B14F-4D97-AF65-F5344CB8AC3E}">
        <p14:creationId xmlns:p14="http://schemas.microsoft.com/office/powerpoint/2010/main" val="307030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6687B-06DE-4EE7-9A2F-8B0BB73D4BCD}"/>
              </a:ext>
            </a:extLst>
          </p:cNvPr>
          <p:cNvSpPr/>
          <p:nvPr/>
        </p:nvSpPr>
        <p:spPr>
          <a:xfrm>
            <a:off x="616226" y="1416326"/>
            <a:ext cx="7911548" cy="402534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432AE865-EE80-4546-85DB-985DFCF8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59" y="2534035"/>
            <a:ext cx="1306342" cy="1751846"/>
          </a:xfrm>
          <a:prstGeom prst="rect">
            <a:avLst/>
          </a:prstGeom>
        </p:spPr>
      </p:pic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B37E5363-6F61-4017-88BA-827AAB6EFC4C}"/>
              </a:ext>
            </a:extLst>
          </p:cNvPr>
          <p:cNvCxnSpPr>
            <a:cxnSpLocks/>
            <a:stCxn id="32" idx="2"/>
            <a:endCxn id="28" idx="2"/>
          </p:cNvCxnSpPr>
          <p:nvPr/>
        </p:nvCxnSpPr>
        <p:spPr>
          <a:xfrm rot="16200000" flipH="1">
            <a:off x="3478832" y="3278078"/>
            <a:ext cx="38085" cy="2053690"/>
          </a:xfrm>
          <a:prstGeom prst="bentConnector3">
            <a:avLst>
              <a:gd name="adj1" fmla="val 550177"/>
            </a:avLst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20E90568-A332-4B5E-9333-EB78E0FA6E19}"/>
              </a:ext>
            </a:extLst>
          </p:cNvPr>
          <p:cNvCxnSpPr>
            <a:cxnSpLocks/>
            <a:stCxn id="28" idx="0"/>
            <a:endCxn id="32" idx="0"/>
          </p:cNvCxnSpPr>
          <p:nvPr/>
        </p:nvCxnSpPr>
        <p:spPr>
          <a:xfrm rot="16200000" flipV="1">
            <a:off x="3478832" y="1526232"/>
            <a:ext cx="38085" cy="2053690"/>
          </a:xfrm>
          <a:prstGeom prst="bentConnector3">
            <a:avLst>
              <a:gd name="adj1" fmla="val 550177"/>
            </a:avLst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4513929F-C45B-468D-9237-5A7B0AA8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48" y="2572120"/>
            <a:ext cx="1306342" cy="175184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6796C3E-FCB8-4896-8DBB-77975ABA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29" y="2717366"/>
            <a:ext cx="1226339" cy="137294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8E005ACB-8FEF-49AA-AC26-E32139BF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798" y="2628573"/>
            <a:ext cx="1306342" cy="17518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7212CC1-809D-4E0A-8BE5-09D8371B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010" y="2745379"/>
            <a:ext cx="1224170" cy="1405325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1C19D12-C30F-4CEA-AB1B-6506D8EFDC42}"/>
              </a:ext>
            </a:extLst>
          </p:cNvPr>
          <p:cNvCxnSpPr>
            <a:cxnSpLocks/>
            <a:stCxn id="23" idx="1"/>
            <a:endCxn id="28" idx="3"/>
          </p:cNvCxnSpPr>
          <p:nvPr/>
        </p:nvCxnSpPr>
        <p:spPr>
          <a:xfrm rot="10800000" flipV="1">
            <a:off x="5177890" y="3448041"/>
            <a:ext cx="1243121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6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3ABA5F9-2C91-47F7-BC19-F4E246196049}"/>
              </a:ext>
            </a:extLst>
          </p:cNvPr>
          <p:cNvSpPr txBox="1"/>
          <p:nvPr/>
        </p:nvSpPr>
        <p:spPr>
          <a:xfrm>
            <a:off x="2439360" y="936152"/>
            <a:ext cx="486894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/>
              <a:t>MÓDULO DE CALENDARIO Y EVENTOS</a:t>
            </a:r>
            <a:endParaRPr lang="es-CO" sz="2100" dirty="0"/>
          </a:p>
          <a:p>
            <a:endParaRPr lang="es-CO" sz="1350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1081EC8-D674-4D0D-8C49-AA78EDF69C04}"/>
              </a:ext>
            </a:extLst>
          </p:cNvPr>
          <p:cNvSpPr txBox="1"/>
          <p:nvPr/>
        </p:nvSpPr>
        <p:spPr>
          <a:xfrm>
            <a:off x="3628145" y="4689832"/>
            <a:ext cx="18877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Resumen de actividades</a:t>
            </a:r>
          </a:p>
          <a:p>
            <a:pPr algn="ctr"/>
            <a:r>
              <a:rPr lang="es-ES" sz="1350" b="1" dirty="0"/>
              <a:t>Y Eventos</a:t>
            </a:r>
            <a:endParaRPr lang="es-CO" sz="1350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6FE7E8B-9ACC-4FF5-8536-B45C05C2D5D8}"/>
              </a:ext>
            </a:extLst>
          </p:cNvPr>
          <p:cNvSpPr txBox="1"/>
          <p:nvPr/>
        </p:nvSpPr>
        <p:spPr>
          <a:xfrm>
            <a:off x="6019802" y="1936075"/>
            <a:ext cx="18877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50" b="1" dirty="0"/>
              <a:t>Creación, eliminación y actualización de Eventos y Actividades</a:t>
            </a:r>
            <a:endParaRPr lang="es-CO" sz="1350" b="1" dirty="0"/>
          </a:p>
        </p:txBody>
      </p:sp>
    </p:spTree>
    <p:extLst>
      <p:ext uri="{BB962C8B-B14F-4D97-AF65-F5344CB8AC3E}">
        <p14:creationId xmlns:p14="http://schemas.microsoft.com/office/powerpoint/2010/main" val="177120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397</TotalTime>
  <Words>335</Words>
  <Application>Microsoft Office PowerPoint</Application>
  <PresentationFormat>Presentación en pantalla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Candara</vt:lpstr>
      <vt:lpstr>Symbol</vt:lpstr>
      <vt:lpstr>Forma de onda</vt:lpstr>
      <vt:lpstr>ILION</vt:lpstr>
      <vt:lpstr>Problema</vt:lpstr>
      <vt:lpstr> Resumen estado del arte</vt:lpstr>
      <vt:lpstr>Resumen estado del arte</vt:lpstr>
      <vt:lpstr>Diseño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 DE PROBLEMAS  APLICACIÓN MÓVIL</dc:title>
  <dc:creator>administrador1</dc:creator>
  <cp:lastModifiedBy>PAMELA CORTES</cp:lastModifiedBy>
  <cp:revision>39</cp:revision>
  <dcterms:created xsi:type="dcterms:W3CDTF">2019-10-26T10:40:59Z</dcterms:created>
  <dcterms:modified xsi:type="dcterms:W3CDTF">2019-12-14T16:49:32Z</dcterms:modified>
</cp:coreProperties>
</file>