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11/30/2019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sz="5400" dirty="0" err="1" smtClean="0"/>
              <a:t>MainSoft</a:t>
            </a:r>
            <a:endParaRPr lang="es-CO" sz="5400" dirty="0"/>
          </a:p>
        </p:txBody>
      </p:sp>
      <p:sp>
        <p:nvSpPr>
          <p:cNvPr id="3" name="Subtítulo 2"/>
          <p:cNvSpPr>
            <a:spLocks noGrp="1"/>
          </p:cNvSpPr>
          <p:nvPr>
            <p:ph type="subTitle" idx="1"/>
          </p:nvPr>
        </p:nvSpPr>
        <p:spPr/>
        <p:txBody>
          <a:bodyPr/>
          <a:lstStyle/>
          <a:p>
            <a:r>
              <a:rPr lang="es-CO" dirty="0" smtClean="0"/>
              <a:t>Kevin Steve Rodríguez castillo</a:t>
            </a:r>
            <a:endParaRPr lang="es-CO" dirty="0"/>
          </a:p>
        </p:txBody>
      </p:sp>
    </p:spTree>
    <p:extLst>
      <p:ext uri="{BB962C8B-B14F-4D97-AF65-F5344CB8AC3E}">
        <p14:creationId xmlns:p14="http://schemas.microsoft.com/office/powerpoint/2010/main" val="2846030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1333" y="391850"/>
            <a:ext cx="8537061" cy="1105385"/>
          </a:xfrm>
        </p:spPr>
        <p:txBody>
          <a:bodyPr/>
          <a:lstStyle/>
          <a:p>
            <a:r>
              <a:rPr lang="es-CO" dirty="0" smtClean="0"/>
              <a:t>REGISTRAR OFERTA</a:t>
            </a:r>
            <a:endParaRPr lang="es-CO" dirty="0"/>
          </a:p>
        </p:txBody>
      </p:sp>
      <p:pic>
        <p:nvPicPr>
          <p:cNvPr id="4" name="Imagen 3"/>
          <p:cNvPicPr>
            <a:picLocks noChangeAspect="1"/>
          </p:cNvPicPr>
          <p:nvPr/>
        </p:nvPicPr>
        <p:blipFill>
          <a:blip r:embed="rId2"/>
          <a:stretch>
            <a:fillRect/>
          </a:stretch>
        </p:blipFill>
        <p:spPr>
          <a:xfrm>
            <a:off x="2517483" y="1497235"/>
            <a:ext cx="2770970" cy="4926169"/>
          </a:xfrm>
          <a:prstGeom prst="rect">
            <a:avLst/>
          </a:prstGeom>
        </p:spPr>
      </p:pic>
      <p:pic>
        <p:nvPicPr>
          <p:cNvPr id="5" name="Imagen 4"/>
          <p:cNvPicPr>
            <a:picLocks noChangeAspect="1"/>
          </p:cNvPicPr>
          <p:nvPr/>
        </p:nvPicPr>
        <p:blipFill>
          <a:blip r:embed="rId3"/>
          <a:stretch>
            <a:fillRect/>
          </a:stretch>
        </p:blipFill>
        <p:spPr>
          <a:xfrm>
            <a:off x="5833961" y="1479056"/>
            <a:ext cx="2828925" cy="4962525"/>
          </a:xfrm>
          <a:prstGeom prst="rect">
            <a:avLst/>
          </a:prstGeom>
        </p:spPr>
      </p:pic>
    </p:spTree>
    <p:extLst>
      <p:ext uri="{BB962C8B-B14F-4D97-AF65-F5344CB8AC3E}">
        <p14:creationId xmlns:p14="http://schemas.microsoft.com/office/powerpoint/2010/main" val="238666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1333" y="391850"/>
            <a:ext cx="8537061" cy="1105385"/>
          </a:xfrm>
        </p:spPr>
        <p:txBody>
          <a:bodyPr/>
          <a:lstStyle/>
          <a:p>
            <a:r>
              <a:rPr lang="es-CO" dirty="0" smtClean="0"/>
              <a:t>Consultar OFERTAS</a:t>
            </a:r>
            <a:endParaRPr lang="es-CO" dirty="0"/>
          </a:p>
        </p:txBody>
      </p:sp>
      <p:pic>
        <p:nvPicPr>
          <p:cNvPr id="2" name="Imagen 1"/>
          <p:cNvPicPr>
            <a:picLocks noChangeAspect="1"/>
          </p:cNvPicPr>
          <p:nvPr/>
        </p:nvPicPr>
        <p:blipFill>
          <a:blip r:embed="rId2"/>
          <a:stretch>
            <a:fillRect/>
          </a:stretch>
        </p:blipFill>
        <p:spPr>
          <a:xfrm>
            <a:off x="2392049" y="1497235"/>
            <a:ext cx="2759500" cy="4865731"/>
          </a:xfrm>
          <a:prstGeom prst="rect">
            <a:avLst/>
          </a:prstGeom>
        </p:spPr>
      </p:pic>
      <p:pic>
        <p:nvPicPr>
          <p:cNvPr id="3" name="Imagen 2"/>
          <p:cNvPicPr>
            <a:picLocks noChangeAspect="1"/>
          </p:cNvPicPr>
          <p:nvPr/>
        </p:nvPicPr>
        <p:blipFill>
          <a:blip r:embed="rId3"/>
          <a:stretch>
            <a:fillRect/>
          </a:stretch>
        </p:blipFill>
        <p:spPr>
          <a:xfrm>
            <a:off x="5676873" y="1497235"/>
            <a:ext cx="2773747" cy="4865731"/>
          </a:xfrm>
          <a:prstGeom prst="rect">
            <a:avLst/>
          </a:prstGeom>
        </p:spPr>
      </p:pic>
    </p:spTree>
    <p:extLst>
      <p:ext uri="{BB962C8B-B14F-4D97-AF65-F5344CB8AC3E}">
        <p14:creationId xmlns:p14="http://schemas.microsoft.com/office/powerpoint/2010/main" val="1793764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6787" y="610791"/>
            <a:ext cx="8534400" cy="1507067"/>
          </a:xfrm>
        </p:spPr>
        <p:txBody>
          <a:bodyPr/>
          <a:lstStyle/>
          <a:p>
            <a:r>
              <a:rPr lang="es-CO" dirty="0" smtClean="0"/>
              <a:t>CONTENIDO</a:t>
            </a:r>
            <a:endParaRPr lang="es-CO" dirty="0"/>
          </a:p>
        </p:txBody>
      </p:sp>
      <p:sp>
        <p:nvSpPr>
          <p:cNvPr id="3" name="Marcador de contenido 2"/>
          <p:cNvSpPr>
            <a:spLocks noGrp="1"/>
          </p:cNvSpPr>
          <p:nvPr>
            <p:ph idx="1"/>
          </p:nvPr>
        </p:nvSpPr>
        <p:spPr>
          <a:xfrm>
            <a:off x="516787" y="2117858"/>
            <a:ext cx="8534400" cy="3615267"/>
          </a:xfrm>
        </p:spPr>
        <p:txBody>
          <a:bodyPr>
            <a:normAutofit/>
          </a:bodyPr>
          <a:lstStyle/>
          <a:p>
            <a:pPr marL="457200" indent="-457200">
              <a:buFont typeface="+mj-lt"/>
              <a:buAutoNum type="arabicPeriod"/>
            </a:pPr>
            <a:r>
              <a:rPr lang="es-CO" sz="3200" dirty="0" smtClean="0"/>
              <a:t>Estado del arte </a:t>
            </a:r>
          </a:p>
          <a:p>
            <a:pPr marL="457200" indent="-457200">
              <a:buFont typeface="+mj-lt"/>
              <a:buAutoNum type="arabicPeriod"/>
            </a:pPr>
            <a:r>
              <a:rPr lang="es-CO" sz="3200" dirty="0" err="1" smtClean="0"/>
              <a:t>Arbol</a:t>
            </a:r>
            <a:r>
              <a:rPr lang="es-CO" sz="3200" dirty="0" smtClean="0"/>
              <a:t> de problemas</a:t>
            </a:r>
          </a:p>
          <a:p>
            <a:pPr marL="457200" indent="-457200">
              <a:buFont typeface="+mj-lt"/>
              <a:buAutoNum type="arabicPeriod"/>
            </a:pPr>
            <a:r>
              <a:rPr lang="es-CO" sz="3200" dirty="0" err="1" smtClean="0"/>
              <a:t>Arbol</a:t>
            </a:r>
            <a:r>
              <a:rPr lang="es-CO" sz="3200" dirty="0" smtClean="0"/>
              <a:t> de Objetivos</a:t>
            </a:r>
          </a:p>
          <a:p>
            <a:pPr marL="457200" indent="-457200">
              <a:buFont typeface="+mj-lt"/>
              <a:buAutoNum type="arabicPeriod"/>
            </a:pPr>
            <a:r>
              <a:rPr lang="es-CO" sz="3200" dirty="0" err="1"/>
              <a:t>Muckup</a:t>
            </a:r>
            <a:endParaRPr lang="es-CO" sz="3200" dirty="0" smtClean="0"/>
          </a:p>
          <a:p>
            <a:pPr marL="457200" indent="-457200">
              <a:buFont typeface="+mj-lt"/>
              <a:buAutoNum type="arabicPeriod"/>
            </a:pPr>
            <a:endParaRPr lang="es-CO" sz="3200" dirty="0"/>
          </a:p>
        </p:txBody>
      </p:sp>
    </p:spTree>
    <p:extLst>
      <p:ext uri="{BB962C8B-B14F-4D97-AF65-F5344CB8AC3E}">
        <p14:creationId xmlns:p14="http://schemas.microsoft.com/office/powerpoint/2010/main" val="3011620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6787" y="301698"/>
            <a:ext cx="8534400" cy="1507067"/>
          </a:xfrm>
        </p:spPr>
        <p:txBody>
          <a:bodyPr/>
          <a:lstStyle/>
          <a:p>
            <a:r>
              <a:rPr lang="es-CO" dirty="0" smtClean="0"/>
              <a:t>Estado del arte</a:t>
            </a:r>
            <a:endParaRPr lang="es-CO" dirty="0"/>
          </a:p>
        </p:txBody>
      </p:sp>
      <p:pic>
        <p:nvPicPr>
          <p:cNvPr id="4" name="Marcador de contenido 3" descr="Imagen que contiene objeto, reloj&#10;&#10;Descripción generada automáticamente"/>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6787" y="1808765"/>
            <a:ext cx="2667000" cy="619125"/>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3999230" y="1808765"/>
            <a:ext cx="2364740" cy="609600"/>
          </a:xfrm>
          <a:prstGeom prst="rect">
            <a:avLst/>
          </a:prstGeom>
        </p:spPr>
      </p:pic>
      <p:pic>
        <p:nvPicPr>
          <p:cNvPr id="6" name="Imagen 5"/>
          <p:cNvPicPr/>
          <p:nvPr/>
        </p:nvPicPr>
        <p:blipFill>
          <a:blip r:embed="rId4">
            <a:extLst>
              <a:ext uri="{28A0092B-C50C-407E-A947-70E740481C1C}">
                <a14:useLocalDpi xmlns:a14="http://schemas.microsoft.com/office/drawing/2010/main" val="0"/>
              </a:ext>
            </a:extLst>
          </a:blip>
          <a:stretch>
            <a:fillRect/>
          </a:stretch>
        </p:blipFill>
        <p:spPr>
          <a:xfrm>
            <a:off x="7582154" y="1865915"/>
            <a:ext cx="2230755" cy="561975"/>
          </a:xfrm>
          <a:prstGeom prst="rect">
            <a:avLst/>
          </a:prstGeom>
        </p:spPr>
      </p:pic>
      <p:sp>
        <p:nvSpPr>
          <p:cNvPr id="12" name="CuadroTexto 11"/>
          <p:cNvSpPr txBox="1"/>
          <p:nvPr/>
        </p:nvSpPr>
        <p:spPr>
          <a:xfrm>
            <a:off x="517204" y="2427890"/>
            <a:ext cx="3243844" cy="3970318"/>
          </a:xfrm>
          <a:prstGeom prst="rect">
            <a:avLst/>
          </a:prstGeom>
          <a:noFill/>
        </p:spPr>
        <p:txBody>
          <a:bodyPr wrap="square" rtlCol="0">
            <a:spAutoFit/>
          </a:bodyPr>
          <a:lstStyle/>
          <a:p>
            <a:r>
              <a:rPr lang="es-MX" dirty="0"/>
              <a:t>El objetivo de </a:t>
            </a:r>
            <a:r>
              <a:rPr lang="es-MX" dirty="0" err="1"/>
              <a:t>CompuTrabajo</a:t>
            </a:r>
            <a:r>
              <a:rPr lang="es-MX" dirty="0"/>
              <a:t> es ayudar a las personas a encontrar un mejor trabajo. Y a las empresas a encontrar un profesional que mejor encaje con sus necesidades de una manera oportuna y ágil. </a:t>
            </a:r>
          </a:p>
          <a:p>
            <a:r>
              <a:rPr lang="es-MX" dirty="0"/>
              <a:t>De esta manera se logra obtener eficiencia en las evaluaciones de los aspirantes </a:t>
            </a:r>
          </a:p>
          <a:p>
            <a:endParaRPr lang="es-CO" dirty="0"/>
          </a:p>
        </p:txBody>
      </p:sp>
      <p:sp>
        <p:nvSpPr>
          <p:cNvPr id="13" name="CuadroTexto 12"/>
          <p:cNvSpPr txBox="1"/>
          <p:nvPr/>
        </p:nvSpPr>
        <p:spPr>
          <a:xfrm>
            <a:off x="7404442" y="2572723"/>
            <a:ext cx="3293489" cy="3754874"/>
          </a:xfrm>
          <a:prstGeom prst="rect">
            <a:avLst/>
          </a:prstGeom>
          <a:noFill/>
        </p:spPr>
        <p:txBody>
          <a:bodyPr wrap="square" rtlCol="0">
            <a:spAutoFit/>
          </a:bodyPr>
          <a:lstStyle/>
          <a:p>
            <a:r>
              <a:rPr lang="es-MX" sz="1400" dirty="0" err="1"/>
              <a:t>LinkedIn</a:t>
            </a:r>
            <a:r>
              <a:rPr lang="es-MX" sz="1400" dirty="0"/>
              <a:t> es un CV online en </a:t>
            </a:r>
            <a:r>
              <a:rPr lang="es-MX" sz="1400" dirty="0" smtClean="0"/>
              <a:t>vivo </a:t>
            </a:r>
            <a:r>
              <a:rPr lang="es-MX" sz="1400" dirty="0" err="1" smtClean="0"/>
              <a:t>estener</a:t>
            </a:r>
            <a:r>
              <a:rPr lang="es-MX" sz="1400" dirty="0" smtClean="0"/>
              <a:t> </a:t>
            </a:r>
            <a:r>
              <a:rPr lang="es-MX" sz="1400" dirty="0"/>
              <a:t>información </a:t>
            </a:r>
            <a:r>
              <a:rPr lang="es-MX" sz="1400" dirty="0" smtClean="0"/>
              <a:t>actualizada promocionarse </a:t>
            </a:r>
            <a:r>
              <a:rPr lang="es-MX" sz="1400" dirty="0"/>
              <a:t>profesionalmente.</a:t>
            </a:r>
          </a:p>
          <a:p>
            <a:r>
              <a:rPr lang="es-MX" sz="1400" dirty="0" err="1"/>
              <a:t>LinkedIn</a:t>
            </a:r>
            <a:r>
              <a:rPr lang="es-MX" sz="1400" dirty="0"/>
              <a:t> es una herramienta fantástica con un sinfín de posibilidades: para estar al día de los temas que te interesan, para consultar dudas profesionales con expertos, para impulsar tu marca personal, mantener agenda de contactos al día, proporcionar herramientas con la que puedes hacer </a:t>
            </a:r>
            <a:r>
              <a:rPr lang="es-MX" sz="1400" dirty="0" err="1"/>
              <a:t>Networking</a:t>
            </a:r>
            <a:r>
              <a:rPr lang="es-MX" sz="1400" dirty="0"/>
              <a:t> buscando empresas y gente con la que te interesa relacionarte. Por otra parte, con esta aplicación puedes solicitar recomendaciones </a:t>
            </a:r>
            <a:endParaRPr lang="es-CO" sz="1400" dirty="0"/>
          </a:p>
        </p:txBody>
      </p:sp>
      <p:sp>
        <p:nvSpPr>
          <p:cNvPr id="14" name="CuadroTexto 13"/>
          <p:cNvSpPr txBox="1"/>
          <p:nvPr/>
        </p:nvSpPr>
        <p:spPr>
          <a:xfrm>
            <a:off x="3889453" y="2572723"/>
            <a:ext cx="3386584" cy="3416320"/>
          </a:xfrm>
          <a:prstGeom prst="rect">
            <a:avLst/>
          </a:prstGeom>
          <a:noFill/>
        </p:spPr>
        <p:txBody>
          <a:bodyPr wrap="square" rtlCol="0">
            <a:spAutoFit/>
          </a:bodyPr>
          <a:lstStyle/>
          <a:p>
            <a:r>
              <a:rPr lang="es-MX" dirty="0" err="1"/>
              <a:t>Dream</a:t>
            </a:r>
            <a:r>
              <a:rPr lang="es-MX" dirty="0"/>
              <a:t> Jobs es empresarial cuyo deseo es reclutar los mejores candidatos del mercado para llevar procesos de selección con los más altos estándares de calidad, implementando tecnología de alto nivel para satisfacer los grandes retos que tienen las pequeñas, medianas y grandes empresas del país.</a:t>
            </a:r>
            <a:endParaRPr lang="es-CO" dirty="0"/>
          </a:p>
        </p:txBody>
      </p:sp>
    </p:spTree>
    <p:extLst>
      <p:ext uri="{BB962C8B-B14F-4D97-AF65-F5344CB8AC3E}">
        <p14:creationId xmlns:p14="http://schemas.microsoft.com/office/powerpoint/2010/main" val="2028925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p:cNvGrpSpPr>
          <p:nvPr/>
        </p:nvGrpSpPr>
        <p:grpSpPr>
          <a:xfrm>
            <a:off x="257577" y="193184"/>
            <a:ext cx="11642502" cy="6439436"/>
            <a:chOff x="-12" y="-38100"/>
            <a:chExt cx="9315583" cy="5875654"/>
          </a:xfrm>
        </p:grpSpPr>
        <p:grpSp>
          <p:nvGrpSpPr>
            <p:cNvPr id="5" name="Group 134"/>
            <p:cNvGrpSpPr/>
            <p:nvPr/>
          </p:nvGrpSpPr>
          <p:grpSpPr>
            <a:xfrm>
              <a:off x="-12" y="480048"/>
              <a:ext cx="9260160" cy="5357506"/>
              <a:chOff x="-12" y="-89056"/>
              <a:chExt cx="9447928" cy="5823753"/>
            </a:xfrm>
          </p:grpSpPr>
          <p:grpSp>
            <p:nvGrpSpPr>
              <p:cNvPr id="7" name="Group 135"/>
              <p:cNvGrpSpPr/>
              <p:nvPr/>
            </p:nvGrpSpPr>
            <p:grpSpPr>
              <a:xfrm>
                <a:off x="-12" y="-89056"/>
                <a:ext cx="9447928" cy="5823753"/>
                <a:chOff x="-12" y="-89056"/>
                <a:chExt cx="9447928" cy="5823753"/>
              </a:xfrm>
            </p:grpSpPr>
            <p:grpSp>
              <p:nvGrpSpPr>
                <p:cNvPr id="14" name="Group 136"/>
                <p:cNvGrpSpPr/>
                <p:nvPr/>
              </p:nvGrpSpPr>
              <p:grpSpPr>
                <a:xfrm>
                  <a:off x="-12" y="-89056"/>
                  <a:ext cx="9447928" cy="5823753"/>
                  <a:chOff x="-12" y="-89056"/>
                  <a:chExt cx="9447928" cy="5823753"/>
                </a:xfrm>
              </p:grpSpPr>
              <p:grpSp>
                <p:nvGrpSpPr>
                  <p:cNvPr id="18" name="Group 137"/>
                  <p:cNvGrpSpPr/>
                  <p:nvPr/>
                </p:nvGrpSpPr>
                <p:grpSpPr>
                  <a:xfrm>
                    <a:off x="-12" y="-89056"/>
                    <a:ext cx="874632" cy="5823753"/>
                    <a:chOff x="-12" y="-89056"/>
                    <a:chExt cx="874632" cy="5823753"/>
                  </a:xfrm>
                </p:grpSpPr>
                <p:sp>
                  <p:nvSpPr>
                    <p:cNvPr id="30" name="Rounded Rectangle 143"/>
                    <p:cNvSpPr/>
                    <p:nvPr/>
                  </p:nvSpPr>
                  <p:spPr>
                    <a:xfrm>
                      <a:off x="1" y="1576677"/>
                      <a:ext cx="874619" cy="861921"/>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100" b="1">
                          <a:effectLst/>
                          <a:ea typeface="Calibri" panose="020F0502020204030204" pitchFamily="34" charset="0"/>
                          <a:cs typeface="Times New Roman" panose="02020603050405020304" pitchFamily="18" charset="0"/>
                        </a:rPr>
                        <a:t>Problema</a:t>
                      </a:r>
                      <a:endParaRPr lang="es-CO" sz="1100">
                        <a:effectLst/>
                        <a:ea typeface="Calibri" panose="020F0502020204030204" pitchFamily="34" charset="0"/>
                        <a:cs typeface="Times New Roman" panose="02020603050405020304" pitchFamily="18" charset="0"/>
                      </a:endParaRPr>
                    </a:p>
                  </p:txBody>
                </p:sp>
                <p:sp>
                  <p:nvSpPr>
                    <p:cNvPr id="31" name="Rounded Rectangle 144"/>
                    <p:cNvSpPr/>
                    <p:nvPr/>
                  </p:nvSpPr>
                  <p:spPr>
                    <a:xfrm>
                      <a:off x="0" y="-89056"/>
                      <a:ext cx="816335" cy="1375693"/>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100" b="1">
                          <a:effectLst/>
                          <a:ea typeface="Calibri" panose="020F0502020204030204" pitchFamily="34" charset="0"/>
                          <a:cs typeface="Times New Roman" panose="02020603050405020304" pitchFamily="18" charset="0"/>
                        </a:rPr>
                        <a:t>Efectos</a:t>
                      </a:r>
                      <a:endParaRPr lang="es-CO" sz="1100">
                        <a:effectLst/>
                        <a:ea typeface="Calibri" panose="020F0502020204030204" pitchFamily="34" charset="0"/>
                        <a:cs typeface="Times New Roman" panose="02020603050405020304" pitchFamily="18" charset="0"/>
                      </a:endParaRPr>
                    </a:p>
                  </p:txBody>
                </p:sp>
                <p:sp>
                  <p:nvSpPr>
                    <p:cNvPr id="32" name="Rounded Rectangle 145"/>
                    <p:cNvSpPr/>
                    <p:nvPr/>
                  </p:nvSpPr>
                  <p:spPr>
                    <a:xfrm>
                      <a:off x="-12" y="2616157"/>
                      <a:ext cx="816326" cy="1274371"/>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100" b="1">
                          <a:effectLst/>
                          <a:ea typeface="Calibri" panose="020F0502020204030204" pitchFamily="34" charset="0"/>
                          <a:cs typeface="Times New Roman" panose="02020603050405020304" pitchFamily="18" charset="0"/>
                        </a:rPr>
                        <a:t>Causa: Nivel 1</a:t>
                      </a:r>
                      <a:endParaRPr lang="es-CO" sz="1100">
                        <a:effectLst/>
                        <a:ea typeface="Calibri" panose="020F0502020204030204" pitchFamily="34" charset="0"/>
                        <a:cs typeface="Times New Roman" panose="02020603050405020304" pitchFamily="18" charset="0"/>
                      </a:endParaRPr>
                    </a:p>
                  </p:txBody>
                </p:sp>
                <p:sp>
                  <p:nvSpPr>
                    <p:cNvPr id="33" name="Rounded Rectangle 146"/>
                    <p:cNvSpPr/>
                    <p:nvPr/>
                  </p:nvSpPr>
                  <p:spPr>
                    <a:xfrm>
                      <a:off x="-1" y="4049294"/>
                      <a:ext cx="816315" cy="1685403"/>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100" b="1">
                          <a:effectLst/>
                          <a:ea typeface="Calibri" panose="020F0502020204030204" pitchFamily="34" charset="0"/>
                          <a:cs typeface="Times New Roman" panose="02020603050405020304" pitchFamily="18" charset="0"/>
                        </a:rPr>
                        <a:t>Causa: Nivel 2</a:t>
                      </a:r>
                      <a:endParaRPr lang="es-CO" sz="1100">
                        <a:effectLst/>
                        <a:ea typeface="Calibri" panose="020F0502020204030204" pitchFamily="34" charset="0"/>
                        <a:cs typeface="Times New Roman" panose="02020603050405020304" pitchFamily="18" charset="0"/>
                      </a:endParaRPr>
                    </a:p>
                  </p:txBody>
                </p:sp>
              </p:grpSp>
              <p:grpSp>
                <p:nvGrpSpPr>
                  <p:cNvPr id="19" name="Group 147"/>
                  <p:cNvGrpSpPr/>
                  <p:nvPr/>
                </p:nvGrpSpPr>
                <p:grpSpPr>
                  <a:xfrm>
                    <a:off x="940653" y="30692"/>
                    <a:ext cx="8507263" cy="5482274"/>
                    <a:chOff x="-1269147" y="-283633"/>
                    <a:chExt cx="8507263" cy="5482274"/>
                  </a:xfrm>
                </p:grpSpPr>
                <p:sp>
                  <p:nvSpPr>
                    <p:cNvPr id="20" name="Flowchart: Process 148"/>
                    <p:cNvSpPr/>
                    <p:nvPr/>
                  </p:nvSpPr>
                  <p:spPr>
                    <a:xfrm>
                      <a:off x="1844392" y="-283633"/>
                      <a:ext cx="2028800" cy="1246996"/>
                    </a:xfrm>
                    <a:prstGeom prst="flowChartProcess">
                      <a:avLst/>
                    </a:prstGeom>
                    <a:gradFill rotWithShape="1">
                      <a:gsLst>
                        <a:gs pos="0">
                          <a:srgbClr val="4F81BD">
                            <a:tint val="50000"/>
                            <a:satMod val="300000"/>
                          </a:srgbClr>
                        </a:gs>
                        <a:gs pos="70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Efecto 2: Gasto de recursos generando impacto ambiental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effectLst/>
                          <a:latin typeface="Calibri" panose="020F0502020204030204" pitchFamily="34" charset="0"/>
                          <a:ea typeface="Calibri" panose="020F0502020204030204" pitchFamily="34" charset="0"/>
                          <a:cs typeface="Times New Roman" panose="02020603050405020304" pitchFamily="18"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lowchart: Process 149"/>
                    <p:cNvSpPr/>
                    <p:nvPr/>
                  </p:nvSpPr>
                  <p:spPr>
                    <a:xfrm>
                      <a:off x="4676526" y="-283633"/>
                      <a:ext cx="2028800" cy="1246996"/>
                    </a:xfrm>
                    <a:prstGeom prst="flowChartProcess">
                      <a:avLst/>
                    </a:prstGeom>
                    <a:gradFill rotWithShape="1">
                      <a:gsLst>
                        <a:gs pos="0">
                          <a:srgbClr val="4F81BD">
                            <a:tint val="50000"/>
                            <a:satMod val="300000"/>
                          </a:srgbClr>
                        </a:gs>
                        <a:gs pos="70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Efecto 3: Almacenamiento en carpetas siendo estas en documentos En cajas o documentos Word</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Flowchart: Process 150"/>
                    <p:cNvSpPr/>
                    <p:nvPr/>
                  </p:nvSpPr>
                  <p:spPr>
                    <a:xfrm>
                      <a:off x="-651027" y="1414976"/>
                      <a:ext cx="7216706" cy="709295"/>
                    </a:xfrm>
                    <a:prstGeom prst="flowChartProcess">
                      <a:avLst/>
                    </a:prstGeom>
                    <a:gradFill>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Manifestación del problema: Control de registro de contratación de personal</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Flowchart: Process 152"/>
                    <p:cNvSpPr/>
                    <p:nvPr/>
                  </p:nvSpPr>
                  <p:spPr>
                    <a:xfrm>
                      <a:off x="-773492" y="-274683"/>
                      <a:ext cx="2028800" cy="1246995"/>
                    </a:xfrm>
                    <a:prstGeom prst="flowChartProcess">
                      <a:avLst/>
                    </a:prstGeom>
                    <a:gradFill rotWithShape="1">
                      <a:gsLst>
                        <a:gs pos="0">
                          <a:srgbClr val="4F81BD">
                            <a:tint val="50000"/>
                            <a:satMod val="300000"/>
                          </a:srgbClr>
                        </a:gs>
                        <a:gs pos="70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Efecto 1: Archivo o documento refundido, datos de registro desaparecidos.</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Flowchart: Process 154"/>
                    <p:cNvSpPr/>
                    <p:nvPr/>
                  </p:nvSpPr>
                  <p:spPr>
                    <a:xfrm>
                      <a:off x="-1269123" y="2405282"/>
                      <a:ext cx="2667111" cy="1097989"/>
                    </a:xfrm>
                    <a:prstGeom prst="flowChartProcess">
                      <a:avLst/>
                    </a:prstGeom>
                    <a:solidFill>
                      <a:schemeClr val="tx2">
                        <a:lumMod val="60000"/>
                        <a:lumOff val="40000"/>
                      </a:scheme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Causa 1: Falta de sistema o aplicación que lleve el control de registros en una base de datos personalizada.</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Flowchart: Process 155"/>
                    <p:cNvSpPr/>
                    <p:nvPr/>
                  </p:nvSpPr>
                  <p:spPr>
                    <a:xfrm>
                      <a:off x="4571005" y="2378186"/>
                      <a:ext cx="2667111" cy="1097989"/>
                    </a:xfrm>
                    <a:prstGeom prst="flowChartProcess">
                      <a:avLst/>
                    </a:prstGeom>
                    <a:solidFill>
                      <a:schemeClr val="tx2">
                        <a:lumMod val="60000"/>
                        <a:lumOff val="40000"/>
                      </a:scheme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Causa 3: Tiempo de respuesta por orden y filtro de personal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Flowchart: Process 156"/>
                    <p:cNvSpPr/>
                    <p:nvPr/>
                  </p:nvSpPr>
                  <p:spPr>
                    <a:xfrm>
                      <a:off x="1434542" y="3941252"/>
                      <a:ext cx="2526504" cy="1206689"/>
                    </a:xfrm>
                    <a:prstGeom prst="flowChartProcess">
                      <a:avLst/>
                    </a:prstGeom>
                    <a:solidFill>
                      <a:schemeClr val="tx2">
                        <a:lumMod val="20000"/>
                        <a:lumOff val="80000"/>
                      </a:scheme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Causa 2.a:</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Gestión </a:t>
                      </a:r>
                      <a:r>
                        <a:rPr lang="es-ES" sz="1100" b="1"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Física.</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Flowchart: Process 157"/>
                    <p:cNvSpPr/>
                    <p:nvPr/>
                  </p:nvSpPr>
                  <p:spPr>
                    <a:xfrm>
                      <a:off x="1617154" y="2378188"/>
                      <a:ext cx="2667111" cy="1097989"/>
                    </a:xfrm>
                    <a:prstGeom prst="flowChartProcess">
                      <a:avLst/>
                    </a:prstGeom>
                    <a:solidFill>
                      <a:schemeClr val="tx2">
                        <a:lumMod val="60000"/>
                        <a:lumOff val="40000"/>
                      </a:scheme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Causa 2: Se mantiene los procesos de selección en copias físicas de los calificados o perfilados archivados en carpetas</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Flowchart: Process 158"/>
                    <p:cNvSpPr/>
                    <p:nvPr/>
                  </p:nvSpPr>
                  <p:spPr>
                    <a:xfrm>
                      <a:off x="-1269147" y="3900610"/>
                      <a:ext cx="2392703" cy="1298031"/>
                    </a:xfrm>
                    <a:prstGeom prst="flowChartProcess">
                      <a:avLst/>
                    </a:prstGeom>
                    <a:solidFill>
                      <a:schemeClr val="tx2">
                        <a:lumMod val="20000"/>
                        <a:lumOff val="80000"/>
                      </a:scheme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Causa 1.a:</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Portabilidad</a:t>
                      </a:r>
                      <a:r>
                        <a:rPr lang="es-ES" sz="1100" b="1" dirty="0">
                          <a:effectLst/>
                          <a:latin typeface="Calibri" panose="020F0502020204030204" pitchFamily="34" charset="0"/>
                          <a:ea typeface="Calibri" panose="020F0502020204030204" pitchFamily="34" charset="0"/>
                          <a:cs typeface="Times New Roman" panose="02020603050405020304" pitchFamily="18" charset="0"/>
                        </a:rPr>
                        <a:t>.</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Flowchart: Process 159"/>
                    <p:cNvSpPr/>
                    <p:nvPr/>
                  </p:nvSpPr>
                  <p:spPr>
                    <a:xfrm>
                      <a:off x="4524948" y="3948668"/>
                      <a:ext cx="2675067" cy="1217284"/>
                    </a:xfrm>
                    <a:prstGeom prst="flowChartProcess">
                      <a:avLst/>
                    </a:prstGeom>
                    <a:solidFill>
                      <a:schemeClr val="tx2">
                        <a:lumMod val="20000"/>
                        <a:lumOff val="80000"/>
                      </a:scheme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Causa 3.a: Orden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cxnSp>
              <p:nvCxnSpPr>
                <p:cNvPr id="15" name="Curved Connector 160"/>
                <p:cNvCxnSpPr>
                  <a:stCxn id="28" idx="0"/>
                  <a:endCxn id="24" idx="2"/>
                </p:cNvCxnSpPr>
                <p:nvPr/>
              </p:nvCxnSpPr>
              <p:spPr>
                <a:xfrm rot="5400000" flipH="1" flipV="1">
                  <a:off x="2006950" y="3947653"/>
                  <a:ext cx="397339" cy="137228"/>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 name="Curved Connector 162"/>
                <p:cNvCxnSpPr>
                  <a:stCxn id="26" idx="0"/>
                  <a:endCxn id="27" idx="2"/>
                </p:cNvCxnSpPr>
                <p:nvPr/>
              </p:nvCxnSpPr>
              <p:spPr>
                <a:xfrm rot="5400000" flipH="1" flipV="1">
                  <a:off x="4801514" y="3896582"/>
                  <a:ext cx="465075" cy="252915"/>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 name="Curved Connector 164"/>
                <p:cNvCxnSpPr>
                  <a:stCxn id="29" idx="0"/>
                  <a:endCxn id="25" idx="2"/>
                </p:cNvCxnSpPr>
                <p:nvPr/>
              </p:nvCxnSpPr>
              <p:spPr>
                <a:xfrm rot="5400000" flipH="1" flipV="1">
                  <a:off x="7857074" y="4005708"/>
                  <a:ext cx="472493" cy="42079"/>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grpSp>
          <p:cxnSp>
            <p:nvCxnSpPr>
              <p:cNvPr id="8" name="Curved Connector 166"/>
              <p:cNvCxnSpPr>
                <a:stCxn id="24" idx="0"/>
                <a:endCxn id="22" idx="2"/>
              </p:cNvCxnSpPr>
              <p:nvPr/>
            </p:nvCxnSpPr>
            <p:spPr>
              <a:xfrm rot="5400000" flipH="1" flipV="1">
                <a:off x="3580175" y="1132655"/>
                <a:ext cx="281011" cy="2892893"/>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9" name="Curved Connector 167"/>
              <p:cNvCxnSpPr>
                <a:stCxn id="27" idx="0"/>
                <a:endCxn id="22" idx="2"/>
              </p:cNvCxnSpPr>
              <p:nvPr/>
            </p:nvCxnSpPr>
            <p:spPr>
              <a:xfrm rot="5400000" flipH="1" flipV="1">
                <a:off x="5036860" y="2562247"/>
                <a:ext cx="253917" cy="6616"/>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0" name="Curved Connector 168"/>
              <p:cNvCxnSpPr>
                <a:stCxn id="25" idx="0"/>
                <a:endCxn id="22" idx="2"/>
              </p:cNvCxnSpPr>
              <p:nvPr/>
            </p:nvCxnSpPr>
            <p:spPr>
              <a:xfrm rot="16200000" flipV="1">
                <a:off x="6513787" y="1091936"/>
                <a:ext cx="253915" cy="2947234"/>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1" name="Curved Connector 169"/>
              <p:cNvCxnSpPr>
                <a:stCxn id="22" idx="1"/>
                <a:endCxn id="23" idx="2"/>
              </p:cNvCxnSpPr>
              <p:nvPr/>
            </p:nvCxnSpPr>
            <p:spPr>
              <a:xfrm rot="10800000" flipH="1">
                <a:off x="1558773" y="1286638"/>
                <a:ext cx="891935" cy="797311"/>
              </a:xfrm>
              <a:prstGeom prst="bentConnector4">
                <a:avLst>
                  <a:gd name="adj1" fmla="val -26150"/>
                  <a:gd name="adj2" fmla="val 7224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2" name="Curved Connector 170"/>
              <p:cNvCxnSpPr>
                <a:stCxn id="22" idx="0"/>
                <a:endCxn id="20" idx="2"/>
              </p:cNvCxnSpPr>
              <p:nvPr/>
            </p:nvCxnSpPr>
            <p:spPr>
              <a:xfrm rot="16200000" flipV="1">
                <a:off x="4892054" y="1454227"/>
                <a:ext cx="451614" cy="98535"/>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3" name="Curved Connector 172"/>
              <p:cNvCxnSpPr>
                <a:stCxn id="22" idx="3"/>
                <a:endCxn id="21" idx="2"/>
              </p:cNvCxnSpPr>
              <p:nvPr/>
            </p:nvCxnSpPr>
            <p:spPr>
              <a:xfrm flipH="1" flipV="1">
                <a:off x="7900727" y="1277689"/>
                <a:ext cx="874753" cy="806260"/>
              </a:xfrm>
              <a:prstGeom prst="bentConnector4">
                <a:avLst>
                  <a:gd name="adj1" fmla="val -26663"/>
                  <a:gd name="adj2" fmla="val 7199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grpSp>
        <p:sp>
          <p:nvSpPr>
            <p:cNvPr id="6" name="Flowchart: Alternate Process 38"/>
            <p:cNvSpPr/>
            <p:nvPr/>
          </p:nvSpPr>
          <p:spPr>
            <a:xfrm>
              <a:off x="247650" y="-38100"/>
              <a:ext cx="9067921" cy="420718"/>
            </a:xfrm>
            <a:prstGeom prst="flowChartAlternateProcess">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2000" b="1">
                  <a:effectLst/>
                  <a:latin typeface="Calibri" panose="020F0502020204030204" pitchFamily="34" charset="0"/>
                  <a:ea typeface="Calibri" panose="020F0502020204030204" pitchFamily="34" charset="0"/>
                  <a:cs typeface="Times New Roman" panose="02020603050405020304" pitchFamily="18" charset="0"/>
                </a:rPr>
                <a:t>MODELO DEL ÁRBOL DE PROBLEMAS DE LWR</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195019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2"/>
          <p:cNvGrpSpPr>
            <a:grpSpLocks/>
          </p:cNvGrpSpPr>
          <p:nvPr/>
        </p:nvGrpSpPr>
        <p:grpSpPr>
          <a:xfrm>
            <a:off x="218941" y="321972"/>
            <a:ext cx="11771290" cy="6220496"/>
            <a:chOff x="-12" y="-38100"/>
            <a:chExt cx="9315450" cy="5875653"/>
          </a:xfrm>
        </p:grpSpPr>
        <p:grpSp>
          <p:nvGrpSpPr>
            <p:cNvPr id="65" name="Group 7"/>
            <p:cNvGrpSpPr/>
            <p:nvPr/>
          </p:nvGrpSpPr>
          <p:grpSpPr>
            <a:xfrm>
              <a:off x="-12" y="480048"/>
              <a:ext cx="9260160" cy="5357505"/>
              <a:chOff x="-12" y="-89056"/>
              <a:chExt cx="9447928" cy="5823752"/>
            </a:xfrm>
          </p:grpSpPr>
          <p:grpSp>
            <p:nvGrpSpPr>
              <p:cNvPr id="67" name="Group 8"/>
              <p:cNvGrpSpPr/>
              <p:nvPr/>
            </p:nvGrpSpPr>
            <p:grpSpPr>
              <a:xfrm>
                <a:off x="-12" y="-89056"/>
                <a:ext cx="9447928" cy="5823752"/>
                <a:chOff x="-12" y="-89056"/>
                <a:chExt cx="9447928" cy="5823752"/>
              </a:xfrm>
            </p:grpSpPr>
            <p:grpSp>
              <p:nvGrpSpPr>
                <p:cNvPr id="74" name="Group 9"/>
                <p:cNvGrpSpPr/>
                <p:nvPr/>
              </p:nvGrpSpPr>
              <p:grpSpPr>
                <a:xfrm>
                  <a:off x="-12" y="-89056"/>
                  <a:ext cx="9447928" cy="5823752"/>
                  <a:chOff x="-12" y="-89056"/>
                  <a:chExt cx="9447928" cy="5823752"/>
                </a:xfrm>
              </p:grpSpPr>
              <p:grpSp>
                <p:nvGrpSpPr>
                  <p:cNvPr id="78" name="Group 10"/>
                  <p:cNvGrpSpPr/>
                  <p:nvPr/>
                </p:nvGrpSpPr>
                <p:grpSpPr>
                  <a:xfrm>
                    <a:off x="-12" y="-89056"/>
                    <a:ext cx="940689" cy="5823752"/>
                    <a:chOff x="-12" y="-89056"/>
                    <a:chExt cx="940689" cy="5823752"/>
                  </a:xfrm>
                </p:grpSpPr>
                <p:sp>
                  <p:nvSpPr>
                    <p:cNvPr id="90" name="Rounded Rectangle 11"/>
                    <p:cNvSpPr/>
                    <p:nvPr/>
                  </p:nvSpPr>
                  <p:spPr>
                    <a:xfrm>
                      <a:off x="1" y="1576677"/>
                      <a:ext cx="940652" cy="86192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PROPÓSITO</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1" name="Rounded Rectangle 12"/>
                    <p:cNvSpPr/>
                    <p:nvPr/>
                  </p:nvSpPr>
                  <p:spPr>
                    <a:xfrm>
                      <a:off x="0" y="-89056"/>
                      <a:ext cx="940677" cy="1375693"/>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IMPACTOS</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2" name="Rounded Rectangle 13"/>
                    <p:cNvSpPr/>
                    <p:nvPr/>
                  </p:nvSpPr>
                  <p:spPr>
                    <a:xfrm>
                      <a:off x="-12" y="2616157"/>
                      <a:ext cx="816326" cy="1274371"/>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EFECTO DIRECTO</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3" name="Rounded Rectangle 14"/>
                    <p:cNvSpPr/>
                    <p:nvPr/>
                  </p:nvSpPr>
                  <p:spPr>
                    <a:xfrm>
                      <a:off x="-1" y="4049293"/>
                      <a:ext cx="884339" cy="1685403"/>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PRODUCTO</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Group 15"/>
                  <p:cNvGrpSpPr/>
                  <p:nvPr/>
                </p:nvGrpSpPr>
                <p:grpSpPr>
                  <a:xfrm>
                    <a:off x="940677" y="-34251"/>
                    <a:ext cx="8507239" cy="5704279"/>
                    <a:chOff x="-1269123" y="-348576"/>
                    <a:chExt cx="8507239" cy="5704279"/>
                  </a:xfrm>
                </p:grpSpPr>
                <p:sp>
                  <p:nvSpPr>
                    <p:cNvPr id="80" name="Flowchart: Process 16"/>
                    <p:cNvSpPr/>
                    <p:nvPr/>
                  </p:nvSpPr>
                  <p:spPr>
                    <a:xfrm>
                      <a:off x="1991054" y="-298227"/>
                      <a:ext cx="2028800" cy="1266510"/>
                    </a:xfrm>
                    <a:prstGeom prst="flowChartProcess">
                      <a:avLst/>
                    </a:prstGeom>
                    <a:gradFill rotWithShape="1">
                      <a:gsLst>
                        <a:gs pos="0">
                          <a:srgbClr val="4F81BD">
                            <a:tint val="50000"/>
                            <a:satMod val="300000"/>
                          </a:srgbClr>
                        </a:gs>
                        <a:gs pos="70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Impacto 2: Orden en los perfiles solicitados.</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dirty="0">
                          <a:effectLst/>
                          <a:latin typeface="Calibri" panose="020F0502020204030204" pitchFamily="34" charset="0"/>
                          <a:ea typeface="Calibri" panose="020F0502020204030204" pitchFamily="34" charset="0"/>
                          <a:cs typeface="Times New Roman" panose="02020603050405020304" pitchFamily="18"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Flowchart: Process 17"/>
                    <p:cNvSpPr/>
                    <p:nvPr/>
                  </p:nvSpPr>
                  <p:spPr>
                    <a:xfrm>
                      <a:off x="4949062" y="-296941"/>
                      <a:ext cx="2028800" cy="1246996"/>
                    </a:xfrm>
                    <a:prstGeom prst="flowChartProcess">
                      <a:avLst/>
                    </a:prstGeom>
                    <a:gradFill rotWithShape="1">
                      <a:gsLst>
                        <a:gs pos="0">
                          <a:srgbClr val="4F81BD">
                            <a:tint val="50000"/>
                            <a:satMod val="300000"/>
                          </a:srgbClr>
                        </a:gs>
                        <a:gs pos="70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Impacto 3: Portabilidad del sistema en cualquier parte, consulta y manejo de filtro por registro</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Flowchart: Process 18"/>
                    <p:cNvSpPr/>
                    <p:nvPr/>
                  </p:nvSpPr>
                  <p:spPr>
                    <a:xfrm>
                      <a:off x="-651027" y="1414976"/>
                      <a:ext cx="7216706" cy="709295"/>
                    </a:xfrm>
                    <a:prstGeom prst="flowChartProcess">
                      <a:avLst/>
                    </a:prstGeom>
                    <a:gradFill>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Propósito: Implementar  proceso sistematizado para el control y seguimiento de Contratación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Flowchart: Process 20"/>
                    <p:cNvSpPr/>
                    <p:nvPr/>
                  </p:nvSpPr>
                  <p:spPr>
                    <a:xfrm>
                      <a:off x="-195875" y="-348576"/>
                      <a:ext cx="1663587" cy="1280926"/>
                    </a:xfrm>
                    <a:prstGeom prst="flowChartProcess">
                      <a:avLst/>
                    </a:prstGeom>
                    <a:gradFill rotWithShape="1">
                      <a:gsLst>
                        <a:gs pos="0">
                          <a:srgbClr val="4F81BD">
                            <a:tint val="50000"/>
                            <a:satMod val="300000"/>
                          </a:srgbClr>
                        </a:gs>
                        <a:gs pos="70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Impacto 1: Incremento de control en la contratación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4" name="Flowchart: Process 22"/>
                    <p:cNvSpPr/>
                    <p:nvPr/>
                  </p:nvSpPr>
                  <p:spPr>
                    <a:xfrm>
                      <a:off x="-1269123" y="2405282"/>
                      <a:ext cx="2667111" cy="1097989"/>
                    </a:xfrm>
                    <a:prstGeom prst="flowChartProcess">
                      <a:avLst/>
                    </a:prstGeom>
                    <a:solidFill>
                      <a:srgbClr val="1F497D">
                        <a:lumMod val="60000"/>
                        <a:lumOff val="4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Efecto Directo 1:</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Control directo en proceso de contratación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5" name="Flowchart: Process 23"/>
                    <p:cNvSpPr/>
                    <p:nvPr/>
                  </p:nvSpPr>
                  <p:spPr>
                    <a:xfrm>
                      <a:off x="4571005" y="2378186"/>
                      <a:ext cx="2667111" cy="1097989"/>
                    </a:xfrm>
                    <a:prstGeom prst="flowChartProcess">
                      <a:avLst/>
                    </a:prstGeom>
                    <a:solidFill>
                      <a:srgbClr val="1F497D">
                        <a:lumMod val="60000"/>
                        <a:lumOff val="4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Efecto Directo 3:</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Diseño y organización de registros perfilados.</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6" name="Flowchart: Process 24"/>
                    <p:cNvSpPr/>
                    <p:nvPr/>
                  </p:nvSpPr>
                  <p:spPr>
                    <a:xfrm>
                      <a:off x="1814853" y="3788643"/>
                      <a:ext cx="2294226" cy="1567060"/>
                    </a:xfrm>
                    <a:prstGeom prst="flowChartProcess">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Producto 2.a:</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Orden clasificado y perfilado de aplicaciones para gestión </a:t>
                      </a:r>
                      <a:r>
                        <a:rPr lang="es-ES" sz="11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parametrización</a:t>
                      </a: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 personal aplicado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7" name="Flowchart: Process 25"/>
                    <p:cNvSpPr/>
                    <p:nvPr/>
                  </p:nvSpPr>
                  <p:spPr>
                    <a:xfrm>
                      <a:off x="1617154" y="2378188"/>
                      <a:ext cx="2667111" cy="1097989"/>
                    </a:xfrm>
                    <a:prstGeom prst="flowChartProcess">
                      <a:avLst/>
                    </a:prstGeom>
                    <a:solidFill>
                      <a:srgbClr val="1F497D">
                        <a:lumMod val="60000"/>
                        <a:lumOff val="4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Efecto Directo 2:</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Optimización de tiempo de almacenamiento y consultas de los perfiles</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8" name="Flowchart: Process 26"/>
                    <p:cNvSpPr/>
                    <p:nvPr/>
                  </p:nvSpPr>
                  <p:spPr>
                    <a:xfrm>
                      <a:off x="-878613" y="3789149"/>
                      <a:ext cx="2368021" cy="1543811"/>
                    </a:xfrm>
                    <a:prstGeom prst="flowChartProcess">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Producto 1.a:</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Inicio de Proceso de desarrollo de sistema / aplicación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 name="Flowchart: Process 27"/>
                    <p:cNvSpPr/>
                    <p:nvPr/>
                  </p:nvSpPr>
                  <p:spPr>
                    <a:xfrm>
                      <a:off x="4571005" y="3734473"/>
                      <a:ext cx="2652961" cy="1597820"/>
                    </a:xfrm>
                    <a:prstGeom prst="flowChartProcess">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Producto 3.a: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Interfaz gráfica cómoda y legible para el seguimiento y orden </a:t>
                      </a:r>
                      <a:endParaRPr lang="es-CO"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cxnSp>
              <p:nvCxnSpPr>
                <p:cNvPr id="75" name="Curved Connector 160"/>
                <p:cNvCxnSpPr>
                  <a:stCxn id="88" idx="0"/>
                  <a:endCxn id="84" idx="2"/>
                </p:cNvCxnSpPr>
                <p:nvPr/>
              </p:nvCxnSpPr>
              <p:spPr>
                <a:xfrm rot="16200000" flipV="1">
                  <a:off x="2251777" y="3840053"/>
                  <a:ext cx="285878" cy="240965"/>
                </a:xfrm>
                <a:prstGeom prst="bentConnector3">
                  <a:avLst>
                    <a:gd name="adj1" fmla="val 5000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6" name="Curved Connector 162"/>
                <p:cNvCxnSpPr>
                  <a:stCxn id="86" idx="0"/>
                  <a:endCxn id="87" idx="2"/>
                </p:cNvCxnSpPr>
                <p:nvPr/>
              </p:nvCxnSpPr>
              <p:spPr>
                <a:xfrm rot="16200000" flipV="1">
                  <a:off x="5009906" y="3941106"/>
                  <a:ext cx="312466" cy="11257"/>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7" name="Curved Connector 164"/>
                <p:cNvCxnSpPr>
                  <a:stCxn id="89" idx="0"/>
                  <a:endCxn id="85" idx="2"/>
                </p:cNvCxnSpPr>
                <p:nvPr/>
              </p:nvCxnSpPr>
              <p:spPr>
                <a:xfrm rot="5400000" flipH="1" flipV="1">
                  <a:off x="7981674" y="3916112"/>
                  <a:ext cx="258298" cy="7076"/>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grpSp>
          <p:cxnSp>
            <p:nvCxnSpPr>
              <p:cNvPr id="68" name="Curved Connector 166"/>
              <p:cNvCxnSpPr>
                <a:stCxn id="84" idx="0"/>
                <a:endCxn id="82" idx="2"/>
              </p:cNvCxnSpPr>
              <p:nvPr/>
            </p:nvCxnSpPr>
            <p:spPr>
              <a:xfrm rot="5400000" flipH="1" flipV="1">
                <a:off x="3580176" y="1132655"/>
                <a:ext cx="281010" cy="2892893"/>
              </a:xfrm>
              <a:prstGeom prst="bentConnector3">
                <a:avLst>
                  <a:gd name="adj1" fmla="val 5000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69" name="Curved Connector 167"/>
              <p:cNvCxnSpPr>
                <a:stCxn id="87" idx="0"/>
                <a:endCxn id="82" idx="2"/>
              </p:cNvCxnSpPr>
              <p:nvPr/>
            </p:nvCxnSpPr>
            <p:spPr>
              <a:xfrm rot="5400000" flipH="1" flipV="1">
                <a:off x="5036860" y="2562247"/>
                <a:ext cx="253916" cy="6616"/>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0" name="Curved Connector 168"/>
              <p:cNvCxnSpPr>
                <a:stCxn id="85" idx="0"/>
                <a:endCxn id="82" idx="2"/>
              </p:cNvCxnSpPr>
              <p:nvPr/>
            </p:nvCxnSpPr>
            <p:spPr>
              <a:xfrm rot="16200000" flipV="1">
                <a:off x="6513788" y="1091936"/>
                <a:ext cx="253914" cy="2947234"/>
              </a:xfrm>
              <a:prstGeom prst="bentConnector3">
                <a:avLst>
                  <a:gd name="adj1" fmla="val 5000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1" name="Curved Connector 169"/>
              <p:cNvCxnSpPr>
                <a:stCxn id="82" idx="1"/>
                <a:endCxn id="83" idx="2"/>
              </p:cNvCxnSpPr>
              <p:nvPr/>
            </p:nvCxnSpPr>
            <p:spPr>
              <a:xfrm rot="10800000" flipH="1">
                <a:off x="1558772" y="1246676"/>
                <a:ext cx="1286946" cy="837274"/>
              </a:xfrm>
              <a:prstGeom prst="bentConnector4">
                <a:avLst>
                  <a:gd name="adj1" fmla="val -18123"/>
                  <a:gd name="adj2" fmla="val 7117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2" name="Curved Connector 170"/>
              <p:cNvCxnSpPr>
                <a:stCxn id="82" idx="0"/>
                <a:endCxn id="80" idx="2"/>
              </p:cNvCxnSpPr>
              <p:nvPr/>
            </p:nvCxnSpPr>
            <p:spPr>
              <a:xfrm rot="5400000" flipH="1" flipV="1">
                <a:off x="4967844" y="1481891"/>
                <a:ext cx="446693" cy="48127"/>
              </a:xfrm>
              <a:prstGeom prst="bentConnector3">
                <a:avLst>
                  <a:gd name="adj1" fmla="val 5000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3" name="Curved Connector 171"/>
              <p:cNvCxnSpPr>
                <a:stCxn id="82" idx="0"/>
                <a:endCxn id="81" idx="2"/>
              </p:cNvCxnSpPr>
              <p:nvPr/>
            </p:nvCxnSpPr>
            <p:spPr>
              <a:xfrm rot="5400000" flipH="1" flipV="1">
                <a:off x="6437735" y="-6227"/>
                <a:ext cx="464921" cy="3006136"/>
              </a:xfrm>
              <a:prstGeom prst="bentConnector3">
                <a:avLst>
                  <a:gd name="adj1" fmla="val 5000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grpSp>
        <p:sp>
          <p:nvSpPr>
            <p:cNvPr id="66" name="Flowchart: Alternate Process 44"/>
            <p:cNvSpPr/>
            <p:nvPr/>
          </p:nvSpPr>
          <p:spPr>
            <a:xfrm>
              <a:off x="1" y="-38100"/>
              <a:ext cx="9315437" cy="420718"/>
            </a:xfrm>
            <a:prstGeom prst="flowChartAlternateProcess">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2000" b="1">
                  <a:effectLst/>
                  <a:latin typeface="Calibri" panose="020F0502020204030204" pitchFamily="34" charset="0"/>
                  <a:ea typeface="Calibri" panose="020F0502020204030204" pitchFamily="34" charset="0"/>
                  <a:cs typeface="Times New Roman" panose="02020603050405020304" pitchFamily="18" charset="0"/>
                </a:rPr>
                <a:t>MODELO DEL ÁRBOL DE OBJETIVOS DE LWR</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s-ES" sz="2000" b="1">
                  <a:effectLst/>
                  <a:latin typeface="Calibri" panose="020F0502020204030204" pitchFamily="34" charset="0"/>
                  <a:ea typeface="Calibri" panose="020F0502020204030204" pitchFamily="34" charset="0"/>
                  <a:cs typeface="Times New Roman" panose="02020603050405020304" pitchFamily="18" charset="0"/>
                </a:rPr>
                <a:t>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650371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481530" y="1716177"/>
            <a:ext cx="2695575" cy="4352925"/>
          </a:xfrm>
          <a:prstGeom prst="rect">
            <a:avLst/>
          </a:prstGeom>
        </p:spPr>
      </p:pic>
      <p:pic>
        <p:nvPicPr>
          <p:cNvPr id="5" name="Imagen 4"/>
          <p:cNvPicPr>
            <a:picLocks noChangeAspect="1"/>
          </p:cNvPicPr>
          <p:nvPr/>
        </p:nvPicPr>
        <p:blipFill>
          <a:blip r:embed="rId3"/>
          <a:stretch>
            <a:fillRect/>
          </a:stretch>
        </p:blipFill>
        <p:spPr>
          <a:xfrm>
            <a:off x="5970513" y="1716176"/>
            <a:ext cx="2678723" cy="4352925"/>
          </a:xfrm>
          <a:prstGeom prst="rect">
            <a:avLst/>
          </a:prstGeom>
        </p:spPr>
      </p:pic>
      <p:sp>
        <p:nvSpPr>
          <p:cNvPr id="6" name="Título 1"/>
          <p:cNvSpPr>
            <a:spLocks noGrp="1"/>
          </p:cNvSpPr>
          <p:nvPr>
            <p:ph type="title"/>
          </p:nvPr>
        </p:nvSpPr>
        <p:spPr>
          <a:xfrm>
            <a:off x="671333" y="391850"/>
            <a:ext cx="8537061" cy="1105385"/>
          </a:xfrm>
        </p:spPr>
        <p:txBody>
          <a:bodyPr/>
          <a:lstStyle/>
          <a:p>
            <a:r>
              <a:rPr lang="es-CO" dirty="0" err="1" smtClean="0"/>
              <a:t>Login</a:t>
            </a:r>
            <a:endParaRPr lang="es-CO" dirty="0"/>
          </a:p>
        </p:txBody>
      </p:sp>
    </p:spTree>
    <p:extLst>
      <p:ext uri="{BB962C8B-B14F-4D97-AF65-F5344CB8AC3E}">
        <p14:creationId xmlns:p14="http://schemas.microsoft.com/office/powerpoint/2010/main" val="3605072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1333" y="391850"/>
            <a:ext cx="8537061" cy="1105385"/>
          </a:xfrm>
        </p:spPr>
        <p:txBody>
          <a:bodyPr/>
          <a:lstStyle/>
          <a:p>
            <a:r>
              <a:rPr lang="es-CO" dirty="0" smtClean="0"/>
              <a:t>REGISTRO USUARIO</a:t>
            </a:r>
            <a:endParaRPr lang="es-CO" dirty="0"/>
          </a:p>
        </p:txBody>
      </p:sp>
      <p:pic>
        <p:nvPicPr>
          <p:cNvPr id="2" name="Imagen 1"/>
          <p:cNvPicPr>
            <a:picLocks noChangeAspect="1"/>
          </p:cNvPicPr>
          <p:nvPr/>
        </p:nvPicPr>
        <p:blipFill>
          <a:blip r:embed="rId2"/>
          <a:stretch>
            <a:fillRect/>
          </a:stretch>
        </p:blipFill>
        <p:spPr>
          <a:xfrm>
            <a:off x="2614411" y="1639199"/>
            <a:ext cx="2602069" cy="4532636"/>
          </a:xfrm>
          <a:prstGeom prst="rect">
            <a:avLst/>
          </a:prstGeom>
        </p:spPr>
      </p:pic>
      <p:pic>
        <p:nvPicPr>
          <p:cNvPr id="3" name="Imagen 2"/>
          <p:cNvPicPr>
            <a:picLocks noChangeAspect="1"/>
          </p:cNvPicPr>
          <p:nvPr/>
        </p:nvPicPr>
        <p:blipFill>
          <a:blip r:embed="rId3"/>
          <a:stretch>
            <a:fillRect/>
          </a:stretch>
        </p:blipFill>
        <p:spPr>
          <a:xfrm>
            <a:off x="6056972" y="1639199"/>
            <a:ext cx="2597631" cy="4532779"/>
          </a:xfrm>
          <a:prstGeom prst="rect">
            <a:avLst/>
          </a:prstGeom>
        </p:spPr>
      </p:pic>
    </p:spTree>
    <p:extLst>
      <p:ext uri="{BB962C8B-B14F-4D97-AF65-F5344CB8AC3E}">
        <p14:creationId xmlns:p14="http://schemas.microsoft.com/office/powerpoint/2010/main" val="2324514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1333" y="391850"/>
            <a:ext cx="8537061" cy="1105385"/>
          </a:xfrm>
        </p:spPr>
        <p:txBody>
          <a:bodyPr/>
          <a:lstStyle/>
          <a:p>
            <a:r>
              <a:rPr lang="es-CO" dirty="0" smtClean="0"/>
              <a:t>Consulta registros</a:t>
            </a:r>
            <a:endParaRPr lang="es-CO" dirty="0"/>
          </a:p>
        </p:txBody>
      </p:sp>
      <p:pic>
        <p:nvPicPr>
          <p:cNvPr id="4" name="Imagen 3"/>
          <p:cNvPicPr>
            <a:picLocks noChangeAspect="1"/>
          </p:cNvPicPr>
          <p:nvPr/>
        </p:nvPicPr>
        <p:blipFill>
          <a:blip r:embed="rId2"/>
          <a:stretch>
            <a:fillRect/>
          </a:stretch>
        </p:blipFill>
        <p:spPr>
          <a:xfrm>
            <a:off x="5988319" y="1495247"/>
            <a:ext cx="2895600" cy="5000625"/>
          </a:xfrm>
          <a:prstGeom prst="rect">
            <a:avLst/>
          </a:prstGeom>
        </p:spPr>
      </p:pic>
      <p:pic>
        <p:nvPicPr>
          <p:cNvPr id="5" name="Imagen 4"/>
          <p:cNvPicPr>
            <a:picLocks noChangeAspect="1"/>
          </p:cNvPicPr>
          <p:nvPr/>
        </p:nvPicPr>
        <p:blipFill>
          <a:blip r:embed="rId3"/>
          <a:stretch>
            <a:fillRect/>
          </a:stretch>
        </p:blipFill>
        <p:spPr>
          <a:xfrm>
            <a:off x="2569536" y="1496241"/>
            <a:ext cx="2878228" cy="4999631"/>
          </a:xfrm>
          <a:prstGeom prst="rect">
            <a:avLst/>
          </a:prstGeom>
        </p:spPr>
      </p:pic>
    </p:spTree>
    <p:extLst>
      <p:ext uri="{BB962C8B-B14F-4D97-AF65-F5344CB8AC3E}">
        <p14:creationId xmlns:p14="http://schemas.microsoft.com/office/powerpoint/2010/main" val="2371007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71333" y="391850"/>
            <a:ext cx="8537061" cy="1105385"/>
          </a:xfrm>
        </p:spPr>
        <p:txBody>
          <a:bodyPr/>
          <a:lstStyle/>
          <a:p>
            <a:r>
              <a:rPr lang="es-CO" dirty="0" err="1" smtClean="0"/>
              <a:t>opcion</a:t>
            </a:r>
            <a:endParaRPr lang="es-CO" dirty="0"/>
          </a:p>
        </p:txBody>
      </p:sp>
      <p:pic>
        <p:nvPicPr>
          <p:cNvPr id="2" name="Imagen 1"/>
          <p:cNvPicPr>
            <a:picLocks noChangeAspect="1"/>
          </p:cNvPicPr>
          <p:nvPr/>
        </p:nvPicPr>
        <p:blipFill>
          <a:blip r:embed="rId2"/>
          <a:stretch>
            <a:fillRect/>
          </a:stretch>
        </p:blipFill>
        <p:spPr>
          <a:xfrm>
            <a:off x="2631995" y="1497235"/>
            <a:ext cx="2790010" cy="4930916"/>
          </a:xfrm>
          <a:prstGeom prst="rect">
            <a:avLst/>
          </a:prstGeom>
        </p:spPr>
      </p:pic>
      <p:pic>
        <p:nvPicPr>
          <p:cNvPr id="3" name="Imagen 2"/>
          <p:cNvPicPr>
            <a:picLocks noChangeAspect="1"/>
          </p:cNvPicPr>
          <p:nvPr/>
        </p:nvPicPr>
        <p:blipFill>
          <a:blip r:embed="rId3"/>
          <a:stretch>
            <a:fillRect/>
          </a:stretch>
        </p:blipFill>
        <p:spPr>
          <a:xfrm>
            <a:off x="5968446" y="1497235"/>
            <a:ext cx="2828441" cy="4930916"/>
          </a:xfrm>
          <a:prstGeom prst="rect">
            <a:avLst/>
          </a:prstGeom>
        </p:spPr>
      </p:pic>
    </p:spTree>
    <p:extLst>
      <p:ext uri="{BB962C8B-B14F-4D97-AF65-F5344CB8AC3E}">
        <p14:creationId xmlns:p14="http://schemas.microsoft.com/office/powerpoint/2010/main" val="434560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158</TotalTime>
  <Words>477</Words>
  <Application>Microsoft Office PowerPoint</Application>
  <PresentationFormat>Panorámica</PresentationFormat>
  <Paragraphs>63</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Century Gothic</vt:lpstr>
      <vt:lpstr>Times New Roman</vt:lpstr>
      <vt:lpstr>Wingdings 3</vt:lpstr>
      <vt:lpstr>Sector</vt:lpstr>
      <vt:lpstr>MainSoft</vt:lpstr>
      <vt:lpstr>CONTENIDO</vt:lpstr>
      <vt:lpstr>Estado del arte</vt:lpstr>
      <vt:lpstr>Presentación de PowerPoint</vt:lpstr>
      <vt:lpstr>Presentación de PowerPoint</vt:lpstr>
      <vt:lpstr>Login</vt:lpstr>
      <vt:lpstr>REGISTRO USUARIO</vt:lpstr>
      <vt:lpstr>Consulta registros</vt:lpstr>
      <vt:lpstr>opcion</vt:lpstr>
      <vt:lpstr>REGISTRAR OFERTA</vt:lpstr>
      <vt:lpstr>Consultar OFERTAS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MainSoft</dc:title>
  <dc:creator>Kevin Rodriguez</dc:creator>
  <cp:lastModifiedBy>Kevin Rodriguez</cp:lastModifiedBy>
  <cp:revision>20</cp:revision>
  <dcterms:created xsi:type="dcterms:W3CDTF">2019-11-30T17:48:50Z</dcterms:created>
  <dcterms:modified xsi:type="dcterms:W3CDTF">2019-11-30T20:27:15Z</dcterms:modified>
</cp:coreProperties>
</file>