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News Cycle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544ECC0-B528-425A-9B5F-C0ED53AC8480}">
  <a:tblStyle styleId="{5544ECC0-B528-425A-9B5F-C0ED53AC848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ewsCycle-bold.fntdata"/><Relationship Id="rId25" Type="http://schemas.openxmlformats.org/officeDocument/2006/relationships/font" Target="fonts/NewsCycle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lemonde.fr/verification/" TargetMode="External"/><Relationship Id="rId4" Type="http://schemas.openxmlformats.org/officeDocument/2006/relationships/hyperlink" Target="https://www.reachcore.com/sello-digital/" TargetMode="External"/><Relationship Id="rId10" Type="http://schemas.openxmlformats.org/officeDocument/2006/relationships/hyperlink" Target="http://republica32.com/importancia-de-encuestas-en-las-elecciones/" TargetMode="External"/><Relationship Id="rId9" Type="http://schemas.openxmlformats.org/officeDocument/2006/relationships/hyperlink" Target="https://www.forbes.com.mx/confundelos-la-meta-de-las-fake-news-en-tiempo-de-elecciones/" TargetMode="External"/><Relationship Id="rId5" Type="http://schemas.openxmlformats.org/officeDocument/2006/relationships/hyperlink" Target="http://www.ine.mx/voto-y-elecciones/elecciones-2018/eleccion-federal/" TargetMode="External"/><Relationship Id="rId6" Type="http://schemas.openxmlformats.org/officeDocument/2006/relationships/hyperlink" Target="https://lifeandstyle.mx/tech/2017/05/30/cuales-son-las-redes-sociales-mas-usadas-en-mexico" TargetMode="External"/><Relationship Id="rId7" Type="http://schemas.openxmlformats.org/officeDocument/2006/relationships/hyperlink" Target="http://www.sat.gob.mx/informacion_fiscal/tramites/comprobantes_fiscales/Paginas/default.aspx" TargetMode="External"/><Relationship Id="rId8" Type="http://schemas.openxmlformats.org/officeDocument/2006/relationships/hyperlink" Target="http://www.bbc.com/news/blogs-trending-3876999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Equipo </a:t>
            </a:r>
            <a:r>
              <a:rPr b="0" i="1" lang="es-419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Prisma</a:t>
            </a:r>
            <a:endParaRPr b="0" i="1" sz="2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4975" y="1404050"/>
            <a:ext cx="573405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Referencias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017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Décodex. (2017). Les Décodeurs. Abril 24, 2018, de LeMonde.fr Sitio web: </a:t>
            </a:r>
            <a:r>
              <a:rPr b="0" i="0" lang="es-419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http://www.lemonde.fr/verification/</a:t>
            </a:r>
            <a:r>
              <a:rPr b="0" i="0" lang="es-419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Greg. (2017). Sello Digital – ¿Qué es el sello digital?. Abril 24, 2018, de reachcore Sitio web: </a:t>
            </a:r>
            <a:r>
              <a:rPr b="0" i="0" lang="es-419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https://www.reachcore.com/sello-digital/</a:t>
            </a:r>
            <a:r>
              <a:rPr b="0" i="0" lang="es-419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INE. (2018). Elección Federal. Abril 24, 2018, de INE Sitio web: </a:t>
            </a:r>
            <a:r>
              <a:rPr b="0" i="0" lang="es-419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http://www.ine.mx/voto-y-elecciones/elecciones-2018/eleccion-federal/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 and Style. (2017). ¿CUÁLES SON LAS REDES SOCIALES MÁS USADAS EN MÉXICO?. Abril 24, 2018, de Life and Style Sitio web: </a:t>
            </a:r>
            <a:r>
              <a:rPr b="0" i="0" lang="es-419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https://lifeandstyle.mx/tech/2017/05/30/cuales-son-las-redes-sociales-mas-usadas-en-mexico</a:t>
            </a:r>
            <a:r>
              <a:rPr b="0" i="0" lang="es-419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Secretaría de Hacienda y Crédito Público. (2010). Solicitud de Sello Digital. Abril 24, 2018, de SHCP Sitio web: </a:t>
            </a:r>
            <a:r>
              <a:rPr b="0" i="0" lang="es-419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http://www.sat.gob.mx/informacion_fiscal/tramites/comprobantes_fiscales/Paginas/default.aspx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Wendling, M.. (2017). Solutions that can stop fake news spreading. Abril 24, 2018, de BBC Sitio web: </a:t>
            </a:r>
            <a:r>
              <a:rPr b="0" i="0" lang="es-419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http://www.bbc.com/news/blogs-trending-38769996</a:t>
            </a:r>
            <a:r>
              <a:rPr b="0" i="0" lang="es-419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Navarro, M.. (2018). Confúndelos, la meta de las Fake News en tiempo de elecciones. Abril 24, 2018, de Forbes Sitio web: </a:t>
            </a:r>
            <a:r>
              <a:rPr b="0" i="0" lang="es-419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https://www.forbes.com.mx/confundelos-la-meta-de-las-fake-news-en-tiempo-de-elecciones/</a:t>
            </a:r>
            <a:r>
              <a:rPr b="0" i="0" lang="es-419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chemeClr val="dk1"/>
                </a:solidFill>
              </a:rPr>
              <a:t>Piña, G.. (2018). Guerra de encuestas: qué tan importantes son en las elecciones. Abril 25, 2018, de República 32 Sitio web: </a:t>
            </a:r>
            <a:r>
              <a:rPr lang="es-419" sz="1100" u="sng">
                <a:solidFill>
                  <a:schemeClr val="hlink"/>
                </a:solidFill>
                <a:hlinkClick r:id="rId10"/>
              </a:rPr>
              <a:t>http://republica32.com/importancia-de-encuestas-en-las-elecciones/</a:t>
            </a:r>
            <a:r>
              <a:rPr lang="es-419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4294967295" type="title"/>
          </p:nvPr>
        </p:nvSpPr>
        <p:spPr>
          <a:xfrm>
            <a:off x="36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s-419" sz="2400" u="none" cap="none" strike="noStrike">
                <a:solidFill>
                  <a:srgbClr val="CF018D"/>
                </a:solidFill>
                <a:latin typeface="Open Sans"/>
                <a:ea typeface="Open Sans"/>
                <a:cs typeface="Open Sans"/>
                <a:sym typeface="Open Sans"/>
              </a:rPr>
              <a:t>Fake news</a:t>
            </a:r>
            <a:r>
              <a:rPr b="0" i="0" lang="es-419" sz="2400" u="none" cap="none" strike="noStrike">
                <a:solidFill>
                  <a:srgbClr val="CF018D"/>
                </a:solidFill>
                <a:latin typeface="Open Sans"/>
                <a:ea typeface="Open Sans"/>
                <a:cs typeface="Open Sans"/>
                <a:sym typeface="Open Sans"/>
              </a:rPr>
              <a:t> y su impacto en:</a:t>
            </a:r>
            <a:r>
              <a:rPr i="0" lang="es-419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las elecciones presidenciales</a:t>
            </a:r>
            <a:r>
              <a:rPr b="0" i="0" lang="es-419" sz="2400" u="none" cap="none" strike="noStrike">
                <a:solidFill>
                  <a:srgbClr val="DD2EB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2400" u="none" cap="none" strike="noStrike">
              <a:solidFill>
                <a:srgbClr val="DD2EB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Shape 61"/>
          <p:cNvSpPr txBox="1"/>
          <p:nvPr>
            <p:ph idx="4294967295" type="body"/>
          </p:nvPr>
        </p:nvSpPr>
        <p:spPr>
          <a:xfrm>
            <a:off x="4858525" y="1275525"/>
            <a:ext cx="4049700" cy="28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Las noticias falsas son utilizadas </a:t>
            </a:r>
            <a:r>
              <a:rPr lang="es-419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para la </a:t>
            </a:r>
            <a:r>
              <a:rPr lang="es-419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difamación</a:t>
            </a:r>
            <a:r>
              <a:rPr b="0" i="0" lang="es-419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dañando la imagen pública de los candidatos y engañando a los votantes, alterando de esta manera su juicio sobre por quién ejercer su voto. </a:t>
            </a:r>
            <a:endParaRPr b="0" i="0" sz="1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4934725" y="4544125"/>
            <a:ext cx="18951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*Navarro, M.. (2018). 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4858525" y="3469200"/>
            <a:ext cx="3998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1800" u="none" cap="none" strike="noStrike">
                <a:solidFill>
                  <a:srgbClr val="333333"/>
                </a:solidFill>
                <a:latin typeface="News Cycle"/>
                <a:ea typeface="News Cycle"/>
                <a:cs typeface="News Cycle"/>
                <a:sym typeface="News Cycle"/>
              </a:rPr>
              <a:t>“Si no puedes convencerlos, confúndelos”*</a:t>
            </a:r>
            <a:endParaRPr i="1" sz="1400" u="none" cap="none" strike="noStrike">
              <a:solidFill>
                <a:srgbClr val="000000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cxnSp>
        <p:nvCxnSpPr>
          <p:cNvPr id="64" name="Shape 64"/>
          <p:cNvCxnSpPr/>
          <p:nvPr/>
        </p:nvCxnSpPr>
        <p:spPr>
          <a:xfrm flipH="1">
            <a:off x="4692400" y="1242050"/>
            <a:ext cx="8700" cy="3426300"/>
          </a:xfrm>
          <a:prstGeom prst="straightConnector1">
            <a:avLst/>
          </a:prstGeom>
          <a:noFill/>
          <a:ln cap="flat" cmpd="sng" w="9525">
            <a:solidFill>
              <a:srgbClr val="C6008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Shape 65"/>
          <p:cNvSpPr txBox="1"/>
          <p:nvPr/>
        </p:nvSpPr>
        <p:spPr>
          <a:xfrm>
            <a:off x="362700" y="1310075"/>
            <a:ext cx="3896700" cy="31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lang="es-419" sz="1800">
                <a:solidFill>
                  <a:srgbClr val="22222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¿</a:t>
            </a:r>
            <a:r>
              <a:rPr b="1" lang="es-419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Qué son las </a:t>
            </a:r>
            <a:r>
              <a:rPr b="1" i="1" lang="es-419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fake news</a:t>
            </a:r>
            <a:r>
              <a:rPr b="1" lang="es-419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s-419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Según el </a:t>
            </a:r>
            <a:r>
              <a:rPr i="1" lang="es-419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Diario Perfil, </a:t>
            </a:r>
            <a:r>
              <a:rPr lang="es-419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podríamos definir </a:t>
            </a:r>
            <a:r>
              <a:rPr i="1" lang="es-419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Fake News </a:t>
            </a:r>
            <a:r>
              <a:rPr lang="es-419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como información falsamente descriptiva que busca manipular a la audiencia sin importar su propósito.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5640000" cy="3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s-419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b="0" i="0" lang="es-419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Una </a:t>
            </a:r>
            <a:r>
              <a:rPr lang="es-419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aplicación</a:t>
            </a:r>
            <a:r>
              <a:rPr lang="es-419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móvil</a:t>
            </a:r>
            <a:r>
              <a:rPr lang="es-419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(TYR) </a:t>
            </a:r>
            <a:r>
              <a:rPr lang="es-419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que permita </a:t>
            </a:r>
            <a:r>
              <a:rPr lang="es-419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dar seguimiento a las noticias, propuestas y </a:t>
            </a:r>
            <a:r>
              <a:rPr lang="es-419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escándalos de los candidatos a lo largo de</a:t>
            </a:r>
            <a:r>
              <a:rPr lang="es-419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 proceso electoral, que combata el esparcimiento de noticias deceptivas mediante la </a:t>
            </a:r>
            <a:r>
              <a:rPr lang="es-419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concientización de los usuarios </a:t>
            </a:r>
            <a:r>
              <a:rPr lang="es-419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 que provea de herramientas para fomentar el intercambio de ideas.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i="1" lang="es-419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¿Por </a:t>
            </a:r>
            <a:r>
              <a:rPr i="1" lang="es-419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qué</a:t>
            </a:r>
            <a:r>
              <a:rPr i="1" lang="es-419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una </a:t>
            </a:r>
            <a:r>
              <a:rPr i="1" lang="es-419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aplicación</a:t>
            </a:r>
            <a:r>
              <a:rPr i="1" lang="es-419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r>
              <a:rPr lang="es-419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porque una aplicación significa control</a:t>
            </a:r>
            <a:r>
              <a:rPr lang="es-419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s-419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mismo que usaremos para generar y filtrar contenido concreto con el fin de proveer </a:t>
            </a:r>
            <a:r>
              <a:rPr lang="es-419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información</a:t>
            </a:r>
            <a:r>
              <a:rPr lang="es-419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verídica</a:t>
            </a:r>
            <a:r>
              <a:rPr lang="es-419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y de calidad a los usuarios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s-419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Desarrollar una aplicación que tenga toda la información acerca de los candidatos (propuestas, escándalos y seguimiento a lo largo del periodo electoral). 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-1371150" y="268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s-419" sz="3400" u="none" cap="none" strike="noStrike">
                <a:solidFill>
                  <a:srgbClr val="CF018D"/>
                </a:solidFill>
                <a:latin typeface="Roboto"/>
                <a:ea typeface="Roboto"/>
                <a:cs typeface="Roboto"/>
                <a:sym typeface="Roboto"/>
              </a:rPr>
              <a:t>Nuestra propuesta</a:t>
            </a:r>
            <a:endParaRPr b="0" i="1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950" y="4179050"/>
            <a:ext cx="1340850" cy="81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8025" y="221024"/>
            <a:ext cx="2688225" cy="45876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6533650" y="4957800"/>
            <a:ext cx="23286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*diseño de pantalla de carga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404275" y="288125"/>
            <a:ext cx="1810800" cy="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400">
                <a:solidFill>
                  <a:srgbClr val="D9019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 sz="4800">
                <a:solidFill>
                  <a:srgbClr val="D90193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s-419" sz="4800">
                <a:solidFill>
                  <a:srgbClr val="D90193"/>
                </a:solidFill>
                <a:latin typeface="Roboto"/>
                <a:ea typeface="Roboto"/>
                <a:cs typeface="Roboto"/>
                <a:sym typeface="Roboto"/>
              </a:rPr>
              <a:t>pp</a:t>
            </a:r>
            <a:endParaRPr sz="4800">
              <a:solidFill>
                <a:srgbClr val="D9019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2610000" y="1133900"/>
            <a:ext cx="6157800" cy="32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Con el diseño de la </a:t>
            </a:r>
            <a:r>
              <a:rPr lang="es-419" sz="1400"/>
              <a:t>aplicación</a:t>
            </a:r>
            <a:r>
              <a:rPr lang="es-419" sz="1400"/>
              <a:t> buscamos darle al usuario la mejor experiencia posible. La </a:t>
            </a:r>
            <a:r>
              <a:rPr lang="es-419" sz="1400"/>
              <a:t>página</a:t>
            </a:r>
            <a:r>
              <a:rPr lang="es-419" sz="1400"/>
              <a:t> principal de la </a:t>
            </a:r>
            <a:r>
              <a:rPr lang="es-419" sz="1400"/>
              <a:t>aplicación</a:t>
            </a:r>
            <a:r>
              <a:rPr lang="es-419" sz="1400"/>
              <a:t> </a:t>
            </a:r>
            <a:r>
              <a:rPr lang="es-419" sz="1400"/>
              <a:t>serán</a:t>
            </a:r>
            <a:r>
              <a:rPr lang="es-419" sz="1400"/>
              <a:t> las noticias. En esta </a:t>
            </a:r>
            <a:r>
              <a:rPr lang="es-419" sz="1400"/>
              <a:t>área</a:t>
            </a:r>
            <a:r>
              <a:rPr lang="es-419" sz="1400"/>
              <a:t> se </a:t>
            </a:r>
            <a:r>
              <a:rPr lang="es-419" sz="1400"/>
              <a:t>encontrarán</a:t>
            </a:r>
            <a:r>
              <a:rPr lang="es-419" sz="1400"/>
              <a:t> las publicaciones periodísticas verificadas </a:t>
            </a:r>
            <a:r>
              <a:rPr lang="es-419" sz="1400"/>
              <a:t>más</a:t>
            </a:r>
            <a:r>
              <a:rPr lang="es-419" sz="1400"/>
              <a:t> recientes. Al presionar uno de los titulares, el </a:t>
            </a:r>
            <a:r>
              <a:rPr lang="es-419" sz="1400"/>
              <a:t>usuario</a:t>
            </a:r>
            <a:r>
              <a:rPr lang="es-419" sz="1400"/>
              <a:t> </a:t>
            </a:r>
            <a:r>
              <a:rPr lang="es-419" sz="1400"/>
              <a:t>será</a:t>
            </a:r>
            <a:r>
              <a:rPr lang="es-419" sz="1400"/>
              <a:t> redirigido a la nota correspondiente. En la parte inferior de la </a:t>
            </a:r>
            <a:r>
              <a:rPr lang="es-419" sz="1400"/>
              <a:t>aplicación</a:t>
            </a:r>
            <a:r>
              <a:rPr lang="es-419" sz="1400"/>
              <a:t> se </a:t>
            </a:r>
            <a:r>
              <a:rPr lang="es-419" sz="1400"/>
              <a:t>encontrarán</a:t>
            </a:r>
            <a:r>
              <a:rPr lang="es-419" sz="1400"/>
              <a:t> cuatro apartados; </a:t>
            </a:r>
            <a:r>
              <a:rPr b="1" lang="es-419" sz="1400"/>
              <a:t>Noticias, </a:t>
            </a:r>
            <a:r>
              <a:rPr b="1" lang="es-419" sz="1400"/>
              <a:t>Candidatos</a:t>
            </a:r>
            <a:r>
              <a:rPr lang="es-419" sz="1400"/>
              <a:t>, </a:t>
            </a:r>
            <a:r>
              <a:rPr b="1" lang="es-419" sz="1400"/>
              <a:t>E</a:t>
            </a:r>
            <a:r>
              <a:rPr b="1" lang="es-419" sz="1400"/>
              <a:t>stadísticas</a:t>
            </a:r>
            <a:r>
              <a:rPr lang="es-419" sz="1400"/>
              <a:t>, y </a:t>
            </a:r>
            <a:r>
              <a:rPr b="1" lang="es-419" sz="1400"/>
              <a:t>Foro de </a:t>
            </a:r>
            <a:r>
              <a:rPr b="1" lang="es-419" sz="1400"/>
              <a:t>discusión</a:t>
            </a:r>
            <a:r>
              <a:rPr lang="es-419" sz="1400"/>
              <a:t>. El apartado de noticias hara lo ya descrito. En el apartado </a:t>
            </a:r>
            <a:r>
              <a:rPr b="1" lang="es-419" sz="1400"/>
              <a:t>“</a:t>
            </a:r>
            <a:r>
              <a:rPr b="1" lang="es-419" sz="1400"/>
              <a:t>C</a:t>
            </a:r>
            <a:r>
              <a:rPr b="1" lang="es-419" sz="1400"/>
              <a:t>andidatos”</a:t>
            </a:r>
            <a:r>
              <a:rPr lang="es-419" sz="1400"/>
              <a:t> se </a:t>
            </a:r>
            <a:r>
              <a:rPr lang="es-419" sz="1400"/>
              <a:t>encontrarán la información,  propuestas y escándalos de</a:t>
            </a:r>
            <a:r>
              <a:rPr lang="es-419" sz="1400"/>
              <a:t> los candidatos a la presidencia de </a:t>
            </a:r>
            <a:r>
              <a:rPr lang="es-419" sz="1400"/>
              <a:t>México. </a:t>
            </a:r>
            <a:r>
              <a:rPr b="1" lang="es-419" sz="1400"/>
              <a:t>“Estadísticas”</a:t>
            </a:r>
            <a:r>
              <a:rPr lang="es-419" sz="1400"/>
              <a:t>, en esta sección se encontrarán datos sobre los candidatos tales como opinión pública, probabilidad de victoria y número de simpatizantes por estado. Por último, en el apartado </a:t>
            </a:r>
            <a:r>
              <a:rPr b="1" lang="es-419" sz="1400"/>
              <a:t>“Foro de discusión”</a:t>
            </a:r>
            <a:r>
              <a:rPr lang="es-419" sz="1400"/>
              <a:t> los usuarios de la aplicación podrán publicar opiniones así como comentar en los temas de discusión habilitados por la aplicación. (Ej. Opiniones sobre el debate presidencial)</a:t>
            </a:r>
            <a:r>
              <a:rPr lang="es-419" sz="1400"/>
              <a:t> </a:t>
            </a:r>
            <a:endParaRPr sz="1400"/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0" l="13059" r="39486" t="53635"/>
          <a:stretch/>
        </p:blipFill>
        <p:spPr>
          <a:xfrm>
            <a:off x="844800" y="51675"/>
            <a:ext cx="1486575" cy="112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174" y="936402"/>
            <a:ext cx="2408825" cy="37482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347550" y="4939325"/>
            <a:ext cx="2328600" cy="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*diseño del apartado “</a:t>
            </a:r>
            <a:r>
              <a:rPr b="1" lang="es-419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Noticias”</a:t>
            </a:r>
            <a:endParaRPr b="1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123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Funcionamiento</a:t>
            </a:r>
            <a:r>
              <a:rPr lang="es-419">
                <a:solidFill>
                  <a:srgbClr val="D9019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279525" y="695925"/>
            <a:ext cx="4835700" cy="40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s-419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 aplicación se mantendrá alimentada a través de los cinco periódicos más populares </a:t>
            </a:r>
            <a:r>
              <a:rPr b="1" lang="es-419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 cada estado</a:t>
            </a:r>
            <a:r>
              <a:rPr lang="es-419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del país, de donde recolectamos noticias relacionadas al proceso electoral. Una asociación de estudiantes intercampus del Tecnológico de Monterrey y universidades afiliadas será creada para que los alumnos interesados en verificar información y aportar al sistema se unan voluntariamente al proyecto; los estudiantes de cada campus estarán a cargo de los periódicos de sus respectivos estados y de compararlos con la información que provee el INE y otras fuentes confiables para determinar si son o no </a:t>
            </a:r>
            <a:r>
              <a:rPr i="1" lang="es-419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fake news</a:t>
            </a:r>
            <a:r>
              <a:rPr lang="es-419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 Una vez determinada confiable, la información será alimentada al sistema de la aplicación. Toda la  información verificada será alimentada  a un servidor y de ahí será presentada a los usuarios a través de la aplicación.  La información será actualizada al sistema por los estudiantes de manera diaria.  </a:t>
            </a:r>
            <a:r>
              <a:rPr lang="es-419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5225" y="930775"/>
            <a:ext cx="3964051" cy="27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238475" y="128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Valor agregado</a:t>
            </a:r>
            <a:r>
              <a:rPr b="0" i="0" lang="es-419" sz="2400" u="none" cap="none" strike="noStrike">
                <a:solidFill>
                  <a:srgbClr val="CF018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400" u="none" cap="none" strike="noStrike">
              <a:solidFill>
                <a:srgbClr val="CF018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282325" y="1122300"/>
            <a:ext cx="2629800" cy="3426300"/>
          </a:xfrm>
          <a:prstGeom prst="rect">
            <a:avLst/>
          </a:prstGeom>
          <a:noFill/>
          <a:ln cap="flat" cmpd="sng" w="9525">
            <a:solidFill>
              <a:srgbClr val="D901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La aplicación contará con foros de discusión sobre temas polémicos relacionados con las candidaturas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Esto </a:t>
            </a: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ayudará</a:t>
            </a: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a la retención de usuarios y a la </a:t>
            </a: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consolidación de</a:t>
            </a: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una cultura proactiva.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Ejem foro: ¿Quien </a:t>
            </a: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ganó</a:t>
            </a: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el debate?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183875" y="1122175"/>
            <a:ext cx="2629800" cy="3426300"/>
          </a:xfrm>
          <a:prstGeom prst="rect">
            <a:avLst/>
          </a:prstGeom>
          <a:noFill/>
          <a:ln cap="flat" cmpd="sng" w="9525">
            <a:solidFill>
              <a:srgbClr val="D901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La aplicación </a:t>
            </a:r>
            <a:r>
              <a:rPr lang="es-419">
                <a:latin typeface="Lato"/>
                <a:ea typeface="Lato"/>
                <a:cs typeface="Lato"/>
                <a:sym typeface="Lato"/>
              </a:rPr>
              <a:t>contará</a:t>
            </a:r>
            <a:r>
              <a:rPr lang="es-419">
                <a:latin typeface="Lato"/>
                <a:ea typeface="Lato"/>
                <a:cs typeface="Lato"/>
                <a:sym typeface="Lato"/>
              </a:rPr>
              <a:t> con contenido exclusivamente  diseñado para combatir las </a:t>
            </a:r>
            <a:r>
              <a:rPr i="1" lang="es-419">
                <a:latin typeface="Lato"/>
                <a:ea typeface="Lato"/>
                <a:cs typeface="Lato"/>
                <a:sym typeface="Lato"/>
              </a:rPr>
              <a:t>Fake News</a:t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El </a:t>
            </a:r>
            <a:r>
              <a:rPr lang="es-419">
                <a:latin typeface="Lato"/>
                <a:ea typeface="Lato"/>
                <a:cs typeface="Lato"/>
                <a:sym typeface="Lato"/>
              </a:rPr>
              <a:t>contenido desarrollado variará desde Posts, Videos, encuestas e infógrafos.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y tratará temas como la concientización</a:t>
            </a:r>
            <a:r>
              <a:rPr lang="es-419">
                <a:latin typeface="Lato"/>
                <a:ea typeface="Lato"/>
                <a:cs typeface="Lato"/>
                <a:sym typeface="Lato"/>
              </a:rPr>
              <a:t>  acerca de las Fake News, el discernimiento entre noticias falsas y verídicas</a:t>
            </a:r>
            <a:r>
              <a:rPr lang="es-419">
                <a:latin typeface="Lato"/>
                <a:ea typeface="Lato"/>
                <a:cs typeface="Lato"/>
                <a:sym typeface="Lato"/>
              </a:rPr>
              <a:t> y la rectificación de información fuera de la aplicación.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6278400" y="1117075"/>
            <a:ext cx="2629800" cy="3426300"/>
          </a:xfrm>
          <a:prstGeom prst="rect">
            <a:avLst/>
          </a:prstGeom>
          <a:noFill/>
          <a:ln cap="flat" cmpd="sng" w="9525">
            <a:solidFill>
              <a:srgbClr val="D901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Se realizará una encuesta semanal dentro de la aplicación, donde los usuarios nos  </a:t>
            </a:r>
            <a:r>
              <a:rPr lang="es-419">
                <a:latin typeface="Lato"/>
                <a:ea typeface="Lato"/>
                <a:cs typeface="Lato"/>
                <a:sym typeface="Lato"/>
              </a:rPr>
              <a:t>proporcionan</a:t>
            </a:r>
            <a:r>
              <a:rPr lang="es-419">
                <a:latin typeface="Lato"/>
                <a:ea typeface="Lato"/>
                <a:cs typeface="Lato"/>
                <a:sym typeface="Lato"/>
              </a:rPr>
              <a:t> datos de </a:t>
            </a:r>
            <a:r>
              <a:rPr lang="es-419">
                <a:latin typeface="Lato"/>
                <a:ea typeface="Lato"/>
                <a:cs typeface="Lato"/>
                <a:sym typeface="Lato"/>
              </a:rPr>
              <a:t>opinión</a:t>
            </a:r>
            <a:r>
              <a:rPr lang="es-419">
                <a:latin typeface="Lato"/>
                <a:ea typeface="Lato"/>
                <a:cs typeface="Lato"/>
                <a:sym typeface="Lato"/>
              </a:rPr>
              <a:t> popular como por cual de los candidatos votarán en las elecciones,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Esto con el objetivo de dar seguimiento al juicio </a:t>
            </a:r>
            <a:r>
              <a:rPr lang="es-419">
                <a:latin typeface="Lato"/>
                <a:ea typeface="Lato"/>
                <a:cs typeface="Lato"/>
                <a:sym typeface="Lato"/>
              </a:rPr>
              <a:t>político</a:t>
            </a:r>
            <a:r>
              <a:rPr lang="es-419">
                <a:latin typeface="Lato"/>
                <a:ea typeface="Lato"/>
                <a:cs typeface="Lato"/>
                <a:sym typeface="Lato"/>
              </a:rPr>
              <a:t> durante el periodo electoral y permitir a los usuarios conocer las tendencias de las opiniones sobre los candidatos.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6202325" y="653275"/>
            <a:ext cx="26298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D90193"/>
                </a:solidFill>
                <a:latin typeface="Open Sans"/>
                <a:ea typeface="Open Sans"/>
                <a:cs typeface="Open Sans"/>
                <a:sym typeface="Open Sans"/>
              </a:rPr>
              <a:t>Encuestas de popularidad</a:t>
            </a:r>
            <a:r>
              <a:rPr lang="es-419"/>
              <a:t> </a:t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3107675" y="653275"/>
            <a:ext cx="30945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D90193"/>
                </a:solidFill>
                <a:latin typeface="Open Sans"/>
                <a:ea typeface="Open Sans"/>
                <a:cs typeface="Open Sans"/>
                <a:sym typeface="Open Sans"/>
              </a:rPr>
              <a:t>Campañas</a:t>
            </a:r>
            <a:r>
              <a:rPr lang="es-419">
                <a:solidFill>
                  <a:srgbClr val="D90193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s-419">
                <a:solidFill>
                  <a:srgbClr val="D90193"/>
                </a:solidFill>
                <a:latin typeface="Open Sans"/>
                <a:ea typeface="Open Sans"/>
                <a:cs typeface="Open Sans"/>
                <a:sym typeface="Open Sans"/>
              </a:rPr>
              <a:t>concientización</a:t>
            </a:r>
            <a:r>
              <a:rPr lang="es-419"/>
              <a:t> </a:t>
            </a:r>
            <a:r>
              <a:rPr lang="es-419"/>
              <a:t> </a:t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206125" y="664250"/>
            <a:ext cx="26298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D90193"/>
                </a:solidFill>
                <a:latin typeface="Open Sans"/>
                <a:ea typeface="Open Sans"/>
                <a:cs typeface="Open Sans"/>
                <a:sym typeface="Open Sans"/>
              </a:rPr>
              <a:t>Foros de </a:t>
            </a:r>
            <a:r>
              <a:rPr lang="es-419">
                <a:solidFill>
                  <a:srgbClr val="D90193"/>
                </a:solidFill>
                <a:latin typeface="Open Sans"/>
                <a:ea typeface="Open Sans"/>
                <a:cs typeface="Open Sans"/>
                <a:sym typeface="Open Sans"/>
              </a:rPr>
              <a:t>discusión</a:t>
            </a:r>
            <a:r>
              <a:rPr lang="es-419"/>
              <a:t> </a:t>
            </a:r>
            <a:r>
              <a:rPr lang="es-419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s-419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Desglose de presupuesto</a:t>
            </a:r>
            <a:r>
              <a:rPr i="0" lang="es-419" sz="2400" u="none" cap="none" strike="noStrike">
                <a:solidFill>
                  <a:srgbClr val="CF018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i="0" sz="2400" u="none" cap="none" strike="noStrike">
              <a:solidFill>
                <a:srgbClr val="CF018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7" name="Shape 107"/>
          <p:cNvGraphicFramePr/>
          <p:nvPr/>
        </p:nvGraphicFramePr>
        <p:xfrm>
          <a:off x="536500" y="67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{5544ECC0-B528-425A-9B5F-C0ED53AC8480}</a:tableStyleId>
              </a:tblPr>
              <a:tblGrid>
                <a:gridCol w="2661600"/>
                <a:gridCol w="2661600"/>
                <a:gridCol w="2661600"/>
              </a:tblGrid>
              <a:tr h="407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Concepto</a:t>
                      </a:r>
                      <a:endParaRPr b="1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01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01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01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01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Descripción</a:t>
                      </a:r>
                      <a:endParaRPr b="1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01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01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01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01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Costo</a:t>
                      </a:r>
                      <a:endParaRPr b="1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01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01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01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01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7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Lato"/>
                          <a:ea typeface="Lato"/>
                          <a:cs typeface="Lato"/>
                          <a:sym typeface="Lato"/>
                        </a:rPr>
                        <a:t>Servidor </a:t>
                      </a:r>
                      <a:endParaRPr sz="12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01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01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01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01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r>
                        <a:rPr lang="es-419" sz="1200">
                          <a:latin typeface="Lato"/>
                          <a:ea typeface="Lato"/>
                          <a:cs typeface="Lato"/>
                          <a:sym typeface="Lato"/>
                        </a:rPr>
                        <a:t>Estimación</a:t>
                      </a:r>
                      <a:r>
                        <a:rPr lang="es-419" sz="1200">
                          <a:latin typeface="Lato"/>
                          <a:ea typeface="Lato"/>
                          <a:cs typeface="Lato"/>
                          <a:sym typeface="Lato"/>
                        </a:rPr>
                        <a:t> de costo de servidor con las siguientes especificaciones:</a:t>
                      </a:r>
                      <a:r>
                        <a:rPr lang="es-419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  </a:t>
                      </a:r>
                      <a:endParaRPr sz="12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    </a:t>
                      </a:r>
                      <a:br>
                        <a:rPr lang="es-419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es-419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E3-1240V5, 32GB, 2 x SSD 120GB</a:t>
                      </a:r>
                      <a:br>
                        <a:rPr lang="es-419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es-419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CPU: E3-1240v5, 4x 2x 3.5GHz</a:t>
                      </a:r>
                      <a:br>
                        <a:rPr lang="es-419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es-419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RAM: Incl. 32GB ECC DDR4 2133MHz</a:t>
                      </a:r>
                      <a:br>
                        <a:rPr lang="es-419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es-419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RAID level: Raid 6 (7x8TB, available space - 40TB)</a:t>
                      </a:r>
                      <a:endParaRPr sz="12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200">
                          <a:latin typeface="Lato"/>
                          <a:ea typeface="Lato"/>
                          <a:cs typeface="Lato"/>
                          <a:sym typeface="Lato"/>
                        </a:rPr>
                        <a:t>(permite la escalabilidad de usuarios) </a:t>
                      </a:r>
                      <a:endParaRPr sz="12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01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01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01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01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$9,200 M</a:t>
                      </a:r>
                      <a:r>
                        <a:rPr lang="es-419" sz="1200">
                          <a:latin typeface="Lato"/>
                          <a:ea typeface="Lato"/>
                          <a:cs typeface="Lato"/>
                          <a:sym typeface="Lato"/>
                        </a:rPr>
                        <a:t>XN mensuales</a:t>
                      </a:r>
                      <a:endParaRPr sz="12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01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01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01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01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Lato"/>
                          <a:ea typeface="Lato"/>
                          <a:cs typeface="Lato"/>
                          <a:sym typeface="Lato"/>
                        </a:rPr>
                        <a:t>Desarrollo de la </a:t>
                      </a:r>
                      <a:r>
                        <a:rPr lang="es-419" sz="1200">
                          <a:latin typeface="Lato"/>
                          <a:ea typeface="Lato"/>
                          <a:cs typeface="Lato"/>
                          <a:sym typeface="Lato"/>
                        </a:rPr>
                        <a:t>aplicación</a:t>
                      </a:r>
                      <a:r>
                        <a:rPr lang="es-419" sz="1200"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endParaRPr sz="12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01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01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01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01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200">
                          <a:latin typeface="Lato"/>
                          <a:ea typeface="Lato"/>
                          <a:cs typeface="Lato"/>
                          <a:sym typeface="Lato"/>
                        </a:rPr>
                        <a:t>Estimación</a:t>
                      </a:r>
                      <a:r>
                        <a:rPr lang="es-419" sz="1200">
                          <a:latin typeface="Lato"/>
                          <a:ea typeface="Lato"/>
                          <a:cs typeface="Lato"/>
                          <a:sym typeface="Lato"/>
                        </a:rPr>
                        <a:t> del costo por mandar hacer la </a:t>
                      </a:r>
                      <a:r>
                        <a:rPr lang="es-419" sz="1200">
                          <a:latin typeface="Lato"/>
                          <a:ea typeface="Lato"/>
                          <a:cs typeface="Lato"/>
                          <a:sym typeface="Lato"/>
                        </a:rPr>
                        <a:t>aplicación</a:t>
                      </a:r>
                      <a:endParaRPr sz="12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01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01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01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01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$3</a:t>
                      </a:r>
                      <a:r>
                        <a:rPr lang="es-419" sz="1200"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r>
                        <a:rPr lang="es-419" sz="12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,000 M</a:t>
                      </a:r>
                      <a:r>
                        <a:rPr lang="es-419" sz="1200">
                          <a:latin typeface="Lato"/>
                          <a:ea typeface="Lato"/>
                          <a:cs typeface="Lato"/>
                          <a:sym typeface="Lato"/>
                        </a:rPr>
                        <a:t>XN 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01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01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01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01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Lato"/>
                          <a:ea typeface="Lato"/>
                          <a:cs typeface="Lato"/>
                          <a:sym typeface="Lato"/>
                        </a:rPr>
                        <a:t>Advertising de la publicación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01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01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01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01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Lato"/>
                          <a:ea typeface="Lato"/>
                          <a:cs typeface="Lato"/>
                          <a:sym typeface="Lato"/>
                        </a:rPr>
                        <a:t>Estimación del costo por millar (CPM) en redes sociales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01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01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01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01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Lato"/>
                          <a:ea typeface="Lato"/>
                          <a:cs typeface="Lato"/>
                          <a:sym typeface="Lato"/>
                        </a:rPr>
                        <a:t>$114.12 MXN</a:t>
                      </a:r>
                      <a:endParaRPr sz="12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01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01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01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01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Shape 112"/>
          <p:cNvGrpSpPr/>
          <p:nvPr/>
        </p:nvGrpSpPr>
        <p:grpSpPr>
          <a:xfrm>
            <a:off x="0" y="1930917"/>
            <a:ext cx="3628479" cy="3123059"/>
            <a:chOff x="0" y="1189989"/>
            <a:chExt cx="3546900" cy="3482836"/>
          </a:xfrm>
        </p:grpSpPr>
        <p:sp>
          <p:nvSpPr>
            <p:cNvPr id="113" name="Shape 113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419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1</a:t>
              </a:r>
              <a:endPara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Shape 114"/>
            <p:cNvSpPr txBox="1"/>
            <p:nvPr/>
          </p:nvSpPr>
          <p:spPr>
            <a:xfrm>
              <a:off x="83878" y="2057125"/>
              <a:ext cx="15993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419" sz="1100">
                  <a:latin typeface="Roboto"/>
                  <a:ea typeface="Roboto"/>
                  <a:cs typeface="Roboto"/>
                  <a:sym typeface="Roboto"/>
                </a:rPr>
                <a:t>Una </a:t>
              </a:r>
              <a:r>
                <a:rPr b="0" i="0" lang="es-419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Base de datos </a:t>
              </a:r>
              <a:r>
                <a:rPr lang="es-419" sz="1100">
                  <a:latin typeface="Roboto"/>
                  <a:ea typeface="Roboto"/>
                  <a:cs typeface="Roboto"/>
                  <a:sym typeface="Roboto"/>
                </a:rPr>
                <a:t>llena de</a:t>
              </a:r>
              <a:r>
                <a:rPr b="0" i="0" lang="es-419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noticias y fuentes confiables (reguladas por la SCT).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419" sz="1100">
                  <a:latin typeface="Roboto"/>
                  <a:ea typeface="Roboto"/>
                  <a:cs typeface="Roboto"/>
                  <a:sym typeface="Roboto"/>
                </a:rPr>
                <a:t>Se </a:t>
              </a:r>
              <a:r>
                <a:rPr lang="es-419" sz="1100">
                  <a:latin typeface="Roboto"/>
                  <a:ea typeface="Roboto"/>
                  <a:cs typeface="Roboto"/>
                  <a:sym typeface="Roboto"/>
                </a:rPr>
                <a:t>buscará su implementación  y popularidad a nivel nacional, </a:t>
              </a:r>
              <a:r>
                <a:rPr lang="es-419" sz="1100">
                  <a:latin typeface="Roboto"/>
                  <a:ea typeface="Roboto"/>
                  <a:cs typeface="Roboto"/>
                  <a:sym typeface="Roboto"/>
                </a:rPr>
                <a:t> de forma</a:t>
              </a:r>
              <a:r>
                <a:rPr lang="es-419" sz="1100">
                  <a:latin typeface="Roboto"/>
                  <a:ea typeface="Roboto"/>
                  <a:cs typeface="Roboto"/>
                  <a:sym typeface="Roboto"/>
                </a:rPr>
                <a:t> que</a:t>
              </a:r>
              <a:r>
                <a:rPr lang="es-419" sz="1100">
                  <a:latin typeface="Roboto"/>
                  <a:ea typeface="Roboto"/>
                  <a:cs typeface="Roboto"/>
                  <a:sym typeface="Roboto"/>
                </a:rPr>
                <a:t> sea indispensable ser parte de   ella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523291" y="1930826"/>
            <a:ext cx="3381731" cy="3123251"/>
            <a:chOff x="2944204" y="1189775"/>
            <a:chExt cx="3305700" cy="3483050"/>
          </a:xfrm>
        </p:grpSpPr>
        <p:sp>
          <p:nvSpPr>
            <p:cNvPr id="116" name="Shape 116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419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2</a:t>
              </a:r>
              <a:endPara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3293608" y="2057125"/>
              <a:ext cx="18783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419" sz="1100">
                  <a:latin typeface="Roboto"/>
                  <a:ea typeface="Roboto"/>
                  <a:cs typeface="Roboto"/>
                  <a:sym typeface="Roboto"/>
                </a:rPr>
                <a:t>Se </a:t>
              </a:r>
              <a:r>
                <a:rPr lang="es-419" sz="1100">
                  <a:latin typeface="Roboto"/>
                  <a:ea typeface="Roboto"/>
                  <a:cs typeface="Roboto"/>
                  <a:sym typeface="Roboto"/>
                </a:rPr>
                <a:t>compartirá</a:t>
              </a:r>
              <a:r>
                <a:rPr lang="es-419" sz="1100">
                  <a:latin typeface="Roboto"/>
                  <a:ea typeface="Roboto"/>
                  <a:cs typeface="Roboto"/>
                  <a:sym typeface="Roboto"/>
                </a:rPr>
                <a:t> el proyecto, </a:t>
              </a:r>
              <a:r>
                <a:rPr lang="es-419" sz="1100">
                  <a:latin typeface="Roboto"/>
                  <a:ea typeface="Roboto"/>
                  <a:cs typeface="Roboto"/>
                  <a:sym typeface="Roboto"/>
                </a:rPr>
                <a:t>contactaremos</a:t>
              </a:r>
              <a:r>
                <a:rPr lang="es-419" sz="1100">
                  <a:latin typeface="Roboto"/>
                  <a:ea typeface="Roboto"/>
                  <a:cs typeface="Roboto"/>
                  <a:sym typeface="Roboto"/>
                </a:rPr>
                <a:t> con </a:t>
              </a:r>
              <a:r>
                <a:rPr b="0" i="0" lang="es-419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Periódicos </a:t>
              </a:r>
              <a:r>
                <a:rPr lang="es-419" sz="1100">
                  <a:latin typeface="Roboto"/>
                  <a:ea typeface="Roboto"/>
                  <a:cs typeface="Roboto"/>
                  <a:sym typeface="Roboto"/>
                </a:rPr>
                <a:t>y N</a:t>
              </a:r>
              <a:r>
                <a:rPr b="0" i="0" lang="es-419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oticieros </a:t>
              </a:r>
              <a:r>
                <a:rPr lang="es-419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para invitarlos a ser parte de la Base de datos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419" sz="1100">
                  <a:latin typeface="Roboto"/>
                  <a:ea typeface="Roboto"/>
                  <a:cs typeface="Roboto"/>
                  <a:sym typeface="Roboto"/>
                </a:rPr>
                <a:t>Se busca implementar una tarifa de inclusión, para poder dar mantenimiento al sistema  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8" name="Shape 118"/>
          <p:cNvSpPr/>
          <p:nvPr/>
        </p:nvSpPr>
        <p:spPr>
          <a:xfrm>
            <a:off x="0" y="1930892"/>
            <a:ext cx="2265600" cy="600000"/>
          </a:xfrm>
          <a:prstGeom prst="homePlate">
            <a:avLst>
              <a:gd fmla="val 50000" name="adj"/>
            </a:avLst>
          </a:prstGeom>
          <a:solidFill>
            <a:srgbClr val="8020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1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1880717" y="1930700"/>
            <a:ext cx="2111400" cy="600000"/>
          </a:xfrm>
          <a:prstGeom prst="chevron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2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0" name="Shape 120"/>
          <p:cNvGrpSpPr/>
          <p:nvPr/>
        </p:nvGrpSpPr>
        <p:grpSpPr>
          <a:xfrm>
            <a:off x="3545459" y="1930938"/>
            <a:ext cx="2111472" cy="2900981"/>
            <a:chOff x="3516750" y="1189775"/>
            <a:chExt cx="2064000" cy="3235175"/>
          </a:xfrm>
        </p:grpSpPr>
        <p:sp>
          <p:nvSpPr>
            <p:cNvPr id="121" name="Shape 121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B40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419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Sello Digital</a:t>
              </a:r>
              <a:endPara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3854900" y="2074450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419" sz="1100">
                  <a:latin typeface="Roboto"/>
                  <a:ea typeface="Roboto"/>
                  <a:cs typeface="Roboto"/>
                  <a:sym typeface="Roboto"/>
                </a:rPr>
                <a:t>Como beneficio, </a:t>
              </a:r>
              <a:r>
                <a:rPr lang="es-419" sz="1100">
                  <a:latin typeface="Roboto"/>
                  <a:ea typeface="Roboto"/>
                  <a:cs typeface="Roboto"/>
                  <a:sym typeface="Roboto"/>
                </a:rPr>
                <a:t>además</a:t>
              </a:r>
              <a:r>
                <a:rPr lang="es-419" sz="1100">
                  <a:latin typeface="Roboto"/>
                  <a:ea typeface="Roboto"/>
                  <a:cs typeface="Roboto"/>
                  <a:sym typeface="Roboto"/>
                </a:rPr>
                <a:t> de su </a:t>
              </a:r>
              <a:r>
                <a:rPr lang="es-419" sz="1100">
                  <a:latin typeface="Roboto"/>
                  <a:ea typeface="Roboto"/>
                  <a:cs typeface="Roboto"/>
                  <a:sym typeface="Roboto"/>
                </a:rPr>
                <a:t>inclusión</a:t>
              </a:r>
              <a:r>
                <a:rPr lang="es-419" sz="1100">
                  <a:latin typeface="Roboto"/>
                  <a:ea typeface="Roboto"/>
                  <a:cs typeface="Roboto"/>
                  <a:sym typeface="Roboto"/>
                </a:rPr>
                <a:t> a la base de datos, </a:t>
              </a:r>
              <a:r>
                <a:rPr b="0" i="0" lang="es-419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Se les </a:t>
              </a:r>
              <a:r>
                <a:rPr lang="es-419" sz="1100">
                  <a:latin typeface="Roboto"/>
                  <a:ea typeface="Roboto"/>
                  <a:cs typeface="Roboto"/>
                  <a:sym typeface="Roboto"/>
                </a:rPr>
                <a:t>otorgará</a:t>
              </a:r>
              <a:r>
                <a:rPr lang="es-419" sz="1100">
                  <a:latin typeface="Roboto"/>
                  <a:ea typeface="Roboto"/>
                  <a:cs typeface="Roboto"/>
                  <a:sym typeface="Roboto"/>
                </a:rPr>
                <a:t> el </a:t>
              </a:r>
              <a:r>
                <a:rPr b="0" i="0" lang="es-419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sello digital que aval</a:t>
              </a:r>
              <a:r>
                <a:rPr lang="es-419" sz="1100">
                  <a:latin typeface="Roboto"/>
                  <a:ea typeface="Roboto"/>
                  <a:cs typeface="Roboto"/>
                  <a:sym typeface="Roboto"/>
                </a:rPr>
                <a:t>e</a:t>
              </a:r>
              <a:r>
                <a:rPr b="0" i="0" lang="es-419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su </a:t>
              </a:r>
              <a:r>
                <a:rPr lang="es-419" sz="1100">
                  <a:latin typeface="Roboto"/>
                  <a:ea typeface="Roboto"/>
                  <a:cs typeface="Roboto"/>
                  <a:sym typeface="Roboto"/>
                </a:rPr>
                <a:t>veracidad</a:t>
              </a:r>
              <a:r>
                <a:rPr b="0" i="0" lang="es-419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como fuentes.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" name="Shape 123"/>
          <p:cNvGrpSpPr/>
          <p:nvPr/>
        </p:nvGrpSpPr>
        <p:grpSpPr>
          <a:xfrm>
            <a:off x="7032128" y="1930736"/>
            <a:ext cx="2111472" cy="2885446"/>
            <a:chOff x="6874025" y="1189775"/>
            <a:chExt cx="2064000" cy="3217850"/>
          </a:xfrm>
        </p:grpSpPr>
        <p:sp>
          <p:nvSpPr>
            <p:cNvPr id="124" name="Shape 124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419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5</a:t>
              </a:r>
              <a:endPara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Shape 125"/>
            <p:cNvSpPr txBox="1"/>
            <p:nvPr/>
          </p:nvSpPr>
          <p:spPr>
            <a:xfrm>
              <a:off x="71838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-419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Revisión aleatoria de confiabilidad de fuentes. El 20% de las publicaciones serán revisad</a:t>
              </a:r>
              <a:r>
                <a:rPr lang="es-419" sz="1100">
                  <a:latin typeface="Roboto"/>
                  <a:ea typeface="Roboto"/>
                  <a:cs typeface="Roboto"/>
                  <a:sym typeface="Roboto"/>
                </a:rPr>
                <a:t>as</a:t>
              </a:r>
              <a:r>
                <a:rPr b="0" i="0" lang="es-419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trimestralmente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" name="Shape 126"/>
          <p:cNvGrpSpPr/>
          <p:nvPr/>
        </p:nvGrpSpPr>
        <p:grpSpPr>
          <a:xfrm>
            <a:off x="5314843" y="1930736"/>
            <a:ext cx="2111472" cy="2885446"/>
            <a:chOff x="5195350" y="1189775"/>
            <a:chExt cx="2064000" cy="3217850"/>
          </a:xfrm>
        </p:grpSpPr>
        <p:sp>
          <p:nvSpPr>
            <p:cNvPr id="127" name="Shape 127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C600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419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Participación de Usuarios</a:t>
              </a:r>
              <a:endPara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Shape 128"/>
            <p:cNvSpPr txBox="1"/>
            <p:nvPr/>
          </p:nvSpPr>
          <p:spPr>
            <a:xfrm>
              <a:off x="54616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-419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Usuarios pueden checar que las fuentes cuenten con el sello digital. Así mismo, en caso de encontrar una fake new, reportarla y la noticia</a:t>
              </a:r>
              <a:r>
                <a:rPr lang="es-419" sz="1100">
                  <a:latin typeface="Roboto"/>
                  <a:ea typeface="Roboto"/>
                  <a:cs typeface="Roboto"/>
                  <a:sym typeface="Roboto"/>
                </a:rPr>
                <a:t> será </a:t>
              </a:r>
              <a:r>
                <a:rPr b="0" i="0" lang="es-419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bloqueada hasta su verificación y la fuente sujeta a un estudio de confianza.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9" name="Shape 129"/>
          <p:cNvSpPr/>
          <p:nvPr/>
        </p:nvSpPr>
        <p:spPr>
          <a:xfrm>
            <a:off x="0" y="1930892"/>
            <a:ext cx="2265600" cy="600000"/>
          </a:xfrm>
          <a:prstGeom prst="homePlate">
            <a:avLst>
              <a:gd fmla="val 50000" name="adj"/>
            </a:avLst>
          </a:prstGeom>
          <a:solidFill>
            <a:srgbClr val="8D00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Base de Datos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1880717" y="1930700"/>
            <a:ext cx="2111400" cy="600000"/>
          </a:xfrm>
          <a:prstGeom prst="chevron">
            <a:avLst>
              <a:gd fmla="val 50000" name="adj"/>
            </a:avLst>
          </a:prstGeom>
          <a:solidFill>
            <a:srgbClr val="A100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Fuentes Confiables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7032542" y="1930700"/>
            <a:ext cx="2111400" cy="600000"/>
          </a:xfrm>
          <a:prstGeom prst="chevron">
            <a:avLst>
              <a:gd fmla="val 50000" name="adj"/>
            </a:avLst>
          </a:prstGeom>
          <a:solidFill>
            <a:srgbClr val="D901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Verificación de confiabilidad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Shape 132"/>
          <p:cNvSpPr txBox="1"/>
          <p:nvPr>
            <p:ph type="title"/>
          </p:nvPr>
        </p:nvSpPr>
        <p:spPr>
          <a:xfrm>
            <a:off x="311700" y="474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s-419" sz="2400" u="none" cap="none" strike="noStrike">
                <a:solidFill>
                  <a:srgbClr val="D90193"/>
                </a:solidFill>
                <a:latin typeface="Roboto"/>
                <a:ea typeface="Roboto"/>
                <a:cs typeface="Roboto"/>
                <a:sym typeface="Roboto"/>
              </a:rPr>
              <a:t>Innovación a futuro</a:t>
            </a:r>
            <a:r>
              <a:rPr lang="es-419" sz="2400">
                <a:solidFill>
                  <a:srgbClr val="D90193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s-419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planes a largo plazo (2-3 años)</a:t>
            </a:r>
            <a:r>
              <a:rPr lang="es-419" sz="2400">
                <a:solidFill>
                  <a:srgbClr val="D90193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i="0" sz="2400" u="none" cap="none" strike="noStrike">
              <a:solidFill>
                <a:srgbClr val="D9019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234300" y="1046900"/>
            <a:ext cx="8520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Una base de datos que anexe el contenido de fuentes de información confiables y </a:t>
            </a: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se les otorgue un sello </a:t>
            </a: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digital</a:t>
            </a: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 que avale su confiabilidad.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2265600" y="4905600"/>
            <a:ext cx="70293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 </a:t>
            </a:r>
            <a:r>
              <a:rPr b="1" lang="es-419"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b="1" lang="es-419"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stos son planes a futuro para combatir las Fake News en general y expandir el proyecto, sin embargo su implementación es opcional y sujeta al </a:t>
            </a:r>
            <a:r>
              <a:rPr b="1" lang="es-419"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éxito</a:t>
            </a:r>
            <a:r>
              <a:rPr b="1" lang="es-419"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 la primera fase</a:t>
            </a:r>
            <a:endParaRPr b="1" sz="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3513900" cy="7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s-419" sz="2000" u="none" cap="none" strike="noStrike">
                <a:solidFill>
                  <a:srgbClr val="CF018D"/>
                </a:solidFill>
                <a:latin typeface="Roboto"/>
                <a:ea typeface="Roboto"/>
                <a:cs typeface="Roboto"/>
                <a:sym typeface="Roboto"/>
              </a:rPr>
              <a:t>¿Qué sucede si una fuente </a:t>
            </a:r>
            <a:r>
              <a:rPr lang="es-419" sz="2000">
                <a:solidFill>
                  <a:srgbClr val="CF018D"/>
                </a:solidFill>
                <a:latin typeface="Roboto"/>
                <a:ea typeface="Roboto"/>
                <a:cs typeface="Roboto"/>
                <a:sym typeface="Roboto"/>
              </a:rPr>
              <a:t>pública</a:t>
            </a:r>
            <a:r>
              <a:rPr i="0" lang="es-419" sz="2000" u="none" cap="none" strike="noStrike">
                <a:solidFill>
                  <a:srgbClr val="CF018D"/>
                </a:solidFill>
                <a:latin typeface="Roboto"/>
                <a:ea typeface="Roboto"/>
                <a:cs typeface="Roboto"/>
                <a:sym typeface="Roboto"/>
              </a:rPr>
              <a:t> noticias falsas?</a:t>
            </a:r>
            <a:endParaRPr i="0" sz="2000" u="none" cap="none" strike="noStrike">
              <a:solidFill>
                <a:srgbClr val="CF018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26775" y="1381075"/>
            <a:ext cx="3708300" cy="2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noticia falsa = </a:t>
            </a:r>
            <a:r>
              <a:rPr b="0" i="0" lang="es-419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Advertencia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0" i="1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Multa </a:t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Dos o más noticias falsas = </a:t>
            </a:r>
            <a:r>
              <a:rPr b="0" i="0" lang="es-419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Veto de la base de datos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0" i="0" lang="es-419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Multa</a:t>
            </a:r>
            <a:endParaRPr b="0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u="sng">
              <a:solidFill>
                <a:srgbClr val="000000"/>
              </a:solidFill>
            </a:endParaRPr>
          </a:p>
        </p:txBody>
      </p:sp>
      <p:sp>
        <p:nvSpPr>
          <p:cNvPr id="141" name="Shape 141"/>
          <p:cNvSpPr txBox="1"/>
          <p:nvPr>
            <p:ph type="title"/>
          </p:nvPr>
        </p:nvSpPr>
        <p:spPr>
          <a:xfrm>
            <a:off x="4654025" y="445025"/>
            <a:ext cx="38652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s-419" sz="2000" u="none" cap="none" strike="noStrike">
                <a:solidFill>
                  <a:srgbClr val="CF018D"/>
                </a:solidFill>
                <a:latin typeface="Roboto"/>
                <a:ea typeface="Roboto"/>
                <a:cs typeface="Roboto"/>
                <a:sym typeface="Roboto"/>
              </a:rPr>
              <a:t>¿Y si un usuario reporta una noticia que si es real?</a:t>
            </a:r>
            <a:endParaRPr i="0" sz="2000" u="none" cap="none" strike="noStrike">
              <a:solidFill>
                <a:srgbClr val="CF018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681575" y="1381075"/>
            <a:ext cx="4150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reporte falso en el trimestre = </a:t>
            </a:r>
            <a:r>
              <a:rPr b="0" i="0" lang="es-419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Advertencia</a:t>
            </a:r>
            <a:endParaRPr b="0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Dos o más reportes falsos en el trimestre = </a:t>
            </a:r>
            <a:r>
              <a:rPr b="0" i="0" lang="es-419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Denuncia por difamación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1" lang="es-419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*En caso de constantemente reportar noticias en falso durante diferentes trimestres también se le denunciará por difamación.</a:t>
            </a:r>
            <a:endParaRPr i="1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