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1" r:id="rId4"/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nestor-antonio-carpio-fernandez" TargetMode="Externa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7AFA880-4126-767C-1F94-0291C256F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946452"/>
              </p:ext>
            </p:extLst>
          </p:nvPr>
        </p:nvGraphicFramePr>
        <p:xfrm>
          <a:off x="1122016" y="1800027"/>
          <a:ext cx="6493566" cy="4817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4522">
                  <a:extLst>
                    <a:ext uri="{9D8B030D-6E8A-4147-A177-3AD203B41FA5}">
                      <a16:colId xmlns:a16="http://schemas.microsoft.com/office/drawing/2014/main" val="3196786535"/>
                    </a:ext>
                  </a:extLst>
                </a:gridCol>
                <a:gridCol w="2164522">
                  <a:extLst>
                    <a:ext uri="{9D8B030D-6E8A-4147-A177-3AD203B41FA5}">
                      <a16:colId xmlns:a16="http://schemas.microsoft.com/office/drawing/2014/main" val="1849306287"/>
                    </a:ext>
                  </a:extLst>
                </a:gridCol>
                <a:gridCol w="2164522">
                  <a:extLst>
                    <a:ext uri="{9D8B030D-6E8A-4147-A177-3AD203B41FA5}">
                      <a16:colId xmlns:a16="http://schemas.microsoft.com/office/drawing/2014/main" val="3486210443"/>
                    </a:ext>
                  </a:extLst>
                </a:gridCol>
              </a:tblGrid>
              <a:tr h="242066"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  <a:buNone/>
                      </a:pPr>
                      <a:r>
                        <a:rPr lang="es-US" sz="1100">
                          <a:effectLst/>
                        </a:rPr>
                        <a:t>Servicio</a:t>
                      </a:r>
                      <a:endParaRPr lang="es-US" sz="1100" b="1">
                        <a:solidFill>
                          <a:srgbClr val="0D0D0D"/>
                        </a:solidFill>
                        <a:effectLst/>
                      </a:endParaRPr>
                    </a:p>
                  </a:txBody>
                  <a:tcPr marL="54878" marR="54878" marT="27439" marB="27439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  <a:buNone/>
                      </a:pPr>
                      <a:r>
                        <a:rPr lang="es-US" sz="1100">
                          <a:effectLst/>
                        </a:rPr>
                        <a:t>Descripción</a:t>
                      </a:r>
                      <a:endParaRPr lang="es-US" sz="1100" b="1">
                        <a:solidFill>
                          <a:srgbClr val="0D0D0D"/>
                        </a:solidFill>
                        <a:effectLst/>
                      </a:endParaRPr>
                    </a:p>
                  </a:txBody>
                  <a:tcPr marL="54878" marR="54878" marT="27439" marB="27439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  <a:buNone/>
                      </a:pPr>
                      <a:r>
                        <a:rPr lang="es-US" sz="1100">
                          <a:effectLst/>
                        </a:rPr>
                        <a:t>Precio aproximado</a:t>
                      </a:r>
                      <a:endParaRPr lang="es-US" sz="1100" b="1">
                        <a:solidFill>
                          <a:srgbClr val="0D0D0D"/>
                        </a:solidFill>
                        <a:effectLst/>
                      </a:endParaRPr>
                    </a:p>
                  </a:txBody>
                  <a:tcPr marL="54878" marR="54878" marT="27439" marB="27439" anchor="b"/>
                </a:tc>
                <a:extLst>
                  <a:ext uri="{0D108BD9-81ED-4DB2-BD59-A6C34878D82A}">
                    <a16:rowId xmlns:a16="http://schemas.microsoft.com/office/drawing/2014/main" val="2371840775"/>
                  </a:ext>
                </a:extLst>
              </a:tr>
              <a:tr h="1217669"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>
                          <a:effectLst/>
                        </a:rPr>
                        <a:t>Optimización de procesos y logística</a:t>
                      </a:r>
                    </a:p>
                  </a:txBody>
                  <a:tcPr marL="54878" marR="54878" marT="27439" marB="27439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>
                          <a:effectLst/>
                        </a:rPr>
                        <a:t>Diagnóstico, rediseño de flujos, reducción de tiempos y mejora de almacenes e inventarios.</a:t>
                      </a:r>
                    </a:p>
                  </a:txBody>
                  <a:tcPr marL="54878" marR="54878" marT="27439" marB="27439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>
                          <a:effectLst/>
                        </a:rPr>
                        <a:t>Desde $500 por proyecto</a:t>
                      </a:r>
                    </a:p>
                  </a:txBody>
                  <a:tcPr marL="54878" marR="54878" marT="27439" marB="27439" anchor="ctr"/>
                </a:tc>
                <a:extLst>
                  <a:ext uri="{0D108BD9-81ED-4DB2-BD59-A6C34878D82A}">
                    <a16:rowId xmlns:a16="http://schemas.microsoft.com/office/drawing/2014/main" val="3548870158"/>
                  </a:ext>
                </a:extLst>
              </a:tr>
              <a:tr h="833141"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>
                          <a:effectLst/>
                        </a:rPr>
                        <a:t>Diseño de indicadores y dashboards (Power BI / Excel)</a:t>
                      </a:r>
                    </a:p>
                  </a:txBody>
                  <a:tcPr marL="54878" marR="54878" marT="27439" marB="27439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>
                          <a:effectLst/>
                        </a:rPr>
                        <a:t>Aplicado a inventarios, producción, ventas o calidad.</a:t>
                      </a:r>
                    </a:p>
                  </a:txBody>
                  <a:tcPr marL="54878" marR="54878" marT="27439" marB="27439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 dirty="0">
                          <a:effectLst/>
                        </a:rPr>
                        <a:t>$300 por implementación básica</a:t>
                      </a:r>
                    </a:p>
                  </a:txBody>
                  <a:tcPr marL="54878" marR="54878" marT="27439" marB="27439" anchor="ctr"/>
                </a:tc>
                <a:extLst>
                  <a:ext uri="{0D108BD9-81ED-4DB2-BD59-A6C34878D82A}">
                    <a16:rowId xmlns:a16="http://schemas.microsoft.com/office/drawing/2014/main" val="842682739"/>
                  </a:ext>
                </a:extLst>
              </a:tr>
              <a:tr h="833141"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>
                          <a:effectLst/>
                        </a:rPr>
                        <a:t>Consultoría en gestión financiera y control interno</a:t>
                      </a:r>
                    </a:p>
                  </a:txBody>
                  <a:tcPr marL="54878" marR="54878" marT="27439" marB="27439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>
                          <a:effectLst/>
                        </a:rPr>
                        <a:t>Rentabilidad, costos, flujo de caja, estructura de cuentas.</a:t>
                      </a:r>
                    </a:p>
                  </a:txBody>
                  <a:tcPr marL="54878" marR="54878" marT="27439" marB="27439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>
                          <a:effectLst/>
                        </a:rPr>
                        <a:t>$400 por análisis</a:t>
                      </a:r>
                    </a:p>
                  </a:txBody>
                  <a:tcPr marL="54878" marR="54878" marT="27439" marB="27439" anchor="ctr"/>
                </a:tc>
                <a:extLst>
                  <a:ext uri="{0D108BD9-81ED-4DB2-BD59-A6C34878D82A}">
                    <a16:rowId xmlns:a16="http://schemas.microsoft.com/office/drawing/2014/main" val="3848442037"/>
                  </a:ext>
                </a:extLst>
              </a:tr>
              <a:tr h="833141"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>
                          <a:effectLst/>
                        </a:rPr>
                        <a:t>Mejora continua y calidad (Lean, Six Sigma)</a:t>
                      </a:r>
                    </a:p>
                  </a:txBody>
                  <a:tcPr marL="54878" marR="54878" marT="27439" marB="27439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>
                          <a:effectLst/>
                        </a:rPr>
                        <a:t>Auditorías internas, equipos de mejora, resolución de problemas.</a:t>
                      </a:r>
                    </a:p>
                  </a:txBody>
                  <a:tcPr marL="54878" marR="54878" marT="27439" marB="27439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>
                          <a:effectLst/>
                        </a:rPr>
                        <a:t>$350 por intervención</a:t>
                      </a:r>
                    </a:p>
                  </a:txBody>
                  <a:tcPr marL="54878" marR="54878" marT="27439" marB="27439" anchor="ctr"/>
                </a:tc>
                <a:extLst>
                  <a:ext uri="{0D108BD9-81ED-4DB2-BD59-A6C34878D82A}">
                    <a16:rowId xmlns:a16="http://schemas.microsoft.com/office/drawing/2014/main" val="1290580385"/>
                  </a:ext>
                </a:extLst>
              </a:tr>
              <a:tr h="858065"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>
                          <a:effectLst/>
                        </a:rPr>
                        <a:t>Automatización con Python o Excel VBA</a:t>
                      </a:r>
                    </a:p>
                  </a:txBody>
                  <a:tcPr marL="54878" marR="54878" marT="27439" marB="48780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>
                          <a:effectLst/>
                        </a:rPr>
                        <a:t>Automatización de reportes, controles diarios, planificación.</a:t>
                      </a:r>
                    </a:p>
                  </a:txBody>
                  <a:tcPr marL="54878" marR="54878" marT="27439" marB="48780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s-US" sz="1100" dirty="0">
                          <a:effectLst/>
                        </a:rPr>
                        <a:t>Desde $250 por módulo</a:t>
                      </a:r>
                    </a:p>
                  </a:txBody>
                  <a:tcPr marL="54878" marR="54878" marT="27439" marB="48780" anchor="ctr"/>
                </a:tc>
                <a:extLst>
                  <a:ext uri="{0D108BD9-81ED-4DB2-BD59-A6C34878D82A}">
                    <a16:rowId xmlns:a16="http://schemas.microsoft.com/office/drawing/2014/main" val="237318541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3726122F-E042-C3BF-BEFB-336564A9081D}"/>
              </a:ext>
            </a:extLst>
          </p:cNvPr>
          <p:cNvSpPr txBox="1"/>
          <p:nvPr/>
        </p:nvSpPr>
        <p:spPr>
          <a:xfrm>
            <a:off x="1504855" y="1238839"/>
            <a:ext cx="572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👨‍💼 </a:t>
            </a:r>
            <a:r>
              <a:rPr lang="es-US" b="1" dirty="0"/>
              <a:t>Servicios de Consultoría Empresarial</a:t>
            </a:r>
            <a:endParaRPr lang="es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F5162D-2195-0D4B-C191-A095329D1885}"/>
              </a:ext>
            </a:extLst>
          </p:cNvPr>
          <p:cNvSpPr txBox="1"/>
          <p:nvPr/>
        </p:nvSpPr>
        <p:spPr>
          <a:xfrm>
            <a:off x="1319694" y="123653"/>
            <a:ext cx="70468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US" b="1" dirty="0"/>
              <a:t>🧠 Carpio Estrategia y Soluciones</a:t>
            </a:r>
          </a:p>
          <a:p>
            <a:pPr>
              <a:buNone/>
            </a:pPr>
            <a:r>
              <a:rPr lang="es-US" b="1" dirty="0"/>
              <a:t>Versión Extendida – Servicios, Cursos y Tarifas</a:t>
            </a:r>
            <a:br>
              <a:rPr lang="es-US" dirty="0"/>
            </a:br>
            <a:r>
              <a:rPr lang="es-US" i="1" dirty="0"/>
              <a:t>“Formación que transforma procesos”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46777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D9DB99-C1EB-E8E2-5D46-54435B023E70}"/>
              </a:ext>
            </a:extLst>
          </p:cNvPr>
          <p:cNvSpPr txBox="1"/>
          <p:nvPr/>
        </p:nvSpPr>
        <p:spPr>
          <a:xfrm>
            <a:off x="1846470" y="468243"/>
            <a:ext cx="501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🎓 </a:t>
            </a:r>
            <a:r>
              <a:rPr lang="es-US" b="1" dirty="0"/>
              <a:t>Cursos Empresariales Disponibles</a:t>
            </a:r>
            <a:endParaRPr lang="es-US" dirty="0"/>
          </a:p>
        </p:txBody>
      </p:sp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31FE8D50-3BE1-2C42-DCE7-BD95EE747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232384"/>
              </p:ext>
            </p:extLst>
          </p:nvPr>
        </p:nvGraphicFramePr>
        <p:xfrm>
          <a:off x="892312" y="1370202"/>
          <a:ext cx="7368210" cy="4064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6070">
                  <a:extLst>
                    <a:ext uri="{9D8B030D-6E8A-4147-A177-3AD203B41FA5}">
                      <a16:colId xmlns:a16="http://schemas.microsoft.com/office/drawing/2014/main" val="3374612514"/>
                    </a:ext>
                  </a:extLst>
                </a:gridCol>
                <a:gridCol w="2456070">
                  <a:extLst>
                    <a:ext uri="{9D8B030D-6E8A-4147-A177-3AD203B41FA5}">
                      <a16:colId xmlns:a16="http://schemas.microsoft.com/office/drawing/2014/main" val="2681626367"/>
                    </a:ext>
                  </a:extLst>
                </a:gridCol>
                <a:gridCol w="2456070">
                  <a:extLst>
                    <a:ext uri="{9D8B030D-6E8A-4147-A177-3AD203B41FA5}">
                      <a16:colId xmlns:a16="http://schemas.microsoft.com/office/drawing/2014/main" val="697096107"/>
                    </a:ext>
                  </a:extLst>
                </a:gridCol>
              </a:tblGrid>
              <a:tr h="4904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Curso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Duración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Precio por participante</a:t>
                      </a:r>
                    </a:p>
                  </a:txBody>
                  <a:tcPr marL="70069" marR="70069" marT="35034" marB="35034" anchor="ctr"/>
                </a:tc>
                <a:extLst>
                  <a:ext uri="{0D108BD9-81ED-4DB2-BD59-A6C34878D82A}">
                    <a16:rowId xmlns:a16="http://schemas.microsoft.com/office/drawing/2014/main" val="1642626111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Python aplicado a operaciones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12 horas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$180</a:t>
                      </a:r>
                    </a:p>
                  </a:txBody>
                  <a:tcPr marL="70069" marR="70069" marT="35034" marB="35034" anchor="ctr"/>
                </a:tc>
                <a:extLst>
                  <a:ext uri="{0D108BD9-81ED-4DB2-BD59-A6C34878D82A}">
                    <a16:rowId xmlns:a16="http://schemas.microsoft.com/office/drawing/2014/main" val="4269369638"/>
                  </a:ext>
                </a:extLst>
              </a:tr>
              <a:tr h="7006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Power BI para control de inventarios y KPIs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10 horas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 dirty="0"/>
                        <a:t>$160</a:t>
                      </a:r>
                    </a:p>
                  </a:txBody>
                  <a:tcPr marL="70069" marR="70069" marT="35034" marB="35034" anchor="ctr"/>
                </a:tc>
                <a:extLst>
                  <a:ext uri="{0D108BD9-81ED-4DB2-BD59-A6C34878D82A}">
                    <a16:rowId xmlns:a16="http://schemas.microsoft.com/office/drawing/2014/main" val="3309497661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Lean Six Sigma – Introducción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8 horas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$140</a:t>
                      </a:r>
                    </a:p>
                  </a:txBody>
                  <a:tcPr marL="70069" marR="70069" marT="35034" marB="35034" anchor="ctr"/>
                </a:tc>
                <a:extLst>
                  <a:ext uri="{0D108BD9-81ED-4DB2-BD59-A6C34878D82A}">
                    <a16:rowId xmlns:a16="http://schemas.microsoft.com/office/drawing/2014/main" val="2523247908"/>
                  </a:ext>
                </a:extLst>
              </a:tr>
              <a:tr h="7006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Streamlit y digitalización de procesos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10 horas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$180</a:t>
                      </a:r>
                    </a:p>
                  </a:txBody>
                  <a:tcPr marL="70069" marR="70069" marT="35034" marB="35034" anchor="ctr"/>
                </a:tc>
                <a:extLst>
                  <a:ext uri="{0D108BD9-81ED-4DB2-BD59-A6C34878D82A}">
                    <a16:rowId xmlns:a16="http://schemas.microsoft.com/office/drawing/2014/main" val="1926663110"/>
                  </a:ext>
                </a:extLst>
              </a:tr>
              <a:tr h="7006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SQL y análisis de datos para logística y finanzas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8 horas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$130</a:t>
                      </a:r>
                    </a:p>
                  </a:txBody>
                  <a:tcPr marL="70069" marR="70069" marT="35034" marB="35034" anchor="ctr"/>
                </a:tc>
                <a:extLst>
                  <a:ext uri="{0D108BD9-81ED-4DB2-BD59-A6C34878D82A}">
                    <a16:rowId xmlns:a16="http://schemas.microsoft.com/office/drawing/2014/main" val="2673354539"/>
                  </a:ext>
                </a:extLst>
              </a:tr>
              <a:tr h="4904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Visual Basic y Excel avanzado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/>
                        <a:t>10 horas</a:t>
                      </a:r>
                    </a:p>
                  </a:txBody>
                  <a:tcPr marL="70069" marR="70069" marT="35034" marB="3503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 dirty="0"/>
                        <a:t>$150</a:t>
                      </a:r>
                    </a:p>
                  </a:txBody>
                  <a:tcPr marL="70069" marR="70069" marT="35034" marB="35034" anchor="ctr"/>
                </a:tc>
                <a:extLst>
                  <a:ext uri="{0D108BD9-81ED-4DB2-BD59-A6C34878D82A}">
                    <a16:rowId xmlns:a16="http://schemas.microsoft.com/office/drawing/2014/main" val="1478732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89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7DF04E1C-77D0-75E8-53DE-EC9585256FB6}"/>
              </a:ext>
            </a:extLst>
          </p:cNvPr>
          <p:cNvSpPr txBox="1"/>
          <p:nvPr/>
        </p:nvSpPr>
        <p:spPr>
          <a:xfrm>
            <a:off x="1473201" y="795131"/>
            <a:ext cx="59126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US" b="1" dirty="0"/>
              <a:t>💼 Modalidades de entrega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S" dirty="0"/>
              <a:t>✅ </a:t>
            </a:r>
            <a:r>
              <a:rPr lang="es-US" b="1" dirty="0"/>
              <a:t>Presencial</a:t>
            </a:r>
            <a:r>
              <a:rPr lang="es-US" dirty="0"/>
              <a:t> (en empresa o aula externa)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S" dirty="0"/>
              <a:t>✅ </a:t>
            </a:r>
            <a:r>
              <a:rPr lang="es-US" b="1" dirty="0"/>
              <a:t>Virtual en vivo</a:t>
            </a:r>
            <a:r>
              <a:rPr lang="es-US" dirty="0"/>
              <a:t> (Zoom, </a:t>
            </a:r>
            <a:r>
              <a:rPr lang="es-US" dirty="0" err="1"/>
              <a:t>Meet</a:t>
            </a:r>
            <a:r>
              <a:rPr lang="es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S" dirty="0"/>
              <a:t>✅ </a:t>
            </a:r>
            <a:r>
              <a:rPr lang="es-US" b="1" dirty="0"/>
              <a:t>Material digital</a:t>
            </a:r>
            <a:r>
              <a:rPr lang="es-US" dirty="0"/>
              <a:t> y prácticas incluidas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S" dirty="0"/>
              <a:t>✅ Certificado de participación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US" dirty="0"/>
              <a:t>✅ Servicios por proyecto o mensualidad según acuerdo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500DFDF-236F-E710-25AC-B8FFF244BFA6}"/>
              </a:ext>
            </a:extLst>
          </p:cNvPr>
          <p:cNvSpPr txBox="1"/>
          <p:nvPr/>
        </p:nvSpPr>
        <p:spPr>
          <a:xfrm>
            <a:off x="1473201" y="3429000"/>
            <a:ext cx="59126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US" b="1" dirty="0"/>
              <a:t>📞 Contacto</a:t>
            </a:r>
          </a:p>
          <a:p>
            <a:pPr>
              <a:buNone/>
            </a:pPr>
            <a:r>
              <a:rPr lang="es-US" b="1" dirty="0"/>
              <a:t>Néstor Carpio</a:t>
            </a:r>
            <a:br>
              <a:rPr lang="es-US" dirty="0"/>
            </a:br>
            <a:r>
              <a:rPr lang="es-US" dirty="0"/>
              <a:t>Tel: 7015-2695 / 7085-4190</a:t>
            </a:r>
            <a:br>
              <a:rPr lang="es-US" dirty="0"/>
            </a:br>
            <a:r>
              <a:rPr lang="es-US" dirty="0"/>
              <a:t>Email: ncarpio935@gmail.com</a:t>
            </a:r>
            <a:br>
              <a:rPr lang="es-US" dirty="0"/>
            </a:br>
            <a:r>
              <a:rPr lang="es-US" dirty="0"/>
              <a:t>LinkedIn: </a:t>
            </a:r>
            <a:r>
              <a:rPr lang="es-US" dirty="0" err="1">
                <a:hlinkClick r:id="rId2"/>
              </a:rPr>
              <a:t>linkedin.com</a:t>
            </a:r>
            <a:r>
              <a:rPr lang="es-US" dirty="0">
                <a:hlinkClick r:id="rId2"/>
              </a:rPr>
              <a:t>/in/</a:t>
            </a:r>
            <a:r>
              <a:rPr lang="es-US" dirty="0" err="1">
                <a:hlinkClick r:id="rId2"/>
              </a:rPr>
              <a:t>nestor-antonio-carpio-fernandez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3932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3866" y="1828800"/>
            <a:ext cx="7916270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/>
              <a:t>📦 </a:t>
            </a:r>
            <a:r>
              <a:rPr lang="es-US" dirty="0"/>
              <a:t>CASO REAL</a:t>
            </a:r>
          </a:p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/>
              <a:t>Optimización de Espacios en Bodega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200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646464"/>
                </a:solidFill>
              </a:defRPr>
            </a:pPr>
            <a:r>
              <a:t>De la asignación manual al uso inteligente de ubicaciones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t>🔍 Oportunidad Detectada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373737"/>
                </a:solidFill>
              </a:defRPr>
            </a:pPr>
            <a:r>
              <a:t>- Se reciben diversos productos con dimensiones variables</a:t>
            </a:r>
            <a:br/>
            <a:r>
              <a:t>- Asignación de espacios manual y visual</a:t>
            </a:r>
            <a:br/>
            <a:r>
              <a:t>- Se requiere herramienta que asigne ubicaciones automáticamente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t>📊 Análisis Inicial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373737"/>
                </a:solidFill>
              </a:defRPr>
            </a:pPr>
            <a:r>
              <a:t>- Mapeo de ubicaciones y medidas en racks</a:t>
            </a:r>
            <a:br/>
            <a:r>
              <a:t>- Construcción de matriz de espacio-ubicación</a:t>
            </a:r>
            <a:br/>
            <a:r>
              <a:t>- Productos clave: Resina, OPP, Aires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t>💻 Desarrollo de la Solución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373737"/>
                </a:solidFill>
              </a:defRPr>
            </a:pPr>
            <a:r>
              <a:t>- Modelo de asignación con matriz de espacios y tabla de productos</a:t>
            </a:r>
            <a:br/>
            <a:r>
              <a:t>- App desarrollada con Python, GitHub y Streamlit</a:t>
            </a:r>
            <a:br/>
            <a:r>
              <a:t>- Asignación automática de la ubicación óptima</a:t>
            </a:r>
          </a:p>
        </p:txBody>
      </p:sp>
      <p:pic>
        <p:nvPicPr>
          <p:cNvPr id="5" name="Picture 4" descr="icons_python_github_streaml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0" y="4206240"/>
            <a:ext cx="438912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t>🚀 Resultados Esperados y Próximos Pasos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373737"/>
                </a:solidFill>
              </a:defRPr>
            </a:pPr>
            <a:r>
              <a:t>- Optimización del uso de espacio</a:t>
            </a:r>
            <a:br/>
            <a:r>
              <a:t>- Reducción de tiempos y errores</a:t>
            </a:r>
            <a:br/>
            <a:r>
              <a:t>- Mejora en trazabilidad</a:t>
            </a:r>
            <a:br/>
            <a:r>
              <a:t>- Próximos pasos: integración con sistemas y expansión de productos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>generated using python-pptx</dc:description>
  <cp:lastModifiedBy>ncarpio935@gmail.com</cp:lastModifiedBy>
  <cp:revision>2</cp:revision>
  <dcterms:created xsi:type="dcterms:W3CDTF">2013-01-27T09:14:16Z</dcterms:created>
  <dcterms:modified xsi:type="dcterms:W3CDTF">2025-08-03T16:53:15Z</dcterms:modified>
  <cp:category/>
</cp:coreProperties>
</file>