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70" r:id="rId13"/>
    <p:sldId id="273" r:id="rId14"/>
    <p:sldId id="274" r:id="rId15"/>
    <p:sldId id="275" r:id="rId16"/>
    <p:sldId id="276" r:id="rId17"/>
    <p:sldId id="269" r:id="rId18"/>
    <p:sldId id="272" r:id="rId19"/>
    <p:sldId id="271" r:id="rId20"/>
    <p:sldId id="277" r:id="rId21"/>
    <p:sldId id="308" r:id="rId22"/>
    <p:sldId id="278" r:id="rId23"/>
    <p:sldId id="309" r:id="rId24"/>
    <p:sldId id="279" r:id="rId25"/>
    <p:sldId id="280" r:id="rId26"/>
    <p:sldId id="281" r:id="rId27"/>
    <p:sldId id="310" r:id="rId28"/>
    <p:sldId id="31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10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1498C-A488-468E-9E4B-74E31E7FB77B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99FDF-D7E1-4631-A1AC-C3AA87358E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8134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99FDF-D7E1-4631-A1AC-C3AA87358E9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910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68A-18AF-44D4-AC27-706F3FE02CF7}" type="datetimeFigureOut">
              <a:rPr lang="ru-RU" smtClean="0"/>
              <a:pPr/>
              <a:t>18.10.2023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65D7-243F-4337-84A6-3B04ED9A52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68A-18AF-44D4-AC27-706F3FE02CF7}" type="datetimeFigureOut">
              <a:rPr lang="ru-RU" smtClean="0"/>
              <a:pPr/>
              <a:t>18.10.2023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65D7-243F-4337-84A6-3B04ED9A52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68A-18AF-44D4-AC27-706F3FE02CF7}" type="datetimeFigureOut">
              <a:rPr lang="ru-RU" smtClean="0"/>
              <a:pPr/>
              <a:t>18.10.2023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65D7-243F-4337-84A6-3B04ED9A52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68A-18AF-44D4-AC27-706F3FE02CF7}" type="datetimeFigureOut">
              <a:rPr lang="ru-RU" smtClean="0"/>
              <a:pPr/>
              <a:t>18.10.2023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65D7-243F-4337-84A6-3B04ED9A52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68A-18AF-44D4-AC27-706F3FE02CF7}" type="datetimeFigureOut">
              <a:rPr lang="ru-RU" smtClean="0"/>
              <a:pPr/>
              <a:t>18.10.2023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65D7-243F-4337-84A6-3B04ED9A52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68A-18AF-44D4-AC27-706F3FE02CF7}" type="datetimeFigureOut">
              <a:rPr lang="ru-RU" smtClean="0"/>
              <a:pPr/>
              <a:t>18.10.2023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65D7-243F-4337-84A6-3B04ED9A52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68A-18AF-44D4-AC27-706F3FE02CF7}" type="datetimeFigureOut">
              <a:rPr lang="ru-RU" smtClean="0"/>
              <a:pPr/>
              <a:t>18.10.2023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65D7-243F-4337-84A6-3B04ED9A52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68A-18AF-44D4-AC27-706F3FE02CF7}" type="datetimeFigureOut">
              <a:rPr lang="ru-RU" smtClean="0"/>
              <a:pPr/>
              <a:t>18.10.2023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65D7-243F-4337-84A6-3B04ED9A52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68A-18AF-44D4-AC27-706F3FE02CF7}" type="datetimeFigureOut">
              <a:rPr lang="ru-RU" smtClean="0"/>
              <a:pPr/>
              <a:t>18.10.2023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65D7-243F-4337-84A6-3B04ED9A52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68A-18AF-44D4-AC27-706F3FE02CF7}" type="datetimeFigureOut">
              <a:rPr lang="ru-RU" smtClean="0"/>
              <a:pPr/>
              <a:t>18.10.2023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65D7-243F-4337-84A6-3B04ED9A52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68A-18AF-44D4-AC27-706F3FE02CF7}" type="datetimeFigureOut">
              <a:rPr lang="ru-RU" smtClean="0"/>
              <a:pPr/>
              <a:t>18.10.2023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65D7-243F-4337-84A6-3B04ED9A52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0568A-18AF-44D4-AC27-706F3FE02CF7}" type="datetimeFigureOut">
              <a:rPr lang="ru-RU" smtClean="0"/>
              <a:pPr/>
              <a:t>18.10.2023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165D7-243F-4337-84A6-3B04ED9A52E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FF0000"/>
                </a:solidFill>
              </a:rPr>
              <a:t>СОКЕТЫ</a:t>
            </a:r>
            <a:r>
              <a:rPr lang="en-US" b="1" dirty="0">
                <a:solidFill>
                  <a:srgbClr val="FF0000"/>
                </a:solidFill>
              </a:rPr>
              <a:t>_3</a:t>
            </a:r>
            <a:endParaRPr lang="ru-RU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2285992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ru-RU" sz="2400" b="1" dirty="0"/>
              <a:t>Клиентские</a:t>
            </a:r>
            <a:r>
              <a:rPr lang="ru-RU" sz="2400" dirty="0"/>
              <a:t> и </a:t>
            </a:r>
            <a:r>
              <a:rPr lang="ru-RU" sz="2400" b="1" dirty="0"/>
              <a:t>серверные</a:t>
            </a:r>
            <a:r>
              <a:rPr lang="ru-RU" sz="2400" dirty="0"/>
              <a:t> сокеты.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b="1" dirty="0"/>
              <a:t>	Клиентские</a:t>
            </a:r>
            <a:r>
              <a:rPr lang="ru-RU" sz="2400" dirty="0"/>
              <a:t> можно сравнить с оконечными аппаратами телефонной сети, а </a:t>
            </a:r>
            <a:r>
              <a:rPr lang="ru-RU" sz="2400" b="1" dirty="0"/>
              <a:t>серверные</a:t>
            </a:r>
            <a:r>
              <a:rPr lang="ru-RU" sz="2400" dirty="0"/>
              <a:t> – с коммутаторами. </a:t>
            </a:r>
            <a:r>
              <a:rPr lang="ru-RU" sz="2400" b="1" i="1" dirty="0"/>
              <a:t>Клиентское</a:t>
            </a:r>
            <a:r>
              <a:rPr lang="ru-RU" sz="2400" dirty="0"/>
              <a:t> приложение (например, браузер) используют только </a:t>
            </a:r>
            <a:r>
              <a:rPr lang="ru-RU" sz="2400" b="1" i="1" dirty="0"/>
              <a:t>клиентские </a:t>
            </a:r>
            <a:r>
              <a:rPr lang="ru-RU" sz="2400" dirty="0"/>
              <a:t>сокеты, а </a:t>
            </a:r>
            <a:r>
              <a:rPr lang="ru-RU" sz="2400" b="1" i="1" dirty="0"/>
              <a:t>серверные</a:t>
            </a:r>
            <a:r>
              <a:rPr lang="ru-RU" sz="2400" dirty="0"/>
              <a:t> (например, веб-сервер) – как </a:t>
            </a:r>
            <a:r>
              <a:rPr lang="ru-RU" sz="2400" b="1" dirty="0"/>
              <a:t>клиентские</a:t>
            </a:r>
            <a:r>
              <a:rPr lang="ru-RU" sz="2400" dirty="0"/>
              <a:t>, так и </a:t>
            </a:r>
            <a:r>
              <a:rPr lang="ru-RU" sz="2400" b="1" i="1" dirty="0"/>
              <a:t>серверные</a:t>
            </a:r>
            <a:r>
              <a:rPr lang="ru-RU" sz="2400" dirty="0"/>
              <a:t> сокеты.</a:t>
            </a:r>
            <a:endParaRPr lang="ru-RU" dirty="0"/>
          </a:p>
        </p:txBody>
      </p:sp>
      <p:pic>
        <p:nvPicPr>
          <p:cNvPr id="4" name="Picture 2" descr="G:\Documents and Settings\Лёля\Мои документы\СОКЕТЫ\cocket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2071678"/>
            <a:ext cx="8143932" cy="47863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" y="908720"/>
            <a:ext cx="9023236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G:\Documents and Settings\Лёля\Мои документы\СОКЕТЫ\udp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0"/>
            <a:ext cx="6286544" cy="500090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5072896"/>
            <a:ext cx="9144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dirty="0"/>
              <a:t>При работе на </a:t>
            </a:r>
            <a:r>
              <a:rPr lang="ru-RU" sz="2200" dirty="0" err="1"/>
              <a:t>хосте-отправителя</a:t>
            </a:r>
            <a:r>
              <a:rPr lang="ru-RU" sz="2200" dirty="0"/>
              <a:t> данные от приложений поступают протоколу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UDP</a:t>
            </a:r>
            <a:r>
              <a:rPr lang="en-US" sz="2200" dirty="0"/>
              <a:t> </a:t>
            </a:r>
            <a:r>
              <a:rPr lang="ru-RU" sz="2200" dirty="0"/>
              <a:t>через порт в виде сообщений. Протокол 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UDP</a:t>
            </a:r>
            <a:r>
              <a:rPr lang="ru-RU" sz="2200" dirty="0"/>
              <a:t> добавляет к каждому отдельному сообщению свой 5-битный заголовок, формируя из этих сообщений собственные протокольные единицы, называемые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UDP</a:t>
            </a:r>
            <a:r>
              <a:rPr lang="ru-RU" sz="2200" b="1" dirty="0">
                <a:solidFill>
                  <a:schemeClr val="accent2">
                    <a:lumMod val="75000"/>
                  </a:schemeClr>
                </a:solidFill>
              </a:rPr>
              <a:t>-дейтаграммами,</a:t>
            </a:r>
            <a:r>
              <a:rPr lang="ru-RU" sz="2200" dirty="0"/>
              <a:t> и передает их нижележащему протоколу </a:t>
            </a:r>
            <a:r>
              <a:rPr lang="en-US" sz="2200" dirty="0"/>
              <a:t>IP.</a:t>
            </a:r>
            <a:r>
              <a:rPr lang="ru-RU" sz="2200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29454" y="714356"/>
            <a:ext cx="2000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err="1">
                <a:solidFill>
                  <a:schemeClr val="accent2">
                    <a:lumMod val="75000"/>
                  </a:schemeClr>
                </a:solidFill>
              </a:rPr>
              <a:t>Сокет</a:t>
            </a:r>
            <a:r>
              <a:rPr lang="ru-RU" sz="28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UDP</a:t>
            </a:r>
            <a:endParaRPr lang="ru-RU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71472" y="285728"/>
            <a:ext cx="8229600" cy="591187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b="1" dirty="0"/>
              <a:t>WEB-ресурсы, </a:t>
            </a:r>
          </a:p>
          <a:p>
            <a:pPr algn="ctr">
              <a:buNone/>
            </a:pPr>
            <a:r>
              <a:rPr lang="ru-RU" dirty="0"/>
              <a:t>посвященные программированию </a:t>
            </a:r>
            <a:r>
              <a:rPr lang="ru-RU" dirty="0" err="1"/>
              <a:t>сокетов</a:t>
            </a:r>
            <a:r>
              <a:rPr lang="ru-RU" dirty="0"/>
              <a:t>:</a:t>
            </a:r>
          </a:p>
          <a:p>
            <a:pPr algn="ctr">
              <a:buNone/>
            </a:pPr>
            <a:r>
              <a:rPr lang="ru-RU" b="1" dirty="0" err="1"/>
              <a:t>sockaddr.com</a:t>
            </a:r>
            <a:r>
              <a:rPr lang="ru-RU" b="1" dirty="0"/>
              <a:t>; </a:t>
            </a:r>
          </a:p>
          <a:p>
            <a:pPr algn="ctr">
              <a:buNone/>
            </a:pPr>
            <a:r>
              <a:rPr lang="ru-RU" b="1" dirty="0" err="1"/>
              <a:t>www.winsock.com</a:t>
            </a:r>
            <a:r>
              <a:rPr lang="ru-RU" b="1" dirty="0"/>
              <a:t> </a:t>
            </a:r>
          </a:p>
          <a:p>
            <a:pPr algn="ctr">
              <a:buNone/>
            </a:pPr>
            <a:r>
              <a:rPr lang="ru-RU" b="1" dirty="0" err="1"/>
              <a:t>www.sockets.com</a:t>
            </a:r>
            <a:endParaRPr lang="ru-RU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28736"/>
          </a:xfrm>
        </p:spPr>
        <p:txBody>
          <a:bodyPr>
            <a:normAutofit fontScale="90000"/>
          </a:bodyPr>
          <a:lstStyle/>
          <a:p>
            <a:pPr algn="just"/>
            <a:r>
              <a:rPr lang="ru-RU" sz="3200" dirty="0"/>
              <a:t>Имеются отличия реализаций </a:t>
            </a:r>
            <a:r>
              <a:rPr lang="ru-RU" sz="3200" dirty="0" err="1"/>
              <a:t>сокетов</a:t>
            </a:r>
            <a:r>
              <a:rPr lang="ru-RU" sz="3200" dirty="0"/>
              <a:t> в UNIX и в </a:t>
            </a:r>
            <a:r>
              <a:rPr lang="ru-RU" sz="3200" dirty="0" err="1"/>
              <a:t>Windows</a:t>
            </a:r>
            <a:r>
              <a:rPr lang="ru-RU" sz="3200" dirty="0"/>
              <a:t>. </a:t>
            </a:r>
            <a:r>
              <a:rPr lang="en-US" sz="3600" b="1" dirty="0"/>
              <a:t>WINSOCK</a:t>
            </a:r>
            <a:r>
              <a:rPr lang="ru-RU" sz="3600" b="1" dirty="0"/>
              <a:t> – </a:t>
            </a:r>
            <a:r>
              <a:rPr lang="ru-RU" sz="3600" dirty="0"/>
              <a:t>интерфейс для разработки сетевых приложений под </a:t>
            </a:r>
            <a:r>
              <a:rPr lang="en-US" sz="3600" b="1" dirty="0"/>
              <a:t>Windows.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571612"/>
            <a:ext cx="9144000" cy="52863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 </a:t>
            </a:r>
            <a:r>
              <a:rPr lang="ru-RU" b="1" dirty="0">
                <a:solidFill>
                  <a:srgbClr val="FF0000"/>
                </a:solidFill>
              </a:rPr>
              <a:t>Шаг1. Подключение библиотек и заголовков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#include &lt;winsock2.h&gt;//  </a:t>
            </a:r>
            <a:r>
              <a:rPr lang="ru-RU" dirty="0">
                <a:solidFill>
                  <a:srgbClr val="0070C0"/>
                </a:solidFill>
              </a:rPr>
              <a:t>или </a:t>
            </a:r>
            <a:r>
              <a:rPr lang="en-US" dirty="0">
                <a:solidFill>
                  <a:srgbClr val="0070C0"/>
                </a:solidFill>
              </a:rPr>
              <a:t>&lt;</a:t>
            </a:r>
            <a:r>
              <a:rPr lang="en-US" dirty="0" err="1">
                <a:solidFill>
                  <a:srgbClr val="0070C0"/>
                </a:solidFill>
              </a:rPr>
              <a:t>winsock.h</a:t>
            </a:r>
            <a:r>
              <a:rPr lang="en-US" dirty="0">
                <a:solidFill>
                  <a:srgbClr val="0070C0"/>
                </a:solidFill>
              </a:rPr>
              <a:t>&gt;</a:t>
            </a:r>
          </a:p>
          <a:p>
            <a:pPr>
              <a:buNone/>
            </a:pPr>
            <a:r>
              <a:rPr lang="ru-RU" sz="2800" dirty="0"/>
              <a:t>В командной строке линкера надо указать "</a:t>
            </a:r>
            <a:r>
              <a:rPr lang="ru-RU" sz="2800" b="1" dirty="0"/>
              <a:t>Ws2_32.lib</a:t>
            </a:r>
            <a:r>
              <a:rPr lang="ru-RU" sz="2800" dirty="0"/>
              <a:t>" .</a:t>
            </a:r>
            <a:endParaRPr lang="en-US" sz="2800" dirty="0"/>
          </a:p>
          <a:p>
            <a:pPr marL="0" indent="0" algn="just">
              <a:spcBef>
                <a:spcPts val="0"/>
              </a:spcBef>
              <a:buNone/>
            </a:pPr>
            <a:endParaRPr lang="ru-RU" sz="26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ru-RU" sz="2600" dirty="0"/>
              <a:t>В среде разработки </a:t>
            </a:r>
            <a:r>
              <a:rPr lang="ru-RU" sz="2600" b="1" dirty="0" err="1"/>
              <a:t>Microsoft</a:t>
            </a:r>
            <a:r>
              <a:rPr lang="ru-RU" sz="2600" b="1" dirty="0"/>
              <a:t> </a:t>
            </a:r>
            <a:r>
              <a:rPr lang="ru-RU" sz="2600" b="1" dirty="0" err="1"/>
              <a:t>Visual</a:t>
            </a:r>
            <a:r>
              <a:rPr lang="ru-RU" sz="2600" b="1" dirty="0"/>
              <a:t> </a:t>
            </a:r>
            <a:r>
              <a:rPr lang="ru-RU" sz="2600" b="1" dirty="0" err="1"/>
              <a:t>Studio</a:t>
            </a:r>
            <a:r>
              <a:rPr lang="ru-RU" sz="2600" b="1" dirty="0"/>
              <a:t> </a:t>
            </a:r>
            <a:r>
              <a:rPr lang="ru-RU" sz="2600" dirty="0"/>
              <a:t>для этого достаточно нажать &lt;</a:t>
            </a:r>
            <a:r>
              <a:rPr lang="ru-RU" sz="2600" b="1" dirty="0"/>
              <a:t>ALT-F7</a:t>
            </a:r>
            <a:r>
              <a:rPr lang="ru-RU" sz="2600" dirty="0"/>
              <a:t>&gt;, перейти к закладке "</a:t>
            </a:r>
            <a:r>
              <a:rPr lang="ru-RU" sz="2600" b="1" dirty="0" err="1"/>
              <a:t>Link</a:t>
            </a:r>
            <a:r>
              <a:rPr lang="ru-RU" sz="2600" dirty="0"/>
              <a:t>" и к списку библиотек, перечисленных в строке "</a:t>
            </a:r>
            <a:r>
              <a:rPr lang="ru-RU" sz="2600" b="1" dirty="0" err="1"/>
              <a:t>object</a:t>
            </a:r>
            <a:r>
              <a:rPr lang="ru-RU" sz="2600" b="1" dirty="0"/>
              <a:t>/</a:t>
            </a:r>
            <a:r>
              <a:rPr lang="ru-RU" sz="2600" b="1" dirty="0" err="1"/>
              <a:t>library</a:t>
            </a:r>
            <a:r>
              <a:rPr lang="ru-RU" sz="2600" b="1" dirty="0"/>
              <a:t> </a:t>
            </a:r>
            <a:r>
              <a:rPr lang="ru-RU" sz="2600" b="1" dirty="0" err="1"/>
              <a:t>modules</a:t>
            </a:r>
            <a:r>
              <a:rPr lang="ru-RU" sz="2600" dirty="0"/>
              <a:t>", добавить "</a:t>
            </a:r>
            <a:r>
              <a:rPr lang="ru-RU" sz="2600" b="1" dirty="0"/>
              <a:t>Ws2_32.lib</a:t>
            </a:r>
            <a:r>
              <a:rPr lang="ru-RU" sz="2600" dirty="0"/>
              <a:t>", отделив ее от остальных символом пробела</a:t>
            </a:r>
          </a:p>
          <a:p>
            <a:pPr>
              <a:buNone/>
            </a:pPr>
            <a:r>
              <a:rPr lang="ru-RU" sz="2600" dirty="0"/>
              <a:t>или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#</a:t>
            </a:r>
            <a:r>
              <a:rPr lang="en-US" dirty="0" err="1">
                <a:solidFill>
                  <a:srgbClr val="0070C0"/>
                </a:solidFill>
              </a:rPr>
              <a:t>pragma</a:t>
            </a:r>
            <a:r>
              <a:rPr lang="en-US" dirty="0">
                <a:solidFill>
                  <a:srgbClr val="0070C0"/>
                </a:solidFill>
              </a:rPr>
              <a:t> comment (lib,"Ws2_32.lib")</a:t>
            </a:r>
            <a:endParaRPr lang="ru-RU" dirty="0">
              <a:solidFill>
                <a:srgbClr val="0070C0"/>
              </a:solidFill>
            </a:endParaRP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47500" lnSpcReduction="20000"/>
          </a:bodyPr>
          <a:lstStyle/>
          <a:p>
            <a:pPr marL="0" indent="0" algn="just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ru-RU" sz="5100" b="1" dirty="0">
                <a:solidFill>
                  <a:srgbClr val="FF0000"/>
                </a:solidFill>
              </a:rPr>
              <a:t>Шаг 2. Инициализация библиотеки сокетов</a:t>
            </a:r>
            <a:r>
              <a:rPr lang="ru-RU" sz="5100" b="1" dirty="0"/>
              <a:t>. </a:t>
            </a:r>
          </a:p>
          <a:p>
            <a:pPr marL="0" indent="0" algn="just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ru-RU" sz="4000" dirty="0"/>
              <a:t>	Перед началом использования функций библиотеки </a:t>
            </a:r>
            <a:r>
              <a:rPr lang="ru-RU" sz="4000" dirty="0" err="1"/>
              <a:t>WinSock</a:t>
            </a:r>
            <a:r>
              <a:rPr lang="ru-RU" sz="4000" dirty="0"/>
              <a:t> ее необходимо подготовить к работе вызовом функции 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ru-RU" sz="4000" dirty="0" err="1">
                <a:solidFill>
                  <a:srgbClr val="FF0000"/>
                </a:solidFill>
              </a:rPr>
              <a:t>int</a:t>
            </a:r>
            <a:r>
              <a:rPr lang="ru-RU" sz="4000" dirty="0">
                <a:solidFill>
                  <a:srgbClr val="FF0000"/>
                </a:solidFill>
              </a:rPr>
              <a:t> </a:t>
            </a:r>
            <a:r>
              <a:rPr lang="ru-RU" sz="4000" b="1" dirty="0" err="1">
                <a:solidFill>
                  <a:srgbClr val="FF0000"/>
                </a:solidFill>
              </a:rPr>
              <a:t>WSAStartup</a:t>
            </a:r>
            <a:r>
              <a:rPr lang="ru-RU" sz="4000" dirty="0">
                <a:solidFill>
                  <a:srgbClr val="FF0000"/>
                </a:solidFill>
              </a:rPr>
              <a:t> (WORD </a:t>
            </a:r>
            <a:r>
              <a:rPr lang="ru-RU" sz="4000" b="1" dirty="0" err="1">
                <a:solidFill>
                  <a:srgbClr val="FF0000"/>
                </a:solidFill>
              </a:rPr>
              <a:t>ver</a:t>
            </a:r>
            <a:r>
              <a:rPr lang="ru-RU" sz="4000" dirty="0">
                <a:solidFill>
                  <a:srgbClr val="FF0000"/>
                </a:solidFill>
              </a:rPr>
              <a:t>, LPWSADATA </a:t>
            </a:r>
            <a:r>
              <a:rPr lang="ru-RU" sz="4000" b="1" dirty="0" err="1">
                <a:solidFill>
                  <a:srgbClr val="FF0000"/>
                </a:solidFill>
              </a:rPr>
              <a:t>lpWSAData</a:t>
            </a:r>
            <a:r>
              <a:rPr lang="ru-RU" sz="4000" dirty="0">
                <a:solidFill>
                  <a:srgbClr val="FF0000"/>
                </a:solidFill>
              </a:rPr>
              <a:t>)</a:t>
            </a:r>
            <a:r>
              <a:rPr lang="ru-RU" sz="4000" dirty="0"/>
              <a:t> </a:t>
            </a:r>
            <a:endParaRPr lang="en-US" sz="4000" dirty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4000" dirty="0"/>
              <a:t>	В старшем байте слова </a:t>
            </a:r>
            <a:r>
              <a:rPr lang="ru-RU" sz="4000" b="1" i="1" dirty="0" err="1">
                <a:solidFill>
                  <a:srgbClr val="FF0000"/>
                </a:solidFill>
              </a:rPr>
              <a:t>ver</a:t>
            </a:r>
            <a:r>
              <a:rPr lang="ru-RU" sz="4000" dirty="0"/>
              <a:t> номер требуемой версии, а в младшем - номер </a:t>
            </a:r>
            <a:r>
              <a:rPr lang="ru-RU" sz="4000" dirty="0" err="1"/>
              <a:t>подверсии</a:t>
            </a:r>
            <a:r>
              <a:rPr lang="ru-RU" sz="4000" dirty="0"/>
              <a:t>. Возможные версии - 1.0, 1.1, 2.0, 2.2... Для "сборки" этого параметра можно использовать макрос MAKEWORD. </a:t>
            </a:r>
            <a:r>
              <a:rPr lang="en-US" sz="4000" dirty="0"/>
              <a:t>(Ex</a:t>
            </a:r>
            <a:r>
              <a:rPr lang="ru-RU" sz="4000" dirty="0"/>
              <a:t>: MAKEWORD (1, 1) - версия 1.1.</a:t>
            </a:r>
            <a:r>
              <a:rPr lang="en-US" sz="4000" dirty="0"/>
              <a:t>)</a:t>
            </a:r>
            <a:r>
              <a:rPr lang="ru-RU" sz="4000" dirty="0"/>
              <a:t> </a:t>
            </a:r>
            <a:endParaRPr lang="en-US" sz="4000" dirty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4000" dirty="0"/>
              <a:t>	Параметр </a:t>
            </a:r>
            <a:r>
              <a:rPr lang="ru-RU" sz="4000" b="1" dirty="0" err="1">
                <a:solidFill>
                  <a:srgbClr val="FF0000"/>
                </a:solidFill>
              </a:rPr>
              <a:t>l</a:t>
            </a:r>
            <a:r>
              <a:rPr lang="ru-RU" sz="4000" b="1" i="1" dirty="0" err="1">
                <a:solidFill>
                  <a:srgbClr val="FF0000"/>
                </a:solidFill>
              </a:rPr>
              <a:t>pWSAData</a:t>
            </a:r>
            <a:r>
              <a:rPr lang="ru-RU" sz="4000" dirty="0"/>
              <a:t> - указатель на структуру WSADATA. При возврате из функции данная структура содержит информацию о проинициализированной версии </a:t>
            </a:r>
            <a:r>
              <a:rPr lang="ru-RU" sz="4000" dirty="0" err="1"/>
              <a:t>WinsockAPI</a:t>
            </a:r>
            <a:r>
              <a:rPr lang="ru-RU" sz="4000" dirty="0"/>
              <a:t>. </a:t>
            </a:r>
            <a:r>
              <a:rPr lang="en-US" sz="4000" dirty="0"/>
              <a:t> </a:t>
            </a:r>
            <a:r>
              <a:rPr lang="ru-RU" sz="4000" dirty="0"/>
              <a:t>Размер памяти под структуру не менее 1024б.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ru-RU" sz="4000" dirty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4000" b="1">
                <a:solidFill>
                  <a:srgbClr val="FF0000"/>
                </a:solidFill>
              </a:rPr>
              <a:t>!!! </a:t>
            </a:r>
            <a:r>
              <a:rPr lang="ru-RU" sz="4000" b="1">
                <a:solidFill>
                  <a:srgbClr val="FF0000"/>
                </a:solidFill>
              </a:rPr>
              <a:t>Если </a:t>
            </a:r>
            <a:r>
              <a:rPr lang="ru-RU" sz="4000" b="1" dirty="0">
                <a:solidFill>
                  <a:srgbClr val="FF0000"/>
                </a:solidFill>
              </a:rPr>
              <a:t>инициализация проваливается, функция возвращает ненулевое значение.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ru-RU" sz="4000" cap="all" dirty="0">
              <a:solidFill>
                <a:srgbClr val="FF0000"/>
              </a:solidFill>
            </a:endParaRPr>
          </a:p>
          <a:p>
            <a:pPr indent="-720000">
              <a:buNone/>
            </a:pPr>
            <a:r>
              <a:rPr lang="ru-RU" sz="4000" b="1" dirty="0">
                <a:solidFill>
                  <a:srgbClr val="0070C0"/>
                </a:solidFill>
              </a:rPr>
              <a:t>	</a:t>
            </a:r>
            <a:r>
              <a:rPr lang="en-US" sz="4000" b="1" dirty="0">
                <a:solidFill>
                  <a:srgbClr val="0070C0"/>
                </a:solidFill>
              </a:rPr>
              <a:t>WSADATA </a:t>
            </a:r>
            <a:r>
              <a:rPr lang="en-US" sz="4000" b="1" dirty="0" err="1">
                <a:solidFill>
                  <a:srgbClr val="0070C0"/>
                </a:solidFill>
              </a:rPr>
              <a:t>ws</a:t>
            </a:r>
            <a:r>
              <a:rPr lang="en-US" sz="4000" b="1" dirty="0">
                <a:solidFill>
                  <a:srgbClr val="0070C0"/>
                </a:solidFill>
              </a:rPr>
              <a:t>;</a:t>
            </a:r>
            <a:endParaRPr lang="ru-RU" sz="4000" b="1" dirty="0">
              <a:solidFill>
                <a:srgbClr val="0070C0"/>
              </a:solidFill>
            </a:endParaRPr>
          </a:p>
          <a:p>
            <a:pPr indent="-720000">
              <a:buNone/>
            </a:pPr>
            <a:r>
              <a:rPr lang="en-US" sz="4000" b="1" dirty="0">
                <a:solidFill>
                  <a:srgbClr val="0070C0"/>
                </a:solidFill>
              </a:rPr>
              <a:t>   </a:t>
            </a:r>
            <a:r>
              <a:rPr lang="ru-RU" sz="4000" b="1" dirty="0">
                <a:solidFill>
                  <a:srgbClr val="0070C0"/>
                </a:solidFill>
              </a:rPr>
              <a:t>			</a:t>
            </a:r>
            <a:r>
              <a:rPr lang="en-US" sz="4000" b="1" dirty="0">
                <a:solidFill>
                  <a:srgbClr val="0070C0"/>
                </a:solidFill>
              </a:rPr>
              <a:t>//...</a:t>
            </a:r>
            <a:endParaRPr lang="ru-RU" sz="4000" b="1" dirty="0">
              <a:solidFill>
                <a:srgbClr val="0070C0"/>
              </a:solidFill>
            </a:endParaRPr>
          </a:p>
          <a:p>
            <a:pPr indent="-720000">
              <a:buNone/>
            </a:pPr>
            <a:r>
              <a:rPr lang="en-US" sz="4000" b="1" dirty="0">
                <a:solidFill>
                  <a:srgbClr val="0070C0"/>
                </a:solidFill>
              </a:rPr>
              <a:t>   </a:t>
            </a:r>
            <a:r>
              <a:rPr lang="ru-RU" sz="4000" b="1" dirty="0">
                <a:solidFill>
                  <a:srgbClr val="0070C0"/>
                </a:solidFill>
              </a:rPr>
              <a:t>	</a:t>
            </a:r>
            <a:r>
              <a:rPr lang="en-US" sz="4000" b="1" dirty="0">
                <a:solidFill>
                  <a:srgbClr val="0070C0"/>
                </a:solidFill>
              </a:rPr>
              <a:t>if (</a:t>
            </a:r>
            <a:r>
              <a:rPr lang="en-US" sz="4000" b="1" dirty="0" err="1">
                <a:solidFill>
                  <a:srgbClr val="0070C0"/>
                </a:solidFill>
              </a:rPr>
              <a:t>WSAStartup</a:t>
            </a:r>
            <a:r>
              <a:rPr lang="en-US" sz="4000" b="1" dirty="0">
                <a:solidFill>
                  <a:srgbClr val="0070C0"/>
                </a:solidFill>
              </a:rPr>
              <a:t> (MAKEWORD( 1, 1 ), &amp;</a:t>
            </a:r>
            <a:r>
              <a:rPr lang="en-US" sz="4000" b="1" dirty="0" err="1">
                <a:solidFill>
                  <a:srgbClr val="0070C0"/>
                </a:solidFill>
              </a:rPr>
              <a:t>ws</a:t>
            </a:r>
            <a:r>
              <a:rPr lang="en-US" sz="4000" b="1" dirty="0">
                <a:solidFill>
                  <a:srgbClr val="0070C0"/>
                </a:solidFill>
              </a:rPr>
              <a:t>) ) </a:t>
            </a:r>
            <a:endParaRPr lang="ru-RU" sz="4000" b="1" dirty="0">
              <a:solidFill>
                <a:srgbClr val="0070C0"/>
              </a:solidFill>
            </a:endParaRPr>
          </a:p>
          <a:p>
            <a:pPr indent="-720000">
              <a:buNone/>
            </a:pPr>
            <a:r>
              <a:rPr lang="en-US" sz="4000" b="1" dirty="0">
                <a:solidFill>
                  <a:srgbClr val="0070C0"/>
                </a:solidFill>
              </a:rPr>
              <a:t>   </a:t>
            </a:r>
            <a:r>
              <a:rPr lang="ru-RU" sz="4000" b="1" dirty="0">
                <a:solidFill>
                  <a:srgbClr val="0070C0"/>
                </a:solidFill>
              </a:rPr>
              <a:t>	</a:t>
            </a:r>
            <a:r>
              <a:rPr lang="en-US" sz="4000" b="1" dirty="0">
                <a:solidFill>
                  <a:srgbClr val="0070C0"/>
                </a:solidFill>
              </a:rPr>
              <a:t>{</a:t>
            </a:r>
            <a:r>
              <a:rPr lang="ru-RU" sz="4000" b="1" dirty="0">
                <a:solidFill>
                  <a:srgbClr val="0070C0"/>
                </a:solidFill>
              </a:rPr>
              <a:t> </a:t>
            </a:r>
            <a:r>
              <a:rPr lang="en-US" sz="4000" b="1" dirty="0">
                <a:solidFill>
                  <a:srgbClr val="0070C0"/>
                </a:solidFill>
              </a:rPr>
              <a:t>      // Error...</a:t>
            </a:r>
            <a:endParaRPr lang="ru-RU" sz="4000" b="1" dirty="0">
              <a:solidFill>
                <a:srgbClr val="0070C0"/>
              </a:solidFill>
            </a:endParaRPr>
          </a:p>
          <a:p>
            <a:pPr indent="-720000">
              <a:buNone/>
            </a:pPr>
            <a:r>
              <a:rPr lang="en-US" sz="4000" b="1" dirty="0">
                <a:solidFill>
                  <a:srgbClr val="0070C0"/>
                </a:solidFill>
              </a:rPr>
              <a:t>      </a:t>
            </a:r>
            <a:r>
              <a:rPr lang="ru-RU" sz="4000" b="1" dirty="0">
                <a:solidFill>
                  <a:srgbClr val="0070C0"/>
                </a:solidFill>
              </a:rPr>
              <a:t>		</a:t>
            </a:r>
            <a:r>
              <a:rPr lang="en-US" sz="4000" b="1" dirty="0">
                <a:solidFill>
                  <a:srgbClr val="0070C0"/>
                </a:solidFill>
              </a:rPr>
              <a:t>error = </a:t>
            </a:r>
            <a:r>
              <a:rPr lang="en-US" sz="4000" b="1" dirty="0" err="1">
                <a:solidFill>
                  <a:srgbClr val="0070C0"/>
                </a:solidFill>
              </a:rPr>
              <a:t>WSAGetLastError</a:t>
            </a:r>
            <a:r>
              <a:rPr lang="en-US" sz="4000" b="1" dirty="0">
                <a:solidFill>
                  <a:srgbClr val="0070C0"/>
                </a:solidFill>
              </a:rPr>
              <a:t>();</a:t>
            </a:r>
            <a:endParaRPr lang="ru-RU" sz="4000" b="1" dirty="0">
              <a:solidFill>
                <a:srgbClr val="0070C0"/>
              </a:solidFill>
            </a:endParaRPr>
          </a:p>
          <a:p>
            <a:pPr indent="-720000">
              <a:buNone/>
            </a:pPr>
            <a:r>
              <a:rPr lang="en-US" sz="4000" b="1" dirty="0">
                <a:solidFill>
                  <a:srgbClr val="0070C0"/>
                </a:solidFill>
              </a:rPr>
              <a:t>     </a:t>
            </a:r>
            <a:r>
              <a:rPr lang="ru-RU" sz="4000" b="1" dirty="0">
                <a:solidFill>
                  <a:srgbClr val="0070C0"/>
                </a:solidFill>
              </a:rPr>
              <a:t>				</a:t>
            </a:r>
            <a:r>
              <a:rPr lang="en-US" sz="4000" b="1" dirty="0">
                <a:solidFill>
                  <a:srgbClr val="0070C0"/>
                </a:solidFill>
              </a:rPr>
              <a:t>//...</a:t>
            </a:r>
            <a:r>
              <a:rPr lang="ru-RU" sz="4000" b="1" dirty="0">
                <a:solidFill>
                  <a:srgbClr val="0070C0"/>
                </a:solidFill>
              </a:rPr>
              <a:t>  </a:t>
            </a:r>
            <a:r>
              <a:rPr lang="en-US" sz="4000" b="1" dirty="0">
                <a:solidFill>
                  <a:srgbClr val="0070C0"/>
                </a:solidFill>
              </a:rPr>
              <a:t>   }</a:t>
            </a:r>
            <a:endParaRPr lang="ru-RU" sz="40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42845" y="1071546"/>
          <a:ext cx="9001156" cy="5444924"/>
        </p:xfrm>
        <a:graphic>
          <a:graphicData uri="http://schemas.openxmlformats.org/drawingml/2006/table">
            <a:tbl>
              <a:tblPr/>
              <a:tblGrid>
                <a:gridCol w="281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81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3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FF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Общие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 </a:t>
                      </a:r>
                      <a:endParaRPr lang="ru-RU" sz="28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03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Socket</a:t>
                      </a:r>
                      <a:endParaRPr lang="ru-RU" sz="2000" b="1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Создать новый </a:t>
                      </a:r>
                      <a:r>
                        <a:rPr lang="ru-RU" sz="2000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сокет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и вернуть файловый дескриптор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0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Send</a:t>
                      </a:r>
                      <a:endParaRPr lang="ru-RU" sz="2000" b="1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Отправить данные по сети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0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Receive</a:t>
                      </a:r>
                      <a:endParaRPr lang="ru-RU" sz="2000" b="1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Получить данные из сети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0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Close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socket</a:t>
                      </a:r>
                      <a:endParaRPr lang="ru-RU" sz="2000" b="1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Закрыть соединение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0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FF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Серверные</a:t>
                      </a:r>
                      <a:endParaRPr lang="ru-RU" sz="2000" b="1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 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0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Bind</a:t>
                      </a:r>
                      <a:endParaRPr lang="ru-RU" sz="2000" b="1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Связать </a:t>
                      </a:r>
                      <a:r>
                        <a:rPr lang="ru-RU" sz="2000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сокет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с IP-адресом и портом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155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Listen</a:t>
                      </a:r>
                      <a:endParaRPr lang="ru-RU" sz="2000" b="1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Объявить о желании принимать соединения. Слушает порт и ждет когда будет установлено соединение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50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Accept</a:t>
                      </a:r>
                      <a:endParaRPr lang="ru-RU" sz="2000" b="1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Принять запрос на установку соединения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50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FF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Клиентские</a:t>
                      </a:r>
                      <a:endParaRPr lang="ru-RU" sz="2000" b="1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 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50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Connect</a:t>
                      </a:r>
                      <a:endParaRPr lang="ru-RU" sz="2000" b="1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Установить соединение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28596" y="0"/>
            <a:ext cx="7929618" cy="689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defRPr/>
            </a:pPr>
            <a:r>
              <a:rPr lang="ru-RU" sz="3600" b="1" dirty="0"/>
              <a:t>Основные функции </a:t>
            </a:r>
            <a:r>
              <a:rPr lang="en-US" sz="3600" b="1" dirty="0" err="1"/>
              <a:t>WinSockAPI</a:t>
            </a:r>
            <a:endParaRPr lang="ru-RU" sz="3600" dirty="0">
              <a:solidFill>
                <a:srgbClr val="000000"/>
              </a:solidFill>
              <a:latin typeface="Times New Roman"/>
              <a:ea typeface="Calibri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56634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1EB36AA-8A1F-DC10-A93C-3757EA637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" y="42862"/>
            <a:ext cx="9077325" cy="677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745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 cstate="print"/>
          <a:srcRect b="8696"/>
          <a:stretch>
            <a:fillRect/>
          </a:stretch>
        </p:blipFill>
        <p:spPr bwMode="auto">
          <a:xfrm>
            <a:off x="428595" y="0"/>
            <a:ext cx="8553987" cy="6357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52358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Documents and Settings\Лёля\Мои документы\СОКЕТЫ\prog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642918"/>
            <a:ext cx="7505777" cy="55721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571504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Шаг 3. Создание </a:t>
            </a:r>
            <a:r>
              <a:rPr lang="ru-RU" b="1" dirty="0" err="1"/>
              <a:t>сокета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500042"/>
            <a:ext cx="8929718" cy="635795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300" dirty="0">
                <a:solidFill>
                  <a:srgbClr val="FF0000"/>
                </a:solidFill>
                <a:latin typeface="Consolas" pitchFamily="49" charset="0"/>
              </a:rPr>
              <a:t>s = socket(</a:t>
            </a:r>
            <a:r>
              <a:rPr lang="en-US" sz="3300" b="1" dirty="0">
                <a:solidFill>
                  <a:srgbClr val="FF0000"/>
                </a:solidFill>
                <a:latin typeface="Consolas" pitchFamily="49" charset="0"/>
              </a:rPr>
              <a:t>domain</a:t>
            </a:r>
            <a:r>
              <a:rPr lang="en-US" sz="3300" dirty="0">
                <a:solidFill>
                  <a:srgbClr val="FF0000"/>
                </a:solidFill>
                <a:latin typeface="Consolas" pitchFamily="49" charset="0"/>
              </a:rPr>
              <a:t>, </a:t>
            </a:r>
            <a:r>
              <a:rPr lang="en-US" sz="3300" b="1" dirty="0">
                <a:solidFill>
                  <a:srgbClr val="FF0000"/>
                </a:solidFill>
                <a:latin typeface="Consolas" pitchFamily="49" charset="0"/>
              </a:rPr>
              <a:t>type</a:t>
            </a:r>
            <a:r>
              <a:rPr lang="en-US" sz="3300" dirty="0">
                <a:solidFill>
                  <a:srgbClr val="FF0000"/>
                </a:solidFill>
                <a:latin typeface="Consolas" pitchFamily="49" charset="0"/>
              </a:rPr>
              <a:t>, </a:t>
            </a:r>
            <a:r>
              <a:rPr lang="en-US" sz="3300" b="1" dirty="0">
                <a:solidFill>
                  <a:srgbClr val="FF0000"/>
                </a:solidFill>
                <a:latin typeface="Consolas" pitchFamily="49" charset="0"/>
              </a:rPr>
              <a:t>protocol</a:t>
            </a:r>
            <a:r>
              <a:rPr lang="en-US" sz="3300" dirty="0">
                <a:solidFill>
                  <a:srgbClr val="FF0000"/>
                </a:solidFill>
                <a:latin typeface="Consolas" pitchFamily="49" charset="0"/>
              </a:rPr>
              <a:t>);</a:t>
            </a:r>
            <a:endParaRPr lang="ru-RU" sz="3300" dirty="0">
              <a:solidFill>
                <a:srgbClr val="FF000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100" dirty="0">
              <a:latin typeface="Consolas" pitchFamily="49" charset="0"/>
            </a:endParaRPr>
          </a:p>
          <a:p>
            <a:pPr marL="0" lvl="0" indent="0">
              <a:spcBef>
                <a:spcPts val="0"/>
              </a:spcBef>
              <a:buFont typeface="+mj-lt"/>
              <a:buAutoNum type="arabicPeriod"/>
            </a:pPr>
            <a:r>
              <a:rPr lang="ru-RU" sz="2800" b="1" dirty="0" err="1">
                <a:solidFill>
                  <a:srgbClr val="FF0000"/>
                </a:solidFill>
                <a:latin typeface="Consolas" pitchFamily="49" charset="0"/>
              </a:rPr>
              <a:t>domain</a:t>
            </a:r>
            <a:r>
              <a:rPr lang="ru-RU" sz="2800" dirty="0"/>
              <a:t> указывающий семейство протоколов создаваемого </a:t>
            </a:r>
            <a:r>
              <a:rPr lang="ru-RU" sz="2800" dirty="0" err="1"/>
              <a:t>сокета</a:t>
            </a:r>
            <a:r>
              <a:rPr lang="ru-RU" sz="2800" dirty="0"/>
              <a:t> (</a:t>
            </a:r>
            <a:r>
              <a:rPr lang="ru-RU" sz="2800" b="1" dirty="0"/>
              <a:t>AF_INET</a:t>
            </a:r>
            <a:r>
              <a:rPr lang="ru-RU" sz="2800" dirty="0"/>
              <a:t> , </a:t>
            </a:r>
            <a:r>
              <a:rPr lang="ru-RU" sz="2800" b="1" dirty="0"/>
              <a:t>AF_INET6</a:t>
            </a:r>
            <a:r>
              <a:rPr lang="ru-RU" sz="2800" dirty="0"/>
              <a:t>,</a:t>
            </a:r>
            <a:r>
              <a:rPr lang="ru-RU" sz="2800" b="1" dirty="0"/>
              <a:t>AF_UNIX)</a:t>
            </a:r>
            <a:r>
              <a:rPr lang="ru-RU" sz="2800" dirty="0"/>
              <a:t> </a:t>
            </a:r>
          </a:p>
          <a:p>
            <a:pPr marL="0" lvl="0" indent="0">
              <a:spcBef>
                <a:spcPts val="0"/>
              </a:spcBef>
              <a:buFont typeface="+mj-lt"/>
              <a:buAutoNum type="arabicPeriod"/>
            </a:pPr>
            <a:r>
              <a:rPr lang="en-US" sz="2800" b="1" dirty="0">
                <a:solidFill>
                  <a:srgbClr val="FF0000"/>
                </a:solidFill>
                <a:latin typeface="Consolas" pitchFamily="49" charset="0"/>
              </a:rPr>
              <a:t>t</a:t>
            </a:r>
            <a:r>
              <a:rPr lang="ru-RU" sz="2800" b="1" dirty="0" err="1">
                <a:solidFill>
                  <a:srgbClr val="FF0000"/>
                </a:solidFill>
                <a:latin typeface="Consolas" pitchFamily="49" charset="0"/>
              </a:rPr>
              <a:t>ype</a:t>
            </a:r>
            <a:r>
              <a:rPr lang="ru-RU" sz="2800" b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ru-RU" sz="2800" b="1" dirty="0"/>
              <a:t>( SOCK_STREAM</a:t>
            </a:r>
            <a:r>
              <a:rPr lang="ru-RU" sz="2800" cap="all" dirty="0"/>
              <a:t> </a:t>
            </a:r>
            <a:r>
              <a:rPr lang="ru-RU" sz="2800" dirty="0"/>
              <a:t>, </a:t>
            </a:r>
            <a:r>
              <a:rPr lang="ru-RU" sz="2800" b="1" dirty="0"/>
              <a:t>SOCK_DGRA, SOCK_RAW)</a:t>
            </a:r>
            <a:endParaRPr lang="ru-RU" sz="2800" dirty="0"/>
          </a:p>
          <a:p>
            <a:pPr marL="0" lvl="0" indent="0">
              <a:spcBef>
                <a:spcPts val="0"/>
              </a:spcBef>
              <a:buFont typeface="+mj-lt"/>
              <a:buAutoNum type="arabicPeriod"/>
            </a:pPr>
            <a:r>
              <a:rPr lang="en-US" sz="2800" b="1" dirty="0">
                <a:solidFill>
                  <a:srgbClr val="FF0000"/>
                </a:solidFill>
                <a:latin typeface="Consolas" pitchFamily="49" charset="0"/>
              </a:rPr>
              <a:t>p</a:t>
            </a:r>
            <a:r>
              <a:rPr lang="ru-RU" sz="2800" b="1" dirty="0" err="1">
                <a:solidFill>
                  <a:srgbClr val="FF0000"/>
                </a:solidFill>
                <a:latin typeface="Consolas" pitchFamily="49" charset="0"/>
              </a:rPr>
              <a:t>rotocol</a:t>
            </a:r>
            <a:r>
              <a:rPr lang="ru-RU" sz="2800" b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ru-RU" sz="2800" dirty="0"/>
              <a:t>(</a:t>
            </a:r>
            <a:r>
              <a:rPr lang="ru-RU" sz="2800" b="1" dirty="0"/>
              <a:t>IPPROTO_TCP</a:t>
            </a:r>
            <a:r>
              <a:rPr lang="ru-RU" sz="2800" cap="all" dirty="0"/>
              <a:t> </a:t>
            </a:r>
            <a:r>
              <a:rPr lang="ru-RU" sz="2800" dirty="0"/>
              <a:t>или</a:t>
            </a:r>
            <a:r>
              <a:rPr lang="ru-RU" sz="2800" cap="all" dirty="0"/>
              <a:t> </a:t>
            </a:r>
            <a:r>
              <a:rPr lang="ru-RU" sz="2800" b="1" dirty="0"/>
              <a:t>IPPROTO_UDP</a:t>
            </a:r>
            <a:r>
              <a:rPr lang="ru-RU" sz="2800" dirty="0"/>
              <a:t>).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u-RU" sz="2800" dirty="0"/>
              <a:t>Если </a:t>
            </a:r>
            <a:r>
              <a:rPr lang="ru-RU" sz="2800" b="1" dirty="0" err="1">
                <a:solidFill>
                  <a:srgbClr val="FF0000"/>
                </a:solidFill>
              </a:rPr>
              <a:t>protocol</a:t>
            </a:r>
            <a:r>
              <a:rPr lang="ru-RU" sz="2800" dirty="0"/>
              <a:t>=</a:t>
            </a:r>
            <a:r>
              <a:rPr lang="ru-RU" sz="2800" b="1" dirty="0">
                <a:solidFill>
                  <a:srgbClr val="FF0000"/>
                </a:solidFill>
              </a:rPr>
              <a:t>0</a:t>
            </a:r>
            <a:r>
              <a:rPr lang="ru-RU" sz="2800" dirty="0"/>
              <a:t>, используется значение по умолчанию для данного вида соединений.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ru-RU" sz="2800" dirty="0"/>
              <a:t>Функция </a:t>
            </a:r>
            <a:r>
              <a:rPr lang="ru-RU" sz="2800" dirty="0" err="1">
                <a:solidFill>
                  <a:srgbClr val="FF0000"/>
                </a:solidFill>
                <a:latin typeface="Consolas" pitchFamily="49" charset="0"/>
              </a:rPr>
              <a:t>socket</a:t>
            </a:r>
            <a:r>
              <a:rPr lang="ru-RU" sz="2800" dirty="0">
                <a:latin typeface="Consolas" pitchFamily="49" charset="0"/>
              </a:rPr>
              <a:t> </a:t>
            </a:r>
            <a:r>
              <a:rPr lang="ru-RU" sz="2800" dirty="0"/>
              <a:t> возвращает файловый дескриптор, ссылающийся на </a:t>
            </a:r>
            <a:r>
              <a:rPr lang="ru-RU" sz="2800" dirty="0" err="1"/>
              <a:t>сокет</a:t>
            </a:r>
            <a:r>
              <a:rPr lang="ru-RU" sz="2800" dirty="0"/>
              <a:t>, или </a:t>
            </a:r>
            <a:r>
              <a:rPr lang="ru-RU" sz="2800" b="1" dirty="0"/>
              <a:t>-1</a:t>
            </a:r>
            <a:r>
              <a:rPr lang="ru-RU" sz="2800" dirty="0"/>
              <a:t> в случае ошибки. Данный дескриптор используется в дальнейшем для установления связи.</a:t>
            </a:r>
          </a:p>
          <a:p>
            <a:pPr marL="0" lvl="0" indent="0" algn="just">
              <a:spcBef>
                <a:spcPts val="0"/>
              </a:spcBef>
              <a:buNone/>
            </a:pPr>
            <a:endParaRPr lang="ru-RU" sz="24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en-US" sz="2800" b="1" dirty="0">
                <a:solidFill>
                  <a:srgbClr val="0070C0"/>
                </a:solidFill>
                <a:latin typeface="Consolas" pitchFamily="49" charset="0"/>
              </a:rPr>
              <a:t>s = socket(AF_INET, SOCK_STREAM, 0);</a:t>
            </a:r>
            <a:endParaRPr lang="ru-RU" sz="2800" b="1" dirty="0">
              <a:solidFill>
                <a:srgbClr val="0070C0"/>
              </a:solidFill>
              <a:latin typeface="Consolas" pitchFamily="49" charset="0"/>
            </a:endParaRPr>
          </a:p>
          <a:p>
            <a:pPr marL="0" lvl="0" indent="0" algn="just">
              <a:spcBef>
                <a:spcPts val="0"/>
              </a:spcBef>
              <a:buNone/>
            </a:pPr>
            <a:endParaRPr lang="ru-RU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76D144-0F33-B1FD-4413-D9EC64950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Дескриптор, полученный программой от функции </a:t>
            </a:r>
            <a:r>
              <a:rPr lang="ru-RU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является индексом (порядковым номером) в таблице дескрипторов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1600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100F716-4B97-BC7F-A825-4FEE958C54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298" y="1953240"/>
            <a:ext cx="9252623" cy="389197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E16B38-F61D-4D01-A351-43FBCC979FA0}"/>
              </a:ext>
            </a:extLst>
          </p:cNvPr>
          <p:cNvSpPr txBox="1"/>
          <p:nvPr/>
        </p:nvSpPr>
        <p:spPr>
          <a:xfrm>
            <a:off x="2154792" y="6308003"/>
            <a:ext cx="4834416" cy="417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ru-RU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Упрощенная структура данных сокета</a:t>
            </a:r>
            <a:endParaRPr lang="ru-RU" sz="2000" b="1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170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357166"/>
            <a:ext cx="8715436" cy="5768997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ru-RU" dirty="0"/>
              <a:t>Пример</a:t>
            </a:r>
            <a:r>
              <a:rPr lang="en-US" dirty="0"/>
              <a:t>:</a:t>
            </a:r>
            <a:endParaRPr lang="ru-RU" dirty="0"/>
          </a:p>
          <a:p>
            <a:pPr>
              <a:buNone/>
            </a:pPr>
            <a:r>
              <a:rPr lang="en-US" dirty="0"/>
              <a:t>   </a:t>
            </a:r>
            <a:r>
              <a:rPr lang="en-US" dirty="0">
                <a:solidFill>
                  <a:srgbClr val="0070C0"/>
                </a:solidFill>
              </a:rPr>
              <a:t>if (INVALID_SOCKET == </a:t>
            </a:r>
            <a:endParaRPr lang="ru-RU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ru-RU" dirty="0">
                <a:solidFill>
                  <a:srgbClr val="0070C0"/>
                </a:solidFill>
              </a:rPr>
              <a:t>                  </a:t>
            </a:r>
            <a:r>
              <a:rPr lang="en-US" dirty="0">
                <a:solidFill>
                  <a:srgbClr val="0070C0"/>
                </a:solidFill>
              </a:rPr>
              <a:t>(s = socket (AF_INET, SOCK_STREAM, 0) ) )</a:t>
            </a:r>
            <a:endParaRPr lang="ru-RU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   {</a:t>
            </a:r>
            <a:endParaRPr lang="ru-RU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      // Error...</a:t>
            </a:r>
            <a:endParaRPr lang="ru-RU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      error = </a:t>
            </a:r>
            <a:r>
              <a:rPr lang="en-US" dirty="0" err="1">
                <a:solidFill>
                  <a:srgbClr val="0070C0"/>
                </a:solidFill>
              </a:rPr>
              <a:t>WSAGetLastError</a:t>
            </a:r>
            <a:r>
              <a:rPr lang="en-US" dirty="0">
                <a:solidFill>
                  <a:srgbClr val="0070C0"/>
                </a:solidFill>
              </a:rPr>
              <a:t>();</a:t>
            </a:r>
            <a:endParaRPr lang="ru-RU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      // ... </a:t>
            </a:r>
            <a:endParaRPr lang="ru-RU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   }</a:t>
            </a:r>
            <a:endParaRPr lang="ru-RU" dirty="0">
              <a:solidFill>
                <a:srgbClr val="0070C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dirty="0"/>
            </a:br>
            <a:r>
              <a:rPr lang="ru-RU" dirty="0"/>
              <a:t>При ошибке функция возвращает </a:t>
            </a:r>
            <a:r>
              <a:rPr lang="en-US" dirty="0"/>
              <a:t>INVALID_SOCKET. </a:t>
            </a:r>
            <a:endParaRPr lang="ru-RU" dirty="0"/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/>
              <a:t>Можно получить расширенную информацию об ошибке</a:t>
            </a:r>
            <a:r>
              <a:rPr lang="en-US" dirty="0"/>
              <a:t>,</a:t>
            </a:r>
            <a:r>
              <a:rPr lang="ru-RU" dirty="0"/>
              <a:t> используя вызов </a:t>
            </a:r>
            <a:r>
              <a:rPr lang="ru-RU" dirty="0" err="1"/>
              <a:t>WSAGetLastError</a:t>
            </a:r>
            <a:r>
              <a:rPr lang="ru-RU" dirty="0"/>
              <a:t>().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C0DE1-D77B-27DD-F2B5-E5AE855ED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25E832-9785-48BF-3B5C-15314CE7D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4666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2840"/>
            <a:ext cx="8229600" cy="582594"/>
          </a:xfrm>
        </p:spPr>
        <p:txBody>
          <a:bodyPr>
            <a:normAutofit/>
          </a:bodyPr>
          <a:lstStyle/>
          <a:p>
            <a:r>
              <a:rPr lang="ru-RU" sz="3200" b="1" dirty="0"/>
              <a:t>Шаг 4. Привязка к локальным именам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2844" y="571480"/>
            <a:ext cx="9001156" cy="628652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Инициализация сокета заключается в определении значений всех полей структуры сокета. Предварительно все параметры сокета необходимо поместить в структуру типа </a:t>
            </a:r>
            <a:r>
              <a:rPr lang="ru-RU" sz="22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sockaddr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затем выполнить привязку адреса к сокету, т. е. скопировать информацию в структуру сокета.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Связывание осуществляется вызовом функции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en-US" sz="22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2200" b="1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</a:t>
            </a:r>
            <a:r>
              <a:rPr lang="en-US" sz="22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(socket s, const struct </a:t>
            </a:r>
            <a:r>
              <a:rPr lang="en-US" sz="22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sockaddr</a:t>
            </a:r>
            <a:r>
              <a:rPr lang="en-US" sz="22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far* </a:t>
            </a:r>
            <a:r>
              <a:rPr lang="en-US" sz="22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US" sz="22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int </a:t>
            </a:r>
            <a:r>
              <a:rPr lang="en-US" sz="22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addrlen</a:t>
            </a:r>
            <a:r>
              <a:rPr lang="en-US" sz="22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200" dirty="0">
              <a:solidFill>
                <a:srgbClr val="FF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ru-RU" sz="2200" dirty="0"/>
              <a:t>В случае успеха </a:t>
            </a:r>
            <a:r>
              <a:rPr lang="ru-RU" sz="2200" b="1" dirty="0" err="1"/>
              <a:t>bind</a:t>
            </a:r>
            <a:r>
              <a:rPr lang="ru-RU" sz="2200" dirty="0"/>
              <a:t> возвращает 0, в противном случае - "</a:t>
            </a:r>
            <a:r>
              <a:rPr lang="ru-RU" sz="2200" b="1" dirty="0"/>
              <a:t>-1</a:t>
            </a:r>
            <a:r>
              <a:rPr lang="ru-RU" sz="2200" dirty="0"/>
              <a:t>"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Первым аргументом передается дескриптор сокета, возвращенный функцией </a:t>
            </a:r>
            <a:r>
              <a:rPr lang="ru-RU" sz="2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за ним следуют указатель на структуру типа </a:t>
            </a:r>
            <a:r>
              <a:rPr lang="ru-RU" sz="2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sockaddr</a:t>
            </a: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длина этой структуры.</a:t>
            </a:r>
            <a:endParaRPr lang="ru-RU" sz="2200" dirty="0">
              <a:solidFill>
                <a:srgbClr val="FF0000"/>
              </a:solidFill>
              <a:latin typeface="Consolas" pitchFamily="49" charset="0"/>
            </a:endParaRPr>
          </a:p>
          <a:p>
            <a:pPr marL="0" algn="just">
              <a:spcBef>
                <a:spcPts val="0"/>
              </a:spcBef>
              <a:buNone/>
            </a:pP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Так как для представления </a:t>
            </a:r>
            <a:r>
              <a:rPr lang="ru-RU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IP‑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адреса используются форматы разного вида и длины в </a:t>
            </a:r>
            <a:r>
              <a:rPr lang="ru-RU" sz="2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Winsock</a:t>
            </a:r>
            <a:r>
              <a:rPr lang="ru-RU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2.x,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на смену структуре </a:t>
            </a:r>
            <a:r>
              <a:rPr lang="ru-RU" sz="2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sockaddr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пришла структура </a:t>
            </a:r>
            <a:r>
              <a:rPr lang="ru-RU" sz="2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sockaddr_in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определенная следующим образом:</a:t>
            </a:r>
            <a:endParaRPr lang="ru-RU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endParaRPr lang="ru-RU" sz="2200" cap="all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214290"/>
            <a:ext cx="9144000" cy="6429420"/>
          </a:xfrm>
        </p:spPr>
        <p:txBody>
          <a:bodyPr>
            <a:normAutofit/>
          </a:bodyPr>
          <a:lstStyle/>
          <a:p>
            <a:pPr latinLnBrk="1">
              <a:buNone/>
            </a:pPr>
            <a:r>
              <a:rPr lang="en-US" sz="2800" b="1" dirty="0" err="1">
                <a:solidFill>
                  <a:srgbClr val="FF0000"/>
                </a:solidFill>
                <a:latin typeface="Consolas" pitchFamily="49" charset="0"/>
              </a:rPr>
              <a:t>struct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onsolas" pitchFamily="49" charset="0"/>
              </a:rPr>
              <a:t>sockaddr_in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</a:rPr>
              <a:t> {</a:t>
            </a:r>
            <a:endParaRPr lang="ru-RU" sz="2800" b="1" dirty="0">
              <a:solidFill>
                <a:srgbClr val="FF0000"/>
              </a:solidFill>
              <a:latin typeface="Consolas" pitchFamily="49" charset="0"/>
            </a:endParaRPr>
          </a:p>
          <a:p>
            <a:pPr latinLnBrk="1">
              <a:buNone/>
            </a:pPr>
            <a:r>
              <a:rPr lang="en-US" sz="2800" b="1" dirty="0">
                <a:solidFill>
                  <a:srgbClr val="FF0000"/>
                </a:solidFill>
                <a:latin typeface="Consolas" pitchFamily="49" charset="0"/>
              </a:rPr>
              <a:t>	short </a:t>
            </a:r>
            <a:r>
              <a:rPr lang="en-US" sz="2800" b="1" dirty="0" err="1">
                <a:solidFill>
                  <a:srgbClr val="FF0000"/>
                </a:solidFill>
                <a:latin typeface="Consolas" pitchFamily="49" charset="0"/>
              </a:rPr>
              <a:t>sin_family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</a:rPr>
              <a:t>;</a:t>
            </a:r>
            <a:endParaRPr lang="ru-RU" sz="2800" b="1" dirty="0">
              <a:solidFill>
                <a:srgbClr val="FF0000"/>
              </a:solidFill>
              <a:latin typeface="Consolas" pitchFamily="49" charset="0"/>
            </a:endParaRPr>
          </a:p>
          <a:p>
            <a:pPr latinLnBrk="1">
              <a:buNone/>
            </a:pPr>
            <a:r>
              <a:rPr lang="en-US" sz="2800" b="1" dirty="0">
                <a:solidFill>
                  <a:srgbClr val="FF0000"/>
                </a:solidFill>
                <a:latin typeface="Consolas" pitchFamily="49" charset="0"/>
              </a:rPr>
              <a:t>	</a:t>
            </a:r>
            <a:r>
              <a:rPr lang="en-US" sz="2800" b="1" dirty="0" err="1">
                <a:solidFill>
                  <a:srgbClr val="FF0000"/>
                </a:solidFill>
                <a:latin typeface="Consolas" pitchFamily="49" charset="0"/>
              </a:rPr>
              <a:t>u_short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onsolas" pitchFamily="49" charset="0"/>
              </a:rPr>
              <a:t>sin_port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</a:rPr>
              <a:t>;</a:t>
            </a:r>
            <a:endParaRPr lang="ru-RU" sz="2800" b="1" dirty="0">
              <a:solidFill>
                <a:srgbClr val="FF0000"/>
              </a:solidFill>
              <a:latin typeface="Consolas" pitchFamily="49" charset="0"/>
            </a:endParaRPr>
          </a:p>
          <a:p>
            <a:pPr latinLnBrk="1">
              <a:buNone/>
            </a:pPr>
            <a:r>
              <a:rPr lang="en-US" sz="2800" b="1" dirty="0">
                <a:solidFill>
                  <a:srgbClr val="FF0000"/>
                </a:solidFill>
                <a:latin typeface="Consolas" pitchFamily="49" charset="0"/>
              </a:rPr>
              <a:t>	</a:t>
            </a:r>
            <a:r>
              <a:rPr lang="en-US" sz="2800" b="1" dirty="0" err="1">
                <a:solidFill>
                  <a:srgbClr val="FF0000"/>
                </a:solidFill>
                <a:latin typeface="Consolas" pitchFamily="49" charset="0"/>
              </a:rPr>
              <a:t>struct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onsolas" pitchFamily="49" charset="0"/>
              </a:rPr>
              <a:t>in_addr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onsolas" pitchFamily="49" charset="0"/>
              </a:rPr>
              <a:t>sin_addr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</a:rPr>
              <a:t>;</a:t>
            </a:r>
            <a:endParaRPr lang="ru-RU" sz="2800" b="1" dirty="0">
              <a:solidFill>
                <a:srgbClr val="FF0000"/>
              </a:solidFill>
              <a:latin typeface="Consolas" pitchFamily="49" charset="0"/>
            </a:endParaRPr>
          </a:p>
          <a:p>
            <a:pPr latinLnBrk="1">
              <a:buNone/>
            </a:pPr>
            <a:r>
              <a:rPr lang="en-US" sz="2800" b="1" dirty="0">
                <a:solidFill>
                  <a:srgbClr val="FF0000"/>
                </a:solidFill>
                <a:latin typeface="Consolas" pitchFamily="49" charset="0"/>
              </a:rPr>
              <a:t>	</a:t>
            </a:r>
            <a:r>
              <a:rPr lang="ru-RU" sz="2800" b="1" dirty="0" err="1">
                <a:solidFill>
                  <a:srgbClr val="FF0000"/>
                </a:solidFill>
                <a:latin typeface="Consolas" pitchFamily="49" charset="0"/>
              </a:rPr>
              <a:t>char</a:t>
            </a:r>
            <a:r>
              <a:rPr lang="ru-RU" sz="2800" b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ru-RU" sz="2800" b="1" dirty="0" err="1">
                <a:solidFill>
                  <a:srgbClr val="FF0000"/>
                </a:solidFill>
                <a:latin typeface="Consolas" pitchFamily="49" charset="0"/>
              </a:rPr>
              <a:t>sin_zero</a:t>
            </a:r>
            <a:r>
              <a:rPr lang="ru-RU" sz="2800" b="1" dirty="0">
                <a:solidFill>
                  <a:srgbClr val="FF0000"/>
                </a:solidFill>
                <a:latin typeface="Consolas" pitchFamily="49" charset="0"/>
              </a:rPr>
              <a:t>[8];</a:t>
            </a:r>
          </a:p>
          <a:p>
            <a:pPr latinLnBrk="1">
              <a:buNone/>
            </a:pPr>
            <a:r>
              <a:rPr lang="ru-RU" sz="2800" b="1" dirty="0">
                <a:solidFill>
                  <a:srgbClr val="FF0000"/>
                </a:solidFill>
                <a:latin typeface="Consolas" pitchFamily="49" charset="0"/>
              </a:rPr>
              <a:t>	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Поле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sin_family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определяет используемый формат адреса (набор протоколов), для IP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-v4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оно должно иметь значение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AF_INET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Поле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sin_addr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содержит адрес (номер) узла сети.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Поле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sin_port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содержит номер порта на узле сети.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Поле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sin_zero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 используется.</a:t>
            </a:r>
          </a:p>
          <a:p>
            <a:pPr marL="0" indent="0">
              <a:spcBef>
                <a:spcPts val="0"/>
              </a:spcBef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Поскольку прототипы большинства функций </a:t>
            </a:r>
            <a:r>
              <a:rPr lang="en-US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socket-</a:t>
            </a:r>
            <a:r>
              <a:rPr lang="ru-RU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интерфейса не изменились, при использовании </a:t>
            </a:r>
            <a:r>
              <a:rPr lang="ru-RU" sz="24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sockaddr_in</a:t>
            </a:r>
            <a:r>
              <a:rPr lang="ru-RU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приходится постоянно выполнять явные преобразования типов переменных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ru-RU" sz="3000" dirty="0"/>
              <a:t>Определение структуры </a:t>
            </a:r>
            <a:r>
              <a:rPr lang="ru-RU" sz="3000" b="1" dirty="0" err="1">
                <a:latin typeface="Consolas" pitchFamily="49" charset="0"/>
              </a:rPr>
              <a:t>in_addr</a:t>
            </a:r>
            <a:r>
              <a:rPr lang="ru-RU" sz="3000" dirty="0"/>
              <a:t> </a:t>
            </a:r>
            <a:r>
              <a:rPr lang="ru-RU" sz="3000" cap="all" dirty="0"/>
              <a:t>:</a:t>
            </a:r>
          </a:p>
          <a:p>
            <a:pPr latinLnBrk="1">
              <a:buNone/>
            </a:pPr>
            <a:r>
              <a:rPr lang="en-US" sz="3000" b="1" dirty="0" err="1">
                <a:solidFill>
                  <a:srgbClr val="FF0000"/>
                </a:solidFill>
                <a:latin typeface="Consolas" pitchFamily="49" charset="0"/>
              </a:rPr>
              <a:t>struct</a:t>
            </a:r>
            <a:r>
              <a:rPr lang="en-US" sz="3000" b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Consolas" pitchFamily="49" charset="0"/>
              </a:rPr>
              <a:t>in_addr</a:t>
            </a:r>
            <a:r>
              <a:rPr lang="en-US" sz="3000" b="1" dirty="0">
                <a:solidFill>
                  <a:srgbClr val="FF0000"/>
                </a:solidFill>
                <a:latin typeface="Consolas" pitchFamily="49" charset="0"/>
              </a:rPr>
              <a:t> {</a:t>
            </a:r>
            <a:endParaRPr lang="ru-RU" sz="3000" b="1" dirty="0">
              <a:solidFill>
                <a:srgbClr val="FF0000"/>
              </a:solidFill>
              <a:latin typeface="Consolas" pitchFamily="49" charset="0"/>
            </a:endParaRPr>
          </a:p>
          <a:p>
            <a:pPr latinLnBrk="1">
              <a:buNone/>
            </a:pPr>
            <a:r>
              <a:rPr lang="en-US" sz="3000" b="1" dirty="0">
                <a:solidFill>
                  <a:srgbClr val="FF0000"/>
                </a:solidFill>
                <a:latin typeface="Consolas" pitchFamily="49" charset="0"/>
              </a:rPr>
              <a:t>	union {         </a:t>
            </a:r>
            <a:endParaRPr lang="ru-RU" sz="3000" b="1" dirty="0">
              <a:solidFill>
                <a:srgbClr val="FF0000"/>
              </a:solidFill>
              <a:latin typeface="Consolas" pitchFamily="49" charset="0"/>
            </a:endParaRPr>
          </a:p>
          <a:p>
            <a:pPr latinLnBrk="1">
              <a:buNone/>
            </a:pPr>
            <a:r>
              <a:rPr lang="en-US" sz="3000" b="1" dirty="0">
                <a:solidFill>
                  <a:srgbClr val="FF0000"/>
                </a:solidFill>
                <a:latin typeface="Consolas" pitchFamily="49" charset="0"/>
              </a:rPr>
              <a:t>   </a:t>
            </a:r>
            <a:r>
              <a:rPr lang="en-US" sz="3000" b="1" dirty="0" err="1">
                <a:solidFill>
                  <a:srgbClr val="FF0000"/>
                </a:solidFill>
                <a:latin typeface="Consolas" pitchFamily="49" charset="0"/>
              </a:rPr>
              <a:t>u_long</a:t>
            </a:r>
            <a:r>
              <a:rPr lang="en-US" sz="3000" b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Consolas" pitchFamily="49" charset="0"/>
              </a:rPr>
              <a:t>s_addr</a:t>
            </a:r>
            <a:r>
              <a:rPr lang="en-US" sz="3000" b="1" dirty="0">
                <a:solidFill>
                  <a:srgbClr val="FF0000"/>
                </a:solidFill>
                <a:latin typeface="Consolas" pitchFamily="49" charset="0"/>
              </a:rPr>
              <a:t>; </a:t>
            </a:r>
          </a:p>
          <a:p>
            <a:pPr latinLnBrk="1">
              <a:buNone/>
            </a:pPr>
            <a:r>
              <a:rPr lang="en-US" sz="3000" b="1" cap="all" dirty="0">
                <a:solidFill>
                  <a:srgbClr val="FF0000"/>
                </a:solidFill>
                <a:latin typeface="Consolas" pitchFamily="49" charset="0"/>
              </a:rPr>
              <a:t>      /</a:t>
            </a:r>
            <a:r>
              <a:rPr lang="ru-RU" sz="3000" b="1" dirty="0">
                <a:solidFill>
                  <a:srgbClr val="FF0000"/>
                </a:solidFill>
                <a:latin typeface="Consolas" pitchFamily="49" charset="0"/>
              </a:rPr>
              <a:t>/другие</a:t>
            </a:r>
            <a:r>
              <a:rPr lang="en-US" sz="3000" b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ru-RU" sz="3000" b="1" dirty="0">
                <a:solidFill>
                  <a:srgbClr val="FF0000"/>
                </a:solidFill>
                <a:latin typeface="Consolas" pitchFamily="49" charset="0"/>
              </a:rPr>
              <a:t>члены объединения</a:t>
            </a:r>
            <a:endParaRPr lang="en-US" sz="3000" b="1" dirty="0">
              <a:solidFill>
                <a:srgbClr val="FF0000"/>
              </a:solidFill>
              <a:latin typeface="Consolas" pitchFamily="49" charset="0"/>
            </a:endParaRPr>
          </a:p>
          <a:p>
            <a:pPr latinLnBrk="1">
              <a:buNone/>
            </a:pPr>
            <a:r>
              <a:rPr lang="en-US" sz="3000" b="1" cap="all" dirty="0">
                <a:solidFill>
                  <a:srgbClr val="FF0000"/>
                </a:solidFill>
                <a:latin typeface="Consolas" pitchFamily="49" charset="0"/>
              </a:rPr>
              <a:t>   ;</a:t>
            </a:r>
            <a:r>
              <a:rPr lang="ru-RU" sz="3000" b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sz="3000" b="1" dirty="0">
                <a:solidFill>
                  <a:srgbClr val="FF0000"/>
                </a:solidFill>
                <a:latin typeface="Consolas" pitchFamily="49" charset="0"/>
              </a:rPr>
              <a:t>} </a:t>
            </a:r>
            <a:r>
              <a:rPr lang="en-US" sz="3000" b="1" dirty="0" err="1">
                <a:solidFill>
                  <a:srgbClr val="FF0000"/>
                </a:solidFill>
                <a:latin typeface="Consolas" pitchFamily="49" charset="0"/>
              </a:rPr>
              <a:t>s_un</a:t>
            </a:r>
            <a:r>
              <a:rPr lang="en-US" sz="3000" b="1" dirty="0">
                <a:solidFill>
                  <a:srgbClr val="FF0000"/>
                </a:solidFill>
                <a:latin typeface="Consolas" pitchFamily="49" charset="0"/>
              </a:rPr>
              <a:t>;</a:t>
            </a:r>
            <a:endParaRPr lang="ru-RU" sz="3000" b="1" dirty="0">
              <a:solidFill>
                <a:srgbClr val="FF0000"/>
              </a:solidFill>
              <a:latin typeface="Consolas" pitchFamily="49" charset="0"/>
            </a:endParaRPr>
          </a:p>
          <a:p>
            <a:pPr latinLnBrk="1">
              <a:buNone/>
            </a:pPr>
            <a:endParaRPr lang="ru-RU" sz="3000" b="1" dirty="0">
              <a:solidFill>
                <a:srgbClr val="FF0000"/>
              </a:solidFill>
              <a:latin typeface="Consolas" pitchFamily="49" charset="0"/>
            </a:endParaRPr>
          </a:p>
          <a:p>
            <a:pPr latinLnBrk="1">
              <a:buNone/>
            </a:pPr>
            <a:r>
              <a:rPr lang="en-US" sz="3000" b="1" dirty="0">
                <a:solidFill>
                  <a:srgbClr val="FF0000"/>
                </a:solidFill>
                <a:latin typeface="Consolas" pitchFamily="49" charset="0"/>
              </a:rPr>
              <a:t>	#define </a:t>
            </a:r>
            <a:r>
              <a:rPr lang="en-US" sz="3000" b="1" dirty="0" err="1">
                <a:solidFill>
                  <a:srgbClr val="FF0000"/>
                </a:solidFill>
                <a:latin typeface="Consolas" pitchFamily="49" charset="0"/>
              </a:rPr>
              <a:t>s_addr</a:t>
            </a:r>
            <a:r>
              <a:rPr lang="en-US" sz="3000" b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Consolas" pitchFamily="49" charset="0"/>
              </a:rPr>
              <a:t>s_un.s_addr</a:t>
            </a:r>
            <a:endParaRPr lang="ru-RU" sz="3000" b="1" dirty="0">
              <a:solidFill>
                <a:srgbClr val="FF0000"/>
              </a:solidFill>
              <a:latin typeface="Consolas" pitchFamily="49" charset="0"/>
            </a:endParaRPr>
          </a:p>
          <a:p>
            <a:pPr latinLnBrk="1">
              <a:buNone/>
            </a:pPr>
            <a:r>
              <a:rPr lang="ru-RU" sz="3000" b="1" dirty="0">
                <a:solidFill>
                  <a:srgbClr val="FF0000"/>
                </a:solidFill>
                <a:latin typeface="Consolas" pitchFamily="49" charset="0"/>
              </a:rPr>
              <a:t>}; </a:t>
            </a:r>
          </a:p>
          <a:p>
            <a:pPr latinLnBrk="1">
              <a:buNone/>
            </a:pPr>
            <a:endParaRPr lang="en-US" sz="3000" b="1" dirty="0">
              <a:latin typeface="Consolas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</a:t>
            </a:r>
            <a:r>
              <a:rPr lang="ru-RU" sz="2800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sockaddr_in</a:t>
            </a:r>
            <a:r>
              <a:rPr lang="ru-RU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должна быть полностью заполнена перед выдачей системного вызова 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bind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поле </a:t>
            </a:r>
            <a:r>
              <a:rPr lang="ru-RU" sz="2800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sin_addr</a:t>
            </a:r>
            <a:r>
              <a:rPr lang="ru-RU" sz="2800" b="1" dirty="0"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en-US" sz="28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ru-RU" sz="2800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s_addr</a:t>
            </a:r>
            <a:r>
              <a:rPr lang="ru-RU" sz="28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имеет значение </a:t>
            </a:r>
            <a:r>
              <a:rPr lang="ru-RU" sz="2800" b="1" dirty="0">
                <a:latin typeface="Consolas" panose="020B0609020204030204" pitchFamily="49" charset="0"/>
                <a:cs typeface="Times New Roman" panose="02020603050405020304" pitchFamily="18" charset="0"/>
              </a:rPr>
              <a:t>INADDR_ANY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то это равносильно указанию адреса локального узла сети.</a:t>
            </a:r>
          </a:p>
          <a:p>
            <a:pPr algn="just"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DE67FA7-AF09-CB9D-36E9-B09277F6F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заполнения полей структуры </a:t>
            </a:r>
            <a:r>
              <a:rPr lang="ru-RU" sz="2200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socaddr_in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часто используется библиотечная функция </a:t>
            </a:r>
            <a:r>
              <a:rPr lang="ru-RU" sz="2200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gethostbyname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транслирующая символическое имя узла сети в его сетевой номер (адрес).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kumimoji="0" lang="ru-RU" altLang="ru-RU" sz="2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hostent</a:t>
            </a:r>
            <a:r>
              <a:rPr kumimoji="0" lang="ru-RU" altLang="ru-RU" sz="2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* </a:t>
            </a:r>
            <a:r>
              <a:rPr kumimoji="0" lang="ru-RU" altLang="ru-RU" sz="2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gethostbyname</a:t>
            </a:r>
            <a:r>
              <a:rPr kumimoji="0" lang="ru-RU" altLang="ru-RU" sz="2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 (</a:t>
            </a:r>
            <a:r>
              <a:rPr kumimoji="0" lang="ru-RU" altLang="ru-RU" sz="2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const</a:t>
            </a:r>
            <a:r>
              <a:rPr kumimoji="0" lang="ru-RU" altLang="ru-RU" sz="2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char</a:t>
            </a:r>
            <a:r>
              <a:rPr kumimoji="0" lang="ru-RU" altLang="ru-RU" sz="2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* </a:t>
            </a:r>
            <a:r>
              <a:rPr kumimoji="0" lang="ru-RU" altLang="ru-RU" sz="2200" b="0" i="1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name</a:t>
            </a:r>
            <a:r>
              <a:rPr kumimoji="0" lang="ru-RU" altLang="ru-RU" sz="2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);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2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name</a:t>
            </a:r>
            <a:r>
              <a:rPr lang="ru-RU" sz="22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либо именем машины, либо числовым адресом IPv4 в стандартной точечной нотации, либо адресом IPv6 в нотации с двоеточием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indent="0" algn="just">
              <a:lnSpc>
                <a:spcPct val="115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 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hostent</a:t>
            </a:r>
            <a:endParaRPr lang="ru-RU" sz="2000" b="1" dirty="0"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ru-RU" sz="20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    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ru-RU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 far *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h_name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		</a:t>
            </a:r>
            <a:r>
              <a:rPr lang="ru-R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имя узла</a:t>
            </a:r>
            <a:endParaRPr lang="ru-RU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 far* far*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h_aliases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// список альтернативных имен</a:t>
            </a:r>
            <a:endParaRPr lang="ru-RU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 h</a:t>
            </a:r>
            <a:r>
              <a:rPr lang="ru-R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type</a:t>
            </a:r>
            <a:r>
              <a:rPr lang="ru-R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			// тип адреса узла</a:t>
            </a:r>
            <a:endParaRPr lang="ru-RU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h_length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				// </a:t>
            </a:r>
            <a:r>
              <a:rPr lang="ru-R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длина адреса</a:t>
            </a:r>
            <a:endParaRPr lang="ru-RU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 far * far *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h_addr_list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ru-R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список адресов</a:t>
            </a:r>
            <a:endParaRPr lang="ru-RU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ru-R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ru-RU" sz="2000" b="1" dirty="0"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endParaRPr lang="ru-RU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#define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h_addr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h_addr_list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[0]   </a:t>
            </a:r>
            <a:r>
              <a:rPr lang="ru-R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адрес </a:t>
            </a:r>
            <a:endParaRPr lang="ru-RU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0261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584FC5B-929A-966F-3F77-C96B30A35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16632"/>
            <a:ext cx="8507288" cy="6741368"/>
          </a:xfrm>
        </p:spPr>
        <p:txBody>
          <a:bodyPr>
            <a:normAutofit/>
          </a:bodyPr>
          <a:lstStyle/>
          <a:p>
            <a:pPr indent="0">
              <a:lnSpc>
                <a:spcPct val="115000"/>
              </a:lnSpc>
              <a:buNone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качестве примера используем данную функцию для получения адреса узла с именем </a:t>
            </a:r>
            <a:r>
              <a:rPr lang="ru-RU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fpm</a:t>
            </a:r>
            <a:r>
              <a:rPr lang="ru-RU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kubsu</a:t>
            </a:r>
            <a:r>
              <a:rPr lang="ru-RU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ru</a:t>
            </a:r>
            <a:r>
              <a:rPr lang="ru-RU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</a:t>
            </a:r>
            <a:endParaRPr lang="ru-RU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ru-RU" sz="1800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hostent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	</a:t>
            </a:r>
          </a:p>
          <a:p>
            <a:pPr indent="0" algn="just">
              <a:lnSpc>
                <a:spcPct val="115000"/>
              </a:lnSpc>
              <a:buNone/>
            </a:pP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sockaddr_in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demo_sin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gethostbyname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("fpm.kubsu.ru");</a:t>
            </a:r>
            <a:endParaRPr lang="ru-RU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if(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NULL) </a:t>
            </a:r>
          </a:p>
          <a:p>
            <a:pPr indent="0" algn="just">
              <a:lnSpc>
                <a:spcPct val="115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closesocket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demo_socket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"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gethostbyname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error"; return 1 </a:t>
            </a:r>
            <a:r>
              <a:rPr lang="en-US" sz="2000" b="1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endParaRPr lang="en-US" sz="2000" b="1" dirty="0"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((unsigned long *)&amp;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demo_sin.sin_addr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)[0]=</a:t>
            </a:r>
            <a:endParaRPr lang="ru-RU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((unsigned long **)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h_addr_list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)[0][0];</a:t>
            </a:r>
            <a:endParaRPr lang="ru-RU" sz="2000" b="1" dirty="0"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1800" cap="all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8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Искомый адрес находится в первом элементе списка </a:t>
            </a:r>
            <a:r>
              <a:rPr lang="ru-RU" sz="20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h_addr_list</a:t>
            </a:r>
            <a:r>
              <a:rPr lang="ru-RU" sz="20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[0],</a:t>
            </a:r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 который 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также можно ссылаться при помощи </a:t>
            </a:r>
            <a:r>
              <a:rPr lang="ru-RU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h_addr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Длина поля адреса находится в поле </a:t>
            </a:r>
            <a:r>
              <a:rPr lang="ru-RU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h_length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endParaRPr lang="ru-RU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903702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Функции установления связи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1672" y="2204864"/>
            <a:ext cx="8929718" cy="2053748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установления связи "клиент-сервер" используются системные вызовы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listen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accept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(на стороне сервера),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connect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(на стороне клиента). </a:t>
            </a:r>
            <a:endParaRPr lang="ru-RU" dirty="0"/>
          </a:p>
          <a:p>
            <a:pPr algn="just">
              <a:buNone/>
            </a:pPr>
            <a:endParaRPr lang="ru-RU" dirty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Клиент-серверная архитектура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1000108"/>
            <a:ext cx="8258204" cy="5340369"/>
          </a:xfrm>
        </p:spPr>
        <p:txBody>
          <a:bodyPr>
            <a:normAutofit fontScale="92500" lnSpcReduction="20000"/>
          </a:bodyPr>
          <a:lstStyle/>
          <a:p>
            <a:pPr marL="0" lvl="1" indent="0" algn="just">
              <a:spcBef>
                <a:spcPts val="0"/>
              </a:spcBef>
              <a:buNone/>
            </a:pPr>
            <a:r>
              <a:rPr lang="ru-RU" i="1" dirty="0"/>
              <a:t>Основная идея архитектуры «клиент-сервер» состоит в разделении сетевого приложения на несколько компонент</a:t>
            </a:r>
            <a:r>
              <a:rPr lang="ru-RU" dirty="0"/>
              <a:t>, каждая из которых реализует функции сервера или /и клиента.</a:t>
            </a:r>
          </a:p>
          <a:p>
            <a:pPr marL="0" lvl="1" indent="0" algn="just">
              <a:spcBef>
                <a:spcPts val="0"/>
              </a:spcBef>
              <a:buNone/>
            </a:pPr>
            <a:r>
              <a:rPr lang="ru-RU" dirty="0"/>
              <a:t> </a:t>
            </a:r>
            <a:r>
              <a:rPr lang="ru-RU" b="1" i="1" dirty="0"/>
              <a:t>Клиентская</a:t>
            </a:r>
            <a:r>
              <a:rPr lang="ru-RU" dirty="0"/>
              <a:t> компонента обеспечивает подготовку, отправку заявок на получение неких ресурсов системы и прием запрашиваемых  данных. </a:t>
            </a:r>
            <a:r>
              <a:rPr lang="ru-RU" b="1" i="1" dirty="0"/>
              <a:t>Серверная</a:t>
            </a:r>
            <a:r>
              <a:rPr lang="ru-RU" dirty="0"/>
              <a:t> компонента отвечает за предоставление клиентам необходимых ресурсов. </a:t>
            </a:r>
          </a:p>
          <a:p>
            <a:pPr marL="0" lvl="1" indent="0" algn="just">
              <a:spcBef>
                <a:spcPts val="0"/>
              </a:spcBef>
              <a:buNone/>
            </a:pPr>
            <a:r>
              <a:rPr lang="ru-RU" dirty="0"/>
              <a:t>Обычно каждая компонента приложения представляется в виде отдельного модуля. </a:t>
            </a:r>
          </a:p>
          <a:p>
            <a:pPr marL="0" lvl="1" indent="0" algn="just">
              <a:spcBef>
                <a:spcPts val="0"/>
              </a:spcBef>
              <a:buNone/>
            </a:pPr>
            <a:r>
              <a:rPr lang="ru-RU" dirty="0"/>
              <a:t>Если модули приложения способны выполняться на разных компьютерах сети, то такое приложение называют </a:t>
            </a:r>
            <a:r>
              <a:rPr lang="ru-RU" b="1" i="1" dirty="0"/>
              <a:t>распределенным.</a:t>
            </a:r>
            <a:r>
              <a:rPr lang="ru-RU" dirty="0"/>
              <a:t> Это позволяет повысить надежность, безопасность и производительность сетевых приложений и сети в целом. </a:t>
            </a:r>
            <a:endParaRPr lang="ru-RU" b="1" i="1" dirty="0"/>
          </a:p>
          <a:p>
            <a:pPr marL="0" lvl="1" indent="0">
              <a:spcBef>
                <a:spcPts val="0"/>
              </a:spcBef>
              <a:buNone/>
            </a:pPr>
            <a:endParaRPr lang="ru-RU" dirty="0"/>
          </a:p>
          <a:p>
            <a:pPr marL="0" lvl="1" indent="0">
              <a:spcBef>
                <a:spcPts val="0"/>
              </a:spcBef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>
            <a:normAutofit lnSpcReduction="10000"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b="1" dirty="0"/>
              <a:t>Клиент</a:t>
            </a:r>
            <a:r>
              <a:rPr lang="ru-RU" dirty="0"/>
              <a:t> также должен связывать </a:t>
            </a:r>
            <a:r>
              <a:rPr lang="ru-RU" dirty="0" err="1"/>
              <a:t>сокет</a:t>
            </a:r>
            <a:r>
              <a:rPr lang="ru-RU" dirty="0"/>
              <a:t> с локальным адресом перед его использованием, однако, за него это может сделать функция </a:t>
            </a:r>
            <a:r>
              <a:rPr lang="ru-RU" b="1" dirty="0" err="1"/>
              <a:t>connect</a:t>
            </a:r>
            <a:r>
              <a:rPr lang="ru-RU" dirty="0"/>
              <a:t>, ассоциируя </a:t>
            </a:r>
            <a:r>
              <a:rPr lang="ru-RU" dirty="0" err="1"/>
              <a:t>сокет</a:t>
            </a:r>
            <a:r>
              <a:rPr lang="ru-RU" dirty="0"/>
              <a:t> с одним из портов, наугад выбранных из диапазона 1024-5000.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b="1" dirty="0"/>
              <a:t>	Сервер </a:t>
            </a:r>
            <a:r>
              <a:rPr lang="ru-RU" dirty="0"/>
              <a:t>же должен "садиться" на заранее определенный порт, например,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b="1" dirty="0"/>
              <a:t>21</a:t>
            </a:r>
            <a:r>
              <a:rPr lang="ru-RU" dirty="0"/>
              <a:t> для </a:t>
            </a:r>
            <a:r>
              <a:rPr lang="ru-RU" b="1" dirty="0"/>
              <a:t>FTP,</a:t>
            </a:r>
            <a:r>
              <a:rPr lang="ru-RU" dirty="0"/>
              <a:t> </a:t>
            </a:r>
            <a:r>
              <a:rPr lang="ru-RU" b="1" dirty="0">
                <a:solidFill>
                  <a:srgbClr val="FF0000"/>
                </a:solidFill>
              </a:rPr>
              <a:t>23</a:t>
            </a:r>
            <a:r>
              <a:rPr lang="ru-RU" dirty="0"/>
              <a:t> для </a:t>
            </a:r>
            <a:r>
              <a:rPr lang="ru-RU" b="1" dirty="0">
                <a:solidFill>
                  <a:srgbClr val="FF0000"/>
                </a:solidFill>
              </a:rPr>
              <a:t>TELNE</a:t>
            </a:r>
            <a:r>
              <a:rPr lang="ru-RU" dirty="0">
                <a:solidFill>
                  <a:srgbClr val="FF0000"/>
                </a:solidFill>
              </a:rPr>
              <a:t>T</a:t>
            </a:r>
            <a:r>
              <a:rPr lang="ru-RU" dirty="0"/>
              <a:t>, </a:t>
            </a:r>
            <a:r>
              <a:rPr lang="ru-RU" b="1" dirty="0">
                <a:solidFill>
                  <a:srgbClr val="00B050"/>
                </a:solidFill>
              </a:rPr>
              <a:t>25</a:t>
            </a:r>
            <a:r>
              <a:rPr lang="ru-RU" dirty="0"/>
              <a:t> для </a:t>
            </a:r>
            <a:r>
              <a:rPr lang="ru-RU" b="1" dirty="0">
                <a:solidFill>
                  <a:srgbClr val="00B050"/>
                </a:solidFill>
              </a:rPr>
              <a:t>SMTP</a:t>
            </a:r>
            <a:r>
              <a:rPr lang="ru-RU" dirty="0"/>
              <a:t>, </a:t>
            </a:r>
            <a:br>
              <a:rPr lang="en-US"/>
            </a:br>
            <a:r>
              <a:rPr lang="ru-RU" b="1">
                <a:solidFill>
                  <a:srgbClr val="0070C0"/>
                </a:solidFill>
              </a:rPr>
              <a:t>80</a:t>
            </a:r>
            <a:r>
              <a:rPr lang="ru-RU"/>
              <a:t> </a:t>
            </a:r>
            <a:r>
              <a:rPr lang="ru-RU" dirty="0"/>
              <a:t>для </a:t>
            </a:r>
            <a:r>
              <a:rPr lang="ru-RU" b="1" dirty="0">
                <a:solidFill>
                  <a:srgbClr val="0070C0"/>
                </a:solidFill>
              </a:rPr>
              <a:t>WEB</a:t>
            </a:r>
            <a:r>
              <a:rPr lang="ru-RU" dirty="0"/>
              <a:t>, </a:t>
            </a:r>
            <a:r>
              <a:rPr lang="ru-RU" b="1" dirty="0">
                <a:solidFill>
                  <a:srgbClr val="7030A0"/>
                </a:solidFill>
              </a:rPr>
              <a:t>110 </a:t>
            </a:r>
            <a:r>
              <a:rPr lang="ru-RU" dirty="0"/>
              <a:t>для </a:t>
            </a:r>
            <a:r>
              <a:rPr lang="ru-RU" b="1" dirty="0">
                <a:solidFill>
                  <a:srgbClr val="7030A0"/>
                </a:solidFill>
              </a:rPr>
              <a:t>POP3</a:t>
            </a:r>
            <a:r>
              <a:rPr lang="ru-RU" dirty="0"/>
              <a:t> и т.д. Поэтому </a:t>
            </a:r>
            <a:r>
              <a:rPr lang="ru-RU" b="1" dirty="0"/>
              <a:t>ему</a:t>
            </a:r>
            <a:r>
              <a:rPr lang="ru-RU" dirty="0"/>
              <a:t> приходится осуществлять связывание "</a:t>
            </a:r>
            <a:r>
              <a:rPr lang="ru-RU" b="1" dirty="0"/>
              <a:t>вручную</a:t>
            </a:r>
            <a:r>
              <a:rPr lang="en-US" dirty="0"/>
              <a:t>”, </a:t>
            </a:r>
            <a:r>
              <a:rPr lang="ru-RU" dirty="0"/>
              <a:t>используя </a:t>
            </a:r>
            <a:r>
              <a:rPr lang="en-US" dirty="0"/>
              <a:t>bind.</a:t>
            </a:r>
            <a:endParaRPr lang="ru-RU" dirty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001156" cy="68580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	</a:t>
            </a:r>
            <a:r>
              <a:rPr lang="ru-RU" sz="2800" b="1" dirty="0"/>
              <a:t>Шаг </a:t>
            </a:r>
            <a:r>
              <a:rPr lang="en-US" sz="2800" b="1" dirty="0"/>
              <a:t>S</a:t>
            </a:r>
            <a:r>
              <a:rPr lang="ru-RU" sz="2800" b="1" dirty="0"/>
              <a:t>5.</a:t>
            </a:r>
            <a:r>
              <a:rPr lang="en-US" sz="2800" b="1" dirty="0"/>
              <a:t>1</a:t>
            </a:r>
            <a:r>
              <a:rPr lang="ru-RU" sz="2800" b="1" dirty="0"/>
              <a:t> </a:t>
            </a:r>
            <a:r>
              <a:rPr lang="ru-RU" sz="2400" dirty="0"/>
              <a:t>Системный вызов функции </a:t>
            </a:r>
            <a:r>
              <a:rPr lang="ru-RU" sz="2400" b="1" dirty="0" err="1"/>
              <a:t>listen</a:t>
            </a:r>
            <a:r>
              <a:rPr lang="ru-RU" sz="2400" b="1" dirty="0"/>
              <a:t> </a:t>
            </a:r>
            <a:r>
              <a:rPr lang="ru-RU" sz="2400" dirty="0"/>
              <a:t>в программе-сервер выражает желание сервера ожидать запросы к нему от программ-клиентов.  Прототип функции имеет следующий вид</a:t>
            </a:r>
            <a:r>
              <a:rPr lang="ru-RU" sz="2400" cap="all" dirty="0"/>
              <a:t>:</a:t>
            </a:r>
          </a:p>
          <a:p>
            <a:pPr algn="ctr">
              <a:buNone/>
            </a:pPr>
            <a:r>
              <a:rPr lang="en-US" sz="2800" dirty="0">
                <a:solidFill>
                  <a:srgbClr val="FF0000"/>
                </a:solidFill>
                <a:latin typeface="Consolas" pitchFamily="49" charset="0"/>
              </a:rPr>
              <a:t>I</a:t>
            </a:r>
            <a:r>
              <a:rPr lang="ru-RU" sz="2800" dirty="0" err="1">
                <a:solidFill>
                  <a:srgbClr val="FF0000"/>
                </a:solidFill>
                <a:latin typeface="Consolas" pitchFamily="49" charset="0"/>
              </a:rPr>
              <a:t>nt</a:t>
            </a:r>
            <a:r>
              <a:rPr lang="ru-RU" sz="2800" dirty="0">
                <a:solidFill>
                  <a:srgbClr val="FF0000"/>
                </a:solidFill>
                <a:latin typeface="Consolas" pitchFamily="49" charset="0"/>
              </a:rPr>
              <a:t>  </a:t>
            </a:r>
            <a:r>
              <a:rPr lang="ru-RU" sz="2800" b="1" dirty="0" err="1">
                <a:solidFill>
                  <a:srgbClr val="FF0000"/>
                </a:solidFill>
                <a:latin typeface="Consolas" pitchFamily="49" charset="0"/>
              </a:rPr>
              <a:t>listen</a:t>
            </a:r>
            <a:r>
              <a:rPr lang="ru-RU" sz="2800" dirty="0">
                <a:solidFill>
                  <a:srgbClr val="FF0000"/>
                </a:solidFill>
                <a:latin typeface="Consolas" pitchFamily="49" charset="0"/>
              </a:rPr>
              <a:t> (SOCKET </a:t>
            </a:r>
            <a:r>
              <a:rPr lang="ru-RU" sz="2800" dirty="0" err="1">
                <a:solidFill>
                  <a:srgbClr val="FF0000"/>
                </a:solidFill>
                <a:latin typeface="Consolas" pitchFamily="49" charset="0"/>
              </a:rPr>
              <a:t>s</a:t>
            </a:r>
            <a:r>
              <a:rPr lang="ru-RU" sz="2800" dirty="0">
                <a:solidFill>
                  <a:srgbClr val="FF0000"/>
                </a:solidFill>
                <a:latin typeface="Consolas" pitchFamily="49" charset="0"/>
              </a:rPr>
              <a:t>, </a:t>
            </a:r>
            <a:r>
              <a:rPr lang="ru-RU" sz="2800" dirty="0" err="1">
                <a:solidFill>
                  <a:srgbClr val="FF0000"/>
                </a:solidFill>
                <a:latin typeface="Consolas" pitchFamily="49" charset="0"/>
              </a:rPr>
              <a:t>int</a:t>
            </a:r>
            <a:r>
              <a:rPr lang="ru-RU" sz="280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ru-RU" sz="2800" dirty="0" err="1">
                <a:solidFill>
                  <a:srgbClr val="FF0000"/>
                </a:solidFill>
                <a:latin typeface="Consolas" pitchFamily="49" charset="0"/>
              </a:rPr>
              <a:t>backlog</a:t>
            </a:r>
            <a:r>
              <a:rPr lang="ru-RU" sz="2800" dirty="0">
                <a:solidFill>
                  <a:srgbClr val="FF0000"/>
                </a:solidFill>
                <a:latin typeface="Consolas" pitchFamily="49" charset="0"/>
              </a:rPr>
              <a:t> )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где </a:t>
            </a:r>
            <a:r>
              <a:rPr lang="ru-RU" sz="2400" b="1" i="1" dirty="0" err="1">
                <a:solidFill>
                  <a:srgbClr val="FF0000"/>
                </a:solidFill>
                <a:latin typeface="Consolas" pitchFamily="49" charset="0"/>
              </a:rPr>
              <a:t>s</a:t>
            </a:r>
            <a:r>
              <a:rPr lang="ru-RU" sz="2400" i="1" dirty="0">
                <a:latin typeface="Consolas" pitchFamily="49" charset="0"/>
              </a:rPr>
              <a:t> </a:t>
            </a:r>
            <a:r>
              <a:rPr lang="ru-RU" sz="2400" dirty="0"/>
              <a:t>– дескриптор </a:t>
            </a:r>
            <a:r>
              <a:rPr lang="ru-RU" sz="2400" dirty="0" err="1"/>
              <a:t>сокета</a:t>
            </a:r>
            <a:r>
              <a:rPr lang="ru-RU" sz="2400" dirty="0"/>
              <a:t>, а </a:t>
            </a:r>
            <a:r>
              <a:rPr lang="en-US" sz="2400" dirty="0"/>
              <a:t> </a:t>
            </a:r>
            <a:r>
              <a:rPr lang="ru-RU" sz="2400" b="1" i="1" dirty="0" err="1">
                <a:solidFill>
                  <a:srgbClr val="FF0000"/>
                </a:solidFill>
                <a:latin typeface="Consolas" pitchFamily="49" charset="0"/>
              </a:rPr>
              <a:t>backlog</a:t>
            </a:r>
            <a:r>
              <a:rPr lang="ru-RU" sz="2400" b="1" i="1" dirty="0">
                <a:solidFill>
                  <a:srgbClr val="FF0000"/>
                </a:solidFill>
                <a:latin typeface="Consolas" pitchFamily="49" charset="0"/>
              </a:rPr>
              <a:t> </a:t>
            </a:r>
            <a:r>
              <a:rPr lang="ru-RU" sz="2400" dirty="0"/>
              <a:t>– максимально допустимый  размер очереди сообщений.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	Размер очереди ограничивает количество одновременно обрабатываемых соединений. Если очередь полностью заполнена, очередной клиент при попытке установить соединение получит отказ. Максимально разумное количество подключений</a:t>
            </a:r>
            <a:r>
              <a:rPr lang="en-US" sz="2400" dirty="0"/>
              <a:t> (</a:t>
            </a:r>
            <a:r>
              <a:rPr lang="en-US" sz="2400" b="1" dirty="0"/>
              <a:t>SOMAXCONN</a:t>
            </a:r>
            <a:r>
              <a:rPr lang="en-US" sz="2400" dirty="0"/>
              <a:t>)</a:t>
            </a:r>
            <a:r>
              <a:rPr lang="ru-RU" sz="2400" dirty="0"/>
              <a:t> определяется производительностью сервера, объемом оперативной памяти и т.д.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	</a:t>
            </a:r>
            <a:r>
              <a:rPr lang="ru-RU" sz="2400" b="1" dirty="0" err="1"/>
              <a:t>Датаграммные</a:t>
            </a:r>
            <a:r>
              <a:rPr lang="ru-RU" sz="2400" dirty="0"/>
              <a:t> серверы не вызывают функцию </a:t>
            </a:r>
            <a:r>
              <a:rPr lang="ru-RU" sz="2400" b="1" dirty="0" err="1"/>
              <a:t>listen</a:t>
            </a:r>
            <a:r>
              <a:rPr lang="ru-RU" sz="2400" dirty="0"/>
              <a:t>, т.к. работают без установки соединения и сразу же после выполнения связывания могут вызывать </a:t>
            </a:r>
            <a:r>
              <a:rPr lang="ru-RU" sz="2400" b="1" dirty="0" err="1"/>
              <a:t>recvfrom</a:t>
            </a:r>
            <a:r>
              <a:rPr lang="ru-RU" sz="2400" dirty="0"/>
              <a:t> для чтения входящих сообщений.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214290"/>
            <a:ext cx="9144000" cy="664371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i="1" dirty="0">
                <a:latin typeface="Consolas" pitchFamily="49" charset="0"/>
              </a:rPr>
              <a:t>// Инициализируем слушающий </a:t>
            </a:r>
            <a:r>
              <a:rPr lang="ru-RU" i="1" dirty="0" err="1">
                <a:latin typeface="Consolas" pitchFamily="49" charset="0"/>
              </a:rPr>
              <a:t>сокет</a:t>
            </a:r>
            <a:endParaRPr lang="en-US" i="1" dirty="0">
              <a:latin typeface="Consolas" pitchFamily="49" charset="0"/>
            </a:endParaRPr>
          </a:p>
          <a:p>
            <a:pPr>
              <a:buNone/>
            </a:pPr>
            <a:r>
              <a:rPr lang="ru-RU" dirty="0">
                <a:latin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</a:rPr>
              <a:t>if</a:t>
            </a:r>
            <a:r>
              <a:rPr lang="en-US" dirty="0">
                <a:latin typeface="Consolas" pitchFamily="49" charset="0"/>
              </a:rPr>
              <a:t> (listen(</a:t>
            </a:r>
            <a:r>
              <a:rPr lang="en-US" dirty="0" err="1">
                <a:latin typeface="Consolas" pitchFamily="49" charset="0"/>
              </a:rPr>
              <a:t>listen_socket</a:t>
            </a:r>
            <a:r>
              <a:rPr lang="en-US" dirty="0">
                <a:latin typeface="Consolas" pitchFamily="49" charset="0"/>
              </a:rPr>
              <a:t>, SOMAXCONN) == SOCKET_ERROR) </a:t>
            </a:r>
          </a:p>
          <a:p>
            <a:pPr>
              <a:buNone/>
            </a:pPr>
            <a:r>
              <a:rPr lang="en-US" dirty="0">
                <a:latin typeface="Consolas" pitchFamily="49" charset="0"/>
              </a:rPr>
              <a:t>{ </a:t>
            </a:r>
            <a:r>
              <a:rPr lang="en-US" dirty="0" err="1">
                <a:latin typeface="Consolas" pitchFamily="49" charset="0"/>
              </a:rPr>
              <a:t>cerr</a:t>
            </a:r>
            <a:r>
              <a:rPr lang="en-US" dirty="0">
                <a:latin typeface="Consolas" pitchFamily="49" charset="0"/>
              </a:rPr>
              <a:t> &lt;&lt; "listen failed with error: " &lt;&lt; </a:t>
            </a:r>
            <a:r>
              <a:rPr lang="en-US" dirty="0" err="1">
                <a:latin typeface="Consolas" pitchFamily="49" charset="0"/>
              </a:rPr>
              <a:t>WSAGetLastError</a:t>
            </a:r>
            <a:r>
              <a:rPr lang="en-US" dirty="0">
                <a:latin typeface="Consolas" pitchFamily="49" charset="0"/>
              </a:rPr>
              <a:t>() &lt;&lt; "\n"; </a:t>
            </a:r>
            <a:r>
              <a:rPr lang="en-US" dirty="0" err="1">
                <a:latin typeface="Consolas" pitchFamily="49" charset="0"/>
              </a:rPr>
              <a:t>closesocket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 err="1">
                <a:latin typeface="Consolas" pitchFamily="49" charset="0"/>
              </a:rPr>
              <a:t>listen_socket</a:t>
            </a:r>
            <a:r>
              <a:rPr lang="en-US" dirty="0">
                <a:latin typeface="Consolas" pitchFamily="49" charset="0"/>
              </a:rPr>
              <a:t>); </a:t>
            </a:r>
          </a:p>
          <a:p>
            <a:pPr>
              <a:buNone/>
            </a:pPr>
            <a:r>
              <a:rPr lang="en-US" dirty="0" err="1">
                <a:latin typeface="Consolas" pitchFamily="49" charset="0"/>
              </a:rPr>
              <a:t>WSACleanup</a:t>
            </a:r>
            <a:r>
              <a:rPr lang="en-US" dirty="0">
                <a:latin typeface="Consolas" pitchFamily="49" charset="0"/>
              </a:rPr>
              <a:t>(); 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</a:rPr>
              <a:t>return</a:t>
            </a:r>
            <a:r>
              <a:rPr lang="en-US" dirty="0">
                <a:latin typeface="Consolas" pitchFamily="49" charset="0"/>
              </a:rPr>
              <a:t> 1; </a:t>
            </a:r>
          </a:p>
          <a:p>
            <a:pPr>
              <a:buNone/>
            </a:pPr>
            <a:r>
              <a:rPr lang="en-US" dirty="0">
                <a:latin typeface="Consolas" pitchFamily="49" charset="0"/>
              </a:rPr>
              <a:t>} </a:t>
            </a:r>
          </a:p>
          <a:p>
            <a:pPr algn="just">
              <a:buNone/>
            </a:pPr>
            <a:r>
              <a:rPr lang="ru-RU" dirty="0"/>
              <a:t>В константе </a:t>
            </a:r>
            <a:r>
              <a:rPr lang="en-US" b="1" dirty="0"/>
              <a:t>SOMAXCONN</a:t>
            </a:r>
            <a:r>
              <a:rPr lang="en-US" dirty="0"/>
              <a:t> </a:t>
            </a:r>
            <a:r>
              <a:rPr lang="ru-RU" dirty="0"/>
              <a:t>хранится максимально возможное число одновременных </a:t>
            </a:r>
            <a:r>
              <a:rPr lang="en-US" dirty="0"/>
              <a:t>TCP-</a:t>
            </a:r>
            <a:r>
              <a:rPr lang="ru-RU" dirty="0"/>
              <a:t>соединений. Это ограничение работает на уровне ядра ОС.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800" b="1" dirty="0"/>
              <a:t>Шаг </a:t>
            </a:r>
            <a:r>
              <a:rPr lang="en-US" sz="2800" b="1" dirty="0"/>
              <a:t>S</a:t>
            </a:r>
            <a:r>
              <a:rPr lang="ru-RU" sz="2800" b="1" dirty="0"/>
              <a:t>5.</a:t>
            </a:r>
            <a:r>
              <a:rPr lang="en-US" sz="2800" b="1" dirty="0"/>
              <a:t>2</a:t>
            </a:r>
            <a:r>
              <a:rPr lang="ru-RU" sz="2800" b="1" dirty="0"/>
              <a:t> Извлечение запросов на соединение из очереди</a:t>
            </a:r>
            <a:r>
              <a:rPr lang="ru-RU" sz="2400" b="1" dirty="0"/>
              <a:t> </a:t>
            </a:r>
            <a:r>
              <a:rPr lang="ru-RU" sz="2400" dirty="0"/>
              <a:t>осуществляется функцией 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3000" dirty="0">
                <a:solidFill>
                  <a:srgbClr val="FF0000"/>
                </a:solidFill>
              </a:rPr>
              <a:t>SOCKET </a:t>
            </a:r>
            <a:r>
              <a:rPr lang="ru-RU" sz="3000" b="1" dirty="0" err="1">
                <a:solidFill>
                  <a:srgbClr val="FF0000"/>
                </a:solidFill>
              </a:rPr>
              <a:t>accept</a:t>
            </a:r>
            <a:r>
              <a:rPr lang="ru-RU" sz="3000" dirty="0">
                <a:solidFill>
                  <a:srgbClr val="FF0000"/>
                </a:solidFill>
              </a:rPr>
              <a:t> (SOCKET </a:t>
            </a:r>
            <a:r>
              <a:rPr lang="ru-RU" sz="3000" dirty="0" err="1">
                <a:solidFill>
                  <a:srgbClr val="FF0000"/>
                </a:solidFill>
              </a:rPr>
              <a:t>s</a:t>
            </a:r>
            <a:r>
              <a:rPr lang="ru-RU" sz="3000" dirty="0">
                <a:solidFill>
                  <a:srgbClr val="FF0000"/>
                </a:solidFill>
              </a:rPr>
              <a:t>, </a:t>
            </a:r>
            <a:r>
              <a:rPr lang="ru-RU" sz="3000" dirty="0" err="1">
                <a:solidFill>
                  <a:srgbClr val="FF0000"/>
                </a:solidFill>
              </a:rPr>
              <a:t>struct</a:t>
            </a:r>
            <a:r>
              <a:rPr lang="ru-RU" sz="3000" dirty="0">
                <a:solidFill>
                  <a:srgbClr val="FF0000"/>
                </a:solidFill>
              </a:rPr>
              <a:t> </a:t>
            </a:r>
            <a:r>
              <a:rPr lang="ru-RU" sz="3000" dirty="0" err="1">
                <a:solidFill>
                  <a:srgbClr val="FF0000"/>
                </a:solidFill>
              </a:rPr>
              <a:t>sockaddr</a:t>
            </a:r>
            <a:r>
              <a:rPr lang="ru-RU" sz="3000" dirty="0">
                <a:solidFill>
                  <a:srgbClr val="FF0000"/>
                </a:solidFill>
              </a:rPr>
              <a:t> FAR* </a:t>
            </a:r>
            <a:r>
              <a:rPr lang="ru-RU" sz="3000" dirty="0" err="1">
                <a:solidFill>
                  <a:srgbClr val="FF0000"/>
                </a:solidFill>
              </a:rPr>
              <a:t>addr</a:t>
            </a:r>
            <a:r>
              <a:rPr lang="ru-RU" sz="3000" dirty="0">
                <a:solidFill>
                  <a:srgbClr val="FF0000"/>
                </a:solidFill>
              </a:rPr>
              <a:t>, </a:t>
            </a:r>
            <a:r>
              <a:rPr lang="ru-RU" sz="3000" dirty="0" err="1">
                <a:solidFill>
                  <a:srgbClr val="FF0000"/>
                </a:solidFill>
              </a:rPr>
              <a:t>int</a:t>
            </a:r>
            <a:r>
              <a:rPr lang="ru-RU" sz="3000" dirty="0">
                <a:solidFill>
                  <a:srgbClr val="FF0000"/>
                </a:solidFill>
              </a:rPr>
              <a:t> FAR* </a:t>
            </a:r>
            <a:r>
              <a:rPr lang="ru-RU" sz="3000" dirty="0" err="1">
                <a:solidFill>
                  <a:srgbClr val="FF0000"/>
                </a:solidFill>
              </a:rPr>
              <a:t>addrlen</a:t>
            </a:r>
            <a:r>
              <a:rPr lang="ru-RU" sz="3000" dirty="0">
                <a:solidFill>
                  <a:srgbClr val="FF0000"/>
                </a:solidFill>
              </a:rPr>
              <a:t>)</a:t>
            </a:r>
            <a:endParaRPr lang="ru-RU" sz="3000" dirty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400" dirty="0"/>
              <a:t> которая автоматически создает новый </a:t>
            </a:r>
            <a:r>
              <a:rPr lang="ru-RU" sz="2400" dirty="0" err="1"/>
              <a:t>сокет</a:t>
            </a:r>
            <a:r>
              <a:rPr lang="ru-RU" sz="2400" dirty="0"/>
              <a:t>, выполняет связывание и возвращает его дескриптор, а в структуру </a:t>
            </a:r>
            <a:r>
              <a:rPr lang="ru-RU" sz="2400" i="1" dirty="0" err="1"/>
              <a:t>sockaddr</a:t>
            </a:r>
            <a:r>
              <a:rPr lang="ru-RU" sz="2400" dirty="0"/>
              <a:t> заносит сведения о подключившемся клиенте (ip-адрес и порт). Если в момент вызова </a:t>
            </a:r>
            <a:r>
              <a:rPr lang="ru-RU" sz="2400" dirty="0" err="1"/>
              <a:t>accept</a:t>
            </a:r>
            <a:r>
              <a:rPr lang="ru-RU" sz="2400" dirty="0"/>
              <a:t> очередь пуста, функция не возвращает управление до тех пор, пока с сервером не будет установлено хотя бы одно соединение. В случае возникновения ошибки функция возвращает отрицательное значение.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400" dirty="0"/>
              <a:t>Для </a:t>
            </a:r>
            <a:r>
              <a:rPr lang="ru-RU" sz="2400" b="1" dirty="0"/>
              <a:t>параллельной работы с несколькими клиентами </a:t>
            </a:r>
            <a:r>
              <a:rPr lang="ru-RU" sz="2400" dirty="0"/>
              <a:t>сразу же после извлечения запроса из очереди </a:t>
            </a:r>
            <a:r>
              <a:rPr lang="ru-RU" sz="2400" b="1" dirty="0"/>
              <a:t>следует порождать новый поток </a:t>
            </a:r>
            <a:r>
              <a:rPr lang="ru-RU" sz="2400" dirty="0"/>
              <a:t>(процесс), передавая ему дескриптор созданного функцией </a:t>
            </a:r>
            <a:r>
              <a:rPr lang="ru-RU" sz="2400" dirty="0" err="1"/>
              <a:t>accept</a:t>
            </a:r>
            <a:r>
              <a:rPr lang="ru-RU" sz="2400" dirty="0"/>
              <a:t> </a:t>
            </a:r>
            <a:r>
              <a:rPr lang="ru-RU" sz="2400" dirty="0" err="1"/>
              <a:t>сокета</a:t>
            </a:r>
            <a:r>
              <a:rPr lang="ru-RU" sz="2400" dirty="0"/>
              <a:t>, затем вновь извлекать из очереди очередной запрос и т.д. В противном случае, </a:t>
            </a:r>
            <a:r>
              <a:rPr lang="ru-RU" sz="2400" b="1" dirty="0"/>
              <a:t>пока не завершит работу один клиент, сервер не сможет обслуживать всех остальных</a:t>
            </a:r>
            <a:r>
              <a:rPr lang="ru-RU" sz="2400" dirty="0"/>
              <a:t>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ru-RU" sz="4400" b="1" dirty="0"/>
              <a:t>Шаг </a:t>
            </a:r>
            <a:r>
              <a:rPr lang="en-US" sz="4400" b="1" dirty="0"/>
              <a:t>C</a:t>
            </a:r>
            <a:r>
              <a:rPr lang="ru-RU" sz="4400" b="1" dirty="0"/>
              <a:t>5</a:t>
            </a:r>
            <a:r>
              <a:rPr lang="ru-RU" dirty="0"/>
              <a:t>. </a:t>
            </a:r>
            <a:r>
              <a:rPr lang="ru-RU" b="1" dirty="0"/>
              <a:t>Установление связи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571480"/>
            <a:ext cx="9144000" cy="628652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Для того, чтобы установить соединение с другой машиной необходимо знать ее адрес и порт. Удаленная машина будет «слушать» этот порт на предмет входящих соединений.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/>
              <a:t> </a:t>
            </a:r>
            <a:r>
              <a:rPr lang="en-US" sz="2800" i="1" dirty="0" err="1">
                <a:solidFill>
                  <a:srgbClr val="FF0000"/>
                </a:solidFill>
              </a:rPr>
              <a:t>int</a:t>
            </a:r>
            <a:r>
              <a:rPr lang="en-US" sz="2800" i="1" dirty="0">
                <a:solidFill>
                  <a:srgbClr val="FF0000"/>
                </a:solidFill>
              </a:rPr>
              <a:t> </a:t>
            </a:r>
            <a:r>
              <a:rPr lang="en-US" sz="2800" b="1" i="1" dirty="0">
                <a:solidFill>
                  <a:srgbClr val="FF0000"/>
                </a:solidFill>
              </a:rPr>
              <a:t>connect</a:t>
            </a:r>
            <a:r>
              <a:rPr lang="en-US" sz="2800" i="1" dirty="0">
                <a:solidFill>
                  <a:srgbClr val="FF0000"/>
                </a:solidFill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i="1" dirty="0">
                <a:solidFill>
                  <a:srgbClr val="FF0000"/>
                </a:solidFill>
              </a:rPr>
              <a:t>(SOCKET </a:t>
            </a:r>
            <a:r>
              <a:rPr lang="en-US" sz="2800" b="1" i="1" dirty="0">
                <a:solidFill>
                  <a:srgbClr val="FF0000"/>
                </a:solidFill>
              </a:rPr>
              <a:t>s</a:t>
            </a:r>
            <a:r>
              <a:rPr lang="en-US" sz="2800" i="1" dirty="0">
                <a:solidFill>
                  <a:srgbClr val="FF0000"/>
                </a:solidFill>
              </a:rPr>
              <a:t>, const </a:t>
            </a:r>
            <a:r>
              <a:rPr lang="en-US" sz="2800" i="1" dirty="0" err="1">
                <a:solidFill>
                  <a:srgbClr val="FF0000"/>
                </a:solidFill>
              </a:rPr>
              <a:t>struct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sockaddr</a:t>
            </a:r>
            <a:r>
              <a:rPr lang="en-US" sz="2800" i="1" dirty="0">
                <a:solidFill>
                  <a:srgbClr val="FF0000"/>
                </a:solidFill>
              </a:rPr>
              <a:t> FAR* </a:t>
            </a:r>
            <a:r>
              <a:rPr lang="en-US" sz="2800" b="1" i="1" dirty="0">
                <a:solidFill>
                  <a:srgbClr val="FF0000"/>
                </a:solidFill>
              </a:rPr>
              <a:t>name</a:t>
            </a:r>
            <a:r>
              <a:rPr lang="en-US" sz="2800" i="1" dirty="0">
                <a:solidFill>
                  <a:srgbClr val="FF0000"/>
                </a:solidFill>
              </a:rPr>
              <a:t>, </a:t>
            </a:r>
            <a:r>
              <a:rPr lang="en-US" sz="2800" i="1" dirty="0" err="1">
                <a:solidFill>
                  <a:srgbClr val="FF0000"/>
                </a:solidFill>
              </a:rPr>
              <a:t>int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</a:rPr>
              <a:t>namelen</a:t>
            </a:r>
            <a:r>
              <a:rPr lang="en-US" sz="2800" i="1" dirty="0">
                <a:solidFill>
                  <a:srgbClr val="FF0000"/>
                </a:solidFill>
              </a:rPr>
              <a:t>)</a:t>
            </a:r>
            <a:endParaRPr lang="ru-RU" sz="2800" i="1" dirty="0">
              <a:solidFill>
                <a:srgbClr val="FF000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которая инициирует установление связи на </a:t>
            </a:r>
            <a:r>
              <a:rPr lang="ru-RU" sz="2400" dirty="0" err="1"/>
              <a:t>сокете</a:t>
            </a:r>
            <a:r>
              <a:rPr lang="ru-RU" sz="2400" dirty="0"/>
              <a:t>, используя дескриптор </a:t>
            </a:r>
            <a:r>
              <a:rPr lang="ru-RU" sz="2400" dirty="0" err="1"/>
              <a:t>сокета</a:t>
            </a:r>
            <a:r>
              <a:rPr lang="ru-RU" sz="2400" dirty="0"/>
              <a:t> </a:t>
            </a:r>
            <a:r>
              <a:rPr lang="ru-RU" sz="2800" b="1" dirty="0" err="1">
                <a:solidFill>
                  <a:srgbClr val="FF0000"/>
                </a:solidFill>
              </a:rPr>
              <a:t>s</a:t>
            </a:r>
            <a:r>
              <a:rPr lang="ru-RU" sz="2400" dirty="0"/>
              <a:t> и информацию из структуры, имеющей тип </a:t>
            </a:r>
            <a:r>
              <a:rPr lang="ru-RU" sz="2400" b="1" dirty="0" err="1">
                <a:solidFill>
                  <a:srgbClr val="FF0000"/>
                </a:solidFill>
              </a:rPr>
              <a:t>sockaddr_in</a:t>
            </a:r>
            <a:r>
              <a:rPr lang="ru-RU" sz="2400" dirty="0"/>
              <a:t>, которая содержит адрес сервера и номер порта, на который надо установить связь.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Если </a:t>
            </a:r>
            <a:r>
              <a:rPr lang="ru-RU" sz="2400" dirty="0" err="1"/>
              <a:t>сокет</a:t>
            </a:r>
            <a:r>
              <a:rPr lang="ru-RU" sz="2400" dirty="0"/>
              <a:t> не был связан с адресом, </a:t>
            </a:r>
            <a:r>
              <a:rPr lang="ru-RU" sz="2400" b="1" dirty="0" err="1"/>
              <a:t>connect</a:t>
            </a:r>
            <a:r>
              <a:rPr lang="ru-RU" sz="2400" dirty="0"/>
              <a:t> автоматически вызовет системную функцию </a:t>
            </a:r>
            <a:r>
              <a:rPr lang="ru-RU" sz="2400" b="1" dirty="0" err="1"/>
              <a:t>bind</a:t>
            </a:r>
            <a:endParaRPr lang="ru-RU" sz="2400" b="1" dirty="0">
              <a:solidFill>
                <a:srgbClr val="FF000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 err="1"/>
              <a:t>Датаграмные</a:t>
            </a:r>
            <a:r>
              <a:rPr lang="ru-RU" sz="2400" dirty="0"/>
              <a:t> </a:t>
            </a:r>
            <a:r>
              <a:rPr lang="ru-RU" sz="2400" dirty="0" err="1"/>
              <a:t>сокеты</a:t>
            </a:r>
            <a:r>
              <a:rPr lang="ru-RU" sz="2400" dirty="0"/>
              <a:t> работают без установки соединения, поэтому, </a:t>
            </a:r>
            <a:r>
              <a:rPr lang="ru-RU" sz="2400" i="1" dirty="0"/>
              <a:t>обычно</a:t>
            </a:r>
            <a:r>
              <a:rPr lang="ru-RU" sz="2400" dirty="0"/>
              <a:t> не обращаются к функции </a:t>
            </a:r>
            <a:r>
              <a:rPr lang="ru-RU" sz="2400" b="1" dirty="0" err="1"/>
              <a:t>connect</a:t>
            </a:r>
            <a:r>
              <a:rPr lang="ru-RU" sz="2400" dirty="0"/>
              <a:t>. Однако, вызов </a:t>
            </a:r>
            <a:r>
              <a:rPr lang="ru-RU" sz="2400" b="1" dirty="0" err="1"/>
              <a:t>connect</a:t>
            </a:r>
            <a:r>
              <a:rPr lang="ru-RU" sz="2400" dirty="0"/>
              <a:t> позволяет </a:t>
            </a:r>
            <a:r>
              <a:rPr lang="ru-RU" sz="2400" dirty="0" err="1"/>
              <a:t>дейтаграмному</a:t>
            </a:r>
            <a:r>
              <a:rPr lang="ru-RU" sz="2400" dirty="0"/>
              <a:t> </a:t>
            </a:r>
            <a:r>
              <a:rPr lang="ru-RU" sz="2400" dirty="0" err="1"/>
              <a:t>сокету</a:t>
            </a:r>
            <a:r>
              <a:rPr lang="ru-RU" sz="2400" dirty="0"/>
              <a:t> обмениваться данными с узлом не только функциями </a:t>
            </a:r>
            <a:r>
              <a:rPr lang="ru-RU" sz="2400" b="1" dirty="0" err="1"/>
              <a:t>sendto</a:t>
            </a:r>
            <a:r>
              <a:rPr lang="ru-RU" sz="2400" b="1" dirty="0"/>
              <a:t>, </a:t>
            </a:r>
            <a:r>
              <a:rPr lang="ru-RU" sz="2400" b="1" dirty="0" err="1"/>
              <a:t>recvfrom</a:t>
            </a:r>
            <a:r>
              <a:rPr lang="ru-RU" sz="2400" dirty="0"/>
              <a:t>, но и более удобными и компактными </a:t>
            </a:r>
            <a:r>
              <a:rPr lang="ru-RU" sz="2400" b="1" dirty="0" err="1"/>
              <a:t>send</a:t>
            </a:r>
            <a:r>
              <a:rPr lang="ru-RU" sz="2400" b="1" dirty="0"/>
              <a:t> </a:t>
            </a:r>
            <a:r>
              <a:rPr lang="ru-RU" sz="2400" dirty="0"/>
              <a:t>и </a:t>
            </a:r>
            <a:r>
              <a:rPr lang="ru-RU" sz="2400" b="1" dirty="0" err="1"/>
              <a:t>recv</a:t>
            </a:r>
            <a:r>
              <a:rPr lang="ru-RU" sz="2400" b="1" dirty="0"/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ru-RU" sz="24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001156" cy="6858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400" dirty="0"/>
              <a:t>   </a:t>
            </a:r>
            <a:r>
              <a:rPr lang="en-US" sz="2600" dirty="0"/>
              <a:t> </a:t>
            </a:r>
            <a:r>
              <a:rPr lang="en-US" sz="3100" dirty="0"/>
              <a:t>  </a:t>
            </a:r>
            <a:r>
              <a:rPr lang="ru-RU" sz="3100" dirty="0"/>
              <a:t>ПРИМЕР кода:</a:t>
            </a:r>
          </a:p>
          <a:p>
            <a:pPr>
              <a:buNone/>
            </a:pPr>
            <a:r>
              <a:rPr lang="en-US" sz="3100" dirty="0"/>
              <a:t> </a:t>
            </a:r>
            <a:r>
              <a:rPr lang="en-US" sz="3100" dirty="0" err="1">
                <a:solidFill>
                  <a:srgbClr val="0070C0"/>
                </a:solidFill>
              </a:rPr>
              <a:t>sockaddr_in</a:t>
            </a:r>
            <a:r>
              <a:rPr lang="ru-RU" sz="3100" dirty="0">
                <a:solidFill>
                  <a:srgbClr val="0070C0"/>
                </a:solidFill>
              </a:rPr>
              <a:t>  </a:t>
            </a:r>
            <a:r>
              <a:rPr lang="en-US" sz="3100" dirty="0">
                <a:solidFill>
                  <a:srgbClr val="0070C0"/>
                </a:solidFill>
              </a:rPr>
              <a:t> </a:t>
            </a:r>
            <a:r>
              <a:rPr lang="en-US" sz="3100" dirty="0" err="1">
                <a:solidFill>
                  <a:srgbClr val="0070C0"/>
                </a:solidFill>
              </a:rPr>
              <a:t>s_addr</a:t>
            </a:r>
            <a:r>
              <a:rPr lang="en-US" sz="3100" dirty="0">
                <a:solidFill>
                  <a:srgbClr val="0070C0"/>
                </a:solidFill>
              </a:rPr>
              <a:t>;</a:t>
            </a:r>
            <a:r>
              <a:rPr lang="ru-RU" sz="3100" dirty="0">
                <a:solidFill>
                  <a:srgbClr val="0070C0"/>
                </a:solidFill>
              </a:rPr>
              <a:t> </a:t>
            </a:r>
            <a:r>
              <a:rPr lang="en-US" sz="3100" dirty="0">
                <a:solidFill>
                  <a:srgbClr val="0070C0"/>
                </a:solidFill>
              </a:rPr>
              <a:t>  </a:t>
            </a:r>
            <a:r>
              <a:rPr lang="ru-RU" sz="3100" dirty="0"/>
              <a:t>// </a:t>
            </a:r>
            <a:r>
              <a:rPr lang="ru-RU" sz="2600" dirty="0"/>
              <a:t>Объявим переменную для хранения адреса</a:t>
            </a:r>
          </a:p>
          <a:p>
            <a:pPr>
              <a:buNone/>
            </a:pPr>
            <a:r>
              <a:rPr lang="en-US" sz="3100" dirty="0"/>
              <a:t>     </a:t>
            </a:r>
            <a:r>
              <a:rPr lang="en-US" sz="3100" dirty="0">
                <a:solidFill>
                  <a:srgbClr val="0070C0"/>
                </a:solidFill>
              </a:rPr>
              <a:t> </a:t>
            </a:r>
            <a:r>
              <a:rPr lang="en-US" sz="3100" dirty="0" err="1">
                <a:solidFill>
                  <a:srgbClr val="0070C0"/>
                </a:solidFill>
              </a:rPr>
              <a:t>ZeroMemory</a:t>
            </a:r>
            <a:r>
              <a:rPr lang="en-US" sz="3100" dirty="0">
                <a:solidFill>
                  <a:srgbClr val="0070C0"/>
                </a:solidFill>
              </a:rPr>
              <a:t> (&amp;</a:t>
            </a:r>
            <a:r>
              <a:rPr lang="en-US" sz="3100" dirty="0" err="1">
                <a:solidFill>
                  <a:srgbClr val="0070C0"/>
                </a:solidFill>
              </a:rPr>
              <a:t>s_addr</a:t>
            </a:r>
            <a:r>
              <a:rPr lang="en-US" sz="3100" dirty="0">
                <a:solidFill>
                  <a:srgbClr val="0070C0"/>
                </a:solidFill>
              </a:rPr>
              <a:t>, </a:t>
            </a:r>
            <a:r>
              <a:rPr lang="en-US" sz="3100" dirty="0" err="1">
                <a:solidFill>
                  <a:srgbClr val="0070C0"/>
                </a:solidFill>
              </a:rPr>
              <a:t>sizeof</a:t>
            </a:r>
            <a:r>
              <a:rPr lang="en-US" sz="3100" dirty="0">
                <a:solidFill>
                  <a:srgbClr val="0070C0"/>
                </a:solidFill>
              </a:rPr>
              <a:t> (</a:t>
            </a:r>
            <a:r>
              <a:rPr lang="en-US" sz="3100" dirty="0" err="1">
                <a:solidFill>
                  <a:srgbClr val="0070C0"/>
                </a:solidFill>
              </a:rPr>
              <a:t>s_addr</a:t>
            </a:r>
            <a:r>
              <a:rPr lang="en-US" sz="3100" dirty="0">
                <a:solidFill>
                  <a:srgbClr val="0070C0"/>
                </a:solidFill>
              </a:rPr>
              <a:t>));    </a:t>
            </a:r>
            <a:r>
              <a:rPr lang="en-US" sz="3100" dirty="0"/>
              <a:t>// </a:t>
            </a:r>
            <a:r>
              <a:rPr lang="ru-RU" sz="2600" dirty="0"/>
              <a:t>Очистим ее</a:t>
            </a:r>
          </a:p>
          <a:p>
            <a:pPr>
              <a:buNone/>
            </a:pPr>
            <a:r>
              <a:rPr lang="en-US" sz="3100" dirty="0"/>
              <a:t>     </a:t>
            </a:r>
            <a:r>
              <a:rPr lang="en-US" sz="3100" dirty="0">
                <a:solidFill>
                  <a:srgbClr val="0070C0"/>
                </a:solidFill>
              </a:rPr>
              <a:t> </a:t>
            </a:r>
            <a:r>
              <a:rPr lang="en-US" sz="3100" dirty="0" err="1">
                <a:solidFill>
                  <a:srgbClr val="0070C0"/>
                </a:solidFill>
              </a:rPr>
              <a:t>s_addr.sin_family</a:t>
            </a:r>
            <a:r>
              <a:rPr lang="en-US" sz="3100" dirty="0">
                <a:solidFill>
                  <a:srgbClr val="0070C0"/>
                </a:solidFill>
              </a:rPr>
              <a:t> = AF_INET;     </a:t>
            </a:r>
            <a:r>
              <a:rPr lang="en-US" sz="3100" dirty="0"/>
              <a:t>// </a:t>
            </a:r>
            <a:r>
              <a:rPr lang="ru-RU" sz="2600" b="1" dirty="0"/>
              <a:t>Тип адреса</a:t>
            </a:r>
            <a:r>
              <a:rPr lang="en-US" sz="2600" b="1" dirty="0"/>
              <a:t> </a:t>
            </a:r>
            <a:r>
              <a:rPr lang="en-US" sz="2600" dirty="0"/>
              <a:t>(TCP/IP)</a:t>
            </a:r>
            <a:endParaRPr lang="ru-RU" sz="2600" dirty="0"/>
          </a:p>
          <a:p>
            <a:pPr>
              <a:buNone/>
            </a:pPr>
            <a:r>
              <a:rPr lang="en-US" sz="3100" dirty="0"/>
              <a:t>   </a:t>
            </a:r>
            <a:r>
              <a:rPr lang="ru-RU" sz="2600" dirty="0"/>
              <a:t>//</a:t>
            </a:r>
            <a:r>
              <a:rPr lang="ru-RU" sz="2600" b="1" dirty="0"/>
              <a:t>Адрес сервера</a:t>
            </a:r>
            <a:r>
              <a:rPr lang="ru-RU" sz="2600" dirty="0"/>
              <a:t>. т.к. TCP/IP представляет адреса в числовом виде</a:t>
            </a:r>
            <a:r>
              <a:rPr lang="ru-RU" sz="3100" dirty="0"/>
              <a:t>, </a:t>
            </a:r>
          </a:p>
          <a:p>
            <a:pPr>
              <a:buNone/>
            </a:pPr>
            <a:r>
              <a:rPr lang="ru-RU" sz="3100" dirty="0"/>
              <a:t>   // </a:t>
            </a:r>
            <a:r>
              <a:rPr lang="ru-RU" sz="2600" dirty="0"/>
              <a:t>то для перевода  адреса используем функцию </a:t>
            </a:r>
            <a:r>
              <a:rPr lang="ru-RU" sz="2600" dirty="0" err="1"/>
              <a:t>inet_addr</a:t>
            </a:r>
            <a:r>
              <a:rPr lang="ru-RU" sz="2600" dirty="0"/>
              <a:t>.</a:t>
            </a:r>
          </a:p>
          <a:p>
            <a:pPr>
              <a:buNone/>
            </a:pPr>
            <a:r>
              <a:rPr lang="en-US" sz="3100" dirty="0"/>
              <a:t> </a:t>
            </a:r>
            <a:r>
              <a:rPr lang="en-US" sz="3100" dirty="0">
                <a:solidFill>
                  <a:srgbClr val="0070C0"/>
                </a:solidFill>
              </a:rPr>
              <a:t>  </a:t>
            </a:r>
            <a:r>
              <a:rPr lang="en-US" sz="3100" dirty="0" err="1">
                <a:solidFill>
                  <a:srgbClr val="0070C0"/>
                </a:solidFill>
              </a:rPr>
              <a:t>s_addr</a:t>
            </a:r>
            <a:r>
              <a:rPr lang="en-US" sz="3100" dirty="0">
                <a:solidFill>
                  <a:srgbClr val="0070C0"/>
                </a:solidFill>
              </a:rPr>
              <a:t>.</a:t>
            </a:r>
            <a:r>
              <a:rPr lang="ru-RU" sz="3100" dirty="0">
                <a:solidFill>
                  <a:srgbClr val="0070C0"/>
                </a:solidFill>
              </a:rPr>
              <a:t> </a:t>
            </a:r>
            <a:r>
              <a:rPr lang="en-US" sz="3100" dirty="0" err="1">
                <a:solidFill>
                  <a:srgbClr val="0070C0"/>
                </a:solidFill>
              </a:rPr>
              <a:t>sin_addr</a:t>
            </a:r>
            <a:r>
              <a:rPr lang="en-US" sz="3100" dirty="0">
                <a:solidFill>
                  <a:srgbClr val="0070C0"/>
                </a:solidFill>
              </a:rPr>
              <a:t>.</a:t>
            </a:r>
            <a:r>
              <a:rPr lang="ru-RU" sz="3100" dirty="0">
                <a:solidFill>
                  <a:srgbClr val="0070C0"/>
                </a:solidFill>
              </a:rPr>
              <a:t> </a:t>
            </a:r>
            <a:r>
              <a:rPr lang="en-US" sz="3100" dirty="0" err="1">
                <a:solidFill>
                  <a:srgbClr val="0070C0"/>
                </a:solidFill>
              </a:rPr>
              <a:t>s_addr</a:t>
            </a:r>
            <a:r>
              <a:rPr lang="en-US" sz="3100" dirty="0">
                <a:solidFill>
                  <a:srgbClr val="0070C0"/>
                </a:solidFill>
              </a:rPr>
              <a:t> = </a:t>
            </a:r>
            <a:r>
              <a:rPr lang="en-US" sz="3100" dirty="0" err="1">
                <a:solidFill>
                  <a:srgbClr val="0070C0"/>
                </a:solidFill>
              </a:rPr>
              <a:t>inet_addr</a:t>
            </a:r>
            <a:r>
              <a:rPr lang="en-US" sz="3100" dirty="0">
                <a:solidFill>
                  <a:srgbClr val="0070C0"/>
                </a:solidFill>
              </a:rPr>
              <a:t> ("193.108.128.226")</a:t>
            </a:r>
            <a:r>
              <a:rPr lang="en-US" sz="3100" dirty="0"/>
              <a:t>; </a:t>
            </a:r>
            <a:endParaRPr lang="ru-RU" sz="3100" dirty="0"/>
          </a:p>
          <a:p>
            <a:pPr>
              <a:buNone/>
            </a:pPr>
            <a:r>
              <a:rPr lang="en-US" sz="3100" dirty="0"/>
              <a:t>   </a:t>
            </a:r>
            <a:r>
              <a:rPr lang="ru-RU" sz="3100" dirty="0"/>
              <a:t>// </a:t>
            </a:r>
            <a:r>
              <a:rPr lang="ru-RU" sz="2600" b="1" dirty="0"/>
              <a:t>Порт</a:t>
            </a:r>
            <a:r>
              <a:rPr lang="ru-RU" sz="2600" dirty="0"/>
              <a:t>. Используем функцию </a:t>
            </a:r>
            <a:r>
              <a:rPr lang="en-US" sz="2600" dirty="0" err="1"/>
              <a:t>htons</a:t>
            </a:r>
            <a:r>
              <a:rPr lang="ru-RU" sz="2600" dirty="0"/>
              <a:t> для перевода номера порта из //обычного в </a:t>
            </a:r>
            <a:r>
              <a:rPr lang="en-US" sz="2600" dirty="0"/>
              <a:t>TCP</a:t>
            </a:r>
            <a:r>
              <a:rPr lang="ru-RU" sz="2600" dirty="0"/>
              <a:t>/</a:t>
            </a:r>
            <a:r>
              <a:rPr lang="en-US" sz="2600" dirty="0"/>
              <a:t>IP</a:t>
            </a:r>
            <a:r>
              <a:rPr lang="ru-RU" sz="2600" dirty="0"/>
              <a:t> представление</a:t>
            </a:r>
          </a:p>
          <a:p>
            <a:pPr>
              <a:buNone/>
            </a:pPr>
            <a:r>
              <a:rPr lang="en-US" sz="3100" dirty="0"/>
              <a:t>  </a:t>
            </a:r>
            <a:r>
              <a:rPr lang="en-US" sz="3100" dirty="0">
                <a:solidFill>
                  <a:srgbClr val="0070C0"/>
                </a:solidFill>
              </a:rPr>
              <a:t> </a:t>
            </a:r>
            <a:r>
              <a:rPr lang="en-US" sz="3100" dirty="0" err="1">
                <a:solidFill>
                  <a:srgbClr val="0070C0"/>
                </a:solidFill>
              </a:rPr>
              <a:t>s_addr.sin_port</a:t>
            </a:r>
            <a:r>
              <a:rPr lang="en-US" sz="3100" dirty="0">
                <a:solidFill>
                  <a:srgbClr val="0070C0"/>
                </a:solidFill>
              </a:rPr>
              <a:t> = </a:t>
            </a:r>
            <a:r>
              <a:rPr lang="en-US" sz="3100" dirty="0" err="1">
                <a:solidFill>
                  <a:srgbClr val="0070C0"/>
                </a:solidFill>
              </a:rPr>
              <a:t>htons</a:t>
            </a:r>
            <a:r>
              <a:rPr lang="en-US" sz="3100" dirty="0">
                <a:solidFill>
                  <a:srgbClr val="0070C0"/>
                </a:solidFill>
              </a:rPr>
              <a:t> (1234);</a:t>
            </a:r>
            <a:endParaRPr lang="ru-RU" sz="31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3100" dirty="0"/>
              <a:t>   // </a:t>
            </a:r>
            <a:r>
              <a:rPr lang="ru-RU" sz="2600" dirty="0"/>
              <a:t>Дальше выполняем соединение</a:t>
            </a:r>
            <a:r>
              <a:rPr lang="en-US" sz="2600" dirty="0"/>
              <a:t>:</a:t>
            </a:r>
            <a:endParaRPr lang="ru-RU" sz="2600" dirty="0"/>
          </a:p>
          <a:p>
            <a:pPr>
              <a:buNone/>
            </a:pPr>
            <a:r>
              <a:rPr lang="en-US" sz="3100" dirty="0"/>
              <a:t> </a:t>
            </a:r>
            <a:r>
              <a:rPr lang="en-US" sz="3100" dirty="0">
                <a:solidFill>
                  <a:srgbClr val="0070C0"/>
                </a:solidFill>
              </a:rPr>
              <a:t>  if(SOCKET_ERROR==(connect (s,(</a:t>
            </a:r>
            <a:r>
              <a:rPr lang="en-US" sz="3100" dirty="0" err="1">
                <a:solidFill>
                  <a:srgbClr val="0070C0"/>
                </a:solidFill>
              </a:rPr>
              <a:t>sockaddr</a:t>
            </a:r>
            <a:r>
              <a:rPr lang="en-US" sz="3100" dirty="0">
                <a:solidFill>
                  <a:srgbClr val="0070C0"/>
                </a:solidFill>
              </a:rPr>
              <a:t> *)&amp;</a:t>
            </a:r>
            <a:r>
              <a:rPr lang="en-US" sz="3100" dirty="0" err="1">
                <a:solidFill>
                  <a:srgbClr val="0070C0"/>
                </a:solidFill>
              </a:rPr>
              <a:t>s_addr</a:t>
            </a:r>
            <a:r>
              <a:rPr lang="en-US" sz="3100" dirty="0">
                <a:solidFill>
                  <a:srgbClr val="0070C0"/>
                </a:solidFill>
              </a:rPr>
              <a:t>, </a:t>
            </a:r>
            <a:r>
              <a:rPr lang="en-US" sz="3100" dirty="0" err="1">
                <a:solidFill>
                  <a:srgbClr val="0070C0"/>
                </a:solidFill>
              </a:rPr>
              <a:t>sizeof</a:t>
            </a:r>
            <a:r>
              <a:rPr lang="en-US" sz="3100" dirty="0">
                <a:solidFill>
                  <a:srgbClr val="0070C0"/>
                </a:solidFill>
              </a:rPr>
              <a:t>(</a:t>
            </a:r>
            <a:r>
              <a:rPr lang="en-US" sz="3100" dirty="0" err="1">
                <a:solidFill>
                  <a:srgbClr val="0070C0"/>
                </a:solidFill>
              </a:rPr>
              <a:t>s_addr</a:t>
            </a:r>
            <a:r>
              <a:rPr lang="en-US" sz="3100" dirty="0">
                <a:solidFill>
                  <a:srgbClr val="0070C0"/>
                </a:solidFill>
              </a:rPr>
              <a:t>))))</a:t>
            </a:r>
            <a:endParaRPr lang="ru-RU" sz="31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3100" dirty="0">
                <a:solidFill>
                  <a:srgbClr val="0070C0"/>
                </a:solidFill>
              </a:rPr>
              <a:t>   {</a:t>
            </a:r>
            <a:r>
              <a:rPr lang="ru-RU" sz="3100" dirty="0">
                <a:solidFill>
                  <a:srgbClr val="0070C0"/>
                </a:solidFill>
              </a:rPr>
              <a:t>   </a:t>
            </a:r>
            <a:r>
              <a:rPr lang="en-US" sz="3100" dirty="0">
                <a:solidFill>
                  <a:srgbClr val="0070C0"/>
                </a:solidFill>
              </a:rPr>
              <a:t>      // Error...</a:t>
            </a:r>
            <a:endParaRPr lang="ru-RU" sz="31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3100" dirty="0">
                <a:solidFill>
                  <a:srgbClr val="0070C0"/>
                </a:solidFill>
              </a:rPr>
              <a:t>      error = </a:t>
            </a:r>
            <a:r>
              <a:rPr lang="en-US" sz="3100" dirty="0" err="1">
                <a:solidFill>
                  <a:srgbClr val="0070C0"/>
                </a:solidFill>
              </a:rPr>
              <a:t>WSAGetLastError</a:t>
            </a:r>
            <a:r>
              <a:rPr lang="en-US" sz="3100" dirty="0">
                <a:solidFill>
                  <a:srgbClr val="0070C0"/>
                </a:solidFill>
              </a:rPr>
              <a:t>();</a:t>
            </a:r>
            <a:endParaRPr lang="ru-RU" sz="31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3100" dirty="0">
                <a:solidFill>
                  <a:srgbClr val="0070C0"/>
                </a:solidFill>
              </a:rPr>
              <a:t>      // ... </a:t>
            </a:r>
            <a:r>
              <a:rPr lang="ru-RU" sz="3100" dirty="0">
                <a:solidFill>
                  <a:srgbClr val="0070C0"/>
                </a:solidFill>
              </a:rPr>
              <a:t>  </a:t>
            </a:r>
            <a:r>
              <a:rPr lang="en-US" sz="3100" dirty="0">
                <a:solidFill>
                  <a:srgbClr val="0070C0"/>
                </a:solidFill>
              </a:rPr>
              <a:t>   }</a:t>
            </a:r>
            <a:endParaRPr lang="ru-RU" sz="31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ru-RU" sz="2600" dirty="0"/>
              <a:t>Теперь </a:t>
            </a:r>
            <a:r>
              <a:rPr lang="ru-RU" sz="2600" b="1" dirty="0"/>
              <a:t>сокет s</a:t>
            </a:r>
            <a:r>
              <a:rPr lang="ru-RU" sz="2600" dirty="0"/>
              <a:t> связан с удаленной машиной и может посылать или принимать данные только с нее</a:t>
            </a:r>
            <a:r>
              <a:rPr lang="ru-RU" sz="2400" dirty="0"/>
              <a:t>. </a:t>
            </a:r>
            <a:endParaRPr lang="ru-RU" sz="3100"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24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357166"/>
          </a:xfrm>
        </p:spPr>
        <p:txBody>
          <a:bodyPr>
            <a:normAutofit fontScale="90000"/>
          </a:bodyPr>
          <a:lstStyle/>
          <a:p>
            <a:r>
              <a:rPr lang="ru-RU" sz="4400" b="1" dirty="0"/>
              <a:t>Шаг </a:t>
            </a:r>
            <a:r>
              <a:rPr lang="en-US" sz="4400" b="1" dirty="0"/>
              <a:t>6.</a:t>
            </a:r>
            <a:r>
              <a:rPr lang="ru-RU" dirty="0"/>
              <a:t> Передача данных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428604"/>
            <a:ext cx="9144000" cy="628652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400" dirty="0"/>
              <a:t>После того как соединение установлено, потоковые </a:t>
            </a:r>
            <a:r>
              <a:rPr lang="ru-RU" sz="2400" dirty="0" err="1"/>
              <a:t>сокеты</a:t>
            </a:r>
            <a:r>
              <a:rPr lang="ru-RU" sz="2400" dirty="0"/>
              <a:t> могут обмениваться с удаленным узлом данными, вызывая функции для посылки </a:t>
            </a:r>
          </a:p>
          <a:p>
            <a:pPr>
              <a:buNone/>
            </a:pPr>
            <a:r>
              <a:rPr lang="ru-RU" sz="2400" i="1" dirty="0" err="1">
                <a:solidFill>
                  <a:srgbClr val="FF0000"/>
                </a:solidFill>
              </a:rPr>
              <a:t>int</a:t>
            </a:r>
            <a:r>
              <a:rPr lang="ru-RU" sz="2400" i="1" dirty="0">
                <a:solidFill>
                  <a:srgbClr val="FF0000"/>
                </a:solidFill>
              </a:rPr>
              <a:t> </a:t>
            </a:r>
            <a:r>
              <a:rPr lang="ru-RU" sz="2400" b="1" i="1" dirty="0" err="1">
                <a:solidFill>
                  <a:srgbClr val="FF0000"/>
                </a:solidFill>
              </a:rPr>
              <a:t>send</a:t>
            </a:r>
            <a:r>
              <a:rPr lang="ru-RU" sz="2400" i="1" dirty="0">
                <a:solidFill>
                  <a:srgbClr val="FF0000"/>
                </a:solidFill>
              </a:rPr>
              <a:t> (SOCKET </a:t>
            </a:r>
            <a:r>
              <a:rPr lang="ru-RU" sz="2400" i="1" dirty="0" err="1">
                <a:solidFill>
                  <a:srgbClr val="FF0000"/>
                </a:solidFill>
              </a:rPr>
              <a:t>s</a:t>
            </a:r>
            <a:r>
              <a:rPr lang="ru-RU" sz="2400" i="1" dirty="0">
                <a:solidFill>
                  <a:srgbClr val="FF0000"/>
                </a:solidFill>
              </a:rPr>
              <a:t>, </a:t>
            </a:r>
            <a:r>
              <a:rPr lang="ru-RU" sz="2400" i="1" dirty="0" err="1">
                <a:solidFill>
                  <a:srgbClr val="FF0000"/>
                </a:solidFill>
              </a:rPr>
              <a:t>const</a:t>
            </a:r>
            <a:r>
              <a:rPr lang="ru-RU" sz="2400" i="1" dirty="0">
                <a:solidFill>
                  <a:srgbClr val="FF0000"/>
                </a:solidFill>
              </a:rPr>
              <a:t> </a:t>
            </a:r>
            <a:r>
              <a:rPr lang="ru-RU" sz="2400" i="1" dirty="0" err="1">
                <a:solidFill>
                  <a:srgbClr val="FF0000"/>
                </a:solidFill>
              </a:rPr>
              <a:t>char</a:t>
            </a:r>
            <a:r>
              <a:rPr lang="ru-RU" sz="2400" i="1" dirty="0">
                <a:solidFill>
                  <a:srgbClr val="FF0000"/>
                </a:solidFill>
              </a:rPr>
              <a:t> FAR * </a:t>
            </a:r>
            <a:r>
              <a:rPr lang="ru-RU" sz="2400" i="1" dirty="0" err="1">
                <a:solidFill>
                  <a:srgbClr val="FF0000"/>
                </a:solidFill>
              </a:rPr>
              <a:t>buf</a:t>
            </a:r>
            <a:r>
              <a:rPr lang="ru-RU" sz="2400" i="1" dirty="0">
                <a:solidFill>
                  <a:srgbClr val="FF0000"/>
                </a:solidFill>
              </a:rPr>
              <a:t>, </a:t>
            </a:r>
            <a:r>
              <a:rPr lang="ru-RU" sz="2400" i="1" dirty="0" err="1">
                <a:solidFill>
                  <a:srgbClr val="FF0000"/>
                </a:solidFill>
              </a:rPr>
              <a:t>int</a:t>
            </a:r>
            <a:r>
              <a:rPr lang="ru-RU" sz="2400" i="1" dirty="0">
                <a:solidFill>
                  <a:srgbClr val="FF0000"/>
                </a:solidFill>
              </a:rPr>
              <a:t> </a:t>
            </a:r>
            <a:r>
              <a:rPr lang="ru-RU" sz="2400" i="1" dirty="0" err="1">
                <a:solidFill>
                  <a:srgbClr val="FF0000"/>
                </a:solidFill>
              </a:rPr>
              <a:t>len,int</a:t>
            </a:r>
            <a:r>
              <a:rPr lang="ru-RU" sz="2400" i="1" dirty="0">
                <a:solidFill>
                  <a:srgbClr val="FF0000"/>
                </a:solidFill>
              </a:rPr>
              <a:t> </a:t>
            </a:r>
            <a:r>
              <a:rPr lang="ru-RU" sz="2400" i="1" dirty="0" err="1">
                <a:solidFill>
                  <a:srgbClr val="FF0000"/>
                </a:solidFill>
              </a:rPr>
              <a:t>flags</a:t>
            </a:r>
            <a:r>
              <a:rPr lang="ru-RU" sz="2400" i="1" dirty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ru-RU" sz="2400" dirty="0"/>
              <a:t> и приема данных </a:t>
            </a:r>
          </a:p>
          <a:p>
            <a:pPr>
              <a:buNone/>
            </a:pPr>
            <a:r>
              <a:rPr lang="ru-RU" sz="2400" i="1" dirty="0" err="1">
                <a:solidFill>
                  <a:srgbClr val="FF0000"/>
                </a:solidFill>
              </a:rPr>
              <a:t>int</a:t>
            </a:r>
            <a:r>
              <a:rPr lang="ru-RU" sz="2400" i="1" dirty="0">
                <a:solidFill>
                  <a:srgbClr val="FF0000"/>
                </a:solidFill>
              </a:rPr>
              <a:t> </a:t>
            </a:r>
            <a:r>
              <a:rPr lang="ru-RU" sz="2400" b="1" i="1" dirty="0" err="1">
                <a:solidFill>
                  <a:srgbClr val="FF0000"/>
                </a:solidFill>
              </a:rPr>
              <a:t>recv</a:t>
            </a:r>
            <a:r>
              <a:rPr lang="ru-RU" sz="2400" i="1" dirty="0">
                <a:solidFill>
                  <a:srgbClr val="FF0000"/>
                </a:solidFill>
              </a:rPr>
              <a:t> (SOCKET </a:t>
            </a:r>
            <a:r>
              <a:rPr lang="ru-RU" sz="2400" i="1" dirty="0" err="1">
                <a:solidFill>
                  <a:srgbClr val="FF0000"/>
                </a:solidFill>
              </a:rPr>
              <a:t>s</a:t>
            </a:r>
            <a:r>
              <a:rPr lang="ru-RU" sz="2400" i="1" dirty="0">
                <a:solidFill>
                  <a:srgbClr val="FF0000"/>
                </a:solidFill>
              </a:rPr>
              <a:t>, </a:t>
            </a:r>
            <a:r>
              <a:rPr lang="ru-RU" sz="2400" i="1" dirty="0" err="1">
                <a:solidFill>
                  <a:srgbClr val="FF0000"/>
                </a:solidFill>
              </a:rPr>
              <a:t>char</a:t>
            </a:r>
            <a:r>
              <a:rPr lang="ru-RU" sz="2400" i="1" dirty="0">
                <a:solidFill>
                  <a:srgbClr val="FF0000"/>
                </a:solidFill>
              </a:rPr>
              <a:t> FAR* </a:t>
            </a:r>
            <a:r>
              <a:rPr lang="ru-RU" sz="2400" i="1" dirty="0" err="1">
                <a:solidFill>
                  <a:srgbClr val="FF0000"/>
                </a:solidFill>
              </a:rPr>
              <a:t>buf</a:t>
            </a:r>
            <a:r>
              <a:rPr lang="ru-RU" sz="2400" i="1" dirty="0">
                <a:solidFill>
                  <a:srgbClr val="FF0000"/>
                </a:solidFill>
              </a:rPr>
              <a:t>, </a:t>
            </a:r>
            <a:r>
              <a:rPr lang="ru-RU" sz="2400" i="1" dirty="0" err="1">
                <a:solidFill>
                  <a:srgbClr val="FF0000"/>
                </a:solidFill>
              </a:rPr>
              <a:t>int</a:t>
            </a:r>
            <a:r>
              <a:rPr lang="ru-RU" sz="2400" i="1" dirty="0">
                <a:solidFill>
                  <a:srgbClr val="FF0000"/>
                </a:solidFill>
              </a:rPr>
              <a:t> </a:t>
            </a:r>
            <a:r>
              <a:rPr lang="ru-RU" sz="2400" i="1" dirty="0" err="1">
                <a:solidFill>
                  <a:srgbClr val="FF0000"/>
                </a:solidFill>
              </a:rPr>
              <a:t>len</a:t>
            </a:r>
            <a:r>
              <a:rPr lang="ru-RU" sz="2400" i="1" dirty="0">
                <a:solidFill>
                  <a:srgbClr val="FF0000"/>
                </a:solidFill>
              </a:rPr>
              <a:t>, </a:t>
            </a:r>
            <a:r>
              <a:rPr lang="ru-RU" sz="2400" i="1" dirty="0" err="1">
                <a:solidFill>
                  <a:srgbClr val="FF0000"/>
                </a:solidFill>
              </a:rPr>
              <a:t>int</a:t>
            </a:r>
            <a:r>
              <a:rPr lang="ru-RU" sz="2400" i="1" dirty="0">
                <a:solidFill>
                  <a:srgbClr val="FF0000"/>
                </a:solidFill>
              </a:rPr>
              <a:t> </a:t>
            </a:r>
            <a:r>
              <a:rPr lang="ru-RU" sz="2400" i="1" dirty="0" err="1">
                <a:solidFill>
                  <a:srgbClr val="FF0000"/>
                </a:solidFill>
              </a:rPr>
              <a:t>flags</a:t>
            </a:r>
            <a:r>
              <a:rPr lang="ru-RU" sz="2400" i="1" dirty="0">
                <a:solidFill>
                  <a:srgbClr val="FF0000"/>
                </a:solidFill>
              </a:rPr>
              <a:t>)</a:t>
            </a:r>
            <a:r>
              <a:rPr lang="ru-RU" sz="2400" dirty="0">
                <a:solidFill>
                  <a:srgbClr val="FF0000"/>
                </a:solidFill>
              </a:rPr>
              <a:t>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Функция </a:t>
            </a:r>
            <a:r>
              <a:rPr lang="ru-RU" sz="2400" b="1" i="1" dirty="0" err="1">
                <a:solidFill>
                  <a:srgbClr val="FF0000"/>
                </a:solidFill>
              </a:rPr>
              <a:t>send</a:t>
            </a:r>
            <a:r>
              <a:rPr lang="ru-RU" sz="2400" dirty="0"/>
              <a:t> возвращает управление сразу же после ее выполнения независимо от того, получила ли принимающая сторона наши данные или нет.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Функция же </a:t>
            </a:r>
            <a:r>
              <a:rPr lang="ru-RU" sz="2400" b="1" i="1" dirty="0" err="1">
                <a:solidFill>
                  <a:srgbClr val="FF0000"/>
                </a:solidFill>
              </a:rPr>
              <a:t>recv</a:t>
            </a:r>
            <a:r>
              <a:rPr lang="ru-RU" sz="2400" dirty="0"/>
              <a:t> возвращает управление только после того, как получит хотя бы один байт. Точнее говоря, она ожидает прихода целой </a:t>
            </a:r>
            <a:r>
              <a:rPr lang="ru-RU" sz="2400" i="1" dirty="0"/>
              <a:t>дейтаграммы</a:t>
            </a:r>
            <a:r>
              <a:rPr lang="ru-RU" sz="2400" dirty="0"/>
              <a:t>. Дейтаграмма - это совокупность одного или нескольких IP пакетов, посланных вызовом </a:t>
            </a:r>
            <a:r>
              <a:rPr lang="ru-RU" sz="2400" dirty="0" err="1"/>
              <a:t>send</a:t>
            </a:r>
            <a:r>
              <a:rPr lang="ru-RU" sz="2400" dirty="0"/>
              <a:t>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Работой обоих функций можно управлять с помощью </a:t>
            </a:r>
            <a:r>
              <a:rPr lang="ru-RU" sz="2400" i="1" dirty="0"/>
              <a:t>флагов</a:t>
            </a:r>
            <a:r>
              <a:rPr lang="ru-RU" sz="2400" dirty="0"/>
              <a:t>, передаваемых в одной переменной типа </a:t>
            </a:r>
            <a:r>
              <a:rPr lang="ru-RU" sz="2400" dirty="0" err="1"/>
              <a:t>int</a:t>
            </a:r>
            <a:r>
              <a:rPr lang="ru-RU" sz="2400" dirty="0"/>
              <a:t> третьим слева аргументом. Эта переменная может принимать одно из двух значений:</a:t>
            </a:r>
            <a:r>
              <a:rPr lang="ru-RU" sz="2400" cap="all" dirty="0"/>
              <a:t> </a:t>
            </a:r>
            <a:r>
              <a:rPr lang="ru-RU" sz="2400" i="1" cap="all" dirty="0"/>
              <a:t>MSG</a:t>
            </a:r>
            <a:r>
              <a:rPr lang="ru-RU" sz="2400" cap="all" dirty="0"/>
              <a:t>_</a:t>
            </a:r>
            <a:r>
              <a:rPr lang="ru-RU" sz="2400" i="1" cap="all" dirty="0"/>
              <a:t>PEEK</a:t>
            </a:r>
            <a:r>
              <a:rPr lang="ru-RU" sz="2400" cap="all" dirty="0"/>
              <a:t> </a:t>
            </a:r>
            <a:r>
              <a:rPr lang="ru-RU" sz="2400" dirty="0"/>
              <a:t>и</a:t>
            </a:r>
            <a:r>
              <a:rPr lang="ru-RU" sz="2400" cap="all" dirty="0"/>
              <a:t> </a:t>
            </a:r>
            <a:r>
              <a:rPr lang="ru-RU" sz="2400" i="1" cap="all" dirty="0"/>
              <a:t>MSG</a:t>
            </a:r>
            <a:r>
              <a:rPr lang="ru-RU" sz="2400" cap="all" dirty="0"/>
              <a:t>_</a:t>
            </a:r>
            <a:r>
              <a:rPr lang="ru-RU" sz="2400" i="1" cap="all" dirty="0"/>
              <a:t>OOB</a:t>
            </a:r>
            <a:r>
              <a:rPr lang="ru-RU" sz="2400" cap="all" dirty="0"/>
              <a:t>.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000" b="1" dirty="0" err="1">
                <a:solidFill>
                  <a:srgbClr val="FF0000"/>
                </a:solidFill>
              </a:rPr>
              <a:t>Дейтаграммный</a:t>
            </a:r>
            <a:r>
              <a:rPr lang="ru-RU" sz="3000" b="1" dirty="0">
                <a:solidFill>
                  <a:srgbClr val="FF0000"/>
                </a:solidFill>
              </a:rPr>
              <a:t> </a:t>
            </a:r>
            <a:r>
              <a:rPr lang="ru-RU" sz="3000" b="1" dirty="0" err="1">
                <a:solidFill>
                  <a:srgbClr val="FF0000"/>
                </a:solidFill>
              </a:rPr>
              <a:t>сокет</a:t>
            </a:r>
            <a:r>
              <a:rPr lang="ru-RU" sz="3000" b="1" dirty="0">
                <a:solidFill>
                  <a:srgbClr val="FF0000"/>
                </a:solidFill>
              </a:rPr>
              <a:t> </a:t>
            </a:r>
            <a:r>
              <a:rPr lang="ru-RU" sz="2400" dirty="0"/>
              <a:t>так же может пользоваться функциями </a:t>
            </a:r>
            <a:r>
              <a:rPr lang="ru-RU" sz="2400" dirty="0" err="1"/>
              <a:t>send</a:t>
            </a:r>
            <a:r>
              <a:rPr lang="ru-RU" sz="2400" dirty="0"/>
              <a:t> и </a:t>
            </a:r>
            <a:r>
              <a:rPr lang="ru-RU" sz="2400" dirty="0" err="1"/>
              <a:t>recv</a:t>
            </a:r>
            <a:r>
              <a:rPr lang="ru-RU" sz="2400" dirty="0"/>
              <a:t>, если предварительно вызовет </a:t>
            </a:r>
            <a:r>
              <a:rPr lang="ru-RU" sz="2400" b="1" dirty="0" err="1"/>
              <a:t>connect</a:t>
            </a:r>
            <a:r>
              <a:rPr lang="ru-RU" sz="2400" dirty="0"/>
              <a:t> но у него есть и свои</a:t>
            </a:r>
            <a:r>
              <a:rPr lang="en-US" sz="2400" dirty="0"/>
              <a:t>, "</a:t>
            </a:r>
            <a:r>
              <a:rPr lang="ru-RU" sz="2400" dirty="0"/>
              <a:t>персональные</a:t>
            </a:r>
            <a:r>
              <a:rPr lang="en-US" sz="2400" dirty="0"/>
              <a:t>", </a:t>
            </a:r>
            <a:r>
              <a:rPr lang="ru-RU" sz="2400" dirty="0"/>
              <a:t>функции</a:t>
            </a:r>
            <a:r>
              <a:rPr lang="en-US" sz="2400" dirty="0"/>
              <a:t>: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i="1" dirty="0" err="1"/>
              <a:t>int</a:t>
            </a:r>
            <a:r>
              <a:rPr lang="en-US" sz="2400" i="1" dirty="0"/>
              <a:t> </a:t>
            </a:r>
            <a:r>
              <a:rPr lang="en-US" sz="2400" b="1" i="1" dirty="0" err="1"/>
              <a:t>sendto</a:t>
            </a:r>
            <a:r>
              <a:rPr lang="en-US" sz="2400" i="1" dirty="0"/>
              <a:t> (SOCKET s, const char FAR * </a:t>
            </a:r>
            <a:r>
              <a:rPr lang="en-US" sz="2400" i="1" dirty="0" err="1"/>
              <a:t>buf</a:t>
            </a:r>
            <a:r>
              <a:rPr lang="en-US" sz="2400" i="1" dirty="0"/>
              <a:t>, </a:t>
            </a:r>
            <a:r>
              <a:rPr lang="en-US" sz="2400" i="1" dirty="0" err="1"/>
              <a:t>int</a:t>
            </a:r>
            <a:r>
              <a:rPr lang="en-US" sz="2400" i="1" dirty="0"/>
              <a:t> </a:t>
            </a:r>
            <a:r>
              <a:rPr lang="en-US" sz="2400" i="1" dirty="0" err="1"/>
              <a:t>len,int</a:t>
            </a:r>
            <a:r>
              <a:rPr lang="en-US" sz="2400" i="1" dirty="0"/>
              <a:t> flags, const </a:t>
            </a:r>
            <a:r>
              <a:rPr lang="en-US" sz="2400" i="1" dirty="0" err="1"/>
              <a:t>struct</a:t>
            </a:r>
            <a:r>
              <a:rPr lang="en-US" sz="2400" i="1" dirty="0"/>
              <a:t> </a:t>
            </a:r>
            <a:r>
              <a:rPr lang="en-US" sz="2400" i="1" dirty="0" err="1"/>
              <a:t>sockaddr</a:t>
            </a:r>
            <a:r>
              <a:rPr lang="en-US" sz="2400" i="1" dirty="0"/>
              <a:t> FAR * to, </a:t>
            </a:r>
            <a:r>
              <a:rPr lang="en-US" sz="2400" i="1" dirty="0" err="1"/>
              <a:t>int</a:t>
            </a:r>
            <a:r>
              <a:rPr lang="en-US" sz="2400" i="1" dirty="0"/>
              <a:t> </a:t>
            </a:r>
            <a:r>
              <a:rPr lang="en-US" sz="2400" i="1" dirty="0" err="1"/>
              <a:t>tolen</a:t>
            </a:r>
            <a:r>
              <a:rPr lang="en-US" sz="2400" i="1" dirty="0"/>
              <a:t>)</a:t>
            </a:r>
            <a:r>
              <a:rPr lang="en-US" sz="2400" dirty="0"/>
              <a:t> </a:t>
            </a:r>
            <a:r>
              <a:rPr lang="ru-RU" sz="2400" dirty="0"/>
              <a:t>и</a:t>
            </a:r>
            <a:r>
              <a:rPr lang="en-US" sz="2400" dirty="0"/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i="1" dirty="0" err="1"/>
              <a:t>int</a:t>
            </a:r>
            <a:r>
              <a:rPr lang="en-US" sz="2400" i="1" dirty="0"/>
              <a:t> </a:t>
            </a:r>
            <a:r>
              <a:rPr lang="en-US" sz="2400" b="1" i="1" dirty="0" err="1"/>
              <a:t>recvfrom</a:t>
            </a:r>
            <a:r>
              <a:rPr lang="en-US" sz="2400" i="1" dirty="0"/>
              <a:t> (SOCKET s, char FAR* </a:t>
            </a:r>
            <a:r>
              <a:rPr lang="en-US" sz="2400" i="1" dirty="0" err="1"/>
              <a:t>buf</a:t>
            </a:r>
            <a:r>
              <a:rPr lang="en-US" sz="2400" i="1" dirty="0"/>
              <a:t>, </a:t>
            </a:r>
            <a:r>
              <a:rPr lang="en-US" sz="2400" i="1" dirty="0" err="1"/>
              <a:t>int</a:t>
            </a:r>
            <a:r>
              <a:rPr lang="en-US" sz="2400" i="1" dirty="0"/>
              <a:t> </a:t>
            </a:r>
            <a:r>
              <a:rPr lang="en-US" sz="2400" i="1" dirty="0" err="1"/>
              <a:t>len</a:t>
            </a:r>
            <a:r>
              <a:rPr lang="en-US" sz="2400" i="1" dirty="0"/>
              <a:t>, </a:t>
            </a:r>
            <a:r>
              <a:rPr lang="en-US" sz="2400" i="1" dirty="0" err="1"/>
              <a:t>int</a:t>
            </a:r>
            <a:r>
              <a:rPr lang="en-US" sz="2400" i="1" dirty="0"/>
              <a:t> flags, </a:t>
            </a:r>
            <a:r>
              <a:rPr lang="en-US" sz="2400" i="1" dirty="0" err="1"/>
              <a:t>struct</a:t>
            </a:r>
            <a:r>
              <a:rPr lang="en-US" sz="2400" i="1" dirty="0"/>
              <a:t> </a:t>
            </a:r>
            <a:r>
              <a:rPr lang="en-US" sz="2400" i="1" dirty="0" err="1"/>
              <a:t>sockaddr</a:t>
            </a:r>
            <a:r>
              <a:rPr lang="en-US" sz="2400" i="1" dirty="0"/>
              <a:t> FAR* from, </a:t>
            </a:r>
            <a:r>
              <a:rPr lang="en-US" sz="2400" i="1" dirty="0" err="1"/>
              <a:t>int</a:t>
            </a:r>
            <a:r>
              <a:rPr lang="en-US" sz="2400" i="1" dirty="0"/>
              <a:t> FAR* </a:t>
            </a:r>
            <a:r>
              <a:rPr lang="en-US" sz="2400" i="1" dirty="0" err="1"/>
              <a:t>fromlen</a:t>
            </a:r>
            <a:r>
              <a:rPr lang="en-US" sz="2400" i="1" dirty="0"/>
              <a:t> )</a:t>
            </a:r>
            <a:r>
              <a:rPr lang="en-US" sz="2400" dirty="0"/>
              <a:t>".</a:t>
            </a:r>
            <a:endParaRPr lang="ru-RU" sz="2400" dirty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dirty="0"/>
              <a:t>Они очень похожи на </a:t>
            </a:r>
            <a:r>
              <a:rPr lang="ru-RU" sz="2400" b="1" dirty="0" err="1"/>
              <a:t>send</a:t>
            </a:r>
            <a:r>
              <a:rPr lang="ru-RU" sz="2400" b="1" dirty="0"/>
              <a:t> и </a:t>
            </a:r>
            <a:r>
              <a:rPr lang="ru-RU" sz="2400" b="1" dirty="0" err="1"/>
              <a:t>recv</a:t>
            </a:r>
            <a:r>
              <a:rPr lang="ru-RU" sz="2400" dirty="0"/>
              <a:t>, - разница лишь в том, что </a:t>
            </a:r>
            <a:r>
              <a:rPr lang="ru-RU" sz="2400" b="1" dirty="0" err="1"/>
              <a:t>sendto</a:t>
            </a:r>
            <a:r>
              <a:rPr lang="ru-RU" sz="2400" dirty="0"/>
              <a:t> и </a:t>
            </a:r>
            <a:r>
              <a:rPr lang="ru-RU" sz="2400" b="1" dirty="0" err="1"/>
              <a:t>recvfrom</a:t>
            </a:r>
            <a:r>
              <a:rPr lang="ru-RU" sz="2400" dirty="0"/>
              <a:t> требуют явного указания адреса узла принимаемого или передаваемого данные. Вызов </a:t>
            </a:r>
            <a:r>
              <a:rPr lang="ru-RU" sz="2400" b="1" dirty="0" err="1"/>
              <a:t>recvfrom</a:t>
            </a:r>
            <a:r>
              <a:rPr lang="ru-RU" sz="2400" dirty="0"/>
              <a:t> не требует предварительного задания адреса передающего узла - функция принимает все пакеты, приходящие на заданный UDP-порт со всех IP адресов и портов. Напротив, отвечать отправителю следует на тот же самый порт откуда пришло сообщение. Поскольку, функция </a:t>
            </a:r>
            <a:r>
              <a:rPr lang="ru-RU" sz="2400" b="1" dirty="0" err="1"/>
              <a:t>recvfrom</a:t>
            </a:r>
            <a:r>
              <a:rPr lang="ru-RU" sz="2400" dirty="0"/>
              <a:t> заносит IP-адрес и номер порта клиента после получения от него сообщения, программисту фактически ничего не нужно делать - только передать </a:t>
            </a:r>
            <a:r>
              <a:rPr lang="ru-RU" sz="2400" b="1" dirty="0" err="1"/>
              <a:t>sendto</a:t>
            </a:r>
            <a:r>
              <a:rPr lang="ru-RU" sz="2400" dirty="0"/>
              <a:t> тот же самый указатель на структуру </a:t>
            </a:r>
            <a:r>
              <a:rPr lang="ru-RU" sz="2400" b="1" dirty="0" err="1"/>
              <a:t>sockaddr</a:t>
            </a:r>
            <a:r>
              <a:rPr lang="ru-RU" sz="2400" dirty="0"/>
              <a:t>, который был ранее передан функции </a:t>
            </a:r>
            <a:r>
              <a:rPr lang="ru-RU" sz="2400" b="1" dirty="0" err="1"/>
              <a:t>recvfr</a:t>
            </a:r>
            <a:r>
              <a:rPr lang="en-US" sz="2400" b="1" dirty="0"/>
              <a:t>o</a:t>
            </a:r>
            <a:r>
              <a:rPr lang="ru-RU" sz="2400" b="1" dirty="0" err="1"/>
              <a:t>m</a:t>
            </a:r>
            <a:r>
              <a:rPr lang="ru-RU" sz="2400" cap="all" dirty="0"/>
              <a:t>, </a:t>
            </a:r>
            <a:r>
              <a:rPr lang="ru-RU" sz="2400" dirty="0"/>
              <a:t>получившей сообщение от клиента</a:t>
            </a:r>
            <a:r>
              <a:rPr lang="ru-RU" sz="2400" cap="all" dirty="0"/>
              <a:t>.</a:t>
            </a:r>
            <a:endParaRPr lang="ru-RU" sz="24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126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/>
              <a:t>Пример: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   </a:t>
            </a:r>
            <a:r>
              <a:rPr lang="en-US" sz="2400" dirty="0" err="1">
                <a:solidFill>
                  <a:srgbClr val="00B0F0"/>
                </a:solidFill>
              </a:rPr>
              <a:t>int</a:t>
            </a:r>
            <a:r>
              <a:rPr lang="en-US" sz="2400" dirty="0">
                <a:solidFill>
                  <a:srgbClr val="00B0F0"/>
                </a:solidFill>
              </a:rPr>
              <a:t> actual</a:t>
            </a:r>
            <a:r>
              <a:rPr lang="ru-RU" sz="2400" dirty="0">
                <a:solidFill>
                  <a:srgbClr val="00B0F0"/>
                </a:solidFill>
              </a:rPr>
              <a:t>_</a:t>
            </a:r>
            <a:r>
              <a:rPr lang="en-US" sz="2400" dirty="0" err="1">
                <a:solidFill>
                  <a:srgbClr val="00B0F0"/>
                </a:solidFill>
              </a:rPr>
              <a:t>len</a:t>
            </a:r>
            <a:r>
              <a:rPr lang="ru-RU" sz="2400" dirty="0">
                <a:solidFill>
                  <a:srgbClr val="00B0F0"/>
                </a:solidFill>
              </a:rPr>
              <a:t>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>
                <a:solidFill>
                  <a:srgbClr val="00B0F0"/>
                </a:solidFill>
              </a:rPr>
              <a:t> </a:t>
            </a:r>
            <a:r>
              <a:rPr lang="en-US" sz="2400" dirty="0">
                <a:solidFill>
                  <a:srgbClr val="00B0F0"/>
                </a:solidFill>
              </a:rPr>
              <a:t>if(SOCKET_ERROR==(</a:t>
            </a:r>
            <a:r>
              <a:rPr lang="en-US" sz="2400" dirty="0" err="1">
                <a:solidFill>
                  <a:srgbClr val="00B0F0"/>
                </a:solidFill>
              </a:rPr>
              <a:t>actual_len</a:t>
            </a:r>
            <a:r>
              <a:rPr lang="en-US" sz="2400" dirty="0">
                <a:solidFill>
                  <a:srgbClr val="00B0F0"/>
                </a:solidFill>
              </a:rPr>
              <a:t>=</a:t>
            </a:r>
            <a:r>
              <a:rPr lang="en-US" sz="2400" dirty="0" err="1">
                <a:solidFill>
                  <a:srgbClr val="00B0F0"/>
                </a:solidFill>
              </a:rPr>
              <a:t>recv</a:t>
            </a:r>
            <a:r>
              <a:rPr lang="en-US" sz="2400" dirty="0">
                <a:solidFill>
                  <a:srgbClr val="00B0F0"/>
                </a:solidFill>
              </a:rPr>
              <a:t>(s,(char*)&amp;buff),max_packet_size,0))     </a:t>
            </a:r>
            <a:r>
              <a:rPr lang="ru-RU" sz="2400" dirty="0">
                <a:solidFill>
                  <a:srgbClr val="00B0F0"/>
                </a:solidFill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F0"/>
                </a:solidFill>
              </a:rPr>
              <a:t>     </a:t>
            </a:r>
            <a:r>
              <a:rPr lang="ru-RU" sz="2400" dirty="0">
                <a:solidFill>
                  <a:srgbClr val="00B0F0"/>
                </a:solidFill>
              </a:rPr>
              <a:t> // </a:t>
            </a:r>
            <a:r>
              <a:rPr lang="en-US" sz="2400" dirty="0">
                <a:solidFill>
                  <a:srgbClr val="00B0F0"/>
                </a:solidFill>
              </a:rPr>
              <a:t>Error</a:t>
            </a:r>
            <a:r>
              <a:rPr lang="ru-RU" sz="2400" dirty="0">
                <a:solidFill>
                  <a:srgbClr val="00B0F0"/>
                </a:solidFill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F0"/>
                </a:solidFill>
              </a:rPr>
              <a:t>      </a:t>
            </a:r>
            <a:r>
              <a:rPr lang="ru-RU" sz="2400" dirty="0" err="1">
                <a:solidFill>
                  <a:srgbClr val="00B0F0"/>
                </a:solidFill>
              </a:rPr>
              <a:t>error</a:t>
            </a:r>
            <a:r>
              <a:rPr lang="ru-RU" sz="2400" dirty="0">
                <a:solidFill>
                  <a:srgbClr val="00B0F0"/>
                </a:solidFill>
              </a:rPr>
              <a:t> = </a:t>
            </a:r>
            <a:r>
              <a:rPr lang="ru-RU" sz="2400" dirty="0" err="1">
                <a:solidFill>
                  <a:srgbClr val="00B0F0"/>
                </a:solidFill>
              </a:rPr>
              <a:t>WSAGetLastError</a:t>
            </a:r>
            <a:r>
              <a:rPr lang="ru-RU" sz="2400" dirty="0">
                <a:solidFill>
                  <a:srgbClr val="00B0F0"/>
                </a:solidFill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>
                <a:solidFill>
                  <a:srgbClr val="00B0F0"/>
                </a:solidFill>
              </a:rPr>
              <a:t>      // ... 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ru-RU" sz="2400" dirty="0">
                <a:solidFill>
                  <a:srgbClr val="00B0F0"/>
                </a:solidFill>
              </a:rPr>
              <a:t>   }</a:t>
            </a:r>
          </a:p>
          <a:p>
            <a:pPr>
              <a:buNone/>
            </a:pP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2786058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 Заметим, что в функции </a:t>
            </a:r>
            <a:r>
              <a:rPr lang="ru-RU" sz="2400" i="1" dirty="0" err="1"/>
              <a:t>recv</a:t>
            </a:r>
            <a:r>
              <a:rPr lang="ru-RU" sz="2400" dirty="0"/>
              <a:t> присутствует параметр </a:t>
            </a:r>
            <a:r>
              <a:rPr lang="ru-RU" sz="2400" i="1" dirty="0"/>
              <a:t>MAX_PACKET_SIZE</a:t>
            </a:r>
            <a:r>
              <a:rPr lang="ru-RU" sz="2400" dirty="0"/>
              <a:t>, который определяет длину буфера приёма данных. </a:t>
            </a:r>
            <a:r>
              <a:rPr lang="ru-RU" sz="2400" dirty="0" err="1"/>
              <a:t>Winsock</a:t>
            </a:r>
            <a:r>
              <a:rPr lang="ru-RU" sz="2400" dirty="0"/>
              <a:t> протоколы (TCP/UDP) могут "отправить" пакет размером и 65535 байт. Однако, реальный размер IP пакета может быть меньше для конкретного типа сети</a:t>
            </a:r>
            <a:r>
              <a:rPr lang="en-US" sz="2400" dirty="0"/>
              <a:t>. </a:t>
            </a:r>
            <a:r>
              <a:rPr lang="ru-RU" sz="2400" dirty="0"/>
              <a:t>При этом, фрагментированные данные могут идти с задержками.  Поэтому, если мы запросим у удалённого сервера не маленький кусочек данных, а немного побольше, то мы получим только первую порцию данных от сервера. Остальная часть данных будет, скорее всего, утеряна.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2852"/>
            <a:ext cx="9144000" cy="6715148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600" dirty="0"/>
              <a:t> </a:t>
            </a:r>
            <a:r>
              <a:rPr lang="ru-RU" sz="3800" dirty="0"/>
              <a:t>Учитывая, что функция </a:t>
            </a:r>
            <a:r>
              <a:rPr lang="ru-RU" sz="3800" dirty="0" err="1"/>
              <a:t>recv</a:t>
            </a:r>
            <a:r>
              <a:rPr lang="ru-RU" sz="3800" dirty="0"/>
              <a:t> после получения последнего фрагмента данных возвращает ноль, приведем новый корректный вариант кода: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800" dirty="0"/>
              <a:t> </a:t>
            </a:r>
            <a:r>
              <a:rPr lang="en-US" sz="3800" dirty="0">
                <a:solidFill>
                  <a:srgbClr val="0070C0"/>
                </a:solidFill>
              </a:rPr>
              <a:t>  </a:t>
            </a:r>
            <a:r>
              <a:rPr lang="en-US" sz="3800" dirty="0" err="1">
                <a:solidFill>
                  <a:srgbClr val="0070C0"/>
                </a:solidFill>
              </a:rPr>
              <a:t>int</a:t>
            </a:r>
            <a:r>
              <a:rPr lang="en-US" sz="3800" dirty="0">
                <a:solidFill>
                  <a:srgbClr val="0070C0"/>
                </a:solidFill>
              </a:rPr>
              <a:t> </a:t>
            </a:r>
            <a:r>
              <a:rPr lang="en-US" sz="3800" dirty="0" err="1">
                <a:solidFill>
                  <a:srgbClr val="0070C0"/>
                </a:solidFill>
              </a:rPr>
              <a:t>len</a:t>
            </a:r>
            <a:r>
              <a:rPr lang="en-US" sz="3800" dirty="0">
                <a:solidFill>
                  <a:srgbClr val="0070C0"/>
                </a:solidFill>
              </a:rPr>
              <a:t>; </a:t>
            </a:r>
            <a:endParaRPr lang="ru-RU" sz="38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3800" dirty="0">
                <a:solidFill>
                  <a:srgbClr val="0070C0"/>
                </a:solidFill>
              </a:rPr>
              <a:t>   do</a:t>
            </a:r>
            <a:r>
              <a:rPr lang="ru-RU" sz="3800" dirty="0">
                <a:solidFill>
                  <a:srgbClr val="0070C0"/>
                </a:solidFill>
              </a:rPr>
              <a:t>  </a:t>
            </a:r>
            <a:r>
              <a:rPr lang="en-US" sz="3800" dirty="0">
                <a:solidFill>
                  <a:srgbClr val="0070C0"/>
                </a:solidFill>
              </a:rPr>
              <a:t>   {</a:t>
            </a:r>
            <a:endParaRPr lang="ru-RU" sz="38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ru-RU" sz="3800" dirty="0">
                <a:solidFill>
                  <a:srgbClr val="0070C0"/>
                </a:solidFill>
              </a:rPr>
              <a:t>   </a:t>
            </a:r>
            <a:r>
              <a:rPr lang="en-US" sz="3800" dirty="0">
                <a:solidFill>
                  <a:srgbClr val="0070C0"/>
                </a:solidFill>
              </a:rPr>
              <a:t>if(SOCKET_ERROR ==(</a:t>
            </a:r>
            <a:r>
              <a:rPr lang="en-US" sz="3800" dirty="0" err="1">
                <a:solidFill>
                  <a:srgbClr val="0070C0"/>
                </a:solidFill>
              </a:rPr>
              <a:t>len</a:t>
            </a:r>
            <a:r>
              <a:rPr lang="en-US" sz="3800" dirty="0">
                <a:solidFill>
                  <a:srgbClr val="0070C0"/>
                </a:solidFill>
              </a:rPr>
              <a:t> = </a:t>
            </a:r>
            <a:r>
              <a:rPr lang="en-US" sz="3800" dirty="0" err="1">
                <a:solidFill>
                  <a:srgbClr val="0070C0"/>
                </a:solidFill>
              </a:rPr>
              <a:t>recv</a:t>
            </a:r>
            <a:r>
              <a:rPr lang="en-US" sz="3800" dirty="0">
                <a:solidFill>
                  <a:srgbClr val="0070C0"/>
                </a:solidFill>
              </a:rPr>
              <a:t>(s, (char)&amp;buff,</a:t>
            </a:r>
            <a:r>
              <a:rPr lang="ru-RU" sz="3800" dirty="0">
                <a:solidFill>
                  <a:srgbClr val="0070C0"/>
                </a:solidFill>
              </a:rPr>
              <a:t>    </a:t>
            </a:r>
            <a:r>
              <a:rPr lang="en-US" sz="3800" dirty="0">
                <a:solidFill>
                  <a:srgbClr val="0070C0"/>
                </a:solidFill>
              </a:rPr>
              <a:t>MAX_SIZE,</a:t>
            </a:r>
            <a:r>
              <a:rPr lang="ru-RU" sz="3800" dirty="0">
                <a:solidFill>
                  <a:srgbClr val="0070C0"/>
                </a:solidFill>
              </a:rPr>
              <a:t> </a:t>
            </a:r>
            <a:r>
              <a:rPr lang="en-US" sz="3800" dirty="0">
                <a:solidFill>
                  <a:srgbClr val="0070C0"/>
                </a:solidFill>
              </a:rPr>
              <a:t>0)))    </a:t>
            </a:r>
            <a:endParaRPr lang="ru-RU" sz="38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3800" dirty="0">
                <a:solidFill>
                  <a:srgbClr val="0070C0"/>
                </a:solidFill>
              </a:rPr>
              <a:t>   return -1;</a:t>
            </a:r>
            <a:endParaRPr lang="ru-RU" sz="38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3800" dirty="0">
                <a:solidFill>
                  <a:srgbClr val="0070C0"/>
                </a:solidFill>
              </a:rPr>
              <a:t>      for (</a:t>
            </a:r>
            <a:r>
              <a:rPr lang="en-US" sz="3800" dirty="0" err="1">
                <a:solidFill>
                  <a:srgbClr val="0070C0"/>
                </a:solidFill>
              </a:rPr>
              <a:t>int</a:t>
            </a:r>
            <a:r>
              <a:rPr lang="en-US" sz="3800" dirty="0">
                <a:solidFill>
                  <a:srgbClr val="0070C0"/>
                </a:solidFill>
              </a:rPr>
              <a:t> </a:t>
            </a:r>
            <a:r>
              <a:rPr lang="en-US" sz="3800" dirty="0" err="1">
                <a:solidFill>
                  <a:srgbClr val="0070C0"/>
                </a:solidFill>
              </a:rPr>
              <a:t>i</a:t>
            </a:r>
            <a:r>
              <a:rPr lang="en-US" sz="3800" dirty="0">
                <a:solidFill>
                  <a:srgbClr val="0070C0"/>
                </a:solidFill>
              </a:rPr>
              <a:t> = 0; </a:t>
            </a:r>
            <a:r>
              <a:rPr lang="en-US" sz="3800" dirty="0" err="1">
                <a:solidFill>
                  <a:srgbClr val="0070C0"/>
                </a:solidFill>
              </a:rPr>
              <a:t>i</a:t>
            </a:r>
            <a:r>
              <a:rPr lang="en-US" sz="3800" dirty="0">
                <a:solidFill>
                  <a:srgbClr val="0070C0"/>
                </a:solidFill>
              </a:rPr>
              <a:t> &lt; </a:t>
            </a:r>
            <a:r>
              <a:rPr lang="en-US" sz="3800" dirty="0" err="1">
                <a:solidFill>
                  <a:srgbClr val="0070C0"/>
                </a:solidFill>
              </a:rPr>
              <a:t>len</a:t>
            </a:r>
            <a:r>
              <a:rPr lang="en-US" sz="3800" dirty="0">
                <a:solidFill>
                  <a:srgbClr val="0070C0"/>
                </a:solidFill>
              </a:rPr>
              <a:t>; </a:t>
            </a:r>
            <a:r>
              <a:rPr lang="en-US" sz="3800" dirty="0" err="1">
                <a:solidFill>
                  <a:srgbClr val="0070C0"/>
                </a:solidFill>
              </a:rPr>
              <a:t>i</a:t>
            </a:r>
            <a:r>
              <a:rPr lang="en-US" sz="3800" dirty="0">
                <a:solidFill>
                  <a:srgbClr val="0070C0"/>
                </a:solidFill>
              </a:rPr>
              <a:t>++)</a:t>
            </a:r>
            <a:endParaRPr lang="ru-RU" sz="38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3800" dirty="0">
                <a:solidFill>
                  <a:srgbClr val="0070C0"/>
                </a:solidFill>
              </a:rPr>
              <a:t>      </a:t>
            </a:r>
            <a:r>
              <a:rPr lang="en-US" sz="3800" dirty="0" err="1">
                <a:solidFill>
                  <a:srgbClr val="0070C0"/>
                </a:solidFill>
              </a:rPr>
              <a:t>cout</a:t>
            </a:r>
            <a:r>
              <a:rPr lang="en-US" sz="3800" dirty="0">
                <a:solidFill>
                  <a:srgbClr val="0070C0"/>
                </a:solidFill>
              </a:rPr>
              <a:t> &lt;&lt; buff [</a:t>
            </a:r>
            <a:r>
              <a:rPr lang="en-US" sz="3800" dirty="0" err="1">
                <a:solidFill>
                  <a:srgbClr val="0070C0"/>
                </a:solidFill>
              </a:rPr>
              <a:t>i</a:t>
            </a:r>
            <a:r>
              <a:rPr lang="en-US" sz="3800" dirty="0">
                <a:solidFill>
                  <a:srgbClr val="0070C0"/>
                </a:solidFill>
              </a:rPr>
              <a:t>];</a:t>
            </a:r>
            <a:endParaRPr lang="ru-RU" sz="38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3800" dirty="0">
                <a:solidFill>
                  <a:srgbClr val="0070C0"/>
                </a:solidFill>
              </a:rPr>
              <a:t>   } while (</a:t>
            </a:r>
            <a:r>
              <a:rPr lang="en-US" sz="3800" dirty="0" err="1">
                <a:solidFill>
                  <a:srgbClr val="0070C0"/>
                </a:solidFill>
              </a:rPr>
              <a:t>len</a:t>
            </a:r>
            <a:r>
              <a:rPr lang="en-US" sz="3800" dirty="0">
                <a:solidFill>
                  <a:srgbClr val="0070C0"/>
                </a:solidFill>
              </a:rPr>
              <a:t>!=0);</a:t>
            </a:r>
            <a:endParaRPr lang="ru-RU" sz="38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3800" dirty="0"/>
              <a:t> </a:t>
            </a:r>
            <a:endParaRPr lang="ru-RU" sz="3800" dirty="0"/>
          </a:p>
          <a:p>
            <a:pPr>
              <a:buNone/>
            </a:pPr>
            <a:r>
              <a:rPr lang="ru-RU" sz="3800" dirty="0"/>
              <a:t>При такой организации считывания данных, потерь не будет.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229600" cy="1428760"/>
          </a:xfrm>
        </p:spPr>
        <p:txBody>
          <a:bodyPr>
            <a:normAutofit/>
          </a:bodyPr>
          <a:lstStyle/>
          <a:p>
            <a:r>
              <a:rPr lang="ru-RU" sz="2800" b="1" dirty="0"/>
              <a:t>Взаимодействие модулей распределенных сетевых приложений происходит на основе модели </a:t>
            </a:r>
            <a:r>
              <a:rPr lang="en-US" sz="2800" b="1" dirty="0"/>
              <a:t>TCP/IP</a:t>
            </a:r>
            <a:endParaRPr lang="ru-RU" sz="2800" b="1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B75AE7F5-A47B-ECF6-7697-A42EE826CC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24" y="2492896"/>
            <a:ext cx="9096364" cy="2952328"/>
          </a:xfr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4000" b="1" dirty="0"/>
              <a:t>Шаг </a:t>
            </a:r>
            <a:r>
              <a:rPr lang="en-US" sz="4000" b="1" dirty="0"/>
              <a:t>7</a:t>
            </a:r>
            <a:r>
              <a:rPr lang="ru-RU" sz="4000" b="1" dirty="0"/>
              <a:t>.</a:t>
            </a:r>
            <a:r>
              <a:rPr lang="ru-RU" sz="2400" dirty="0"/>
              <a:t> </a:t>
            </a:r>
            <a:r>
              <a:rPr lang="ru-RU" sz="3600" b="1" dirty="0"/>
              <a:t>Закрытие соединения и уничтожение </a:t>
            </a:r>
            <a:r>
              <a:rPr lang="ru-RU" sz="3600" b="1" dirty="0" err="1"/>
              <a:t>сокета</a:t>
            </a:r>
            <a:r>
              <a:rPr lang="ru-RU" sz="3600" b="1" dirty="0"/>
              <a:t>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3000" dirty="0">
                <a:solidFill>
                  <a:srgbClr val="FF0000"/>
                </a:solidFill>
              </a:rPr>
              <a:t>	</a:t>
            </a:r>
            <a:r>
              <a:rPr lang="ru-RU" sz="3000" dirty="0" err="1">
                <a:solidFill>
                  <a:srgbClr val="FF0000"/>
                </a:solidFill>
              </a:rPr>
              <a:t>int</a:t>
            </a:r>
            <a:r>
              <a:rPr lang="ru-RU" sz="3000" dirty="0">
                <a:solidFill>
                  <a:srgbClr val="FF0000"/>
                </a:solidFill>
              </a:rPr>
              <a:t> </a:t>
            </a:r>
            <a:r>
              <a:rPr lang="ru-RU" sz="3000" b="1" dirty="0" err="1">
                <a:solidFill>
                  <a:srgbClr val="FF0000"/>
                </a:solidFill>
              </a:rPr>
              <a:t>closesocket</a:t>
            </a:r>
            <a:r>
              <a:rPr lang="ru-RU" sz="3000" dirty="0">
                <a:solidFill>
                  <a:srgbClr val="FF0000"/>
                </a:solidFill>
              </a:rPr>
              <a:t> (SOCKET </a:t>
            </a:r>
            <a:r>
              <a:rPr lang="ru-RU" sz="3000" dirty="0" err="1">
                <a:solidFill>
                  <a:srgbClr val="FF0000"/>
                </a:solidFill>
              </a:rPr>
              <a:t>s</a:t>
            </a:r>
            <a:r>
              <a:rPr lang="ru-RU" sz="3000" dirty="0">
                <a:solidFill>
                  <a:srgbClr val="FF0000"/>
                </a:solidFill>
              </a:rPr>
              <a:t>)</a:t>
            </a:r>
            <a:endParaRPr lang="en-US" sz="3000" dirty="0">
              <a:solidFill>
                <a:srgbClr val="FF000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	Функция в случае удачного завершения операции возвращает нулевое значение</a:t>
            </a:r>
            <a:r>
              <a:rPr lang="ru-RU" sz="2400" cap="all" dirty="0"/>
              <a:t>.</a:t>
            </a:r>
            <a:r>
              <a:rPr lang="ru-RU" sz="2400" dirty="0"/>
              <a:t> В таком случае соединение разрывается моментально. Вызов </a:t>
            </a:r>
            <a:r>
              <a:rPr lang="ru-RU" sz="2400" b="1" dirty="0" err="1"/>
              <a:t>closesocket</a:t>
            </a:r>
            <a:r>
              <a:rPr lang="ru-RU" sz="2400" dirty="0"/>
              <a:t> имеет мгновенный эффект. После вызова </a:t>
            </a:r>
            <a:r>
              <a:rPr lang="ru-RU" sz="2400" b="1" dirty="0" err="1"/>
              <a:t>closesocket</a:t>
            </a:r>
            <a:r>
              <a:rPr lang="ru-RU" sz="2400" b="1" dirty="0"/>
              <a:t> </a:t>
            </a:r>
            <a:r>
              <a:rPr lang="ru-RU" sz="2400" dirty="0" err="1"/>
              <a:t>сокет</a:t>
            </a:r>
            <a:r>
              <a:rPr lang="ru-RU" sz="2400" dirty="0"/>
              <a:t> уже недоступен.</a:t>
            </a:r>
            <a:endParaRPr lang="en-US" sz="24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	Протокол </a:t>
            </a:r>
            <a:r>
              <a:rPr lang="ru-RU" sz="2400" b="1" dirty="0"/>
              <a:t>TCP</a:t>
            </a:r>
            <a:r>
              <a:rPr lang="ru-RU" sz="2400" dirty="0"/>
              <a:t> позволяет выборочно закрывать соединение любой из сторон, оставляя другую сторону активной. Например, клиент может сообщить серверу, что не будет больше передавать ему никаких данных и закрывает соединение </a:t>
            </a:r>
            <a:r>
              <a:rPr lang="ru-RU" sz="2400" b="1" dirty="0"/>
              <a:t>"клиент </a:t>
            </a:r>
            <a:r>
              <a:rPr lang="en-US" sz="2400" b="1" dirty="0"/>
              <a:t>&gt;</a:t>
            </a:r>
            <a:r>
              <a:rPr lang="ru-RU" sz="2400" b="1" dirty="0"/>
              <a:t> сервер</a:t>
            </a:r>
            <a:r>
              <a:rPr lang="ru-RU" sz="2400" dirty="0"/>
              <a:t>", однако, готов продолжать принимать от него данные, до тех пор, пока сервер будет их посылать, т.е. хочет оставить соединение "</a:t>
            </a:r>
            <a:r>
              <a:rPr lang="ru-RU" sz="2400" b="1" dirty="0"/>
              <a:t>клиент </a:t>
            </a:r>
            <a:r>
              <a:rPr lang="en-US" sz="2400" b="1" dirty="0"/>
              <a:t>&lt;</a:t>
            </a:r>
            <a:r>
              <a:rPr lang="ru-RU" sz="2400" b="1" dirty="0"/>
              <a:t> сервер</a:t>
            </a:r>
            <a:r>
              <a:rPr lang="ru-RU" sz="2400" dirty="0"/>
              <a:t>" открытым.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Для этого необходимо вызвать функцию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3000" dirty="0">
                <a:solidFill>
                  <a:srgbClr val="FF0000"/>
                </a:solidFill>
              </a:rPr>
              <a:t>	</a:t>
            </a:r>
            <a:r>
              <a:rPr lang="ru-RU" sz="3000" dirty="0" err="1">
                <a:solidFill>
                  <a:srgbClr val="FF0000"/>
                </a:solidFill>
              </a:rPr>
              <a:t>int</a:t>
            </a:r>
            <a:r>
              <a:rPr lang="ru-RU" sz="3000" dirty="0">
                <a:solidFill>
                  <a:srgbClr val="FF0000"/>
                </a:solidFill>
              </a:rPr>
              <a:t> </a:t>
            </a:r>
            <a:r>
              <a:rPr lang="ru-RU" sz="3000" b="1" dirty="0" err="1">
                <a:solidFill>
                  <a:srgbClr val="FF0000"/>
                </a:solidFill>
              </a:rPr>
              <a:t>shutdown</a:t>
            </a:r>
            <a:r>
              <a:rPr lang="ru-RU" sz="3000" dirty="0">
                <a:solidFill>
                  <a:srgbClr val="FF0000"/>
                </a:solidFill>
              </a:rPr>
              <a:t> (SOCKET s , </a:t>
            </a:r>
            <a:r>
              <a:rPr lang="ru-RU" sz="3000" dirty="0" err="1">
                <a:solidFill>
                  <a:srgbClr val="FF0000"/>
                </a:solidFill>
              </a:rPr>
              <a:t>int</a:t>
            </a:r>
            <a:r>
              <a:rPr lang="ru-RU" sz="3000" dirty="0">
                <a:solidFill>
                  <a:srgbClr val="FF0000"/>
                </a:solidFill>
              </a:rPr>
              <a:t> </a:t>
            </a:r>
            <a:r>
              <a:rPr lang="ru-RU" sz="3000" dirty="0" err="1">
                <a:solidFill>
                  <a:srgbClr val="FF0000"/>
                </a:solidFill>
              </a:rPr>
              <a:t>how</a:t>
            </a:r>
            <a:r>
              <a:rPr lang="ru-RU" sz="3000" dirty="0">
                <a:solidFill>
                  <a:srgbClr val="FF0000"/>
                </a:solidFill>
              </a:rPr>
              <a:t> )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 передав в аргументе </a:t>
            </a:r>
            <a:r>
              <a:rPr lang="ru-RU" sz="2400" b="1" dirty="0" err="1"/>
              <a:t>how</a:t>
            </a:r>
            <a:r>
              <a:rPr lang="ru-RU" sz="2400" dirty="0"/>
              <a:t> одно из следующих значений: </a:t>
            </a:r>
            <a:r>
              <a:rPr lang="ru-RU" sz="2400" b="1" dirty="0">
                <a:solidFill>
                  <a:srgbClr val="FF0000"/>
                </a:solidFill>
              </a:rPr>
              <a:t>SD_RECEIVE </a:t>
            </a:r>
            <a:r>
              <a:rPr lang="ru-RU" sz="2400" dirty="0"/>
              <a:t>для закрытия канала "сервер </a:t>
            </a:r>
            <a:r>
              <a:rPr lang="en-US" sz="2400" dirty="0"/>
              <a:t>&lt; </a:t>
            </a:r>
            <a:r>
              <a:rPr lang="ru-RU" sz="2400" dirty="0"/>
              <a:t>клиент", </a:t>
            </a:r>
            <a:r>
              <a:rPr lang="ru-RU" sz="2400" b="1" dirty="0">
                <a:solidFill>
                  <a:srgbClr val="FF0000"/>
                </a:solidFill>
              </a:rPr>
              <a:t>SD_SEND </a:t>
            </a:r>
            <a:r>
              <a:rPr lang="ru-RU" sz="2400" dirty="0"/>
              <a:t>для закрытия канала "клиент </a:t>
            </a:r>
            <a:r>
              <a:rPr lang="en-US" sz="2400" dirty="0"/>
              <a:t>&lt;</a:t>
            </a:r>
            <a:r>
              <a:rPr lang="ru-RU" sz="2400" dirty="0"/>
              <a:t> сервер", и, наконец, </a:t>
            </a:r>
            <a:r>
              <a:rPr lang="ru-RU" sz="2400" b="1" dirty="0">
                <a:solidFill>
                  <a:srgbClr val="FF0000"/>
                </a:solidFill>
              </a:rPr>
              <a:t>SD_BOTH </a:t>
            </a:r>
            <a:r>
              <a:rPr lang="ru-RU" sz="2400" dirty="0"/>
              <a:t>для закрытия обоих каналов.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2400" cap="all" dirty="0"/>
          </a:p>
          <a:p>
            <a:pPr marL="0" indent="0" algn="just">
              <a:spcBef>
                <a:spcPts val="0"/>
              </a:spcBef>
              <a:buNone/>
            </a:pPr>
            <a:endParaRPr lang="ru-RU" sz="2400" cap="all" dirty="0"/>
          </a:p>
          <a:p>
            <a:pPr marL="0" indent="0" algn="just">
              <a:spcBef>
                <a:spcPts val="0"/>
              </a:spcBef>
              <a:buNone/>
            </a:pPr>
            <a:endParaRPr lang="ru-RU" sz="2800" dirty="0"/>
          </a:p>
          <a:p>
            <a:pPr marL="0" indent="0" algn="just">
              <a:spcBef>
                <a:spcPts val="0"/>
              </a:spcBef>
              <a:buNone/>
            </a:pPr>
            <a:endParaRPr lang="ru-RU" sz="24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Последний вариант выгодно отличается от </a:t>
            </a:r>
            <a:r>
              <a:rPr lang="ru-RU" sz="2400" b="1" dirty="0" err="1"/>
              <a:t>closesocket</a:t>
            </a:r>
            <a:r>
              <a:rPr lang="ru-RU" sz="2400" dirty="0"/>
              <a:t> "мягким" закрытием соединения - удаленному узлу будет послано уведомление о желании разорвать связь, но это желание не будет воплощено в действительность, пока тот узел не возвратит свое подтверждение. Таким образом, можно не волноваться, что соединение будет закрыто в самый неподходящий момент.</a:t>
            </a:r>
            <a:endParaRPr lang="en-US" sz="2400" dirty="0"/>
          </a:p>
          <a:p>
            <a:pPr marL="0" indent="0" algn="just">
              <a:spcBef>
                <a:spcPts val="0"/>
              </a:spcBef>
              <a:buNone/>
            </a:pPr>
            <a:endParaRPr lang="ru-RU" sz="24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b="1" dirty="0">
                <a:solidFill>
                  <a:srgbClr val="FF0000"/>
                </a:solidFill>
              </a:rPr>
              <a:t>!!!</a:t>
            </a:r>
            <a:r>
              <a:rPr lang="ru-RU" sz="2400" dirty="0"/>
              <a:t> вызов </a:t>
            </a:r>
            <a:r>
              <a:rPr lang="ru-RU" sz="2400" b="1" dirty="0" err="1"/>
              <a:t>shutdown</a:t>
            </a:r>
            <a:r>
              <a:rPr lang="ru-RU" sz="2400" dirty="0"/>
              <a:t> не освобождает от необходимости закрытия </a:t>
            </a:r>
            <a:r>
              <a:rPr lang="ru-RU" sz="2400" dirty="0" err="1"/>
              <a:t>сокета</a:t>
            </a:r>
            <a:r>
              <a:rPr lang="ru-RU" sz="2400" dirty="0"/>
              <a:t> функцией </a:t>
            </a:r>
            <a:r>
              <a:rPr lang="ru-RU" sz="2400" b="1" dirty="0" err="1"/>
              <a:t>closesocket</a:t>
            </a:r>
            <a:r>
              <a:rPr lang="ru-RU" sz="2400" cap="all" dirty="0"/>
              <a:t>!</a:t>
            </a:r>
            <a:endParaRPr lang="en-US" sz="2400" cap="all" dirty="0"/>
          </a:p>
          <a:p>
            <a:pPr marL="0" indent="0" algn="just">
              <a:spcBef>
                <a:spcPts val="0"/>
              </a:spcBef>
              <a:buNone/>
            </a:pPr>
            <a:endParaRPr lang="en-US" sz="2400" cap="all" dirty="0"/>
          </a:p>
          <a:p>
            <a:pPr marL="0" indent="0" algn="just">
              <a:spcBef>
                <a:spcPts val="0"/>
              </a:spcBef>
              <a:buNone/>
            </a:pPr>
            <a:endParaRPr lang="en-US" sz="2400" cap="all" dirty="0"/>
          </a:p>
          <a:p>
            <a:pPr marL="0" indent="0" algn="just">
              <a:spcBef>
                <a:spcPts val="0"/>
              </a:spcBef>
              <a:buNone/>
            </a:pPr>
            <a:r>
              <a:rPr lang="ru-RU" sz="4000" b="1" dirty="0"/>
              <a:t>Шаг </a:t>
            </a:r>
            <a:r>
              <a:rPr lang="en-US" sz="4000" b="1" dirty="0"/>
              <a:t>8.</a:t>
            </a:r>
            <a:r>
              <a:rPr lang="ru-RU" sz="2400" b="1" dirty="0"/>
              <a:t> </a:t>
            </a:r>
            <a:r>
              <a:rPr lang="ru-RU" sz="2400" dirty="0"/>
              <a:t>Перед выходом из программы, необходимо вызвать функцию </a:t>
            </a:r>
            <a:r>
              <a:rPr lang="en-US" sz="2400" dirty="0"/>
              <a:t>		</a:t>
            </a:r>
            <a:r>
              <a:rPr lang="ru-RU" sz="2800" dirty="0" err="1">
                <a:solidFill>
                  <a:srgbClr val="FF0000"/>
                </a:solidFill>
              </a:rPr>
              <a:t>int</a:t>
            </a:r>
            <a:r>
              <a:rPr lang="ru-RU" sz="2800" dirty="0">
                <a:solidFill>
                  <a:srgbClr val="FF0000"/>
                </a:solidFill>
              </a:rPr>
              <a:t> </a:t>
            </a:r>
            <a:r>
              <a:rPr lang="ru-RU" sz="2800" b="1" dirty="0" err="1">
                <a:solidFill>
                  <a:srgbClr val="FF0000"/>
                </a:solidFill>
              </a:rPr>
              <a:t>WSACleanup</a:t>
            </a:r>
            <a:r>
              <a:rPr lang="ru-RU" sz="2800" dirty="0">
                <a:solidFill>
                  <a:srgbClr val="FF0000"/>
                </a:solidFill>
              </a:rPr>
              <a:t>(</a:t>
            </a:r>
            <a:r>
              <a:rPr lang="ru-RU" sz="2800" dirty="0" err="1">
                <a:solidFill>
                  <a:srgbClr val="FF0000"/>
                </a:solidFill>
              </a:rPr>
              <a:t>void</a:t>
            </a:r>
            <a:r>
              <a:rPr lang="ru-RU" sz="2800" dirty="0">
                <a:solidFill>
                  <a:srgbClr val="FF0000"/>
                </a:solidFill>
              </a:rPr>
              <a:t>) </a:t>
            </a:r>
            <a:endParaRPr lang="en-US" sz="2800" dirty="0">
              <a:solidFill>
                <a:srgbClr val="FF000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для </a:t>
            </a:r>
            <a:r>
              <a:rPr lang="ru-RU" sz="3600" b="1" dirty="0" err="1"/>
              <a:t>деинициализации</a:t>
            </a:r>
            <a:r>
              <a:rPr lang="ru-RU" sz="3600" b="1" dirty="0"/>
              <a:t> библиотеки </a:t>
            </a:r>
            <a:r>
              <a:rPr lang="ru-RU" sz="3600" b="1" dirty="0" err="1"/>
              <a:t>WinSock</a:t>
            </a:r>
            <a:r>
              <a:rPr lang="ru-RU" sz="3600" b="1" dirty="0"/>
              <a:t> </a:t>
            </a:r>
            <a:r>
              <a:rPr lang="ru-RU" sz="2400" dirty="0"/>
              <a:t>и освобождения используемых этим приложением ресурсов. 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800" dirty="0"/>
              <a:t>.</a:t>
            </a:r>
            <a:endParaRPr lang="en-US" sz="2400" cap="all" dirty="0"/>
          </a:p>
          <a:p>
            <a:pPr marL="0" indent="0" algn="just">
              <a:spcBef>
                <a:spcPts val="0"/>
              </a:spcBef>
              <a:buNone/>
            </a:pPr>
            <a:endParaRPr lang="en-US" sz="2400" cap="all" dirty="0"/>
          </a:p>
          <a:p>
            <a:pPr marL="0" indent="0" algn="just">
              <a:spcBef>
                <a:spcPts val="0"/>
              </a:spcBef>
              <a:buNone/>
            </a:pPr>
            <a:endParaRPr lang="ru-RU" sz="2400" cap="all" dirty="0"/>
          </a:p>
          <a:p>
            <a:pPr>
              <a:buNone/>
            </a:pPr>
            <a:endParaRPr lang="ru-RU" sz="24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ru-RU" sz="3600" b="1" dirty="0"/>
              <a:t>Клиент-серверное соединение </a:t>
            </a:r>
          </a:p>
          <a:p>
            <a:pPr algn="ctr">
              <a:buNone/>
            </a:pPr>
            <a:r>
              <a:rPr lang="ru-RU" sz="3600" b="1" dirty="0"/>
              <a:t>(</a:t>
            </a:r>
            <a:r>
              <a:rPr lang="en-US" sz="3600" b="1" dirty="0"/>
              <a:t>TCP-</a:t>
            </a:r>
            <a:r>
              <a:rPr lang="ru-RU" sz="3600" b="1" dirty="0"/>
              <a:t>сокеты)</a:t>
            </a:r>
          </a:p>
          <a:p>
            <a:pPr algn="ctr">
              <a:buNone/>
            </a:pPr>
            <a:endParaRPr lang="ru-RU" sz="3600" b="1" dirty="0"/>
          </a:p>
          <a:p>
            <a:pPr algn="ctr">
              <a:buNone/>
            </a:pPr>
            <a:r>
              <a:rPr lang="ru-RU" sz="3600" b="1" dirty="0"/>
              <a:t>Диалог между клиентом и сервером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8229600" cy="6858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>
                <a:latin typeface="Consolas" pitchFamily="49" charset="0"/>
              </a:rPr>
              <a:t>#include &lt;</a:t>
            </a:r>
            <a:r>
              <a:rPr lang="en-US" sz="1600" dirty="0" err="1">
                <a:latin typeface="Consolas" pitchFamily="49" charset="0"/>
              </a:rPr>
              <a:t>stdafx.h</a:t>
            </a:r>
            <a:r>
              <a:rPr lang="en-US" sz="1600" dirty="0">
                <a:latin typeface="Consolas" pitchFamily="49" charset="0"/>
              </a:rPr>
              <a:t>&gt; </a:t>
            </a:r>
            <a:r>
              <a:rPr lang="en-US" sz="1600" b="1" dirty="0"/>
              <a:t>// CLIENT TCP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#include &lt;</a:t>
            </a:r>
            <a:r>
              <a:rPr lang="en-US" sz="1600" dirty="0" err="1">
                <a:latin typeface="Consolas" pitchFamily="49" charset="0"/>
              </a:rPr>
              <a:t>iostream</a:t>
            </a:r>
            <a:r>
              <a:rPr lang="en-US" sz="1600" dirty="0">
                <a:latin typeface="Consolas" pitchFamily="49" charset="0"/>
              </a:rPr>
              <a:t>&gt;  </a:t>
            </a:r>
          </a:p>
          <a:p>
            <a:pPr>
              <a:buNone/>
            </a:pPr>
            <a:r>
              <a:rPr lang="en-US" sz="1600" b="1" dirty="0">
                <a:solidFill>
                  <a:srgbClr val="FFC000"/>
                </a:solidFill>
                <a:latin typeface="Consolas" pitchFamily="49" charset="0"/>
              </a:rPr>
              <a:t>#define _WINSOCK_DEPRECATED_NO_WARNINGS  </a:t>
            </a:r>
          </a:p>
          <a:p>
            <a:pPr>
              <a:buNone/>
            </a:pPr>
            <a:r>
              <a:rPr lang="en-US" sz="1600" b="1" dirty="0">
                <a:latin typeface="Consolas" pitchFamily="49" charset="0"/>
              </a:rPr>
              <a:t>// </a:t>
            </a:r>
            <a:r>
              <a:rPr lang="ru-RU" sz="1600" b="1" dirty="0">
                <a:latin typeface="Consolas" pitchFamily="49" charset="0"/>
              </a:rPr>
              <a:t>подавление предупреждений библиотеки </a:t>
            </a:r>
            <a:r>
              <a:rPr lang="en-US" sz="1600" b="1" dirty="0">
                <a:latin typeface="Consolas" pitchFamily="49" charset="0"/>
              </a:rPr>
              <a:t>winsock2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#include &lt;winsock2.h&gt; 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#include &lt;string&gt;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#include &lt;</a:t>
            </a:r>
            <a:r>
              <a:rPr lang="en-US" sz="1600" dirty="0" err="1">
                <a:latin typeface="Consolas" pitchFamily="49" charset="0"/>
              </a:rPr>
              <a:t>windows.h</a:t>
            </a:r>
            <a:r>
              <a:rPr lang="en-US" sz="1600" dirty="0">
                <a:latin typeface="Consolas" pitchFamily="49" charset="0"/>
              </a:rPr>
              <a:t>&gt;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#pragma comment (lib, "Ws2_32.lib")</a:t>
            </a:r>
          </a:p>
          <a:p>
            <a:pPr>
              <a:buNone/>
            </a:pPr>
            <a:r>
              <a:rPr lang="ru-RU" sz="1600" b="1" dirty="0">
                <a:solidFill>
                  <a:srgbClr val="FFC000"/>
                </a:solidFill>
                <a:latin typeface="Consolas" pitchFamily="49" charset="0"/>
              </a:rPr>
              <a:t>#</a:t>
            </a:r>
            <a:r>
              <a:rPr lang="ru-RU" sz="1600" b="1" dirty="0" err="1">
                <a:solidFill>
                  <a:srgbClr val="FFC000"/>
                </a:solidFill>
                <a:latin typeface="Consolas" pitchFamily="49" charset="0"/>
              </a:rPr>
              <a:t>pragma</a:t>
            </a:r>
            <a:r>
              <a:rPr lang="ru-RU" sz="1600" b="1" dirty="0">
                <a:solidFill>
                  <a:srgbClr val="FFC000"/>
                </a:solidFill>
                <a:latin typeface="Consolas" pitchFamily="49" charset="0"/>
              </a:rPr>
              <a:t> </a:t>
            </a:r>
            <a:r>
              <a:rPr lang="ru-RU" sz="1600" b="1" dirty="0" err="1">
                <a:solidFill>
                  <a:srgbClr val="FFC000"/>
                </a:solidFill>
                <a:latin typeface="Consolas" pitchFamily="49" charset="0"/>
              </a:rPr>
              <a:t>warning</a:t>
            </a:r>
            <a:r>
              <a:rPr lang="ru-RU" sz="1600" b="1" dirty="0">
                <a:solidFill>
                  <a:srgbClr val="FFC000"/>
                </a:solidFill>
                <a:latin typeface="Consolas" pitchFamily="49" charset="0"/>
              </a:rPr>
              <a:t>(</a:t>
            </a:r>
            <a:r>
              <a:rPr lang="ru-RU" sz="1600" b="1" dirty="0" err="1">
                <a:solidFill>
                  <a:srgbClr val="FFC000"/>
                </a:solidFill>
                <a:latin typeface="Consolas" pitchFamily="49" charset="0"/>
              </a:rPr>
              <a:t>disable</a:t>
            </a:r>
            <a:r>
              <a:rPr lang="ru-RU" sz="1600" b="1" dirty="0">
                <a:solidFill>
                  <a:srgbClr val="FFC000"/>
                </a:solidFill>
                <a:latin typeface="Consolas" pitchFamily="49" charset="0"/>
              </a:rPr>
              <a:t>: 4996)  </a:t>
            </a:r>
            <a:r>
              <a:rPr lang="ru-RU" sz="1600" b="1" dirty="0">
                <a:latin typeface="Consolas" pitchFamily="49" charset="0"/>
              </a:rPr>
              <a:t>// подавление предупреждения 4996</a:t>
            </a:r>
            <a:r>
              <a:rPr lang="en-US" sz="1600" dirty="0">
                <a:latin typeface="Consolas" pitchFamily="49" charset="0"/>
              </a:rPr>
              <a:t> 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using namespace std;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#define SRV_HOST "</a:t>
            </a:r>
            <a:r>
              <a:rPr lang="en-US" sz="1600" dirty="0" err="1">
                <a:latin typeface="Consolas" pitchFamily="49" charset="0"/>
              </a:rPr>
              <a:t>localhost</a:t>
            </a:r>
            <a:r>
              <a:rPr lang="en-US" sz="1600" dirty="0">
                <a:latin typeface="Consolas" pitchFamily="49" charset="0"/>
              </a:rPr>
              <a:t>"  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#define SRV_PORT 1234 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// </a:t>
            </a:r>
            <a:r>
              <a:rPr lang="ru-RU" sz="1600" b="1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по типу пароля для сервера</a:t>
            </a:r>
            <a:endParaRPr lang="en-US" sz="1600" dirty="0">
              <a:solidFill>
                <a:schemeClr val="accent3">
                  <a:lumMod val="75000"/>
                </a:schemeClr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#define CLNT_PORT 1235  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// </a:t>
            </a:r>
            <a:r>
              <a:rPr lang="ru-RU" sz="1600" b="1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пароль для клиента</a:t>
            </a:r>
            <a:endParaRPr lang="en-US" sz="1600" b="1" dirty="0">
              <a:solidFill>
                <a:schemeClr val="accent3">
                  <a:lumMod val="75000"/>
                </a:schemeClr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#define BUF_SIZE 64  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//</a:t>
            </a:r>
            <a:r>
              <a:rPr lang="ru-RU" sz="1600" b="1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память для попадания сообщения</a:t>
            </a:r>
            <a:endParaRPr lang="en-US" sz="1600" b="1" dirty="0">
              <a:solidFill>
                <a:schemeClr val="accent3">
                  <a:lumMod val="75000"/>
                </a:schemeClr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char TXT_ANSW[]= "I am your student\n" ;  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int main () { 	char buff[1024]; 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 if (</a:t>
            </a:r>
            <a:r>
              <a:rPr lang="en-US" sz="1600" dirty="0" err="1">
                <a:latin typeface="Consolas" pitchFamily="49" charset="0"/>
              </a:rPr>
              <a:t>WSAStartup</a:t>
            </a:r>
            <a:r>
              <a:rPr lang="en-US" sz="1600" dirty="0">
                <a:latin typeface="Consolas" pitchFamily="49" charset="0"/>
              </a:rPr>
              <a:t>(0x0202</a:t>
            </a:r>
            <a:r>
              <a:rPr lang="ru-RU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(версия)</a:t>
            </a:r>
            <a:r>
              <a:rPr lang="en-US" sz="1600" dirty="0">
                <a:latin typeface="Consolas" pitchFamily="49" charset="0"/>
              </a:rPr>
              <a:t>,(WSADATA *) &amp;buff[0]</a:t>
            </a:r>
            <a:r>
              <a:rPr lang="ru-RU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(по этому адресу)</a:t>
            </a:r>
            <a:r>
              <a:rPr lang="en-US" sz="1600" dirty="0">
                <a:latin typeface="Consolas" pitchFamily="49" charset="0"/>
              </a:rPr>
              <a:t>))     {</a:t>
            </a:r>
          </a:p>
          <a:p>
            <a:pPr>
              <a:buNone/>
            </a:pPr>
            <a:r>
              <a:rPr lang="ru-RU" sz="1600" dirty="0">
                <a:latin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</a:rPr>
              <a:t>cout</a:t>
            </a:r>
            <a:r>
              <a:rPr lang="en-US" sz="1600" dirty="0">
                <a:latin typeface="Consolas" pitchFamily="49" charset="0"/>
              </a:rPr>
              <a:t> &lt;&lt; "Error </a:t>
            </a:r>
            <a:r>
              <a:rPr lang="en-US" sz="1600" dirty="0" err="1">
                <a:latin typeface="Consolas" pitchFamily="49" charset="0"/>
              </a:rPr>
              <a:t>WSAStartup</a:t>
            </a:r>
            <a:r>
              <a:rPr lang="en-US" sz="1600" dirty="0">
                <a:latin typeface="Consolas" pitchFamily="49" charset="0"/>
              </a:rPr>
              <a:t> \n" &lt;&lt;  </a:t>
            </a:r>
            <a:r>
              <a:rPr lang="en-US" sz="1600" dirty="0" err="1">
                <a:latin typeface="Consolas" pitchFamily="49" charset="0"/>
              </a:rPr>
              <a:t>WSAGetLastError</a:t>
            </a:r>
            <a:r>
              <a:rPr lang="en-US" sz="1600" dirty="0">
                <a:latin typeface="Consolas" pitchFamily="49" charset="0"/>
              </a:rPr>
              <a:t>();  </a:t>
            </a:r>
            <a:r>
              <a:rPr lang="en-US" sz="1600" b="1" dirty="0">
                <a:latin typeface="Consolas" pitchFamily="49" charset="0"/>
              </a:rPr>
              <a:t>// </a:t>
            </a:r>
            <a:r>
              <a:rPr lang="ru-RU" sz="1600" b="1" dirty="0">
                <a:latin typeface="Consolas" pitchFamily="49" charset="0"/>
              </a:rPr>
              <a:t>Ошибка!</a:t>
            </a:r>
            <a:endParaRPr lang="en-US" sz="1600" b="1" dirty="0">
              <a:latin typeface="Consolas" pitchFamily="49" charset="0"/>
            </a:endParaRP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      return -1;     }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SOCKET s; 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int </a:t>
            </a:r>
            <a:r>
              <a:rPr lang="en-US" sz="1600" dirty="0" err="1">
                <a:latin typeface="Consolas" pitchFamily="49" charset="0"/>
              </a:rPr>
              <a:t>from_len</a:t>
            </a:r>
            <a:r>
              <a:rPr lang="en-US" sz="1600" dirty="0">
                <a:latin typeface="Consolas" pitchFamily="49" charset="0"/>
              </a:rPr>
              <a:t>;//</a:t>
            </a:r>
            <a:r>
              <a:rPr lang="ru-RU" sz="1600" dirty="0">
                <a:latin typeface="Consolas" pitchFamily="49" charset="0"/>
              </a:rPr>
              <a:t>для длины памяти</a:t>
            </a:r>
            <a:r>
              <a:rPr lang="en-US" sz="1600" dirty="0">
                <a:latin typeface="Consolas" pitchFamily="49" charset="0"/>
              </a:rPr>
              <a:t>   char </a:t>
            </a:r>
            <a:r>
              <a:rPr lang="en-US" sz="1600" dirty="0" err="1">
                <a:latin typeface="Consolas" pitchFamily="49" charset="0"/>
              </a:rPr>
              <a:t>buf</a:t>
            </a:r>
            <a:r>
              <a:rPr lang="en-US" sz="1600" dirty="0">
                <a:latin typeface="Consolas" pitchFamily="49" charset="0"/>
              </a:rPr>
              <a:t>[BUF_SIZE]={0};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//</a:t>
            </a:r>
            <a:r>
              <a:rPr lang="ru-RU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память для передачи реплик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    </a:t>
            </a:r>
            <a:r>
              <a:rPr lang="en-US" sz="1600" dirty="0" err="1">
                <a:latin typeface="Consolas" pitchFamily="49" charset="0"/>
              </a:rPr>
              <a:t>hostent</a:t>
            </a:r>
            <a:r>
              <a:rPr lang="en-US" sz="1600" dirty="0">
                <a:latin typeface="Consolas" pitchFamily="49" charset="0"/>
              </a:rPr>
              <a:t> * hp;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//</a:t>
            </a:r>
            <a:r>
              <a:rPr lang="ru-RU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структура для использования </a:t>
            </a:r>
            <a:r>
              <a:rPr lang="ru-RU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функий</a:t>
            </a:r>
            <a:r>
              <a:rPr lang="ru-RU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ru-RU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библ</a:t>
            </a:r>
            <a:r>
              <a:rPr lang="ru-RU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 сокетов</a:t>
            </a:r>
            <a:endParaRPr lang="en-US" sz="1600" dirty="0">
              <a:solidFill>
                <a:schemeClr val="accent3">
                  <a:lumMod val="75000"/>
                </a:schemeClr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1600" dirty="0" err="1">
                <a:latin typeface="Consolas" pitchFamily="49" charset="0"/>
              </a:rPr>
              <a:t>sockaddr_in</a:t>
            </a: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</a:rPr>
              <a:t>clnt_sin</a:t>
            </a:r>
            <a:r>
              <a:rPr lang="ru-RU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(информация для сокета клиента)</a:t>
            </a:r>
            <a:r>
              <a:rPr lang="en-US" sz="1600" dirty="0">
                <a:latin typeface="Consolas" pitchFamily="49" charset="0"/>
              </a:rPr>
              <a:t>, </a:t>
            </a:r>
            <a:r>
              <a:rPr lang="en-US" sz="1600" dirty="0" err="1">
                <a:latin typeface="Consolas" pitchFamily="49" charset="0"/>
              </a:rPr>
              <a:t>srv_sin</a:t>
            </a:r>
            <a:r>
              <a:rPr lang="ru-RU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(информация для сокета сервера)</a:t>
            </a:r>
            <a:r>
              <a:rPr lang="en-US" sz="1600" dirty="0"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s = socket (AF_INET, SOCK_STREAM, 0);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00100" y="0"/>
            <a:ext cx="7872410" cy="6858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err="1"/>
              <a:t>clnt_sin.sin_family</a:t>
            </a:r>
            <a:r>
              <a:rPr lang="en-US" sz="1600" dirty="0"/>
              <a:t> = AF_INET; </a:t>
            </a:r>
          </a:p>
          <a:p>
            <a:pPr>
              <a:buNone/>
            </a:pPr>
            <a:r>
              <a:rPr lang="en-US" sz="1600" dirty="0" err="1"/>
              <a:t>clnt_sin.sin_addr.s_addr</a:t>
            </a:r>
            <a:r>
              <a:rPr lang="en-US" sz="1600" dirty="0"/>
              <a:t> = 0;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//</a:t>
            </a:r>
            <a:r>
              <a:rPr lang="ru-RU" sz="1600" dirty="0">
                <a:solidFill>
                  <a:schemeClr val="accent3">
                    <a:lumMod val="75000"/>
                  </a:schemeClr>
                </a:solidFill>
              </a:rPr>
              <a:t>адрес текущего компа</a:t>
            </a:r>
            <a:endParaRPr lang="en-US" sz="1600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600" dirty="0" err="1"/>
              <a:t>clnt_sin.sin_port</a:t>
            </a:r>
            <a:r>
              <a:rPr lang="en-US" sz="1600" dirty="0"/>
              <a:t> = </a:t>
            </a:r>
            <a:r>
              <a:rPr lang="en-US" sz="1600" dirty="0" err="1"/>
              <a:t>htons</a:t>
            </a:r>
            <a:r>
              <a:rPr lang="en-US" sz="1600" dirty="0"/>
              <a:t>(CLNT_PORT); </a:t>
            </a:r>
          </a:p>
          <a:p>
            <a:pPr>
              <a:buNone/>
            </a:pPr>
            <a:r>
              <a:rPr lang="en-US" sz="1600" dirty="0"/>
              <a:t>bind (s, ( </a:t>
            </a:r>
            <a:r>
              <a:rPr lang="en-US" sz="1600" dirty="0" err="1"/>
              <a:t>sockaddr</a:t>
            </a:r>
            <a:r>
              <a:rPr lang="en-US" sz="1600" dirty="0"/>
              <a:t> *)&amp;</a:t>
            </a:r>
            <a:r>
              <a:rPr lang="en-US" sz="1600" dirty="0" err="1"/>
              <a:t>clnt_sin</a:t>
            </a:r>
            <a:r>
              <a:rPr lang="en-US" sz="1600" dirty="0"/>
              <a:t>, </a:t>
            </a:r>
            <a:r>
              <a:rPr lang="en-US" sz="1600" dirty="0" err="1"/>
              <a:t>sizeof</a:t>
            </a:r>
            <a:r>
              <a:rPr lang="en-US" sz="1600" dirty="0"/>
              <a:t>(</a:t>
            </a:r>
            <a:r>
              <a:rPr lang="en-US" sz="1600" dirty="0" err="1"/>
              <a:t>clnt_sin</a:t>
            </a:r>
            <a:r>
              <a:rPr lang="en-US" sz="1600" dirty="0"/>
              <a:t>)); </a:t>
            </a:r>
          </a:p>
          <a:p>
            <a:pPr>
              <a:buNone/>
            </a:pPr>
            <a:r>
              <a:rPr lang="en-US" sz="1600" dirty="0"/>
              <a:t>hp=</a:t>
            </a:r>
            <a:r>
              <a:rPr lang="en-US" sz="1600" dirty="0" err="1"/>
              <a:t>gethostbyname</a:t>
            </a:r>
            <a:r>
              <a:rPr lang="en-US" sz="1600" dirty="0"/>
              <a:t>(SRV_HOST);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//</a:t>
            </a:r>
            <a:r>
              <a:rPr lang="ru-RU" sz="1600" dirty="0">
                <a:solidFill>
                  <a:schemeClr val="accent3">
                    <a:lumMod val="75000"/>
                  </a:schemeClr>
                </a:solidFill>
              </a:rPr>
              <a:t>получили числовой формат адреса</a:t>
            </a:r>
            <a:endParaRPr lang="en-US" sz="1600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600" dirty="0" err="1"/>
              <a:t>srv_sin.sin_port</a:t>
            </a:r>
            <a:r>
              <a:rPr lang="en-US" sz="1600" dirty="0"/>
              <a:t>=</a:t>
            </a:r>
            <a:r>
              <a:rPr lang="en-US" sz="1600" dirty="0" err="1"/>
              <a:t>htons</a:t>
            </a:r>
            <a:r>
              <a:rPr lang="en-US" sz="1600" dirty="0"/>
              <a:t>(SRV_PORT);</a:t>
            </a:r>
          </a:p>
          <a:p>
            <a:pPr>
              <a:buNone/>
            </a:pPr>
            <a:r>
              <a:rPr lang="en-US" sz="1600" dirty="0" err="1"/>
              <a:t>srv_sin.sin_family</a:t>
            </a:r>
            <a:r>
              <a:rPr lang="en-US" sz="1600" dirty="0"/>
              <a:t> = AF_INET; </a:t>
            </a:r>
          </a:p>
          <a:p>
            <a:pPr>
              <a:buNone/>
            </a:pPr>
            <a:r>
              <a:rPr lang="en-US" sz="1600" dirty="0"/>
              <a:t>((unsigned long *)&amp;</a:t>
            </a:r>
            <a:r>
              <a:rPr lang="en-US" sz="1600" dirty="0" err="1"/>
              <a:t>srv_sin.sin_addr</a:t>
            </a:r>
            <a:r>
              <a:rPr lang="en-US" sz="1600" dirty="0"/>
              <a:t>)[0]=</a:t>
            </a:r>
          </a:p>
          <a:p>
            <a:pPr>
              <a:buNone/>
            </a:pPr>
            <a:r>
              <a:rPr lang="en-US" sz="1600" dirty="0"/>
              <a:t>        ((unsigned long **)hp-&gt;</a:t>
            </a:r>
            <a:r>
              <a:rPr lang="en-US" sz="1600" dirty="0" err="1"/>
              <a:t>h_addr_list</a:t>
            </a:r>
            <a:r>
              <a:rPr lang="en-US" sz="1600" dirty="0"/>
              <a:t>)[0][0];</a:t>
            </a:r>
          </a:p>
          <a:p>
            <a:pPr>
              <a:buNone/>
            </a:pPr>
            <a:r>
              <a:rPr lang="en-US" sz="1600" dirty="0"/>
              <a:t>connect (s,(</a:t>
            </a:r>
            <a:r>
              <a:rPr lang="en-US" sz="1600" dirty="0" err="1"/>
              <a:t>sockaddr</a:t>
            </a:r>
            <a:r>
              <a:rPr lang="en-US" sz="1600" dirty="0"/>
              <a:t> *)&amp;</a:t>
            </a:r>
            <a:r>
              <a:rPr lang="en-US" sz="1600" dirty="0" err="1"/>
              <a:t>srv_sin</a:t>
            </a:r>
            <a:r>
              <a:rPr lang="en-US" sz="1600" dirty="0"/>
              <a:t>, </a:t>
            </a:r>
            <a:r>
              <a:rPr lang="en-US" sz="1600" dirty="0" err="1"/>
              <a:t>sizeof</a:t>
            </a:r>
            <a:r>
              <a:rPr lang="en-US" sz="1600" dirty="0"/>
              <a:t>(</a:t>
            </a:r>
            <a:r>
              <a:rPr lang="en-US" sz="1600" dirty="0" err="1"/>
              <a:t>srv_sin</a:t>
            </a:r>
            <a:r>
              <a:rPr lang="en-US" sz="1600" dirty="0"/>
              <a:t>));</a:t>
            </a:r>
            <a:r>
              <a:rPr lang="ru-RU" sz="1600" dirty="0"/>
              <a:t>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//</a:t>
            </a:r>
            <a:r>
              <a:rPr lang="ru-RU" sz="1600" dirty="0">
                <a:solidFill>
                  <a:schemeClr val="accent3">
                    <a:lumMod val="75000"/>
                  </a:schemeClr>
                </a:solidFill>
              </a:rPr>
              <a:t>клиент связывается с сервером</a:t>
            </a:r>
            <a:endParaRPr lang="en-US" sz="1600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600" dirty="0"/>
              <a:t>string </a:t>
            </a:r>
            <a:r>
              <a:rPr lang="en-US" sz="1600" dirty="0" err="1"/>
              <a:t>mst</a:t>
            </a:r>
            <a:r>
              <a:rPr lang="en-US" sz="1600" dirty="0"/>
              <a:t>;</a:t>
            </a:r>
          </a:p>
          <a:p>
            <a:pPr>
              <a:buNone/>
            </a:pPr>
            <a:r>
              <a:rPr lang="en-US" sz="1600" dirty="0"/>
              <a:t>do  {</a:t>
            </a:r>
          </a:p>
          <a:p>
            <a:pPr>
              <a:buNone/>
            </a:pPr>
            <a:r>
              <a:rPr lang="en-US" sz="1600" dirty="0"/>
              <a:t>	</a:t>
            </a:r>
            <a:r>
              <a:rPr lang="en-US" sz="1600" dirty="0" err="1"/>
              <a:t>from_len</a:t>
            </a:r>
            <a:r>
              <a:rPr lang="en-US" sz="1600" dirty="0"/>
              <a:t> = </a:t>
            </a:r>
            <a:r>
              <a:rPr lang="en-US" sz="1600" dirty="0" err="1"/>
              <a:t>recv</a:t>
            </a:r>
            <a:r>
              <a:rPr lang="en-US" sz="1600" dirty="0"/>
              <a:t>(s,(char *)&amp;</a:t>
            </a:r>
            <a:r>
              <a:rPr lang="en-US" sz="1600" dirty="0" err="1"/>
              <a:t>buf</a:t>
            </a:r>
            <a:r>
              <a:rPr lang="en-US" sz="1600" dirty="0"/>
              <a:t>, BUF_SIZE,0);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//</a:t>
            </a:r>
            <a:r>
              <a:rPr lang="ru-RU" sz="1600" dirty="0">
                <a:solidFill>
                  <a:schemeClr val="accent3">
                    <a:lumMod val="75000"/>
                  </a:schemeClr>
                </a:solidFill>
              </a:rPr>
              <a:t>что-то про размер в байтах</a:t>
            </a:r>
            <a:endParaRPr lang="en-US" sz="1600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600" dirty="0" err="1"/>
              <a:t>buf</a:t>
            </a:r>
            <a:r>
              <a:rPr lang="en-US" sz="1600" dirty="0"/>
              <a:t>[</a:t>
            </a:r>
            <a:r>
              <a:rPr lang="en-US" sz="1600" dirty="0" err="1"/>
              <a:t>from_len</a:t>
            </a:r>
            <a:r>
              <a:rPr lang="en-US" sz="1600" dirty="0"/>
              <a:t>]=0;</a:t>
            </a:r>
          </a:p>
          <a:p>
            <a:pPr>
              <a:buNone/>
            </a:pPr>
            <a:r>
              <a:rPr lang="en-US" sz="1600" dirty="0" err="1"/>
              <a:t>cout</a:t>
            </a:r>
            <a:r>
              <a:rPr lang="en-US" sz="1600" dirty="0"/>
              <a:t> &lt;&lt; </a:t>
            </a:r>
            <a:r>
              <a:rPr lang="en-US" sz="1600" dirty="0" err="1"/>
              <a:t>buf</a:t>
            </a:r>
            <a:r>
              <a:rPr lang="en-US" sz="1600" dirty="0"/>
              <a:t> &lt;&lt;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pPr>
              <a:buNone/>
            </a:pPr>
            <a:r>
              <a:rPr lang="en-US" sz="1600" dirty="0"/>
              <a:t>//send (s, (char *)&amp;TXT_ANSW, </a:t>
            </a:r>
            <a:r>
              <a:rPr lang="en-US" sz="1600" dirty="0" err="1"/>
              <a:t>sizeof</a:t>
            </a:r>
            <a:r>
              <a:rPr lang="en-US" sz="1600" dirty="0"/>
              <a:t>(TXT_ANSW),0); </a:t>
            </a:r>
          </a:p>
          <a:p>
            <a:pPr>
              <a:buNone/>
            </a:pPr>
            <a:r>
              <a:rPr lang="en-US" sz="1600" dirty="0"/>
              <a:t>       </a:t>
            </a:r>
            <a:r>
              <a:rPr lang="en-US" sz="1600" dirty="0" err="1"/>
              <a:t>getline</a:t>
            </a:r>
            <a:r>
              <a:rPr lang="en-US" sz="1600" dirty="0"/>
              <a:t>(</a:t>
            </a:r>
            <a:r>
              <a:rPr lang="en-US" sz="1600" dirty="0" err="1"/>
              <a:t>cin</a:t>
            </a:r>
            <a:r>
              <a:rPr lang="en-US" sz="1600" dirty="0"/>
              <a:t>, </a:t>
            </a:r>
            <a:r>
              <a:rPr lang="en-US" sz="1600" dirty="0" err="1"/>
              <a:t>mst</a:t>
            </a:r>
            <a:r>
              <a:rPr lang="en-US" sz="1600" dirty="0"/>
              <a:t>);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//</a:t>
            </a:r>
            <a:r>
              <a:rPr lang="ru-RU" sz="1600" dirty="0" err="1">
                <a:solidFill>
                  <a:schemeClr val="accent3">
                    <a:lumMod val="75000"/>
                  </a:schemeClr>
                </a:solidFill>
              </a:rPr>
              <a:t>считалии</a:t>
            </a:r>
            <a:r>
              <a:rPr lang="ru-RU" sz="1600" dirty="0">
                <a:solidFill>
                  <a:schemeClr val="accent3">
                    <a:lumMod val="75000"/>
                  </a:schemeClr>
                </a:solidFill>
              </a:rPr>
              <a:t> ответ клиента</a:t>
            </a:r>
            <a:endParaRPr lang="en-US" sz="1600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600" dirty="0"/>
              <a:t>        int </a:t>
            </a:r>
            <a:r>
              <a:rPr lang="en-US" sz="1600" dirty="0" err="1"/>
              <a:t>msg_size</a:t>
            </a:r>
            <a:r>
              <a:rPr lang="en-US" sz="1600" dirty="0"/>
              <a:t> = </a:t>
            </a:r>
            <a:r>
              <a:rPr lang="en-US" sz="1600" dirty="0" err="1"/>
              <a:t>mst.size</a:t>
            </a:r>
            <a:r>
              <a:rPr lang="en-US" sz="1600" dirty="0"/>
              <a:t>();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//</a:t>
            </a:r>
            <a:r>
              <a:rPr lang="ru-RU" sz="1600" dirty="0">
                <a:solidFill>
                  <a:schemeClr val="accent3">
                    <a:lumMod val="75000"/>
                  </a:schemeClr>
                </a:solidFill>
              </a:rPr>
              <a:t>узнали размер ответа</a:t>
            </a:r>
            <a:endParaRPr lang="en-US" sz="1600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600" dirty="0"/>
              <a:t>send (s, (char *)&amp; </a:t>
            </a:r>
            <a:r>
              <a:rPr lang="en-US" sz="1600" dirty="0" err="1"/>
              <a:t>mst</a:t>
            </a:r>
            <a:r>
              <a:rPr lang="en-US" sz="1600" dirty="0"/>
              <a:t>[0], msg_size,0);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//</a:t>
            </a:r>
            <a:r>
              <a:rPr lang="ru-RU" sz="1600" dirty="0">
                <a:solidFill>
                  <a:schemeClr val="accent3">
                    <a:lumMod val="75000"/>
                  </a:schemeClr>
                </a:solidFill>
              </a:rPr>
              <a:t>посылаем серверу</a:t>
            </a:r>
            <a:endParaRPr lang="en-US" sz="1600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600" dirty="0"/>
              <a:t>}while (</a:t>
            </a:r>
            <a:r>
              <a:rPr lang="en-US" sz="1600" dirty="0" err="1"/>
              <a:t>mst</a:t>
            </a:r>
            <a:r>
              <a:rPr lang="en-US" sz="1600" dirty="0"/>
              <a:t>!="Bye");</a:t>
            </a:r>
            <a:r>
              <a:rPr lang="ru-RU" sz="1600" dirty="0"/>
              <a:t>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//</a:t>
            </a:r>
            <a:r>
              <a:rPr lang="ru-RU" sz="1600" dirty="0">
                <a:solidFill>
                  <a:schemeClr val="accent3">
                    <a:lumMod val="75000"/>
                  </a:schemeClr>
                </a:solidFill>
              </a:rPr>
              <a:t>условие завершения работы сервера</a:t>
            </a:r>
            <a:endParaRPr lang="en-US" sz="1600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600" dirty="0" err="1"/>
              <a:t>cout</a:t>
            </a:r>
            <a:r>
              <a:rPr lang="en-US" sz="1600" dirty="0"/>
              <a:t> &lt;&lt; "exit to infinity"&lt;&lt; 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//</a:t>
            </a:r>
            <a:r>
              <a:rPr lang="ru-RU" sz="1600" dirty="0">
                <a:solidFill>
                  <a:schemeClr val="accent3">
                    <a:lumMod val="75000"/>
                  </a:schemeClr>
                </a:solidFill>
              </a:rPr>
              <a:t>ушли в бесконечность</a:t>
            </a:r>
            <a:endParaRPr lang="en-US" sz="1600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600" dirty="0" err="1"/>
              <a:t>cin.get</a:t>
            </a:r>
            <a:r>
              <a:rPr lang="en-US" sz="1600" dirty="0"/>
              <a:t>();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//</a:t>
            </a:r>
            <a:r>
              <a:rPr lang="ru-RU" sz="1600" dirty="0">
                <a:solidFill>
                  <a:schemeClr val="accent3">
                    <a:lumMod val="75000"/>
                  </a:schemeClr>
                </a:solidFill>
              </a:rPr>
              <a:t>задержка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    </a:t>
            </a:r>
            <a:r>
              <a:rPr lang="en-US" sz="1600" dirty="0" err="1"/>
              <a:t>closesocket</a:t>
            </a:r>
            <a:r>
              <a:rPr lang="en-US" sz="1600" dirty="0"/>
              <a:t> (s);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//</a:t>
            </a:r>
            <a:r>
              <a:rPr lang="ru-RU" sz="1600" dirty="0">
                <a:solidFill>
                  <a:schemeClr val="accent3">
                    <a:lumMod val="75000"/>
                  </a:schemeClr>
                </a:solidFill>
              </a:rPr>
              <a:t>разрыв соединения</a:t>
            </a:r>
            <a:endParaRPr lang="en-US" sz="1600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600" dirty="0"/>
              <a:t>  return 0;  }</a:t>
            </a:r>
            <a:endParaRPr lang="ru-RU" sz="16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0"/>
            <a:ext cx="8929718" cy="6858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 dirty="0"/>
              <a:t>// SERVER TCP </a:t>
            </a:r>
          </a:p>
          <a:p>
            <a:pPr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stdafx.h</a:t>
            </a:r>
            <a:r>
              <a:rPr lang="en-US" sz="2000" dirty="0"/>
              <a:t>&gt; </a:t>
            </a:r>
          </a:p>
          <a:p>
            <a:pPr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iostream</a:t>
            </a:r>
            <a:r>
              <a:rPr lang="en-US" sz="2000" dirty="0"/>
              <a:t>&gt;  </a:t>
            </a:r>
          </a:p>
          <a:p>
            <a:pPr>
              <a:buNone/>
            </a:pPr>
            <a:r>
              <a:rPr lang="en-US" sz="2000" dirty="0"/>
              <a:t>#include &lt;winsock2.h&gt; </a:t>
            </a:r>
          </a:p>
          <a:p>
            <a:pPr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windows.h</a:t>
            </a:r>
            <a:r>
              <a:rPr lang="en-US" sz="2000" dirty="0"/>
              <a:t>&gt; </a:t>
            </a:r>
          </a:p>
          <a:p>
            <a:pPr>
              <a:buNone/>
            </a:pPr>
            <a:r>
              <a:rPr lang="en-US" sz="2000" dirty="0"/>
              <a:t>#include &lt;string&gt; </a:t>
            </a:r>
          </a:p>
          <a:p>
            <a:pPr>
              <a:buNone/>
            </a:pPr>
            <a:r>
              <a:rPr lang="en-US" sz="2000" dirty="0"/>
              <a:t>#</a:t>
            </a:r>
            <a:r>
              <a:rPr lang="en-US" sz="2000" dirty="0" err="1"/>
              <a:t>pragma</a:t>
            </a:r>
            <a:r>
              <a:rPr lang="en-US" sz="2000" dirty="0"/>
              <a:t> comment (lib, "Ws2_32.lib")  </a:t>
            </a:r>
          </a:p>
          <a:p>
            <a:pPr>
              <a:buNone/>
            </a:pPr>
            <a:r>
              <a:rPr lang="en-US" sz="2000" dirty="0"/>
              <a:t>using namespace std;</a:t>
            </a:r>
          </a:p>
          <a:p>
            <a:pPr>
              <a:buNone/>
            </a:pPr>
            <a:r>
              <a:rPr lang="en-US" sz="2000" dirty="0"/>
              <a:t>#define SRV_PORT 1234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//</a:t>
            </a:r>
            <a:r>
              <a:rPr lang="ru-RU" sz="2000" dirty="0">
                <a:solidFill>
                  <a:schemeClr val="accent3">
                    <a:lumMod val="75000"/>
                  </a:schemeClr>
                </a:solidFill>
              </a:rPr>
              <a:t> порт должен совпадать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sz="2000" dirty="0"/>
              <a:t>#define BUF_SIZE 64  </a:t>
            </a:r>
          </a:p>
          <a:p>
            <a:pPr>
              <a:buNone/>
            </a:pPr>
            <a:r>
              <a:rPr lang="en-US" sz="2000" dirty="0"/>
              <a:t>const string QUEST ="Who are you?\n" ; 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//</a:t>
            </a:r>
            <a:r>
              <a:rPr lang="ru-RU" sz="2000" dirty="0">
                <a:solidFill>
                  <a:schemeClr val="accent3">
                    <a:lumMod val="75000"/>
                  </a:schemeClr>
                </a:solidFill>
              </a:rPr>
              <a:t>сообщение сервера при подключении клиента</a:t>
            </a:r>
            <a:endParaRPr lang="en-US" sz="2000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000" dirty="0" err="1"/>
              <a:t>int</a:t>
            </a:r>
            <a:r>
              <a:rPr lang="en-US" sz="2000" dirty="0"/>
              <a:t> main() {</a:t>
            </a:r>
          </a:p>
          <a:p>
            <a:pPr>
              <a:buNone/>
            </a:pPr>
            <a:r>
              <a:rPr lang="en-US" sz="2000" dirty="0"/>
              <a:t>	char buff[1024];</a:t>
            </a:r>
          </a:p>
          <a:p>
            <a:pPr>
              <a:buNone/>
            </a:pPr>
            <a:r>
              <a:rPr lang="en-US" sz="2000" dirty="0"/>
              <a:t>	if (</a:t>
            </a:r>
            <a:r>
              <a:rPr lang="en-US" sz="2000" dirty="0" err="1"/>
              <a:t>WSAStartup</a:t>
            </a:r>
            <a:r>
              <a:rPr lang="en-US" sz="2000" dirty="0"/>
              <a:t>(0x0202, (WSADATA *)&amp;buff[0]))</a:t>
            </a:r>
          </a:p>
          <a:p>
            <a:pPr>
              <a:buNone/>
            </a:pPr>
            <a:r>
              <a:rPr lang="en-US" sz="2000" dirty="0"/>
              <a:t>	{</a:t>
            </a:r>
            <a:endParaRPr lang="ru-RU" sz="2000" dirty="0"/>
          </a:p>
          <a:p>
            <a:pPr>
              <a:buNone/>
            </a:pPr>
            <a:r>
              <a:rPr lang="ru-RU" sz="2000" dirty="0"/>
              <a:t>		</a:t>
            </a:r>
            <a:r>
              <a:rPr lang="en-US" sz="2000" dirty="0" err="1"/>
              <a:t>cout</a:t>
            </a:r>
            <a:r>
              <a:rPr lang="en-US" sz="2000" dirty="0"/>
              <a:t> &lt;&lt; "Error </a:t>
            </a:r>
            <a:r>
              <a:rPr lang="en-US" sz="2000" dirty="0" err="1"/>
              <a:t>WSAStartup</a:t>
            </a:r>
            <a:r>
              <a:rPr lang="en-US" sz="2000" dirty="0"/>
              <a:t> \n" &lt;&lt; </a:t>
            </a:r>
            <a:r>
              <a:rPr lang="en-US" sz="2000" dirty="0" err="1"/>
              <a:t>WSAGetLastError</a:t>
            </a:r>
            <a:r>
              <a:rPr lang="en-US" sz="2000" dirty="0"/>
              <a:t>();  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// </a:t>
            </a:r>
            <a:r>
              <a:rPr lang="ru-RU" sz="2000" dirty="0">
                <a:solidFill>
                  <a:schemeClr val="accent3">
                    <a:lumMod val="75000"/>
                  </a:schemeClr>
                </a:solidFill>
              </a:rPr>
              <a:t>Ошибка!</a:t>
            </a:r>
            <a:endParaRPr lang="en-US" sz="2000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000" dirty="0"/>
              <a:t>		return -1;</a:t>
            </a:r>
          </a:p>
          <a:p>
            <a:pPr>
              <a:buNone/>
            </a:pPr>
            <a:r>
              <a:rPr lang="en-US" sz="2000" dirty="0"/>
              <a:t>	}</a:t>
            </a:r>
          </a:p>
          <a:p>
            <a:pPr>
              <a:buNone/>
            </a:pPr>
            <a:r>
              <a:rPr lang="en-US" sz="2000" dirty="0"/>
              <a:t>	SOCKET s</a:t>
            </a:r>
            <a:r>
              <a:rPr lang="ru-RU" sz="2000" dirty="0">
                <a:solidFill>
                  <a:schemeClr val="accent3">
                    <a:lumMod val="75000"/>
                  </a:schemeClr>
                </a:solidFill>
              </a:rPr>
              <a:t>(сокет сервера)</a:t>
            </a:r>
            <a:r>
              <a:rPr lang="en-US" sz="2000" dirty="0"/>
              <a:t>, </a:t>
            </a:r>
            <a:r>
              <a:rPr lang="en-US" sz="2000" dirty="0" err="1"/>
              <a:t>s_new</a:t>
            </a:r>
            <a:r>
              <a:rPr lang="ru-RU" sz="2000" dirty="0">
                <a:solidFill>
                  <a:schemeClr val="accent3">
                    <a:lumMod val="75000"/>
                  </a:schemeClr>
                </a:solidFill>
              </a:rPr>
              <a:t>(сокет клиента)</a:t>
            </a:r>
            <a:r>
              <a:rPr lang="en-US" sz="2000" dirty="0"/>
              <a:t>;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from_len</a:t>
            </a:r>
            <a:r>
              <a:rPr lang="en-US" sz="2000" dirty="0"/>
              <a:t>;</a:t>
            </a:r>
          </a:p>
          <a:p>
            <a:pPr>
              <a:buNone/>
            </a:pPr>
            <a:r>
              <a:rPr lang="en-US" sz="2000" dirty="0"/>
              <a:t>	char </a:t>
            </a:r>
            <a:r>
              <a:rPr lang="en-US" sz="2000" dirty="0" err="1"/>
              <a:t>buf</a:t>
            </a:r>
            <a:r>
              <a:rPr lang="en-US" sz="2000" dirty="0"/>
              <a:t>[BUF_SIZE] = { 0 };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//</a:t>
            </a:r>
            <a:r>
              <a:rPr lang="ru-RU" sz="2000" dirty="0">
                <a:solidFill>
                  <a:schemeClr val="accent3">
                    <a:lumMod val="75000"/>
                  </a:schemeClr>
                </a:solidFill>
              </a:rPr>
              <a:t>структура сокета и клиента с которым он связался</a:t>
            </a:r>
            <a:endParaRPr lang="en-US" sz="2000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err="1"/>
              <a:t>sockaddr_in</a:t>
            </a:r>
            <a:r>
              <a:rPr lang="en-US" sz="2000" dirty="0"/>
              <a:t> sin, </a:t>
            </a:r>
            <a:r>
              <a:rPr lang="en-US" sz="2000" dirty="0" err="1"/>
              <a:t>from_sin</a:t>
            </a:r>
            <a:r>
              <a:rPr lang="en-US" sz="2000" dirty="0"/>
              <a:t>;</a:t>
            </a:r>
            <a:endParaRPr lang="ru-RU" sz="20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7200" dirty="0"/>
              <a:t>s = socket(AF_INET, SOCK_STREAM, 0);</a:t>
            </a:r>
            <a:r>
              <a:rPr lang="en-US" sz="7200" dirty="0">
                <a:solidFill>
                  <a:schemeClr val="accent3">
                    <a:lumMod val="75000"/>
                  </a:schemeClr>
                </a:solidFill>
              </a:rPr>
              <a:t>//</a:t>
            </a:r>
            <a:r>
              <a:rPr lang="ru-RU" sz="7200" dirty="0">
                <a:solidFill>
                  <a:schemeClr val="accent3">
                    <a:lumMod val="75000"/>
                  </a:schemeClr>
                </a:solidFill>
              </a:rPr>
              <a:t>создает </a:t>
            </a:r>
            <a:r>
              <a:rPr lang="ru-RU" sz="7200" dirty="0" err="1">
                <a:solidFill>
                  <a:schemeClr val="accent3">
                    <a:lumMod val="75000"/>
                  </a:schemeClr>
                </a:solidFill>
              </a:rPr>
              <a:t>серв</a:t>
            </a:r>
            <a:endParaRPr lang="en-US" sz="7200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7200" dirty="0"/>
              <a:t>	</a:t>
            </a:r>
            <a:r>
              <a:rPr lang="en-US" sz="7200" dirty="0" err="1"/>
              <a:t>sin.sin_family</a:t>
            </a:r>
            <a:r>
              <a:rPr lang="en-US" sz="7200" dirty="0"/>
              <a:t> = AF_INET;</a:t>
            </a:r>
          </a:p>
          <a:p>
            <a:pPr>
              <a:buNone/>
            </a:pPr>
            <a:r>
              <a:rPr lang="en-US" sz="7200" dirty="0"/>
              <a:t>	</a:t>
            </a:r>
            <a:r>
              <a:rPr lang="en-US" sz="7200" dirty="0" err="1"/>
              <a:t>sin.sin_addr.s_addr</a:t>
            </a:r>
            <a:r>
              <a:rPr lang="en-US" sz="7200" dirty="0"/>
              <a:t> = 0;</a:t>
            </a:r>
            <a:r>
              <a:rPr lang="en-US" sz="7200" dirty="0">
                <a:solidFill>
                  <a:schemeClr val="accent3">
                    <a:lumMod val="75000"/>
                  </a:schemeClr>
                </a:solidFill>
              </a:rPr>
              <a:t>//</a:t>
            </a:r>
            <a:r>
              <a:rPr lang="ru-RU" sz="7200" dirty="0">
                <a:solidFill>
                  <a:schemeClr val="accent3">
                    <a:lumMod val="75000"/>
                  </a:schemeClr>
                </a:solidFill>
              </a:rPr>
              <a:t>адрес текущего компа</a:t>
            </a:r>
            <a:endParaRPr lang="en-US" sz="7200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7200" dirty="0"/>
              <a:t>	</a:t>
            </a:r>
            <a:r>
              <a:rPr lang="en-US" sz="7200" dirty="0" err="1"/>
              <a:t>sin.sin_port</a:t>
            </a:r>
            <a:r>
              <a:rPr lang="en-US" sz="7200" dirty="0"/>
              <a:t> = </a:t>
            </a:r>
            <a:r>
              <a:rPr lang="en-US" sz="7200" dirty="0" err="1"/>
              <a:t>htons</a:t>
            </a:r>
            <a:r>
              <a:rPr lang="en-US" sz="7200" dirty="0"/>
              <a:t>(SRV_PORT);</a:t>
            </a:r>
          </a:p>
          <a:p>
            <a:pPr>
              <a:buNone/>
            </a:pPr>
            <a:r>
              <a:rPr lang="en-US" sz="7200" dirty="0"/>
              <a:t>	bind(s, (</a:t>
            </a:r>
            <a:r>
              <a:rPr lang="en-US" sz="7200" dirty="0" err="1"/>
              <a:t>sockaddr</a:t>
            </a:r>
            <a:r>
              <a:rPr lang="en-US" sz="7200" dirty="0"/>
              <a:t> *)&amp;sin, </a:t>
            </a:r>
            <a:r>
              <a:rPr lang="en-US" sz="7200" dirty="0" err="1"/>
              <a:t>sizeof</a:t>
            </a:r>
            <a:r>
              <a:rPr lang="en-US" sz="7200" dirty="0"/>
              <a:t>(sin));</a:t>
            </a:r>
          </a:p>
          <a:p>
            <a:pPr>
              <a:buNone/>
            </a:pPr>
            <a:r>
              <a:rPr lang="en-US" sz="7200" dirty="0"/>
              <a:t>string </a:t>
            </a:r>
            <a:r>
              <a:rPr lang="en-US" sz="7200" dirty="0" err="1"/>
              <a:t>msg</a:t>
            </a:r>
            <a:r>
              <a:rPr lang="en-US" sz="7200" dirty="0"/>
              <a:t>, msg1;</a:t>
            </a:r>
          </a:p>
          <a:p>
            <a:pPr>
              <a:buNone/>
            </a:pPr>
            <a:r>
              <a:rPr lang="en-US" sz="7200" dirty="0"/>
              <a:t>	listen(s, 3);</a:t>
            </a:r>
            <a:r>
              <a:rPr lang="en-US" sz="7200" dirty="0">
                <a:solidFill>
                  <a:schemeClr val="accent3">
                    <a:lumMod val="75000"/>
                  </a:schemeClr>
                </a:solidFill>
              </a:rPr>
              <a:t>//</a:t>
            </a:r>
            <a:r>
              <a:rPr lang="ru-RU" sz="7200" dirty="0">
                <a:solidFill>
                  <a:schemeClr val="accent3">
                    <a:lumMod val="75000"/>
                  </a:schemeClr>
                </a:solidFill>
              </a:rPr>
              <a:t>создание очереди для принятия клиентов(до 3х)</a:t>
            </a:r>
            <a:endParaRPr lang="en-US" sz="7200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7200" dirty="0"/>
              <a:t>	while (1)//</a:t>
            </a:r>
            <a:r>
              <a:rPr lang="ru-RU" sz="7200" dirty="0"/>
              <a:t>начало работы сервера</a:t>
            </a:r>
            <a:r>
              <a:rPr lang="en-US" sz="7200" dirty="0"/>
              <a:t>    {</a:t>
            </a:r>
          </a:p>
          <a:p>
            <a:pPr>
              <a:buNone/>
            </a:pPr>
            <a:r>
              <a:rPr lang="en-US" sz="7200" dirty="0"/>
              <a:t>		</a:t>
            </a:r>
            <a:r>
              <a:rPr lang="en-US" sz="7200" dirty="0" err="1"/>
              <a:t>from_len</a:t>
            </a:r>
            <a:r>
              <a:rPr lang="en-US" sz="7200" dirty="0"/>
              <a:t> = </a:t>
            </a:r>
            <a:r>
              <a:rPr lang="en-US" sz="7200" dirty="0" err="1"/>
              <a:t>sizeof</a:t>
            </a:r>
            <a:r>
              <a:rPr lang="en-US" sz="7200" dirty="0"/>
              <a:t>(</a:t>
            </a:r>
            <a:r>
              <a:rPr lang="en-US" sz="7200" dirty="0" err="1"/>
              <a:t>from_sin</a:t>
            </a:r>
            <a:r>
              <a:rPr lang="en-US" sz="7200" dirty="0"/>
              <a:t>);</a:t>
            </a:r>
          </a:p>
          <a:p>
            <a:pPr>
              <a:buNone/>
            </a:pPr>
            <a:r>
              <a:rPr lang="en-US" sz="7200" dirty="0"/>
              <a:t>		</a:t>
            </a:r>
            <a:r>
              <a:rPr lang="en-US" sz="7200" dirty="0" err="1"/>
              <a:t>s_new</a:t>
            </a:r>
            <a:r>
              <a:rPr lang="en-US" sz="7200" dirty="0"/>
              <a:t> = accept(s, (</a:t>
            </a:r>
            <a:r>
              <a:rPr lang="en-US" sz="7200" dirty="0" err="1"/>
              <a:t>sockaddr</a:t>
            </a:r>
            <a:r>
              <a:rPr lang="en-US" sz="7200" dirty="0"/>
              <a:t> *)&amp;</a:t>
            </a:r>
            <a:r>
              <a:rPr lang="en-US" sz="7200" dirty="0" err="1"/>
              <a:t>from_sin</a:t>
            </a:r>
            <a:r>
              <a:rPr lang="en-US" sz="7200" dirty="0"/>
              <a:t>, &amp;</a:t>
            </a:r>
            <a:r>
              <a:rPr lang="en-US" sz="7200" dirty="0" err="1"/>
              <a:t>from_len</a:t>
            </a:r>
            <a:r>
              <a:rPr lang="en-US" sz="7200" dirty="0">
                <a:solidFill>
                  <a:schemeClr val="accent3">
                    <a:lumMod val="75000"/>
                  </a:schemeClr>
                </a:solidFill>
              </a:rPr>
              <a:t>);//</a:t>
            </a:r>
            <a:r>
              <a:rPr lang="ru-RU" sz="7200" dirty="0">
                <a:solidFill>
                  <a:schemeClr val="accent3">
                    <a:lumMod val="75000"/>
                  </a:schemeClr>
                </a:solidFill>
              </a:rPr>
              <a:t>извлекает очередного клиента</a:t>
            </a:r>
            <a:r>
              <a:rPr lang="en-US" sz="7200" dirty="0">
                <a:solidFill>
                  <a:schemeClr val="accent3">
                    <a:lumMod val="75000"/>
                  </a:schemeClr>
                </a:solidFill>
              </a:rPr>
              <a:t>,</a:t>
            </a:r>
            <a:r>
              <a:rPr lang="ru-RU" sz="7200" dirty="0">
                <a:solidFill>
                  <a:schemeClr val="accent3">
                    <a:lumMod val="75000"/>
                  </a:schemeClr>
                </a:solidFill>
              </a:rPr>
              <a:t> инфа по памяти берется из </a:t>
            </a:r>
            <a:r>
              <a:rPr lang="en-US" sz="7200" dirty="0" err="1">
                <a:solidFill>
                  <a:schemeClr val="accent3">
                    <a:lumMod val="75000"/>
                  </a:schemeClr>
                </a:solidFill>
              </a:rPr>
              <a:t>from_sin</a:t>
            </a:r>
            <a:endParaRPr lang="en-US" sz="7200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7200" dirty="0"/>
              <a:t>		</a:t>
            </a:r>
            <a:r>
              <a:rPr lang="en-US" sz="7200" dirty="0" err="1"/>
              <a:t>cout</a:t>
            </a:r>
            <a:r>
              <a:rPr lang="en-US" sz="7200" dirty="0"/>
              <a:t> &lt;&lt; "new connected client! "&lt;&lt;</a:t>
            </a:r>
            <a:r>
              <a:rPr lang="en-US" sz="7200" dirty="0" err="1"/>
              <a:t>endl</a:t>
            </a:r>
            <a:r>
              <a:rPr lang="en-US" sz="7200" dirty="0"/>
              <a:t>;</a:t>
            </a:r>
          </a:p>
          <a:p>
            <a:pPr>
              <a:buNone/>
            </a:pPr>
            <a:r>
              <a:rPr lang="en-US" sz="7200" dirty="0"/>
              <a:t>		msg=QUEST;</a:t>
            </a:r>
            <a:r>
              <a:rPr lang="en-US" sz="7200" dirty="0">
                <a:solidFill>
                  <a:schemeClr val="accent3">
                    <a:lumMod val="75000"/>
                  </a:schemeClr>
                </a:solidFill>
              </a:rPr>
              <a:t>//</a:t>
            </a:r>
            <a:r>
              <a:rPr lang="ru-RU" sz="7200" dirty="0">
                <a:solidFill>
                  <a:schemeClr val="accent3">
                    <a:lumMod val="75000"/>
                  </a:schemeClr>
                </a:solidFill>
              </a:rPr>
              <a:t>основной вопрос</a:t>
            </a:r>
            <a:r>
              <a:rPr lang="en-US" sz="7200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sz="7200" dirty="0"/>
              <a:t>		 while (1)          {</a:t>
            </a:r>
          </a:p>
          <a:p>
            <a:pPr>
              <a:buNone/>
            </a:pPr>
            <a:r>
              <a:rPr lang="en-US" sz="7200" dirty="0"/>
              <a:t>		send(</a:t>
            </a:r>
            <a:r>
              <a:rPr lang="en-US" sz="7200" dirty="0" err="1"/>
              <a:t>s_new</a:t>
            </a:r>
            <a:r>
              <a:rPr lang="en-US" sz="7200" dirty="0"/>
              <a:t>, (char *)&amp;msg[0], </a:t>
            </a:r>
            <a:r>
              <a:rPr lang="en-US" sz="7200" dirty="0" err="1"/>
              <a:t>msg.size</a:t>
            </a:r>
            <a:r>
              <a:rPr lang="en-US" sz="7200" dirty="0"/>
              <a:t>(), 0);</a:t>
            </a:r>
            <a:r>
              <a:rPr lang="en-US" sz="7200" dirty="0">
                <a:solidFill>
                  <a:schemeClr val="accent3">
                    <a:lumMod val="75000"/>
                  </a:schemeClr>
                </a:solidFill>
              </a:rPr>
              <a:t>// </a:t>
            </a:r>
            <a:r>
              <a:rPr lang="ru-RU" sz="7200" dirty="0">
                <a:solidFill>
                  <a:schemeClr val="accent3">
                    <a:lumMod val="75000"/>
                  </a:schemeClr>
                </a:solidFill>
              </a:rPr>
              <a:t>отправить </a:t>
            </a:r>
            <a:r>
              <a:rPr lang="ru-RU" sz="7200" dirty="0" err="1">
                <a:solidFill>
                  <a:schemeClr val="accent3">
                    <a:lumMod val="75000"/>
                  </a:schemeClr>
                </a:solidFill>
              </a:rPr>
              <a:t>сообщ</a:t>
            </a:r>
            <a:r>
              <a:rPr lang="ru-RU" sz="7200" dirty="0">
                <a:solidFill>
                  <a:schemeClr val="accent3">
                    <a:lumMod val="75000"/>
                  </a:schemeClr>
                </a:solidFill>
              </a:rPr>
              <a:t> клиенту</a:t>
            </a:r>
            <a:endParaRPr lang="en-US" sz="7200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7200" dirty="0"/>
              <a:t>                  </a:t>
            </a:r>
            <a:r>
              <a:rPr lang="en-US" sz="7200" dirty="0" err="1"/>
              <a:t>from_len</a:t>
            </a:r>
            <a:r>
              <a:rPr lang="en-US" sz="7200" dirty="0"/>
              <a:t> = </a:t>
            </a:r>
            <a:r>
              <a:rPr lang="en-US" sz="7200" dirty="0" err="1"/>
              <a:t>recv</a:t>
            </a:r>
            <a:r>
              <a:rPr lang="en-US" sz="7200" dirty="0"/>
              <a:t>(</a:t>
            </a:r>
            <a:r>
              <a:rPr lang="en-US" sz="7200" dirty="0" err="1"/>
              <a:t>s_new</a:t>
            </a:r>
            <a:r>
              <a:rPr lang="en-US" sz="7200" dirty="0"/>
              <a:t>, (char *)</a:t>
            </a:r>
            <a:r>
              <a:rPr lang="en-US" sz="7200" dirty="0" err="1"/>
              <a:t>buf</a:t>
            </a:r>
            <a:r>
              <a:rPr lang="en-US" sz="7200" dirty="0"/>
              <a:t>, BUF_SIZE, 0</a:t>
            </a:r>
            <a:r>
              <a:rPr lang="en-US" sz="7200" dirty="0">
                <a:solidFill>
                  <a:schemeClr val="accent3">
                    <a:lumMod val="75000"/>
                  </a:schemeClr>
                </a:solidFill>
              </a:rPr>
              <a:t>);//</a:t>
            </a:r>
            <a:r>
              <a:rPr lang="ru-RU" sz="7200" dirty="0">
                <a:solidFill>
                  <a:schemeClr val="accent3">
                    <a:lumMod val="75000"/>
                  </a:schemeClr>
                </a:solidFill>
              </a:rPr>
              <a:t>получение сообщения от клиента</a:t>
            </a:r>
            <a:endParaRPr lang="en-US" sz="7200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7200" dirty="0"/>
              <a:t>		</a:t>
            </a:r>
            <a:r>
              <a:rPr lang="en-US" sz="7200" dirty="0" err="1"/>
              <a:t>buf</a:t>
            </a:r>
            <a:r>
              <a:rPr lang="en-US" sz="7200" dirty="0"/>
              <a:t>[</a:t>
            </a:r>
            <a:r>
              <a:rPr lang="en-US" sz="7200" dirty="0" err="1"/>
              <a:t>from_len</a:t>
            </a:r>
            <a:r>
              <a:rPr lang="en-US" sz="7200" dirty="0"/>
              <a:t>]=0;</a:t>
            </a:r>
          </a:p>
          <a:p>
            <a:pPr>
              <a:buNone/>
            </a:pPr>
            <a:r>
              <a:rPr lang="en-US" sz="7200" dirty="0"/>
              <a:t>                msg1=(string)</a:t>
            </a:r>
            <a:r>
              <a:rPr lang="en-US" sz="7200" dirty="0" err="1"/>
              <a:t>buf</a:t>
            </a:r>
            <a:r>
              <a:rPr lang="en-US" sz="7200" dirty="0"/>
              <a:t>;</a:t>
            </a:r>
          </a:p>
          <a:p>
            <a:pPr>
              <a:buNone/>
            </a:pPr>
            <a:r>
              <a:rPr lang="en-US" sz="7200" dirty="0"/>
              <a:t>                </a:t>
            </a:r>
            <a:r>
              <a:rPr lang="en-US" sz="7200" dirty="0" err="1"/>
              <a:t>cout</a:t>
            </a:r>
            <a:r>
              <a:rPr lang="en-US" sz="7200" dirty="0"/>
              <a:t> &lt;&lt; msg1 &lt;&lt; </a:t>
            </a:r>
            <a:r>
              <a:rPr lang="en-US" sz="7200" dirty="0" err="1"/>
              <a:t>endl</a:t>
            </a:r>
            <a:r>
              <a:rPr lang="en-US" sz="7200" dirty="0"/>
              <a:t>;;</a:t>
            </a:r>
          </a:p>
          <a:p>
            <a:pPr>
              <a:buNone/>
            </a:pPr>
            <a:r>
              <a:rPr lang="en-US" sz="7200" dirty="0"/>
              <a:t>	       if (msg1=="Bye") break</a:t>
            </a:r>
            <a:r>
              <a:rPr lang="en-US" sz="7200" dirty="0">
                <a:solidFill>
                  <a:schemeClr val="accent3">
                    <a:lumMod val="75000"/>
                  </a:schemeClr>
                </a:solidFill>
              </a:rPr>
              <a:t>;//</a:t>
            </a:r>
            <a:r>
              <a:rPr lang="ru-RU" sz="7200" dirty="0">
                <a:solidFill>
                  <a:schemeClr val="accent3">
                    <a:lumMod val="75000"/>
                  </a:schemeClr>
                </a:solidFill>
              </a:rPr>
              <a:t>условие прерывания цикла</a:t>
            </a:r>
            <a:endParaRPr lang="en-US" sz="7200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7200" dirty="0"/>
              <a:t>	      </a:t>
            </a:r>
            <a:r>
              <a:rPr lang="en-US" sz="7200" dirty="0" err="1"/>
              <a:t>getline</a:t>
            </a:r>
            <a:r>
              <a:rPr lang="en-US" sz="7200" dirty="0"/>
              <a:t>(</a:t>
            </a:r>
            <a:r>
              <a:rPr lang="en-US" sz="7200" dirty="0" err="1"/>
              <a:t>cin</a:t>
            </a:r>
            <a:r>
              <a:rPr lang="en-US" sz="7200" dirty="0"/>
              <a:t>, </a:t>
            </a:r>
            <a:r>
              <a:rPr lang="en-US" sz="7200" dirty="0" err="1"/>
              <a:t>msg</a:t>
            </a:r>
            <a:r>
              <a:rPr lang="en-US" sz="7200" dirty="0"/>
              <a:t>);  }</a:t>
            </a:r>
          </a:p>
          <a:p>
            <a:pPr>
              <a:buNone/>
            </a:pPr>
            <a:r>
              <a:rPr lang="en-US" sz="7200" dirty="0"/>
              <a:t>             </a:t>
            </a:r>
            <a:r>
              <a:rPr lang="en-US" sz="7200" dirty="0" err="1"/>
              <a:t>cout</a:t>
            </a:r>
            <a:r>
              <a:rPr lang="en-US" sz="7200" dirty="0"/>
              <a:t> &lt;&lt; "client is lost";</a:t>
            </a:r>
          </a:p>
          <a:p>
            <a:pPr>
              <a:buNone/>
            </a:pPr>
            <a:r>
              <a:rPr lang="en-US" sz="7200" dirty="0"/>
              <a:t>		</a:t>
            </a:r>
            <a:r>
              <a:rPr lang="en-US" sz="7200" dirty="0" err="1"/>
              <a:t>closesocket</a:t>
            </a:r>
            <a:r>
              <a:rPr lang="en-US" sz="7200" dirty="0"/>
              <a:t>(</a:t>
            </a:r>
            <a:r>
              <a:rPr lang="en-US" sz="7200" dirty="0" err="1"/>
              <a:t>s_new</a:t>
            </a:r>
            <a:r>
              <a:rPr lang="en-US" sz="7200" dirty="0"/>
              <a:t>);</a:t>
            </a:r>
          </a:p>
          <a:p>
            <a:pPr>
              <a:buNone/>
            </a:pPr>
            <a:r>
              <a:rPr lang="en-US" sz="7200" dirty="0"/>
              <a:t>                           }</a:t>
            </a:r>
          </a:p>
          <a:p>
            <a:pPr>
              <a:buNone/>
            </a:pPr>
            <a:r>
              <a:rPr lang="en-US" sz="7200" dirty="0"/>
              <a:t>	return 0;</a:t>
            </a:r>
          </a:p>
          <a:p>
            <a:pPr>
              <a:buNone/>
            </a:pPr>
            <a:r>
              <a:rPr lang="en-US" sz="7200" dirty="0"/>
              <a:t>}</a:t>
            </a:r>
          </a:p>
          <a:p>
            <a:pPr>
              <a:buNone/>
            </a:pPr>
            <a:endParaRPr lang="ru-RU" sz="20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b="1" dirty="0" err="1"/>
              <a:t>Датаграммное</a:t>
            </a:r>
            <a:r>
              <a:rPr lang="ru-RU" b="1" dirty="0"/>
              <a:t> клиент-серверное взаимодействие (</a:t>
            </a:r>
            <a:r>
              <a:rPr lang="en-US" b="1" dirty="0"/>
              <a:t>UDP-</a:t>
            </a:r>
            <a:r>
              <a:rPr lang="ru-RU" b="1" dirty="0"/>
              <a:t>сокеты)</a:t>
            </a:r>
          </a:p>
          <a:p>
            <a:pPr algn="ctr">
              <a:buNone/>
            </a:pPr>
            <a:endParaRPr lang="ru-RU" b="1" dirty="0"/>
          </a:p>
          <a:p>
            <a:pPr algn="ctr">
              <a:buNone/>
            </a:pPr>
            <a:r>
              <a:rPr lang="ru-RU" sz="3200" b="1" dirty="0"/>
              <a:t>Пример простого </a:t>
            </a:r>
            <a:r>
              <a:rPr lang="en-US" sz="3200" b="1" dirty="0"/>
              <a:t>UDP-</a:t>
            </a:r>
            <a:r>
              <a:rPr lang="ru-RU" sz="3200" b="1" dirty="0"/>
              <a:t>эхо сервера</a:t>
            </a:r>
            <a:endParaRPr lang="ru-RU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85720" y="-5417"/>
            <a:ext cx="850109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 </a:t>
            </a:r>
            <a:r>
              <a:rPr lang="ru-RU" sz="2200" b="1" dirty="0"/>
              <a:t>// </a:t>
            </a:r>
            <a:r>
              <a:rPr lang="en-US" sz="2200" b="1" dirty="0"/>
              <a:t>UDP-</a:t>
            </a:r>
            <a:r>
              <a:rPr lang="ru-RU" sz="2200" b="1" dirty="0"/>
              <a:t>эхо сервер</a:t>
            </a:r>
          </a:p>
          <a:p>
            <a:r>
              <a:rPr lang="en-US" sz="2200" dirty="0"/>
              <a:t>#include "</a:t>
            </a:r>
            <a:r>
              <a:rPr lang="en-US" sz="2200" dirty="0" err="1"/>
              <a:t>stdafx.h</a:t>
            </a:r>
            <a:r>
              <a:rPr lang="en-US" sz="2200" dirty="0"/>
              <a:t>"</a:t>
            </a:r>
          </a:p>
          <a:p>
            <a:r>
              <a:rPr lang="en-US" sz="2200" dirty="0"/>
              <a:t>#define _WINSOCK_DEPRECATED_NO_WARNINGS</a:t>
            </a:r>
          </a:p>
          <a:p>
            <a:r>
              <a:rPr lang="en-US" sz="2200" dirty="0"/>
              <a:t>#include &lt;winsock2.h&gt;</a:t>
            </a:r>
          </a:p>
          <a:p>
            <a:r>
              <a:rPr lang="en-US" sz="2200" dirty="0"/>
              <a:t>#include &lt;</a:t>
            </a:r>
            <a:r>
              <a:rPr lang="en-US" sz="2200" dirty="0" err="1"/>
              <a:t>windows.h</a:t>
            </a:r>
            <a:r>
              <a:rPr lang="en-US" sz="2200" dirty="0"/>
              <a:t>&gt;</a:t>
            </a:r>
          </a:p>
          <a:p>
            <a:r>
              <a:rPr lang="en-US" sz="2200" dirty="0"/>
              <a:t>#include &lt;string&gt;</a:t>
            </a:r>
          </a:p>
          <a:p>
            <a:r>
              <a:rPr lang="en-US" sz="2200" dirty="0"/>
              <a:t>#include &lt;</a:t>
            </a:r>
            <a:r>
              <a:rPr lang="en-US" sz="2200" dirty="0" err="1"/>
              <a:t>iostream</a:t>
            </a:r>
            <a:r>
              <a:rPr lang="en-US" sz="2200" dirty="0"/>
              <a:t>&gt;</a:t>
            </a:r>
          </a:p>
          <a:p>
            <a:r>
              <a:rPr lang="en-US" sz="2200" dirty="0"/>
              <a:t>#pragma comment(lib, "Ws2_32.lib")</a:t>
            </a:r>
          </a:p>
          <a:p>
            <a:r>
              <a:rPr lang="en-US" sz="2200" dirty="0"/>
              <a:t>#</a:t>
            </a:r>
            <a:r>
              <a:rPr lang="en-US" sz="2200" dirty="0" err="1"/>
              <a:t>pragma</a:t>
            </a:r>
            <a:r>
              <a:rPr lang="en-US" sz="2200" dirty="0"/>
              <a:t> warning(disable: 4996)</a:t>
            </a:r>
          </a:p>
          <a:p>
            <a:r>
              <a:rPr lang="en-US" sz="2200" dirty="0"/>
              <a:t>using namespace std;</a:t>
            </a:r>
          </a:p>
          <a:p>
            <a:r>
              <a:rPr lang="ru-RU" sz="2200" dirty="0"/>
              <a:t>  #</a:t>
            </a:r>
            <a:r>
              <a:rPr lang="ru-RU" sz="2200" dirty="0" err="1"/>
              <a:t>define</a:t>
            </a:r>
            <a:r>
              <a:rPr lang="ru-RU" sz="2200" dirty="0"/>
              <a:t> PORT 666    // порт сервера</a:t>
            </a:r>
          </a:p>
          <a:p>
            <a:r>
              <a:rPr lang="en-US" sz="2200" dirty="0"/>
              <a:t>  #define </a:t>
            </a:r>
            <a:r>
              <a:rPr lang="en-US" sz="2200" dirty="0" err="1"/>
              <a:t>sHELLO</a:t>
            </a:r>
            <a:r>
              <a:rPr lang="en-US" sz="2200" dirty="0"/>
              <a:t> "Hello, STUDENT\n"</a:t>
            </a:r>
          </a:p>
          <a:p>
            <a:r>
              <a:rPr lang="en-US" sz="2200" dirty="0"/>
              <a:t>  int main()</a:t>
            </a:r>
            <a:r>
              <a:rPr lang="ru-RU" sz="2200" dirty="0"/>
              <a:t>     {</a:t>
            </a:r>
          </a:p>
          <a:p>
            <a:r>
              <a:rPr lang="en-US" sz="2200" dirty="0"/>
              <a:t>    char buff[1024];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cout</a:t>
            </a:r>
            <a:r>
              <a:rPr lang="en-US" sz="2200" dirty="0"/>
              <a:t>&lt;&lt; "UDP DEMO ECHO-SERVER\n";</a:t>
            </a:r>
          </a:p>
          <a:p>
            <a:r>
              <a:rPr lang="ru-RU" sz="2200" b="1" dirty="0"/>
              <a:t>// шаг 1 - подключение библиотеки </a:t>
            </a:r>
          </a:p>
          <a:p>
            <a:r>
              <a:rPr lang="en-US" sz="2200" dirty="0"/>
              <a:t>    if (</a:t>
            </a:r>
            <a:r>
              <a:rPr lang="en-US" sz="2200" dirty="0" err="1"/>
              <a:t>WSAStartup</a:t>
            </a:r>
            <a:r>
              <a:rPr lang="en-US" sz="2200" dirty="0"/>
              <a:t>(0x202,(WSADATA *) &amp;buff[0]))</a:t>
            </a:r>
          </a:p>
          <a:p>
            <a:r>
              <a:rPr lang="ru-RU" sz="2200" dirty="0"/>
              <a:t>    {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cout</a:t>
            </a:r>
            <a:r>
              <a:rPr lang="en-US" sz="2200" dirty="0"/>
              <a:t>&lt;&lt; "</a:t>
            </a:r>
            <a:r>
              <a:rPr lang="en-US" sz="2200" dirty="0" err="1"/>
              <a:t>WSAStartup</a:t>
            </a:r>
            <a:r>
              <a:rPr lang="en-US" sz="2200" dirty="0"/>
              <a:t> error: "&lt;&lt; </a:t>
            </a:r>
            <a:r>
              <a:rPr lang="en-US" sz="2200" dirty="0" err="1"/>
              <a:t>WSAGetLastError</a:t>
            </a:r>
            <a:r>
              <a:rPr lang="en-US" sz="2200" dirty="0"/>
              <a:t>();</a:t>
            </a:r>
          </a:p>
          <a:p>
            <a:r>
              <a:rPr lang="en-US" sz="2200" dirty="0"/>
              <a:t>      return -1;</a:t>
            </a:r>
            <a:r>
              <a:rPr lang="ru-RU" sz="2200" dirty="0"/>
              <a:t>     }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85828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 </a:t>
            </a:r>
            <a:r>
              <a:rPr lang="ru-RU" sz="2400" b="1" dirty="0"/>
              <a:t>// шаг 2 - создание </a:t>
            </a:r>
            <a:r>
              <a:rPr lang="ru-RU" sz="2400" b="1" dirty="0" err="1"/>
              <a:t>сокета</a:t>
            </a:r>
            <a:endParaRPr lang="ru-RU" sz="2400" b="1" dirty="0"/>
          </a:p>
          <a:p>
            <a:r>
              <a:rPr lang="en-US" sz="2400" dirty="0"/>
              <a:t>    SOCKET </a:t>
            </a:r>
            <a:r>
              <a:rPr lang="en-US" sz="2400" dirty="0" err="1"/>
              <a:t>Lsock</a:t>
            </a:r>
            <a:r>
              <a:rPr lang="en-US" sz="2400" dirty="0"/>
              <a:t>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Lsock</a:t>
            </a:r>
            <a:r>
              <a:rPr lang="en-US" sz="2400" dirty="0"/>
              <a:t>=socket(AF_INET,SOCK_DGRAM,0);</a:t>
            </a:r>
          </a:p>
          <a:p>
            <a:r>
              <a:rPr lang="en-US" sz="2400" dirty="0"/>
              <a:t>    if (</a:t>
            </a:r>
            <a:r>
              <a:rPr lang="en-US" sz="2400" dirty="0" err="1"/>
              <a:t>Lsock</a:t>
            </a:r>
            <a:r>
              <a:rPr lang="en-US" sz="2400" dirty="0"/>
              <a:t>==INVALID_SOCKET)</a:t>
            </a:r>
            <a:r>
              <a:rPr lang="ru-RU" sz="2400" dirty="0"/>
              <a:t>     {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cout</a:t>
            </a:r>
            <a:r>
              <a:rPr lang="en-US" sz="2400" dirty="0"/>
              <a:t>&lt;&lt;"SOCKET() ERROR: "&lt;&lt; </a:t>
            </a:r>
            <a:r>
              <a:rPr lang="en-US" sz="2400" dirty="0" err="1"/>
              <a:t>WSAGetLastError</a:t>
            </a:r>
            <a:r>
              <a:rPr lang="en-US" sz="2400" dirty="0"/>
              <a:t>();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WSACleanup</a:t>
            </a:r>
            <a:r>
              <a:rPr lang="en-US" sz="2400" dirty="0"/>
              <a:t>();</a:t>
            </a:r>
          </a:p>
          <a:p>
            <a:r>
              <a:rPr lang="en-US" sz="2400" dirty="0"/>
              <a:t>      return -1;</a:t>
            </a:r>
            <a:r>
              <a:rPr lang="ru-RU" sz="2400" dirty="0"/>
              <a:t>      }</a:t>
            </a:r>
          </a:p>
          <a:p>
            <a:r>
              <a:rPr lang="ru-RU" sz="2400" b="1" dirty="0"/>
              <a:t> // шаг 3 - связывание </a:t>
            </a:r>
            <a:r>
              <a:rPr lang="ru-RU" sz="2400" b="1" dirty="0" err="1"/>
              <a:t>сокета</a:t>
            </a:r>
            <a:r>
              <a:rPr lang="ru-RU" sz="2400" b="1" dirty="0"/>
              <a:t> с локальным адресом 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sockaddr_in</a:t>
            </a:r>
            <a:r>
              <a:rPr lang="en-US" sz="2400" dirty="0"/>
              <a:t> </a:t>
            </a:r>
            <a:r>
              <a:rPr lang="en-US" sz="2400" dirty="0" err="1"/>
              <a:t>Laddr</a:t>
            </a:r>
            <a:r>
              <a:rPr lang="en-US" sz="2400" dirty="0"/>
              <a:t>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Laddr.sin_family</a:t>
            </a:r>
            <a:r>
              <a:rPr lang="en-US" sz="2400" dirty="0"/>
              <a:t>=AF_INET;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Laddr.sin_addr.s_addr</a:t>
            </a:r>
            <a:r>
              <a:rPr lang="en-US" sz="2400" dirty="0"/>
              <a:t>=INADDR_ANY; </a:t>
            </a:r>
            <a:r>
              <a:rPr lang="ru-RU" sz="2400" dirty="0"/>
              <a:t>  </a:t>
            </a:r>
            <a:r>
              <a:rPr lang="en-US" sz="2400" b="1" dirty="0"/>
              <a:t>// </a:t>
            </a:r>
            <a:r>
              <a:rPr lang="ru-RU" sz="2400" b="1" dirty="0"/>
              <a:t>или 0 (любой </a:t>
            </a:r>
            <a:r>
              <a:rPr lang="en-US" sz="2400" b="1" dirty="0"/>
              <a:t>IP </a:t>
            </a:r>
            <a:r>
              <a:rPr lang="ru-RU" sz="2400" b="1" dirty="0"/>
              <a:t>адрес)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Laddr.sin_port</a:t>
            </a:r>
            <a:r>
              <a:rPr lang="en-US" sz="2400" dirty="0"/>
              <a:t>=</a:t>
            </a:r>
            <a:r>
              <a:rPr lang="en-US" sz="2400" dirty="0" err="1"/>
              <a:t>htons</a:t>
            </a:r>
            <a:r>
              <a:rPr lang="en-US" sz="2400" dirty="0"/>
              <a:t>(PORT);</a:t>
            </a:r>
          </a:p>
          <a:p>
            <a:r>
              <a:rPr lang="en-US" sz="2400" dirty="0"/>
              <a:t>    if (bind(</a:t>
            </a:r>
            <a:r>
              <a:rPr lang="en-US" sz="2400" dirty="0" err="1"/>
              <a:t>Lsock</a:t>
            </a:r>
            <a:r>
              <a:rPr lang="en-US" sz="2400" dirty="0"/>
              <a:t>,(</a:t>
            </a:r>
            <a:r>
              <a:rPr lang="en-US" sz="2400" dirty="0" err="1"/>
              <a:t>sockaddr</a:t>
            </a:r>
            <a:r>
              <a:rPr lang="en-US" sz="2400" dirty="0"/>
              <a:t> *) &amp;</a:t>
            </a:r>
            <a:r>
              <a:rPr lang="en-US" sz="2400" dirty="0" err="1"/>
              <a:t>Laddr,sizeof</a:t>
            </a:r>
            <a:r>
              <a:rPr lang="en-US" sz="2400" dirty="0"/>
              <a:t>(</a:t>
            </a:r>
            <a:r>
              <a:rPr lang="en-US" sz="2400" dirty="0" err="1"/>
              <a:t>Laddr</a:t>
            </a:r>
            <a:r>
              <a:rPr lang="en-US" sz="2400" dirty="0"/>
              <a:t>)))</a:t>
            </a:r>
          </a:p>
          <a:p>
            <a:r>
              <a:rPr lang="ru-RU" sz="2400" dirty="0"/>
              <a:t>    {  </a:t>
            </a:r>
            <a:r>
              <a:rPr lang="en-US" sz="2400" dirty="0"/>
              <a:t>      </a:t>
            </a:r>
            <a:r>
              <a:rPr lang="en-US" sz="2400" dirty="0" err="1"/>
              <a:t>cout</a:t>
            </a:r>
            <a:r>
              <a:rPr lang="en-US" sz="2400" dirty="0"/>
              <a:t>&lt;&lt; "BIND ERROR:"&lt;&lt; </a:t>
            </a:r>
            <a:r>
              <a:rPr lang="en-US" sz="2400" dirty="0" err="1"/>
              <a:t>WSAGetLastError</a:t>
            </a:r>
            <a:r>
              <a:rPr lang="en-US" sz="2400" dirty="0"/>
              <a:t> ();</a:t>
            </a:r>
          </a:p>
          <a:p>
            <a:r>
              <a:rPr lang="en-US" sz="2400" dirty="0"/>
              <a:t>     </a:t>
            </a:r>
            <a:r>
              <a:rPr lang="ru-RU" sz="2400" dirty="0"/>
              <a:t>        </a:t>
            </a:r>
            <a:r>
              <a:rPr lang="en-US" sz="2400" dirty="0"/>
              <a:t> </a:t>
            </a:r>
            <a:r>
              <a:rPr lang="en-US" sz="2400" dirty="0" err="1"/>
              <a:t>closesocket</a:t>
            </a:r>
            <a:r>
              <a:rPr lang="en-US" sz="2400" dirty="0"/>
              <a:t>(</a:t>
            </a:r>
            <a:r>
              <a:rPr lang="en-US" sz="2400" dirty="0" err="1"/>
              <a:t>Lsock</a:t>
            </a:r>
            <a:r>
              <a:rPr lang="en-US" sz="2400" dirty="0"/>
              <a:t>);</a:t>
            </a:r>
          </a:p>
          <a:p>
            <a:r>
              <a:rPr lang="en-US" sz="2400" dirty="0"/>
              <a:t>     </a:t>
            </a:r>
            <a:r>
              <a:rPr lang="ru-RU" sz="2400" dirty="0"/>
              <a:t>       </a:t>
            </a:r>
            <a:r>
              <a:rPr lang="en-US" sz="2400" dirty="0"/>
              <a:t> </a:t>
            </a:r>
            <a:r>
              <a:rPr lang="en-US" sz="2400" dirty="0" err="1"/>
              <a:t>WSACleanup</a:t>
            </a:r>
            <a:r>
              <a:rPr lang="en-US" sz="2400" dirty="0"/>
              <a:t>();</a:t>
            </a:r>
          </a:p>
          <a:p>
            <a:r>
              <a:rPr lang="en-US" sz="2400" dirty="0"/>
              <a:t>     </a:t>
            </a:r>
            <a:r>
              <a:rPr lang="ru-RU" sz="2400" dirty="0"/>
              <a:t>       </a:t>
            </a:r>
            <a:r>
              <a:rPr lang="en-US" sz="2400" dirty="0"/>
              <a:t> return -1;</a:t>
            </a:r>
            <a:r>
              <a:rPr lang="ru-RU" sz="2400" dirty="0"/>
              <a:t>      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57356" y="0"/>
            <a:ext cx="5072098" cy="642917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СОКЕТЫ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71480"/>
            <a:ext cx="9144001" cy="735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/>
              <a:t>Для обеспечения сетевых коммуникаций используются сокеты. </a:t>
            </a:r>
            <a:r>
              <a:rPr lang="ru-RU" sz="3200" b="1" dirty="0"/>
              <a:t>Сокеты</a:t>
            </a:r>
            <a:r>
              <a:rPr lang="ru-RU" sz="3200" dirty="0"/>
              <a:t> (</a:t>
            </a:r>
            <a:r>
              <a:rPr lang="ru-RU" sz="3200" dirty="0" err="1"/>
              <a:t>sockets</a:t>
            </a:r>
            <a:r>
              <a:rPr lang="ru-RU" sz="3200" dirty="0"/>
              <a:t>) </a:t>
            </a:r>
            <a:r>
              <a:rPr lang="ru-RU" sz="2800" dirty="0"/>
              <a:t>представляют собой высокоуровневый унифицированный интерфейс взаимодействия с телекоммуникационными протоколами</a:t>
            </a:r>
            <a:r>
              <a:rPr lang="en-US" sz="2800" dirty="0"/>
              <a:t>. </a:t>
            </a:r>
          </a:p>
          <a:p>
            <a:pPr algn="just"/>
            <a:r>
              <a:rPr lang="ru-RU" sz="2800" dirty="0"/>
              <a:t>Интерфейс  </a:t>
            </a:r>
            <a:r>
              <a:rPr lang="ru-RU" sz="2800" dirty="0" err="1"/>
              <a:t>сокетов</a:t>
            </a:r>
            <a:r>
              <a:rPr lang="ru-RU" sz="2800" dirty="0"/>
              <a:t> впервые появился в </a:t>
            </a:r>
            <a:r>
              <a:rPr lang="en-US" sz="2800" b="1" dirty="0"/>
              <a:t>UNIX</a:t>
            </a:r>
            <a:r>
              <a:rPr lang="en-US" sz="2400" dirty="0"/>
              <a:t>.</a:t>
            </a:r>
          </a:p>
          <a:p>
            <a:pPr algn="just"/>
            <a:r>
              <a:rPr lang="en-US" sz="2800" b="1" dirty="0"/>
              <a:t>Socket</a:t>
            </a:r>
            <a:r>
              <a:rPr lang="en-US" sz="2800" dirty="0"/>
              <a:t> – </a:t>
            </a:r>
            <a:r>
              <a:rPr lang="ru-RU" sz="2800" dirty="0"/>
              <a:t>название программного интерфейса для обеспечения обмена данными между процессами.</a:t>
            </a:r>
          </a:p>
          <a:p>
            <a:pPr algn="just"/>
            <a:r>
              <a:rPr lang="ru-RU" sz="2800" dirty="0"/>
              <a:t>Процессы при таком обмене могут исполняться как на одном компьютере, так и на различных, связанных между собой сетью.</a:t>
            </a:r>
          </a:p>
          <a:p>
            <a:pPr algn="just"/>
            <a:r>
              <a:rPr lang="ru-RU" sz="2800" b="1" dirty="0" err="1"/>
              <a:t>Сокеты</a:t>
            </a:r>
            <a:r>
              <a:rPr lang="ru-RU" sz="2800" b="1" dirty="0"/>
              <a:t> </a:t>
            </a:r>
            <a:r>
              <a:rPr lang="ru-RU" sz="2800" dirty="0"/>
              <a:t>являются важным понятием в сетевом программировании. С их помощью разработчик может создавать свои прикладные протоколы, отличные от </a:t>
            </a:r>
            <a:r>
              <a:rPr lang="en-US" sz="2800" dirty="0"/>
              <a:t>HTTP </a:t>
            </a:r>
            <a:r>
              <a:rPr lang="ru-RU" sz="2800" dirty="0"/>
              <a:t>и </a:t>
            </a:r>
            <a:r>
              <a:rPr lang="en-US" sz="2800" dirty="0"/>
              <a:t>FTP</a:t>
            </a:r>
            <a:r>
              <a:rPr lang="ru-RU" sz="2800" dirty="0"/>
              <a:t>.</a:t>
            </a:r>
            <a:r>
              <a:rPr lang="ru-RU" sz="2800" b="1" dirty="0"/>
              <a:t> </a:t>
            </a:r>
          </a:p>
          <a:p>
            <a:pPr algn="just"/>
            <a:endParaRPr lang="ru-RU" sz="2400" dirty="0"/>
          </a:p>
          <a:p>
            <a:pPr algn="just"/>
            <a:endParaRPr lang="ru-RU" sz="2400" dirty="0"/>
          </a:p>
          <a:p>
            <a:pPr algn="just"/>
            <a:endParaRPr lang="ru-RU" sz="28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214290"/>
            <a:ext cx="9144000" cy="6705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 </a:t>
            </a:r>
            <a:r>
              <a:rPr lang="ru-RU" sz="2200" b="1" dirty="0"/>
              <a:t>// шаг 4 обработка пакетов, присланных клиентами</a:t>
            </a:r>
          </a:p>
          <a:p>
            <a:r>
              <a:rPr lang="en-US" sz="2200" dirty="0"/>
              <a:t>    while(1)</a:t>
            </a:r>
            <a:r>
              <a:rPr lang="ru-RU" sz="2200" dirty="0"/>
              <a:t>     {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sockaddr_in</a:t>
            </a:r>
            <a:r>
              <a:rPr lang="en-US" sz="2200" dirty="0"/>
              <a:t>    </a:t>
            </a:r>
            <a:r>
              <a:rPr lang="en-US" sz="2200" dirty="0" err="1"/>
              <a:t>Caddr</a:t>
            </a:r>
            <a:r>
              <a:rPr lang="en-US" sz="2200" dirty="0"/>
              <a:t>;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en-US" sz="2200" dirty="0" err="1"/>
              <a:t>Caddr_size</a:t>
            </a:r>
            <a:r>
              <a:rPr lang="en-US" sz="2200" dirty="0"/>
              <a:t> = </a:t>
            </a:r>
            <a:r>
              <a:rPr lang="en-US" sz="2200" dirty="0" err="1"/>
              <a:t>sizeof</a:t>
            </a:r>
            <a:r>
              <a:rPr lang="en-US" sz="2200" dirty="0"/>
              <a:t>(</a:t>
            </a:r>
            <a:r>
              <a:rPr lang="en-US" sz="2200" dirty="0" err="1"/>
              <a:t>Caddr</a:t>
            </a:r>
            <a:r>
              <a:rPr lang="en-US" sz="2200" dirty="0"/>
              <a:t>);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en-US" sz="2200" dirty="0" err="1"/>
              <a:t>bsize</a:t>
            </a:r>
            <a:r>
              <a:rPr lang="en-US" sz="2200" dirty="0"/>
              <a:t>=</a:t>
            </a:r>
            <a:r>
              <a:rPr lang="en-US" sz="2200" dirty="0" err="1"/>
              <a:t>recvfrom</a:t>
            </a:r>
            <a:r>
              <a:rPr lang="en-US" sz="2200" dirty="0"/>
              <a:t>(</a:t>
            </a:r>
            <a:r>
              <a:rPr lang="en-US" sz="2200" dirty="0" err="1"/>
              <a:t>Lsock,&amp;buff</a:t>
            </a:r>
            <a:r>
              <a:rPr lang="en-US" sz="2200" dirty="0"/>
              <a:t>[0], </a:t>
            </a:r>
            <a:r>
              <a:rPr lang="en-US" sz="2200" dirty="0" err="1"/>
              <a:t>sizeof</a:t>
            </a:r>
            <a:r>
              <a:rPr lang="en-US" sz="2200" dirty="0"/>
              <a:t>(buff)-1,0,</a:t>
            </a:r>
          </a:p>
          <a:p>
            <a:r>
              <a:rPr lang="en-US" sz="2200" dirty="0"/>
              <a:t>        (</a:t>
            </a:r>
            <a:r>
              <a:rPr lang="en-US" sz="2200" dirty="0" err="1"/>
              <a:t>sockaddr</a:t>
            </a:r>
            <a:r>
              <a:rPr lang="en-US" sz="2200" dirty="0"/>
              <a:t> *) &amp;</a:t>
            </a:r>
            <a:r>
              <a:rPr lang="en-US" sz="2200" dirty="0" err="1"/>
              <a:t>Caddr</a:t>
            </a:r>
            <a:r>
              <a:rPr lang="en-US" sz="2200" dirty="0"/>
              <a:t>, &amp;</a:t>
            </a:r>
            <a:r>
              <a:rPr lang="en-US" sz="2200" dirty="0" err="1"/>
              <a:t>Caddr_size</a:t>
            </a:r>
            <a:r>
              <a:rPr lang="en-US" sz="2200" dirty="0"/>
              <a:t>);</a:t>
            </a:r>
          </a:p>
          <a:p>
            <a:r>
              <a:rPr lang="en-US" sz="2200" dirty="0"/>
              <a:t>      if (</a:t>
            </a:r>
            <a:r>
              <a:rPr lang="en-US" sz="2200" dirty="0" err="1"/>
              <a:t>bsize</a:t>
            </a:r>
            <a:r>
              <a:rPr lang="en-US" sz="2200" dirty="0"/>
              <a:t>==SOCKET_ERROR)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cout</a:t>
            </a:r>
            <a:r>
              <a:rPr lang="en-US" sz="2200" dirty="0"/>
              <a:t>&lt;&lt; "RECVFROM() ERROR:"&lt;&lt; </a:t>
            </a:r>
            <a:r>
              <a:rPr lang="en-US" sz="2200" dirty="0" err="1"/>
              <a:t>WSAGetLastError</a:t>
            </a:r>
            <a:r>
              <a:rPr lang="en-US" sz="2200" dirty="0"/>
              <a:t> ();</a:t>
            </a:r>
          </a:p>
          <a:p>
            <a:r>
              <a:rPr lang="ru-RU" sz="2200" b="1" dirty="0"/>
              <a:t>  // Определяем IP-адрес клиента и прочие атрибуты</a:t>
            </a:r>
          </a:p>
          <a:p>
            <a:r>
              <a:rPr lang="en-US" sz="2200" dirty="0"/>
              <a:t>      HOSTENT *</a:t>
            </a:r>
            <a:r>
              <a:rPr lang="en-US" sz="2200" dirty="0" err="1"/>
              <a:t>hst</a:t>
            </a:r>
            <a:r>
              <a:rPr lang="en-US" sz="2200" dirty="0"/>
              <a:t>;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hst</a:t>
            </a:r>
            <a:r>
              <a:rPr lang="en-US" sz="2200" dirty="0"/>
              <a:t>=</a:t>
            </a:r>
            <a:r>
              <a:rPr lang="en-US" sz="2200" dirty="0" err="1"/>
              <a:t>gethostbyaddr</a:t>
            </a:r>
            <a:r>
              <a:rPr lang="en-US" sz="2200" dirty="0"/>
              <a:t>((char *)&amp;Caddr.sin_addr,4,AF_INET);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cout</a:t>
            </a:r>
            <a:r>
              <a:rPr lang="en-US" sz="2200" dirty="0"/>
              <a:t>&lt;&lt; "NEW DATAGRAM!\n"&lt;&lt;</a:t>
            </a:r>
          </a:p>
          <a:p>
            <a:r>
              <a:rPr lang="en-US" sz="2200" dirty="0"/>
              <a:t>      ((</a:t>
            </a:r>
            <a:r>
              <a:rPr lang="en-US" sz="2200" dirty="0" err="1"/>
              <a:t>hst</a:t>
            </a:r>
            <a:r>
              <a:rPr lang="en-US" sz="2200" dirty="0"/>
              <a:t>)?</a:t>
            </a:r>
            <a:r>
              <a:rPr lang="en-US" sz="2200" dirty="0" err="1"/>
              <a:t>hst</a:t>
            </a:r>
            <a:r>
              <a:rPr lang="en-US" sz="2200" dirty="0"/>
              <a:t>-&gt;</a:t>
            </a:r>
            <a:r>
              <a:rPr lang="en-US" sz="2200" dirty="0" err="1"/>
              <a:t>h_name</a:t>
            </a:r>
            <a:r>
              <a:rPr lang="en-US" sz="2200" dirty="0"/>
              <a:t>:"Unknown host")&lt;&lt;"/n"&lt;&lt;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inet_ntoa</a:t>
            </a:r>
            <a:r>
              <a:rPr lang="en-US" sz="2200" dirty="0"/>
              <a:t>(</a:t>
            </a:r>
            <a:r>
              <a:rPr lang="en-US" sz="2200" dirty="0" err="1"/>
              <a:t>Caddr.sin_addr</a:t>
            </a:r>
            <a:r>
              <a:rPr lang="en-US" sz="2200" dirty="0"/>
              <a:t>)&lt;&lt; "/n"&lt;&lt; </a:t>
            </a:r>
            <a:r>
              <a:rPr lang="en-US" sz="2200" dirty="0" err="1"/>
              <a:t>ntohs</a:t>
            </a:r>
            <a:r>
              <a:rPr lang="en-US" sz="2200" dirty="0"/>
              <a:t>(</a:t>
            </a:r>
            <a:r>
              <a:rPr lang="en-US" sz="2200" dirty="0" err="1"/>
              <a:t>Caddr.sin_port</a:t>
            </a:r>
            <a:r>
              <a:rPr lang="en-US" sz="2200" dirty="0"/>
              <a:t>)&lt;&lt; '\n';</a:t>
            </a:r>
          </a:p>
          <a:p>
            <a:r>
              <a:rPr lang="ru-RU" sz="2200" dirty="0"/>
              <a:t>      </a:t>
            </a:r>
            <a:r>
              <a:rPr lang="en-US" sz="2200" dirty="0"/>
              <a:t>buff[</a:t>
            </a:r>
            <a:r>
              <a:rPr lang="en-US" sz="2200" dirty="0" err="1"/>
              <a:t>bsize</a:t>
            </a:r>
            <a:r>
              <a:rPr lang="en-US" sz="2200" dirty="0"/>
              <a:t>]='\0';</a:t>
            </a:r>
            <a:r>
              <a:rPr lang="ru-RU" sz="2200" b="1" dirty="0"/>
              <a:t>              // добавление завершающего нуля</a:t>
            </a:r>
            <a:endParaRPr lang="en-US" sz="2200" dirty="0"/>
          </a:p>
          <a:p>
            <a:r>
              <a:rPr lang="ru-RU" sz="2200" b="1" dirty="0"/>
              <a:t>   </a:t>
            </a:r>
            <a:r>
              <a:rPr lang="en-US" sz="2200" dirty="0"/>
              <a:t>      </a:t>
            </a:r>
            <a:r>
              <a:rPr lang="ru-RU" sz="2200" dirty="0"/>
              <a:t>  </a:t>
            </a:r>
            <a:r>
              <a:rPr lang="en-US" sz="2200" dirty="0" err="1"/>
              <a:t>cout</a:t>
            </a:r>
            <a:r>
              <a:rPr lang="en-US" sz="2200" dirty="0"/>
              <a:t> &lt;&lt; "C=&gt;S:" &lt;&lt; buff&lt;&lt;'\n' ;</a:t>
            </a:r>
            <a:r>
              <a:rPr lang="ru-RU" sz="2200" b="1" dirty="0"/>
              <a:t>        // Вывод на экран </a:t>
            </a:r>
            <a:endParaRPr lang="en-US" sz="2200" dirty="0"/>
          </a:p>
          <a:p>
            <a:r>
              <a:rPr lang="ru-RU" sz="2200" dirty="0"/>
              <a:t>  </a:t>
            </a:r>
            <a:r>
              <a:rPr lang="ru-RU" sz="2200" b="1" dirty="0"/>
              <a:t>// посылка </a:t>
            </a:r>
            <a:r>
              <a:rPr lang="ru-RU" sz="2200" b="1" dirty="0" err="1"/>
              <a:t>датаграммы</a:t>
            </a:r>
            <a:r>
              <a:rPr lang="ru-RU" sz="2200" b="1" dirty="0"/>
              <a:t> клиенту</a:t>
            </a:r>
          </a:p>
          <a:p>
            <a:r>
              <a:rPr lang="en-US" sz="2200" dirty="0"/>
              <a:t>      </a:t>
            </a:r>
            <a:r>
              <a:rPr lang="ru-RU" sz="2200" dirty="0"/>
              <a:t>  </a:t>
            </a:r>
            <a:r>
              <a:rPr lang="en-US" sz="2200" dirty="0" err="1"/>
              <a:t>sendto</a:t>
            </a:r>
            <a:r>
              <a:rPr lang="en-US" sz="2200" dirty="0"/>
              <a:t>(</a:t>
            </a:r>
            <a:r>
              <a:rPr lang="en-US" sz="2200" dirty="0" err="1"/>
              <a:t>Lsock,&amp;buff</a:t>
            </a:r>
            <a:r>
              <a:rPr lang="en-US" sz="2200" dirty="0"/>
              <a:t>[0],bsize,0,(</a:t>
            </a:r>
            <a:r>
              <a:rPr lang="en-US" sz="2200" dirty="0" err="1"/>
              <a:t>sockaddr</a:t>
            </a:r>
            <a:r>
              <a:rPr lang="en-US" sz="2200" dirty="0"/>
              <a:t> *)&amp;</a:t>
            </a:r>
            <a:r>
              <a:rPr lang="en-US" sz="2200" dirty="0" err="1"/>
              <a:t>Caddr</a:t>
            </a:r>
            <a:r>
              <a:rPr lang="en-US" sz="2200" dirty="0"/>
              <a:t>, </a:t>
            </a:r>
            <a:r>
              <a:rPr lang="en-US" sz="2200" dirty="0" err="1"/>
              <a:t>sizeof</a:t>
            </a:r>
            <a:r>
              <a:rPr lang="en-US" sz="2200" dirty="0"/>
              <a:t>(</a:t>
            </a:r>
            <a:r>
              <a:rPr lang="en-US" sz="2200" dirty="0" err="1"/>
              <a:t>Caddr</a:t>
            </a:r>
            <a:r>
              <a:rPr lang="en-US" sz="2200" dirty="0"/>
              <a:t>));</a:t>
            </a:r>
          </a:p>
          <a:p>
            <a:r>
              <a:rPr lang="ru-RU" sz="2200" dirty="0"/>
              <a:t>    }  </a:t>
            </a:r>
            <a:r>
              <a:rPr lang="en-US" sz="2200" dirty="0"/>
              <a:t>    return 0;</a:t>
            </a:r>
            <a:r>
              <a:rPr lang="ru-RU" sz="2200" dirty="0"/>
              <a:t>     }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00034" y="335846"/>
            <a:ext cx="750099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// пример </a:t>
            </a:r>
            <a:r>
              <a:rPr lang="en-US" sz="2400" b="1" dirty="0"/>
              <a:t>UDP-</a:t>
            </a:r>
            <a:r>
              <a:rPr lang="ru-RU" sz="2400" b="1" dirty="0"/>
              <a:t>клиента</a:t>
            </a:r>
          </a:p>
          <a:p>
            <a:r>
              <a:rPr lang="en-US" sz="2400" dirty="0"/>
              <a:t>#define _WINSOCK_DEPRECATED_NO_WARNINGS</a:t>
            </a:r>
          </a:p>
          <a:p>
            <a:r>
              <a:rPr lang="en-US" sz="2400" dirty="0"/>
              <a:t>#include &lt;winsock2.h&gt;</a:t>
            </a:r>
          </a:p>
          <a:p>
            <a:r>
              <a:rPr lang="en-US" sz="2400" dirty="0"/>
              <a:t>// #include "</a:t>
            </a:r>
            <a:r>
              <a:rPr lang="en-US" sz="2400" dirty="0" err="1"/>
              <a:t>stdafx.h</a:t>
            </a:r>
            <a:r>
              <a:rPr lang="en-US" sz="2400" dirty="0"/>
              <a:t>"</a:t>
            </a:r>
          </a:p>
          <a:p>
            <a:r>
              <a:rPr lang="en-US" sz="2400" dirty="0"/>
              <a:t>#include &lt;string&gt;</a:t>
            </a:r>
          </a:p>
          <a:p>
            <a:r>
              <a:rPr lang="en-US" sz="2400" dirty="0"/>
              <a:t>#include &lt;</a:t>
            </a:r>
            <a:r>
              <a:rPr lang="en-US" sz="2400" dirty="0" err="1"/>
              <a:t>windows.h</a:t>
            </a:r>
            <a:r>
              <a:rPr lang="en-US" sz="2400" dirty="0"/>
              <a:t>&gt;</a:t>
            </a:r>
          </a:p>
          <a:p>
            <a:r>
              <a:rPr lang="en-US" sz="2400" dirty="0"/>
              <a:t>#include &lt;</a:t>
            </a:r>
            <a:r>
              <a:rPr lang="en-US" sz="2400" dirty="0" err="1"/>
              <a:t>iostream</a:t>
            </a:r>
            <a:r>
              <a:rPr lang="en-US" sz="2400" dirty="0"/>
              <a:t>&gt;</a:t>
            </a:r>
          </a:p>
          <a:p>
            <a:r>
              <a:rPr lang="en-US" sz="2400" dirty="0"/>
              <a:t>#</a:t>
            </a:r>
            <a:r>
              <a:rPr lang="en-US" sz="2400" dirty="0" err="1"/>
              <a:t>pragma</a:t>
            </a:r>
            <a:r>
              <a:rPr lang="en-US" sz="2400" dirty="0"/>
              <a:t> comment(lib, "ws2_32.lib")</a:t>
            </a:r>
          </a:p>
          <a:p>
            <a:r>
              <a:rPr lang="en-US" sz="2400" dirty="0"/>
              <a:t>#</a:t>
            </a:r>
            <a:r>
              <a:rPr lang="en-US" sz="2400" dirty="0" err="1"/>
              <a:t>pragma</a:t>
            </a:r>
            <a:r>
              <a:rPr lang="en-US" sz="2400" dirty="0"/>
              <a:t> warning(disable: 4996)</a:t>
            </a:r>
          </a:p>
          <a:p>
            <a:r>
              <a:rPr lang="en-US" sz="2400" dirty="0"/>
              <a:t>using namespace std;</a:t>
            </a:r>
          </a:p>
          <a:p>
            <a:r>
              <a:rPr lang="en-US" sz="2400" dirty="0"/>
              <a:t>  #define PORT 666</a:t>
            </a:r>
          </a:p>
          <a:p>
            <a:r>
              <a:rPr lang="en-US" sz="2400" dirty="0"/>
              <a:t>  #define SERVERADDR "127.0.0.1" </a:t>
            </a:r>
            <a:r>
              <a:rPr lang="en-US" sz="2400" b="1" dirty="0"/>
              <a:t>// IP-</a:t>
            </a:r>
            <a:r>
              <a:rPr lang="ru-RU" sz="2400" b="1" dirty="0"/>
              <a:t>адрес сервера</a:t>
            </a:r>
          </a:p>
          <a:p>
            <a:endParaRPr lang="ru-RU" sz="2400" dirty="0"/>
          </a:p>
          <a:p>
            <a:r>
              <a:rPr lang="en-US" sz="2400" dirty="0"/>
              <a:t>  int main()</a:t>
            </a:r>
          </a:p>
          <a:p>
            <a:r>
              <a:rPr lang="ru-RU" sz="2400" dirty="0"/>
              <a:t>  {</a:t>
            </a:r>
          </a:p>
          <a:p>
            <a:r>
              <a:rPr lang="en-US" sz="2400" dirty="0"/>
              <a:t>char buff[10*1014];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cout</a:t>
            </a:r>
            <a:r>
              <a:rPr lang="en-US" sz="2400" dirty="0"/>
              <a:t>&lt;&lt; "UDP Demo Client\</a:t>
            </a:r>
            <a:r>
              <a:rPr lang="en-US" sz="2400" dirty="0" err="1"/>
              <a:t>nType</a:t>
            </a:r>
            <a:r>
              <a:rPr lang="en-US" sz="2400" dirty="0"/>
              <a:t> quit to quit \n";</a:t>
            </a:r>
            <a:endParaRPr lang="ru-RU" sz="24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14282" y="428604"/>
            <a:ext cx="850112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// Шаг 1 - </a:t>
            </a:r>
            <a:r>
              <a:rPr lang="ru-RU" sz="2400" b="1" dirty="0" err="1"/>
              <a:t>иницилизация</a:t>
            </a:r>
            <a:r>
              <a:rPr lang="ru-RU" sz="2400" b="1" dirty="0"/>
              <a:t> библиотеки </a:t>
            </a:r>
            <a:r>
              <a:rPr lang="ru-RU" sz="2400" b="1" dirty="0" err="1"/>
              <a:t>Winsocks</a:t>
            </a:r>
            <a:endParaRPr lang="ru-RU" sz="2400" b="1" dirty="0"/>
          </a:p>
          <a:p>
            <a:r>
              <a:rPr lang="en-US" sz="2400" dirty="0"/>
              <a:t>    if (</a:t>
            </a:r>
            <a:r>
              <a:rPr lang="en-US" sz="2400" dirty="0" err="1"/>
              <a:t>WSAStartup</a:t>
            </a:r>
            <a:r>
              <a:rPr lang="en-US" sz="2400" dirty="0"/>
              <a:t>(0x202,(WSADATA *)&amp;buff))</a:t>
            </a:r>
          </a:p>
          <a:p>
            <a:r>
              <a:rPr lang="ru-RU" sz="2400" dirty="0"/>
              <a:t>    {</a:t>
            </a:r>
            <a:r>
              <a:rPr lang="en-US" sz="2400" dirty="0"/>
              <a:t>   </a:t>
            </a:r>
            <a:r>
              <a:rPr lang="en-US" sz="2400" dirty="0" err="1"/>
              <a:t>cout</a:t>
            </a:r>
            <a:r>
              <a:rPr lang="en-US" sz="2400" dirty="0"/>
              <a:t>&lt;&lt; "WSASTARTUP ERROR: " &lt;&lt; </a:t>
            </a:r>
            <a:r>
              <a:rPr lang="en-US" sz="2400" dirty="0" err="1"/>
              <a:t>WSAGetLastError</a:t>
            </a:r>
            <a:r>
              <a:rPr lang="en-US" sz="2400" dirty="0"/>
              <a:t>()&lt;&lt; "\n";</a:t>
            </a:r>
          </a:p>
          <a:p>
            <a:r>
              <a:rPr lang="en-US" sz="2400" dirty="0"/>
              <a:t>      return -1;  </a:t>
            </a:r>
            <a:r>
              <a:rPr lang="ru-RU" sz="2400" dirty="0"/>
              <a:t>    }</a:t>
            </a:r>
          </a:p>
          <a:p>
            <a:r>
              <a:rPr lang="ru-RU" sz="2400" b="1" dirty="0"/>
              <a:t> // Шаг 2 - открытие </a:t>
            </a:r>
            <a:r>
              <a:rPr lang="ru-RU" sz="2400" b="1" dirty="0" err="1"/>
              <a:t>сокета</a:t>
            </a:r>
            <a:endParaRPr lang="ru-RU" sz="2400" b="1" dirty="0"/>
          </a:p>
          <a:p>
            <a:r>
              <a:rPr lang="en-US" sz="2400" dirty="0"/>
              <a:t>SOCKET </a:t>
            </a:r>
            <a:r>
              <a:rPr lang="en-US" sz="2400" dirty="0" err="1"/>
              <a:t>my_sock</a:t>
            </a:r>
            <a:r>
              <a:rPr lang="en-US" sz="2400" dirty="0"/>
              <a:t>=socket(AF_INET, SOCK_DGRAM, 0);</a:t>
            </a:r>
          </a:p>
          <a:p>
            <a:r>
              <a:rPr lang="en-US" sz="2400" dirty="0"/>
              <a:t>    if (</a:t>
            </a:r>
            <a:r>
              <a:rPr lang="en-US" sz="2400" dirty="0" err="1"/>
              <a:t>my_sock</a:t>
            </a:r>
            <a:r>
              <a:rPr lang="en-US" sz="2400" dirty="0"/>
              <a:t>==INVALID_SOCKET)  </a:t>
            </a:r>
            <a:r>
              <a:rPr lang="ru-RU" sz="2400" dirty="0"/>
              <a:t>    {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cout</a:t>
            </a:r>
            <a:r>
              <a:rPr lang="en-US" sz="2400" dirty="0"/>
              <a:t> &lt;&lt; "SOCKET() ERROR: " &lt;&lt; </a:t>
            </a:r>
            <a:r>
              <a:rPr lang="en-US" sz="2400" dirty="0" err="1"/>
              <a:t>WSAGetLastError</a:t>
            </a:r>
            <a:r>
              <a:rPr lang="en-US" sz="2400" dirty="0"/>
              <a:t>()&lt;&lt; "\n";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WSACleanup</a:t>
            </a:r>
            <a:r>
              <a:rPr lang="en-US" sz="2400" dirty="0"/>
              <a:t>();</a:t>
            </a:r>
          </a:p>
          <a:p>
            <a:r>
              <a:rPr lang="en-US" sz="2400" dirty="0"/>
              <a:t>      return -1;   </a:t>
            </a:r>
            <a:r>
              <a:rPr lang="ru-RU" sz="2400" dirty="0"/>
              <a:t>    }</a:t>
            </a:r>
            <a:endParaRPr lang="en-US" sz="2400" dirty="0"/>
          </a:p>
          <a:p>
            <a:r>
              <a:rPr lang="ru-RU" sz="2400" b="1" dirty="0"/>
              <a:t>// Шаг 3 - обмен сообщений с сервером</a:t>
            </a:r>
          </a:p>
          <a:p>
            <a:r>
              <a:rPr lang="en-US" sz="2400" dirty="0"/>
              <a:t>     HOSTENT *</a:t>
            </a:r>
            <a:r>
              <a:rPr lang="en-US" sz="2400" dirty="0" err="1"/>
              <a:t>hst</a:t>
            </a:r>
            <a:r>
              <a:rPr lang="en-US" sz="2400" dirty="0"/>
              <a:t>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sockaddr_in</a:t>
            </a:r>
            <a:r>
              <a:rPr lang="en-US" sz="2400" dirty="0"/>
              <a:t> </a:t>
            </a:r>
            <a:r>
              <a:rPr lang="en-US" sz="2400" dirty="0" err="1"/>
              <a:t>Daddr</a:t>
            </a:r>
            <a:r>
              <a:rPr lang="en-US" sz="2400" dirty="0"/>
              <a:t>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Daddr.sin_family</a:t>
            </a:r>
            <a:r>
              <a:rPr lang="en-US" sz="2400" dirty="0"/>
              <a:t>=AF_INET;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Daddr.sin_port</a:t>
            </a:r>
            <a:r>
              <a:rPr lang="en-US" sz="2400" dirty="0"/>
              <a:t>=</a:t>
            </a:r>
            <a:r>
              <a:rPr lang="en-US" sz="2400" dirty="0" err="1"/>
              <a:t>htons</a:t>
            </a:r>
            <a:r>
              <a:rPr lang="en-US" sz="2400" dirty="0"/>
              <a:t>(PORT);</a:t>
            </a:r>
            <a:endParaRPr lang="ru-RU" sz="24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-79654"/>
            <a:ext cx="91440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r>
              <a:rPr lang="ru-RU" sz="2400" b="1" dirty="0"/>
              <a:t>// определение </a:t>
            </a:r>
            <a:r>
              <a:rPr lang="en-US" sz="2400" b="1" dirty="0"/>
              <a:t>IP-</a:t>
            </a:r>
            <a:r>
              <a:rPr lang="ru-RU" sz="2400" b="1" dirty="0"/>
              <a:t>адреса узла</a:t>
            </a:r>
          </a:p>
          <a:p>
            <a:r>
              <a:rPr lang="en-US" sz="2400" dirty="0"/>
              <a:t>    if (</a:t>
            </a:r>
            <a:r>
              <a:rPr lang="en-US" sz="2400" dirty="0" err="1"/>
              <a:t>inet_addr</a:t>
            </a:r>
            <a:r>
              <a:rPr lang="en-US" sz="2400" dirty="0"/>
              <a:t>(SERVERADDR))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Daddr.sin_addr.s_addr</a:t>
            </a:r>
            <a:r>
              <a:rPr lang="en-US" sz="2400" dirty="0"/>
              <a:t>=</a:t>
            </a:r>
            <a:r>
              <a:rPr lang="en-US" sz="2400" dirty="0" err="1"/>
              <a:t>inet_addr</a:t>
            </a:r>
            <a:r>
              <a:rPr lang="en-US" sz="2400" dirty="0"/>
              <a:t>(SERVERADDR);</a:t>
            </a:r>
          </a:p>
          <a:p>
            <a:r>
              <a:rPr lang="en-US" sz="2400" dirty="0"/>
              <a:t>    else</a:t>
            </a:r>
          </a:p>
          <a:p>
            <a:r>
              <a:rPr lang="en-US" sz="2400" dirty="0"/>
              <a:t>            if (</a:t>
            </a:r>
            <a:r>
              <a:rPr lang="en-US" sz="2400" dirty="0" err="1"/>
              <a:t>hst</a:t>
            </a:r>
            <a:r>
              <a:rPr lang="en-US" sz="2400" dirty="0"/>
              <a:t>=</a:t>
            </a:r>
            <a:r>
              <a:rPr lang="en-US" sz="2400" dirty="0" err="1"/>
              <a:t>gethostbyname</a:t>
            </a:r>
            <a:r>
              <a:rPr lang="en-US" sz="2400" dirty="0"/>
              <a:t>(SERVERADDR))</a:t>
            </a:r>
          </a:p>
          <a:p>
            <a:r>
              <a:rPr lang="en-US" sz="2400" dirty="0"/>
              <a:t>            </a:t>
            </a:r>
            <a:r>
              <a:rPr lang="en-US" sz="2400" dirty="0" err="1"/>
              <a:t>Daddr.sin_addr.s_addr</a:t>
            </a:r>
            <a:r>
              <a:rPr lang="en-US" sz="2400" dirty="0"/>
              <a:t>=((unsigned long **)</a:t>
            </a:r>
          </a:p>
          <a:p>
            <a:r>
              <a:rPr lang="en-US" sz="2400" dirty="0"/>
              <a:t>             </a:t>
            </a:r>
            <a:r>
              <a:rPr lang="en-US" sz="2400" dirty="0" err="1"/>
              <a:t>hst</a:t>
            </a:r>
            <a:r>
              <a:rPr lang="en-US" sz="2400" dirty="0"/>
              <a:t>-&gt;</a:t>
            </a:r>
            <a:r>
              <a:rPr lang="en-US" sz="2400" dirty="0" err="1"/>
              <a:t>h_addr_list</a:t>
            </a:r>
            <a:r>
              <a:rPr lang="en-US" sz="2400" dirty="0"/>
              <a:t>)[0][0];</a:t>
            </a:r>
          </a:p>
          <a:p>
            <a:r>
              <a:rPr lang="en-US" sz="2400" dirty="0"/>
              <a:t>             else </a:t>
            </a:r>
            <a:r>
              <a:rPr lang="ru-RU" sz="2400" dirty="0"/>
              <a:t>  {</a:t>
            </a:r>
            <a:r>
              <a:rPr lang="en-US" sz="2400" dirty="0"/>
              <a:t>   </a:t>
            </a:r>
            <a:r>
              <a:rPr lang="en-US" sz="2400" dirty="0" err="1"/>
              <a:t>cout</a:t>
            </a:r>
            <a:r>
              <a:rPr lang="en-US" sz="2400" dirty="0"/>
              <a:t> &lt;&lt; "Unknown Host: "&lt;&lt; </a:t>
            </a:r>
            <a:r>
              <a:rPr lang="en-US" sz="2400" dirty="0" err="1"/>
              <a:t>WSAGetLastError</a:t>
            </a:r>
            <a:r>
              <a:rPr lang="en-US" sz="2400" dirty="0"/>
              <a:t>()&lt;&lt; "\n";</a:t>
            </a:r>
          </a:p>
          <a:p>
            <a:r>
              <a:rPr lang="en-US" sz="2400" dirty="0"/>
              <a:t>             </a:t>
            </a:r>
            <a:r>
              <a:rPr lang="en-US" sz="2400" dirty="0" err="1"/>
              <a:t>closesocket</a:t>
            </a:r>
            <a:r>
              <a:rPr lang="en-US" sz="2400" dirty="0"/>
              <a:t>(</a:t>
            </a:r>
            <a:r>
              <a:rPr lang="en-US" sz="2400" dirty="0" err="1"/>
              <a:t>my_sock</a:t>
            </a:r>
            <a:r>
              <a:rPr lang="en-US" sz="2400" dirty="0"/>
              <a:t>);</a:t>
            </a:r>
          </a:p>
          <a:p>
            <a:r>
              <a:rPr lang="en-US" sz="2400" dirty="0"/>
              <a:t>             </a:t>
            </a:r>
            <a:r>
              <a:rPr lang="en-US" sz="2400" dirty="0" err="1"/>
              <a:t>WSACleanup</a:t>
            </a:r>
            <a:r>
              <a:rPr lang="en-US" sz="2400" dirty="0"/>
              <a:t>();</a:t>
            </a:r>
          </a:p>
          <a:p>
            <a:r>
              <a:rPr lang="en-US" sz="2400" dirty="0"/>
              <a:t>             return -1;  </a:t>
            </a:r>
            <a:r>
              <a:rPr lang="ru-RU" sz="2400" dirty="0"/>
              <a:t>      }</a:t>
            </a:r>
            <a:endParaRPr lang="en-US" sz="2400" dirty="0"/>
          </a:p>
          <a:p>
            <a:r>
              <a:rPr lang="en-US" sz="2400" dirty="0"/>
              <a:t>      while(1)  </a:t>
            </a:r>
            <a:r>
              <a:rPr lang="ru-RU" sz="2400" dirty="0"/>
              <a:t>    {</a:t>
            </a:r>
          </a:p>
          <a:p>
            <a:r>
              <a:rPr lang="ru-RU" sz="2400" b="1" dirty="0"/>
              <a:t>// чтение сообщения с клавиатуры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cout</a:t>
            </a:r>
            <a:r>
              <a:rPr lang="en-US" sz="2400" dirty="0"/>
              <a:t>&lt;&lt;"S&lt;=C:";</a:t>
            </a:r>
          </a:p>
          <a:p>
            <a:r>
              <a:rPr lang="en-US" sz="2400" dirty="0"/>
              <a:t>      string SS;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getline</a:t>
            </a:r>
            <a:r>
              <a:rPr lang="en-US" sz="2400" dirty="0"/>
              <a:t>(</a:t>
            </a:r>
            <a:r>
              <a:rPr lang="en-US" sz="2400" dirty="0" err="1"/>
              <a:t>cin,SS</a:t>
            </a:r>
            <a:r>
              <a:rPr lang="en-US" sz="2400" dirty="0"/>
              <a:t>);      </a:t>
            </a:r>
          </a:p>
          <a:p>
            <a:r>
              <a:rPr lang="en-US" sz="2400" dirty="0"/>
              <a:t>      if (SS == "quit") break;</a:t>
            </a:r>
          </a:p>
          <a:p>
            <a:endParaRPr lang="ru-RU" sz="24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14282" y="0"/>
            <a:ext cx="8643998" cy="73866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// Передача сообщений на сервер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sendto</a:t>
            </a:r>
            <a:r>
              <a:rPr lang="en-US" sz="2400" dirty="0"/>
              <a:t>(</a:t>
            </a:r>
            <a:r>
              <a:rPr lang="en-US" sz="2400" dirty="0" err="1"/>
              <a:t>my_sock</a:t>
            </a:r>
            <a:r>
              <a:rPr lang="en-US" sz="2400" dirty="0"/>
              <a:t>,(char*)&amp;SS[0],</a:t>
            </a:r>
            <a:r>
              <a:rPr lang="en-US" sz="2400" dirty="0" err="1"/>
              <a:t>SS.size</a:t>
            </a:r>
            <a:r>
              <a:rPr lang="en-US" sz="2400" dirty="0"/>
              <a:t>(),0,</a:t>
            </a:r>
          </a:p>
          <a:p>
            <a:r>
              <a:rPr lang="en-US" sz="2400" dirty="0"/>
              <a:t>        (</a:t>
            </a:r>
            <a:r>
              <a:rPr lang="en-US" sz="2400" dirty="0" err="1"/>
              <a:t>sockaddr</a:t>
            </a:r>
            <a:r>
              <a:rPr lang="en-US" sz="2400" dirty="0"/>
              <a:t> *) &amp;</a:t>
            </a:r>
            <a:r>
              <a:rPr lang="en-US" sz="2400" dirty="0" err="1"/>
              <a:t>Daddr,sizeof</a:t>
            </a:r>
            <a:r>
              <a:rPr lang="en-US" sz="2400" dirty="0"/>
              <a:t>(</a:t>
            </a:r>
            <a:r>
              <a:rPr lang="en-US" sz="2400" dirty="0" err="1"/>
              <a:t>Daddr</a:t>
            </a:r>
            <a:r>
              <a:rPr lang="en-US" sz="2400" dirty="0"/>
              <a:t>));</a:t>
            </a:r>
          </a:p>
          <a:p>
            <a:r>
              <a:rPr lang="ru-RU" sz="2400" b="1" dirty="0"/>
              <a:t>// Прием сообщения с сервера</a:t>
            </a:r>
          </a:p>
          <a:p>
            <a:r>
              <a:rPr lang="en-US" sz="2400" dirty="0"/>
              <a:t>       </a:t>
            </a:r>
            <a:r>
              <a:rPr lang="en-US" sz="2400" dirty="0" err="1"/>
              <a:t>sockaddr_in</a:t>
            </a:r>
            <a:r>
              <a:rPr lang="en-US" sz="2400" dirty="0"/>
              <a:t> </a:t>
            </a:r>
            <a:r>
              <a:rPr lang="en-US" sz="2400" dirty="0" err="1"/>
              <a:t>SRaddr</a:t>
            </a:r>
            <a:r>
              <a:rPr lang="en-US" sz="2400" dirty="0"/>
              <a:t>;</a:t>
            </a:r>
          </a:p>
          <a:p>
            <a:r>
              <a:rPr lang="en-US" sz="2400" dirty="0"/>
              <a:t>      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SRaddr_size</a:t>
            </a:r>
            <a:r>
              <a:rPr lang="en-US" sz="2400" dirty="0"/>
              <a:t>=</a:t>
            </a:r>
            <a:r>
              <a:rPr lang="en-US" sz="2400" dirty="0" err="1"/>
              <a:t>sizeof</a:t>
            </a:r>
            <a:r>
              <a:rPr lang="en-US" sz="2400" dirty="0"/>
              <a:t>(</a:t>
            </a:r>
            <a:r>
              <a:rPr lang="en-US" sz="2400" dirty="0" err="1"/>
              <a:t>SRaddr</a:t>
            </a:r>
            <a:r>
              <a:rPr lang="en-US" sz="2400" dirty="0"/>
              <a:t>);</a:t>
            </a:r>
          </a:p>
          <a:p>
            <a:r>
              <a:rPr lang="ru-RU" sz="2400" dirty="0"/>
              <a:t> </a:t>
            </a:r>
            <a:r>
              <a:rPr lang="en-US" sz="2400" dirty="0"/>
              <a:t>      </a:t>
            </a:r>
            <a:r>
              <a:rPr lang="en-US" sz="2400" dirty="0" err="1"/>
              <a:t>int</a:t>
            </a:r>
            <a:r>
              <a:rPr lang="en-US" sz="2400" dirty="0"/>
              <a:t> n=</a:t>
            </a:r>
            <a:r>
              <a:rPr lang="en-US" sz="2400" dirty="0" err="1"/>
              <a:t>recvfrom</a:t>
            </a:r>
            <a:r>
              <a:rPr lang="en-US" sz="2400" dirty="0"/>
              <a:t>(</a:t>
            </a:r>
            <a:r>
              <a:rPr lang="en-US" sz="2400" dirty="0" err="1"/>
              <a:t>my_sock,buff,sizeof</a:t>
            </a:r>
            <a:r>
              <a:rPr lang="en-US" sz="2400" dirty="0"/>
              <a:t>(buff),0,</a:t>
            </a:r>
          </a:p>
          <a:p>
            <a:r>
              <a:rPr lang="en-US" sz="2400" dirty="0"/>
              <a:t>        (</a:t>
            </a:r>
            <a:r>
              <a:rPr lang="en-US" sz="2400" dirty="0" err="1"/>
              <a:t>sockaddr</a:t>
            </a:r>
            <a:r>
              <a:rPr lang="en-US" sz="2400" dirty="0"/>
              <a:t> *) &amp;</a:t>
            </a:r>
            <a:r>
              <a:rPr lang="en-US" sz="2400" dirty="0" err="1"/>
              <a:t>SRaddr</a:t>
            </a:r>
            <a:r>
              <a:rPr lang="en-US" sz="2400" dirty="0"/>
              <a:t>, &amp;</a:t>
            </a:r>
            <a:r>
              <a:rPr lang="en-US" sz="2400" dirty="0" err="1"/>
              <a:t>SRaddr_size</a:t>
            </a:r>
            <a:r>
              <a:rPr lang="en-US" dirty="0"/>
              <a:t>);</a:t>
            </a:r>
          </a:p>
          <a:p>
            <a:r>
              <a:rPr lang="en-US" sz="2400" dirty="0"/>
              <a:t>      if (n==SOCKET_ERROR)  </a:t>
            </a:r>
            <a:r>
              <a:rPr lang="ru-RU" sz="2400" dirty="0"/>
              <a:t>      {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cout</a:t>
            </a:r>
            <a:r>
              <a:rPr lang="en-US" sz="2400" dirty="0"/>
              <a:t> &lt;&lt; "RECVFROM() ERROR:"&lt;&lt;</a:t>
            </a:r>
            <a:r>
              <a:rPr lang="en-US" sz="2400" dirty="0" err="1"/>
              <a:t>WSAGetLastError</a:t>
            </a:r>
            <a:r>
              <a:rPr lang="en-US" sz="2400" dirty="0"/>
              <a:t>()&lt;&lt; "\n";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closesocket</a:t>
            </a:r>
            <a:r>
              <a:rPr lang="en-US" sz="2400" dirty="0"/>
              <a:t>(</a:t>
            </a:r>
            <a:r>
              <a:rPr lang="en-US" sz="2400" dirty="0" err="1"/>
              <a:t>my_sock</a:t>
            </a:r>
            <a:r>
              <a:rPr lang="en-US" sz="2400" dirty="0"/>
              <a:t>);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WSACleanup</a:t>
            </a:r>
            <a:r>
              <a:rPr lang="en-US" sz="2400" dirty="0"/>
              <a:t>();  return -1;  </a:t>
            </a:r>
            <a:r>
              <a:rPr lang="ru-RU" sz="2400" dirty="0"/>
              <a:t>}</a:t>
            </a:r>
          </a:p>
          <a:p>
            <a:r>
              <a:rPr lang="ru-RU" sz="2400" dirty="0"/>
              <a:t>      </a:t>
            </a:r>
            <a:r>
              <a:rPr lang="en-US" sz="2400" dirty="0"/>
              <a:t> buff[n]='\0';</a:t>
            </a:r>
          </a:p>
          <a:p>
            <a:r>
              <a:rPr lang="ru-RU" sz="2400" b="1" dirty="0"/>
              <a:t>// Вывод принятого с сервера сообщения на экран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cout</a:t>
            </a:r>
            <a:r>
              <a:rPr lang="en-US" sz="2400" dirty="0"/>
              <a:t> &lt;&lt; "S=&gt;C:"&lt;&lt; buff&lt;&lt; "\n"; </a:t>
            </a:r>
            <a:r>
              <a:rPr lang="ru-RU" sz="2400" dirty="0"/>
              <a:t>    }</a:t>
            </a:r>
          </a:p>
          <a:p>
            <a:r>
              <a:rPr lang="ru-RU" sz="2400" dirty="0"/>
              <a:t> </a:t>
            </a:r>
            <a:r>
              <a:rPr lang="ru-RU" sz="2400" b="1" dirty="0"/>
              <a:t>// шаг последний - выход</a:t>
            </a:r>
          </a:p>
          <a:p>
            <a:r>
              <a:rPr lang="en-US" sz="2400" dirty="0"/>
              <a:t>       </a:t>
            </a:r>
            <a:r>
              <a:rPr lang="en-US" sz="2400" dirty="0" err="1"/>
              <a:t>closesocket</a:t>
            </a:r>
            <a:r>
              <a:rPr lang="en-US" sz="2400" dirty="0"/>
              <a:t>(</a:t>
            </a:r>
            <a:r>
              <a:rPr lang="en-US" sz="2400" dirty="0" err="1"/>
              <a:t>my_sock</a:t>
            </a:r>
            <a:r>
              <a:rPr lang="en-US" sz="2400" dirty="0"/>
              <a:t>);</a:t>
            </a:r>
          </a:p>
          <a:p>
            <a:r>
              <a:rPr lang="en-US" sz="2400" dirty="0"/>
              <a:t>       </a:t>
            </a:r>
            <a:r>
              <a:rPr lang="en-US" sz="2400" dirty="0" err="1"/>
              <a:t>WSACleanup</a:t>
            </a:r>
            <a:r>
              <a:rPr lang="en-US" sz="2400" dirty="0"/>
              <a:t>();     return 0;  </a:t>
            </a:r>
            <a:r>
              <a:rPr lang="ru-RU" sz="2400" dirty="0"/>
              <a:t>  }</a:t>
            </a:r>
          </a:p>
          <a:p>
            <a:endParaRPr lang="en-US" sz="24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357166"/>
          </a:xfrm>
        </p:spPr>
        <p:txBody>
          <a:bodyPr>
            <a:normAutofit fontScale="90000"/>
          </a:bodyPr>
          <a:lstStyle/>
          <a:p>
            <a:r>
              <a:rPr lang="ru-RU" dirty="0"/>
              <a:t>ПОРТЫ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285728"/>
            <a:ext cx="9144000" cy="6357982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300" dirty="0"/>
              <a:t>Каждый компьютер может выполнять несколько процессов.</a:t>
            </a:r>
            <a:r>
              <a:rPr lang="en-US" sz="2300" dirty="0"/>
              <a:t> </a:t>
            </a:r>
            <a:r>
              <a:rPr lang="ru-RU" sz="2300" dirty="0"/>
              <a:t>Главная задача протоколов транспортного уровня </a:t>
            </a:r>
            <a:r>
              <a:rPr lang="ru-RU" sz="2300" b="1" dirty="0"/>
              <a:t>TCP</a:t>
            </a:r>
            <a:r>
              <a:rPr lang="ru-RU" sz="2300" dirty="0"/>
              <a:t> и </a:t>
            </a:r>
            <a:r>
              <a:rPr lang="ru-RU" sz="2300" b="1" dirty="0"/>
              <a:t>UDP</a:t>
            </a:r>
            <a:r>
              <a:rPr lang="ru-RU" sz="2300" dirty="0"/>
              <a:t> заключается в передаче данных между прикладными процессами, выполняющимися на компьютерах в сети. </a:t>
            </a:r>
            <a:endParaRPr lang="en-US" sz="23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ru-RU" sz="2300" dirty="0"/>
              <a:t>Протоколы </a:t>
            </a:r>
            <a:r>
              <a:rPr lang="ru-RU" sz="2300" b="1" dirty="0"/>
              <a:t>TCP</a:t>
            </a:r>
            <a:r>
              <a:rPr lang="ru-RU" sz="2300" dirty="0"/>
              <a:t> и </a:t>
            </a:r>
            <a:r>
              <a:rPr lang="ru-RU" sz="2300" b="1" dirty="0"/>
              <a:t>UDP</a:t>
            </a:r>
            <a:r>
              <a:rPr lang="ru-RU" sz="2300" dirty="0"/>
              <a:t> ведут для каждого приложения две системные очереди: очередь данных, поступающих к приложению из сети, и очередь данных, отправляемых этим приложением в сеть. Такие </a:t>
            </a:r>
            <a:r>
              <a:rPr lang="ru-RU" sz="2300" b="1" dirty="0"/>
              <a:t>системные очереди называются портами</a:t>
            </a:r>
            <a:r>
              <a:rPr lang="ru-RU" sz="2300" dirty="0"/>
              <a:t>, причем входная и выходная очереди одного приложения рассматриваются как один порт. </a:t>
            </a:r>
            <a:endParaRPr lang="en-US" sz="23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ru-RU" sz="2300" dirty="0"/>
              <a:t>За популярными системными службами </a:t>
            </a:r>
            <a:r>
              <a:rPr lang="ru-RU" sz="2300" b="1" dirty="0"/>
              <a:t>(FTP</a:t>
            </a:r>
            <a:r>
              <a:rPr lang="ru-RU" sz="2300" dirty="0"/>
              <a:t>, </a:t>
            </a:r>
            <a:r>
              <a:rPr lang="ru-RU" sz="2300" b="1" dirty="0"/>
              <a:t>TELNET</a:t>
            </a:r>
            <a:r>
              <a:rPr lang="ru-RU" sz="2300" dirty="0"/>
              <a:t>, </a:t>
            </a:r>
            <a:r>
              <a:rPr lang="ru-RU" sz="2300" b="1" dirty="0"/>
              <a:t>HTTP</a:t>
            </a:r>
            <a:r>
              <a:rPr lang="en-US" sz="2300" dirty="0"/>
              <a:t>) </a:t>
            </a:r>
            <a:r>
              <a:rPr lang="ru-RU" sz="2300" dirty="0"/>
              <a:t>закрепляются стандартные </a:t>
            </a:r>
            <a:r>
              <a:rPr lang="ru-RU" sz="2300" b="1" dirty="0"/>
              <a:t>назначенные</a:t>
            </a:r>
            <a:r>
              <a:rPr lang="ru-RU" sz="2300" dirty="0"/>
              <a:t> номера портов (</a:t>
            </a:r>
            <a:r>
              <a:rPr lang="ru-RU" sz="2300" b="1" i="1" dirty="0" err="1"/>
              <a:t>well-known</a:t>
            </a:r>
            <a:r>
              <a:rPr lang="ru-RU" sz="2300" dirty="0"/>
              <a:t>). Назначенные номера из диапазона от </a:t>
            </a:r>
            <a:r>
              <a:rPr lang="ru-RU" sz="2300" b="1" dirty="0"/>
              <a:t>0 до 10</a:t>
            </a:r>
            <a:r>
              <a:rPr lang="ru-RU" sz="2300" dirty="0"/>
              <a:t>23 являются уникальными в пределах Интернета и закрепляются за приложениями централизованно. Для не столь распространенных приложений номера портов назначаются локально разработчиками этих приложений или </a:t>
            </a:r>
            <a:r>
              <a:rPr lang="en-US" sz="2300" b="1" dirty="0"/>
              <a:t>OS</a:t>
            </a:r>
            <a:r>
              <a:rPr lang="en-US" sz="2300" dirty="0"/>
              <a:t> </a:t>
            </a:r>
            <a:r>
              <a:rPr lang="ru-RU" sz="2300" dirty="0"/>
              <a:t>в ответ на поступление запроса от приложения из диапазона от </a:t>
            </a:r>
            <a:r>
              <a:rPr lang="ru-RU" sz="2300" b="1" dirty="0"/>
              <a:t>1024 до 6</a:t>
            </a:r>
            <a:r>
              <a:rPr lang="ru-RU" sz="2300" b="1" spc="200" dirty="0"/>
              <a:t>55</a:t>
            </a:r>
            <a:r>
              <a:rPr lang="ru-RU" sz="2300" b="1" dirty="0"/>
              <a:t>35</a:t>
            </a:r>
            <a:r>
              <a:rPr lang="en-US" sz="2300" dirty="0"/>
              <a:t>. </a:t>
            </a:r>
            <a:r>
              <a:rPr lang="ru-RU" sz="2300" b="1" dirty="0"/>
              <a:t>Динамические</a:t>
            </a:r>
            <a:r>
              <a:rPr lang="ru-RU" sz="2300" dirty="0"/>
              <a:t> номера являются уникальными в пределах каждого компьютера</a:t>
            </a:r>
            <a:r>
              <a:rPr lang="en-US" sz="2300" dirty="0"/>
              <a:t>.</a:t>
            </a:r>
            <a:r>
              <a:rPr lang="ru-RU" sz="2300" dirty="0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804" y="428604"/>
            <a:ext cx="9082672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800" dirty="0"/>
              <a:t>Каждый </a:t>
            </a:r>
            <a:r>
              <a:rPr lang="ru-RU" sz="2800" dirty="0" err="1"/>
              <a:t>сокет</a:t>
            </a:r>
            <a:r>
              <a:rPr lang="ru-RU" sz="2800" dirty="0"/>
              <a:t> имеет </a:t>
            </a:r>
            <a:r>
              <a:rPr lang="ru-RU" sz="2800" b="1" dirty="0"/>
              <a:t>тип</a:t>
            </a:r>
            <a:r>
              <a:rPr lang="ru-RU" sz="2800" dirty="0"/>
              <a:t> и ассоциированный с ним </a:t>
            </a:r>
            <a:r>
              <a:rPr lang="ru-RU" sz="2800" b="1" dirty="0"/>
              <a:t>процесс</a:t>
            </a:r>
            <a:r>
              <a:rPr lang="ru-RU" sz="2800" dirty="0"/>
              <a:t>. </a:t>
            </a:r>
            <a:endParaRPr lang="en-US" sz="28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ru-RU" sz="2800" dirty="0" err="1"/>
              <a:t>Сокеты</a:t>
            </a:r>
            <a:r>
              <a:rPr lang="ru-RU" sz="2800" dirty="0"/>
              <a:t> существуют внутри коммуникационных доменов. </a:t>
            </a:r>
            <a:r>
              <a:rPr lang="ru-RU" sz="2800" b="1" dirty="0"/>
              <a:t>Домены </a:t>
            </a:r>
            <a:r>
              <a:rPr lang="ru-RU" sz="2800" dirty="0"/>
              <a:t>это абстракции, которые подразумевают конкретную структуру адресации и множество протоколов, которое определяет различные типы </a:t>
            </a:r>
            <a:r>
              <a:rPr lang="ru-RU" sz="2800" dirty="0" err="1"/>
              <a:t>сокетов</a:t>
            </a:r>
            <a:r>
              <a:rPr lang="ru-RU" sz="2800" dirty="0"/>
              <a:t> внутри домена. Примерами коммуникационных доменов могут быть: UNIX домен, Internet домен, и т.д.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800" dirty="0"/>
              <a:t>В Internet домене </a:t>
            </a:r>
            <a:r>
              <a:rPr lang="ru-RU" sz="2800" b="1" dirty="0" err="1"/>
              <a:t>сокет</a:t>
            </a:r>
            <a:r>
              <a:rPr lang="ru-RU" sz="2800" b="1" dirty="0"/>
              <a:t> </a:t>
            </a:r>
            <a:r>
              <a:rPr lang="ru-RU" sz="2800" dirty="0"/>
              <a:t>- это комбинация </a:t>
            </a:r>
            <a:r>
              <a:rPr lang="ru-RU" sz="2800" b="1" dirty="0"/>
              <a:t>IP адреса </a:t>
            </a:r>
            <a:r>
              <a:rPr lang="ru-RU" sz="2800" dirty="0"/>
              <a:t>и номера </a:t>
            </a:r>
            <a:r>
              <a:rPr lang="ru-RU" sz="2800" b="1" dirty="0"/>
              <a:t>порт</a:t>
            </a:r>
            <a:r>
              <a:rPr lang="ru-RU" sz="2800" dirty="0"/>
              <a:t>а, которая однозначно определяет отдельный сетевой процесс во всей глобальной сети Internet. Два сокета, один для хоста-получателя, другой для хоста-отправителя, определяют соединение для протоколов, ориентированных на установление связи, таких как TCP.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428596" y="571480"/>
          <a:ext cx="8429684" cy="3500462"/>
        </p:xfrm>
        <a:graphic>
          <a:graphicData uri="http://schemas.openxmlformats.org/drawingml/2006/table">
            <a:tbl>
              <a:tblPr/>
              <a:tblGrid>
                <a:gridCol w="4214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4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3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Потоковый (SOCK_STREAM)</a:t>
                      </a:r>
                      <a:endParaRPr lang="ru-RU" sz="2000" b="1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Дейтаграммный</a:t>
                      </a:r>
                      <a:r>
                        <a:rPr lang="ru-RU" sz="2000" b="1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(SOCK_DGRAM)</a:t>
                      </a:r>
                      <a:endParaRPr lang="ru-RU" sz="2000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5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Устанавливает соединение</a:t>
                      </a:r>
                      <a:endParaRPr lang="ru-RU" sz="2000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Нет</a:t>
                      </a:r>
                      <a:endParaRPr lang="ru-RU" sz="2000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5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Гарантирует доставку данных</a:t>
                      </a:r>
                      <a:endParaRPr lang="ru-RU" sz="2000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Нет в случае UDP</a:t>
                      </a:r>
                      <a:endParaRPr lang="ru-RU" sz="2000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04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Гарантирует порядок доставки пакетов</a:t>
                      </a:r>
                      <a:endParaRPr lang="ru-RU" sz="2000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Нет в случае UDP</a:t>
                      </a:r>
                      <a:endParaRPr lang="ru-RU" sz="2000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5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Гарантирует целостность пакетов</a:t>
                      </a:r>
                      <a:endParaRPr lang="ru-RU" sz="2000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Тоже</a:t>
                      </a:r>
                      <a:endParaRPr lang="ru-RU" sz="2000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5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Разбивает сообщение на пакеты</a:t>
                      </a:r>
                      <a:endParaRPr lang="ru-RU" sz="2000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Нет</a:t>
                      </a:r>
                      <a:endParaRPr lang="ru-RU" sz="2000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5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Контролирует поток данных</a:t>
                      </a:r>
                      <a:endParaRPr lang="ru-RU" sz="2000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Нет</a:t>
                      </a:r>
                      <a:endParaRPr lang="ru-RU" sz="2000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928794" y="0"/>
            <a:ext cx="5673348" cy="46166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SOCK_STREAM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kumimoji="0" lang="ru-RU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&amp;</a:t>
            </a:r>
            <a:r>
              <a:rPr kumimoji="0" lang="ru-RU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ru-RU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SOCK_DGRAM</a:t>
            </a:r>
            <a:endParaRPr kumimoji="0" lang="ru-RU" sz="2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071942"/>
            <a:ext cx="91440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b="1" dirty="0">
                <a:solidFill>
                  <a:srgbClr val="FF0000"/>
                </a:solidFill>
              </a:rPr>
              <a:t>TCP</a:t>
            </a:r>
            <a:r>
              <a:rPr lang="ru-RU" sz="2200" dirty="0"/>
              <a:t> гарантирует доставку пакетов, их очередность, автоматически разбивает данные на пакеты и контролирует их передачу, в отличии от </a:t>
            </a:r>
            <a:r>
              <a:rPr lang="ru-RU" sz="2200" b="1" dirty="0">
                <a:solidFill>
                  <a:srgbClr val="0070C0"/>
                </a:solidFill>
              </a:rPr>
              <a:t>UDP</a:t>
            </a:r>
            <a:r>
              <a:rPr lang="ru-RU" sz="2200" b="1" dirty="0"/>
              <a:t>.</a:t>
            </a:r>
            <a:r>
              <a:rPr lang="ru-RU" sz="2200" dirty="0"/>
              <a:t> Но при этом </a:t>
            </a:r>
            <a:r>
              <a:rPr lang="ru-RU" sz="2200" b="1" dirty="0">
                <a:solidFill>
                  <a:srgbClr val="FF0000"/>
                </a:solidFill>
              </a:rPr>
              <a:t>TCP</a:t>
            </a:r>
            <a:r>
              <a:rPr lang="ru-RU" sz="2200" dirty="0"/>
              <a:t> работает медленнее за счет повторной передачи потерянных пакетов и большему количеству выполняемых операций над пакетами. Поэтому там</a:t>
            </a:r>
            <a:r>
              <a:rPr lang="en-US" sz="2200" dirty="0"/>
              <a:t>,</a:t>
            </a:r>
            <a:r>
              <a:rPr lang="ru-RU" sz="2200" dirty="0"/>
              <a:t> где требуется гарантированная доставка (</a:t>
            </a:r>
            <a:r>
              <a:rPr lang="en-US" sz="2200" b="1" dirty="0">
                <a:solidFill>
                  <a:srgbClr val="FF0000"/>
                </a:solidFill>
              </a:rPr>
              <a:t>WWW</a:t>
            </a:r>
            <a:r>
              <a:rPr lang="ru-RU" sz="2200" dirty="0"/>
              <a:t>, </a:t>
            </a:r>
            <a:r>
              <a:rPr lang="ru-RU" sz="2200" b="1" dirty="0" err="1">
                <a:solidFill>
                  <a:srgbClr val="FF0000"/>
                </a:solidFill>
              </a:rPr>
              <a:t>telnet</a:t>
            </a:r>
            <a:r>
              <a:rPr lang="ru-RU" sz="2200" b="1" dirty="0">
                <a:solidFill>
                  <a:srgbClr val="FF0000"/>
                </a:solidFill>
              </a:rPr>
              <a:t>, </a:t>
            </a:r>
            <a:r>
              <a:rPr lang="en-US" sz="2200" b="1" dirty="0">
                <a:solidFill>
                  <a:srgbClr val="FF0000"/>
                </a:solidFill>
              </a:rPr>
              <a:t>e-mail</a:t>
            </a:r>
            <a:r>
              <a:rPr lang="ru-RU" sz="2200" dirty="0"/>
              <a:t>)</a:t>
            </a:r>
            <a:r>
              <a:rPr lang="en-US" sz="2200" dirty="0"/>
              <a:t>,</a:t>
            </a:r>
            <a:r>
              <a:rPr lang="ru-RU" sz="2200" dirty="0"/>
              <a:t> используется </a:t>
            </a:r>
            <a:r>
              <a:rPr lang="ru-RU" sz="2200" b="1" dirty="0">
                <a:solidFill>
                  <a:srgbClr val="FF0000"/>
                </a:solidFill>
              </a:rPr>
              <a:t>TCP</a:t>
            </a:r>
            <a:r>
              <a:rPr lang="ru-RU" sz="2200" dirty="0"/>
              <a:t>, если же требуется передавать данные в реальном времени (многопользовательские </a:t>
            </a:r>
            <a:r>
              <a:rPr lang="ru-RU" sz="2200" dirty="0">
                <a:solidFill>
                  <a:srgbClr val="0070C0"/>
                </a:solidFill>
              </a:rPr>
              <a:t>игры, видео, звук</a:t>
            </a:r>
            <a:r>
              <a:rPr lang="ru-RU" sz="2200" dirty="0"/>
              <a:t>)</a:t>
            </a:r>
            <a:r>
              <a:rPr lang="en-US" sz="2200" dirty="0"/>
              <a:t>,</a:t>
            </a:r>
            <a:r>
              <a:rPr lang="ru-RU" sz="2200" dirty="0"/>
              <a:t> используют </a:t>
            </a:r>
            <a:r>
              <a:rPr lang="ru-RU" sz="2200" b="1" dirty="0">
                <a:solidFill>
                  <a:srgbClr val="0070C0"/>
                </a:solidFill>
              </a:rPr>
              <a:t>UDP</a:t>
            </a:r>
            <a:r>
              <a:rPr lang="ru-RU" sz="2200" b="1" dirty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11432</TotalTime>
  <Words>5893</Words>
  <Application>Microsoft Office PowerPoint</Application>
  <PresentationFormat>Экран (4:3)</PresentationFormat>
  <Paragraphs>487</Paragraphs>
  <Slides>54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54</vt:i4>
      </vt:variant>
    </vt:vector>
  </HeadingPairs>
  <TitlesOfParts>
    <vt:vector size="59" baseType="lpstr">
      <vt:lpstr>Arial</vt:lpstr>
      <vt:lpstr>Calibri</vt:lpstr>
      <vt:lpstr>Consolas</vt:lpstr>
      <vt:lpstr>Times New Roman</vt:lpstr>
      <vt:lpstr>Тема Office</vt:lpstr>
      <vt:lpstr>СОКЕТЫ_3</vt:lpstr>
      <vt:lpstr>Презентация PowerPoint</vt:lpstr>
      <vt:lpstr>Клиент-серверная архитектура</vt:lpstr>
      <vt:lpstr>Взаимодействие модулей распределенных сетевых приложений происходит на основе модели TCP/IP</vt:lpstr>
      <vt:lpstr>СОКЕТЫ</vt:lpstr>
      <vt:lpstr>ПОРТЫ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Имеются отличия реализаций сокетов в UNIX и в Windows. WINSOCK – интерфейс для разработки сетевых приложений под Windows.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Шаг 3. Создание сокета</vt:lpstr>
      <vt:lpstr>Дескриптор, полученный программой от функции socket, является индексом (порядковым номером) в таблице дескрипторов. </vt:lpstr>
      <vt:lpstr>Презентация PowerPoint</vt:lpstr>
      <vt:lpstr>Презентация PowerPoint</vt:lpstr>
      <vt:lpstr>Шаг 4. Привязка к локальным именам</vt:lpstr>
      <vt:lpstr>Презентация PowerPoint</vt:lpstr>
      <vt:lpstr>Презентация PowerPoint</vt:lpstr>
      <vt:lpstr>Презентация PowerPoint</vt:lpstr>
      <vt:lpstr>Презентация PowerPoint</vt:lpstr>
      <vt:lpstr>Функции установления связи</vt:lpstr>
      <vt:lpstr>Презентация PowerPoint</vt:lpstr>
      <vt:lpstr>Презентация PowerPoint</vt:lpstr>
      <vt:lpstr>Презентация PowerPoint</vt:lpstr>
      <vt:lpstr>Презентация PowerPoint</vt:lpstr>
      <vt:lpstr>Шаг C5. Установление связи</vt:lpstr>
      <vt:lpstr>Презентация PowerPoint</vt:lpstr>
      <vt:lpstr>Шаг 6. Передача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СОКЕТЫ</dc:title>
  <dc:creator>Лёля</dc:creator>
  <cp:lastModifiedBy>Нестеренко Владислав Викторович</cp:lastModifiedBy>
  <cp:revision>44</cp:revision>
  <dcterms:created xsi:type="dcterms:W3CDTF">2020-03-05T16:57:51Z</dcterms:created>
  <dcterms:modified xsi:type="dcterms:W3CDTF">2023-10-18T05:46:12Z</dcterms:modified>
</cp:coreProperties>
</file>