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22" d="100"/>
          <a:sy n="122" d="100"/>
        </p:scale>
        <p:origin x="-1278" y="-90"/>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841E24B-E999-41C7-ACBE-042540F3855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1A87C-91C2-4DB6-A960-20A8F4E8D82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1E24B-E999-41C7-ACBE-042540F3855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1A87C-91C2-4DB6-A960-20A8F4E8D82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1E24B-E999-41C7-ACBE-042540F3855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1A87C-91C2-4DB6-A960-20A8F4E8D82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841E24B-E999-41C7-ACBE-042540F3855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1A87C-91C2-4DB6-A960-20A8F4E8D82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841E24B-E999-41C7-ACBE-042540F3855A}" type="datetimeFigureOut">
              <a:rPr lang="en-US" smtClean="0"/>
              <a:pPr/>
              <a:t>2/7/2019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2D1A87C-91C2-4DB6-A960-20A8F4E8D82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841E24B-E999-41C7-ACBE-042540F3855A}"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1A87C-91C2-4DB6-A960-20A8F4E8D82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841E24B-E999-41C7-ACBE-042540F3855A}" type="datetimeFigureOut">
              <a:rPr lang="en-US" smtClean="0"/>
              <a:pPr/>
              <a:t>2/7/2019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2D1A87C-91C2-4DB6-A960-20A8F4E8D82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841E24B-E999-41C7-ACBE-042540F3855A}" type="datetimeFigureOut">
              <a:rPr lang="en-US" smtClean="0"/>
              <a:pPr/>
              <a:t>2/7/2019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2D1A87C-91C2-4DB6-A960-20A8F4E8D82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841E24B-E999-41C7-ACBE-042540F3855A}" type="datetimeFigureOut">
              <a:rPr lang="en-US" smtClean="0"/>
              <a:pPr/>
              <a:t>2/7/2019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2D1A87C-91C2-4DB6-A960-20A8F4E8D82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1E24B-E999-41C7-ACBE-042540F3855A}"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1A87C-91C2-4DB6-A960-20A8F4E8D82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841E24B-E999-41C7-ACBE-042540F3855A}" type="datetimeFigureOut">
              <a:rPr lang="en-US" smtClean="0"/>
              <a:pPr/>
              <a:t>2/7/2019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2D1A87C-91C2-4DB6-A960-20A8F4E8D82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41E24B-E999-41C7-ACBE-042540F3855A}" type="datetimeFigureOut">
              <a:rPr lang="en-US" smtClean="0"/>
              <a:pPr/>
              <a:t>2/7/2019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1A87C-91C2-4DB6-A960-20A8F4E8D82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295400" y="2286000"/>
            <a:ext cx="5410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smtClean="0"/>
              <a:t>Nesvilab</a:t>
            </a:r>
            <a:endParaRPr lang="en-US" dirty="0"/>
          </a:p>
        </p:txBody>
      </p:sp>
      <p:sp>
        <p:nvSpPr>
          <p:cNvPr id="5" name="Rectangle 4"/>
          <p:cNvSpPr/>
          <p:nvPr/>
        </p:nvSpPr>
        <p:spPr>
          <a:xfrm>
            <a:off x="2514600" y="76200"/>
            <a:ext cx="5410200" cy="1905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D:\1_Research\7_LabWebsite\template\newspaper\img\core-img\logo.png"/>
          <p:cNvPicPr>
            <a:picLocks noChangeAspect="1" noChangeArrowheads="1"/>
          </p:cNvPicPr>
          <p:nvPr/>
        </p:nvPicPr>
        <p:blipFill>
          <a:blip r:embed="rId2"/>
          <a:srcRect/>
          <a:stretch>
            <a:fillRect/>
          </a:stretch>
        </p:blipFill>
        <p:spPr bwMode="auto">
          <a:xfrm>
            <a:off x="3048000" y="762000"/>
            <a:ext cx="3314700" cy="622300"/>
          </a:xfrm>
          <a:prstGeom prst="rect">
            <a:avLst/>
          </a:prstGeom>
          <a:noFill/>
        </p:spPr>
      </p:pic>
      <p:sp>
        <p:nvSpPr>
          <p:cNvPr id="6" name="Rectangle 5"/>
          <p:cNvSpPr/>
          <p:nvPr/>
        </p:nvSpPr>
        <p:spPr>
          <a:xfrm>
            <a:off x="2057400" y="2819400"/>
            <a:ext cx="3319272" cy="621792"/>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p:cNvGrpSpPr/>
          <p:nvPr/>
        </p:nvGrpSpPr>
        <p:grpSpPr>
          <a:xfrm>
            <a:off x="2057400" y="2803770"/>
            <a:ext cx="3276600" cy="661961"/>
            <a:chOff x="2057400" y="2803770"/>
            <a:chExt cx="3276600" cy="661961"/>
          </a:xfrm>
        </p:grpSpPr>
        <p:sp>
          <p:nvSpPr>
            <p:cNvPr id="8" name="TextBox 7"/>
            <p:cNvSpPr txBox="1"/>
            <p:nvPr/>
          </p:nvSpPr>
          <p:spPr>
            <a:xfrm>
              <a:off x="2057400" y="2819400"/>
              <a:ext cx="2108269" cy="646331"/>
            </a:xfrm>
            <a:prstGeom prst="rect">
              <a:avLst/>
            </a:prstGeom>
            <a:noFill/>
          </p:spPr>
          <p:txBody>
            <a:bodyPr wrap="none" rtlCol="0">
              <a:spAutoFit/>
            </a:bodyPr>
            <a:lstStyle/>
            <a:p>
              <a:r>
                <a:rPr lang="en-US" sz="3600" i="1" dirty="0" err="1" smtClean="0">
                  <a:solidFill>
                    <a:srgbClr val="FFFF00"/>
                  </a:solidFill>
                  <a:latin typeface="Arial" pitchFamily="34" charset="0"/>
                  <a:cs typeface="Arial" pitchFamily="34" charset="0"/>
                </a:rPr>
                <a:t>NesviLab</a:t>
              </a:r>
              <a:endParaRPr lang="en-US" sz="3600" i="1" dirty="0">
                <a:solidFill>
                  <a:srgbClr val="FFFF00"/>
                </a:solidFill>
                <a:latin typeface="Arial" pitchFamily="34" charset="0"/>
                <a:cs typeface="Arial" pitchFamily="34" charset="0"/>
              </a:endParaRPr>
            </a:p>
          </p:txBody>
        </p:sp>
        <p:sp>
          <p:nvSpPr>
            <p:cNvPr id="9" name="Rectangle 8"/>
            <p:cNvSpPr/>
            <p:nvPr/>
          </p:nvSpPr>
          <p:spPr>
            <a:xfrm>
              <a:off x="4114801" y="2803770"/>
              <a:ext cx="1219199" cy="646331"/>
            </a:xfrm>
            <a:prstGeom prst="rect">
              <a:avLst/>
            </a:prstGeom>
          </p:spPr>
          <p:txBody>
            <a:bodyPr wrap="square">
              <a:spAutoFit/>
            </a:bodyPr>
            <a:lstStyle/>
            <a:p>
              <a:r>
                <a:rPr lang="en-US" sz="1200" dirty="0" smtClean="0">
                  <a:solidFill>
                    <a:schemeClr val="bg1"/>
                  </a:solidFill>
                  <a:latin typeface="Corbel" pitchFamily="34" charset="0"/>
                  <a:cs typeface="Arial" pitchFamily="34" charset="0"/>
                </a:rPr>
                <a:t>Proteomics and Integrative Bioinformatics</a:t>
              </a:r>
              <a:endParaRPr lang="en-US" sz="1200" dirty="0">
                <a:solidFill>
                  <a:schemeClr val="bg1"/>
                </a:solidFill>
                <a:latin typeface="Corbel" pitchFamily="34" charset="0"/>
                <a:cs typeface="Arial" pitchFamily="34" charset="0"/>
              </a:endParaRPr>
            </a:p>
          </p:txBody>
        </p:sp>
      </p:grpSp>
      <p:pic>
        <p:nvPicPr>
          <p:cNvPr id="11" name="Picture 10" descr="logo1.png"/>
          <p:cNvPicPr>
            <a:picLocks noChangeAspect="1"/>
          </p:cNvPicPr>
          <p:nvPr/>
        </p:nvPicPr>
        <p:blipFill>
          <a:blip r:embed="rId3"/>
          <a:stretch>
            <a:fillRect/>
          </a:stretch>
        </p:blipFill>
        <p:spPr>
          <a:xfrm>
            <a:off x="2209800" y="3429000"/>
            <a:ext cx="2286000" cy="494162"/>
          </a:xfrm>
          <a:prstGeom prst="rect">
            <a:avLst/>
          </a:prstGeom>
        </p:spPr>
      </p:pic>
      <p:pic>
        <p:nvPicPr>
          <p:cNvPr id="12" name="Picture 11" descr="logo2.png"/>
          <p:cNvPicPr>
            <a:picLocks noChangeAspect="1"/>
          </p:cNvPicPr>
          <p:nvPr/>
        </p:nvPicPr>
        <p:blipFill>
          <a:blip r:embed="rId4"/>
          <a:stretch>
            <a:fillRect/>
          </a:stretch>
        </p:blipFill>
        <p:spPr>
          <a:xfrm>
            <a:off x="1828800" y="5562600"/>
            <a:ext cx="2284216" cy="49377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1047750" y="0"/>
            <a:ext cx="7048500" cy="725805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28600" y="0"/>
            <a:ext cx="8610601" cy="6848475"/>
            <a:chOff x="457200" y="0"/>
            <a:chExt cx="8382000" cy="6848475"/>
          </a:xfrm>
        </p:grpSpPr>
        <p:sp>
          <p:nvSpPr>
            <p:cNvPr id="5" name="矩形圖說文字 23"/>
            <p:cNvSpPr/>
            <p:nvPr/>
          </p:nvSpPr>
          <p:spPr>
            <a:xfrm>
              <a:off x="4800599" y="3546991"/>
              <a:ext cx="4038600" cy="457200"/>
            </a:xfrm>
            <a:prstGeom prst="wedgeRectCallout">
              <a:avLst>
                <a:gd name="adj1" fmla="val -58941"/>
                <a:gd name="adj2" fmla="val 54095"/>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pSp>
          <p:nvGrpSpPr>
            <p:cNvPr id="6" name="Group 19"/>
            <p:cNvGrpSpPr/>
            <p:nvPr/>
          </p:nvGrpSpPr>
          <p:grpSpPr>
            <a:xfrm>
              <a:off x="457200" y="152400"/>
              <a:ext cx="4114800" cy="6555258"/>
              <a:chOff x="1902253" y="226542"/>
              <a:chExt cx="3736547" cy="6555258"/>
            </a:xfrm>
          </p:grpSpPr>
          <p:sp>
            <p:nvSpPr>
              <p:cNvPr id="20" name="Rectangle 19"/>
              <p:cNvSpPr/>
              <p:nvPr/>
            </p:nvSpPr>
            <p:spPr>
              <a:xfrm>
                <a:off x="1905000" y="1140942"/>
                <a:ext cx="3733800" cy="2514600"/>
              </a:xfrm>
              <a:prstGeom prst="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gradFill>
                    <a:gsLst>
                      <a:gs pos="0">
                        <a:srgbClr val="03D4A8"/>
                      </a:gs>
                      <a:gs pos="25000">
                        <a:srgbClr val="21D6E0"/>
                      </a:gs>
                      <a:gs pos="75000">
                        <a:srgbClr val="0087E6"/>
                      </a:gs>
                      <a:gs pos="100000">
                        <a:srgbClr val="005CBF"/>
                      </a:gs>
                    </a:gsLst>
                    <a:lin ang="5400000" scaled="0"/>
                  </a:gradFill>
                </a:endParaRPr>
              </a:p>
            </p:txBody>
          </p:sp>
          <p:sp>
            <p:nvSpPr>
              <p:cNvPr id="21" name="Flowchart: Multidocument 20"/>
              <p:cNvSpPr/>
              <p:nvPr/>
            </p:nvSpPr>
            <p:spPr>
              <a:xfrm>
                <a:off x="3358897" y="226542"/>
                <a:ext cx="1060704" cy="758952"/>
              </a:xfrm>
              <a:prstGeom prst="flowChartMultidocumen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Arial" pitchFamily="34" charset="0"/>
                    <a:cs typeface="Arial" pitchFamily="34" charset="0"/>
                  </a:rPr>
                  <a:t>PSMs</a:t>
                </a:r>
                <a:endParaRPr lang="en-US" dirty="0">
                  <a:latin typeface="Arial" pitchFamily="34" charset="0"/>
                  <a:cs typeface="Arial" pitchFamily="34" charset="0"/>
                </a:endParaRPr>
              </a:p>
            </p:txBody>
          </p:sp>
          <p:sp>
            <p:nvSpPr>
              <p:cNvPr id="22" name="Rounded Rectangle 21"/>
              <p:cNvSpPr/>
              <p:nvPr/>
            </p:nvSpPr>
            <p:spPr>
              <a:xfrm>
                <a:off x="2300416" y="1320114"/>
                <a:ext cx="3200400" cy="457200"/>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itchFamily="34" charset="0"/>
                    <a:cs typeface="Arial" pitchFamily="34" charset="0"/>
                  </a:rPr>
                  <a:t>1. Best PSM Selection</a:t>
                </a:r>
              </a:p>
            </p:txBody>
          </p:sp>
          <p:sp>
            <p:nvSpPr>
              <p:cNvPr id="23" name="Rounded Rectangle 22"/>
              <p:cNvSpPr/>
              <p:nvPr/>
            </p:nvSpPr>
            <p:spPr>
              <a:xfrm>
                <a:off x="2312773" y="2158314"/>
                <a:ext cx="3200400" cy="457200"/>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itchFamily="34" charset="0"/>
                    <a:cs typeface="Arial" pitchFamily="34" charset="0"/>
                  </a:rPr>
                  <a:t>2. Log Transform/Normalization I</a:t>
                </a:r>
                <a:endParaRPr lang="en-US" dirty="0">
                  <a:latin typeface="Arial" pitchFamily="34" charset="0"/>
                  <a:cs typeface="Arial" pitchFamily="34" charset="0"/>
                </a:endParaRPr>
              </a:p>
            </p:txBody>
          </p:sp>
          <p:cxnSp>
            <p:nvCxnSpPr>
              <p:cNvPr id="24" name="Straight Arrow Connector 23"/>
              <p:cNvCxnSpPr/>
              <p:nvPr/>
            </p:nvCxnSpPr>
            <p:spPr>
              <a:xfrm rot="5400000">
                <a:off x="3762192" y="1968874"/>
                <a:ext cx="274320" cy="158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25" name="Straight Arrow Connector 24"/>
              <p:cNvCxnSpPr/>
              <p:nvPr/>
            </p:nvCxnSpPr>
            <p:spPr>
              <a:xfrm rot="5400000">
                <a:off x="3762192" y="2828080"/>
                <a:ext cx="274320" cy="158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26" name="Rounded Rectangle 25"/>
              <p:cNvSpPr/>
              <p:nvPr/>
            </p:nvSpPr>
            <p:spPr>
              <a:xfrm>
                <a:off x="2312773" y="2996514"/>
                <a:ext cx="3200400" cy="457200"/>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itchFamily="34" charset="0"/>
                    <a:cs typeface="Arial" pitchFamily="34" charset="0"/>
                  </a:rPr>
                  <a:t>3. Normalization II</a:t>
                </a:r>
              </a:p>
            </p:txBody>
          </p:sp>
          <p:cxnSp>
            <p:nvCxnSpPr>
              <p:cNvPr id="27" name="Straight Arrow Connector 26"/>
              <p:cNvCxnSpPr/>
              <p:nvPr/>
            </p:nvCxnSpPr>
            <p:spPr>
              <a:xfrm rot="5400000">
                <a:off x="3762192" y="3666280"/>
                <a:ext cx="274320" cy="158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28" name="Rounded Rectangle 27"/>
              <p:cNvSpPr/>
              <p:nvPr/>
            </p:nvSpPr>
            <p:spPr>
              <a:xfrm>
                <a:off x="2312773" y="3834714"/>
                <a:ext cx="3200400" cy="457200"/>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itchFamily="34" charset="0"/>
                    <a:cs typeface="Arial" pitchFamily="34" charset="0"/>
                  </a:rPr>
                  <a:t>4. Grouping</a:t>
                </a:r>
              </a:p>
            </p:txBody>
          </p:sp>
          <p:cxnSp>
            <p:nvCxnSpPr>
              <p:cNvPr id="29" name="Straight Arrow Connector 28"/>
              <p:cNvCxnSpPr/>
              <p:nvPr/>
            </p:nvCxnSpPr>
            <p:spPr>
              <a:xfrm rot="5400000">
                <a:off x="3762192" y="4504480"/>
                <a:ext cx="274320" cy="158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30" name="Rounded Rectangle 29"/>
              <p:cNvSpPr/>
              <p:nvPr/>
            </p:nvSpPr>
            <p:spPr>
              <a:xfrm>
                <a:off x="2374558" y="4672914"/>
                <a:ext cx="3200400" cy="457200"/>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itchFamily="34" charset="0"/>
                    <a:cs typeface="Arial" pitchFamily="34" charset="0"/>
                  </a:rPr>
                  <a:t>5. Outlier Removal</a:t>
                </a:r>
              </a:p>
            </p:txBody>
          </p:sp>
          <p:sp>
            <p:nvSpPr>
              <p:cNvPr id="31" name="Rounded Rectangle 30"/>
              <p:cNvSpPr/>
              <p:nvPr/>
            </p:nvSpPr>
            <p:spPr>
              <a:xfrm>
                <a:off x="2374558" y="5511114"/>
                <a:ext cx="3200400" cy="457200"/>
              </a:xfrm>
              <a:prstGeom prst="roundRect">
                <a:avLst/>
              </a:prstGeom>
              <a:solidFill>
                <a:schemeClr val="bg1"/>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dirty="0" smtClean="0">
                    <a:latin typeface="Arial" pitchFamily="34" charset="0"/>
                    <a:cs typeface="Arial" pitchFamily="34" charset="0"/>
                  </a:rPr>
                  <a:t>6. Normalization III</a:t>
                </a:r>
              </a:p>
            </p:txBody>
          </p:sp>
          <p:cxnSp>
            <p:nvCxnSpPr>
              <p:cNvPr id="32" name="Straight Arrow Connector 31"/>
              <p:cNvCxnSpPr/>
              <p:nvPr/>
            </p:nvCxnSpPr>
            <p:spPr>
              <a:xfrm rot="5400000">
                <a:off x="3749835" y="1124908"/>
                <a:ext cx="274320" cy="158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33" name="Rounded Rectangle 32"/>
              <p:cNvSpPr/>
              <p:nvPr/>
            </p:nvSpPr>
            <p:spPr>
              <a:xfrm>
                <a:off x="3377515" y="6324600"/>
                <a:ext cx="1066800" cy="457200"/>
              </a:xfrm>
              <a:prstGeom prst="roundRect">
                <a:avLst/>
              </a:prstGeom>
              <a:solidFill>
                <a:schemeClr val="bg1"/>
              </a:solidFill>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latin typeface="Arial" pitchFamily="34" charset="0"/>
                    <a:cs typeface="Arial" pitchFamily="34" charset="0"/>
                  </a:rPr>
                  <a:t>Output</a:t>
                </a:r>
              </a:p>
            </p:txBody>
          </p:sp>
          <p:cxnSp>
            <p:nvCxnSpPr>
              <p:cNvPr id="34" name="Straight Arrow Connector 33"/>
              <p:cNvCxnSpPr/>
              <p:nvPr/>
            </p:nvCxnSpPr>
            <p:spPr>
              <a:xfrm rot="5400000">
                <a:off x="3762192" y="5321674"/>
                <a:ext cx="274320" cy="158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cxnSp>
            <p:nvCxnSpPr>
              <p:cNvPr id="35" name="Straight Arrow Connector 34"/>
              <p:cNvCxnSpPr/>
              <p:nvPr/>
            </p:nvCxnSpPr>
            <p:spPr>
              <a:xfrm rot="5400000">
                <a:off x="3762192" y="6159874"/>
                <a:ext cx="274320" cy="1588"/>
              </a:xfrm>
              <a:prstGeom prst="straightConnector1">
                <a:avLst/>
              </a:prstGeom>
              <a:ln>
                <a:tailEnd type="stealth"/>
              </a:ln>
            </p:spPr>
            <p:style>
              <a:lnRef idx="1">
                <a:schemeClr val="dk1"/>
              </a:lnRef>
              <a:fillRef idx="0">
                <a:schemeClr val="dk1"/>
              </a:fillRef>
              <a:effectRef idx="0">
                <a:schemeClr val="dk1"/>
              </a:effectRef>
              <a:fontRef idx="minor">
                <a:schemeClr val="tx1"/>
              </a:fontRef>
            </p:style>
          </p:cxnSp>
          <p:sp>
            <p:nvSpPr>
              <p:cNvPr id="36" name="TextBox 35"/>
              <p:cNvSpPr txBox="1"/>
              <p:nvPr/>
            </p:nvSpPr>
            <p:spPr>
              <a:xfrm rot="16200000">
                <a:off x="1257204" y="2156339"/>
                <a:ext cx="1659429" cy="369332"/>
              </a:xfrm>
              <a:prstGeom prst="rect">
                <a:avLst/>
              </a:prstGeom>
              <a:noFill/>
            </p:spPr>
            <p:txBody>
              <a:bodyPr wrap="none" rtlCol="0">
                <a:spAutoFit/>
              </a:bodyPr>
              <a:lstStyle/>
              <a:p>
                <a:r>
                  <a:rPr lang="en-US" dirty="0" smtClean="0">
                    <a:latin typeface="Arial" pitchFamily="34" charset="0"/>
                    <a:cs typeface="Arial" pitchFamily="34" charset="0"/>
                  </a:rPr>
                  <a:t>For each PSM</a:t>
                </a:r>
                <a:endParaRPr lang="en-US" dirty="0">
                  <a:latin typeface="Arial" pitchFamily="34" charset="0"/>
                  <a:cs typeface="Arial" pitchFamily="34" charset="0"/>
                </a:endParaRPr>
              </a:p>
            </p:txBody>
          </p:sp>
        </p:grpSp>
        <p:sp>
          <p:nvSpPr>
            <p:cNvPr id="7" name="矩形圖說文字 23"/>
            <p:cNvSpPr/>
            <p:nvPr/>
          </p:nvSpPr>
          <p:spPr>
            <a:xfrm>
              <a:off x="4800599" y="1718191"/>
              <a:ext cx="4038600" cy="647700"/>
            </a:xfrm>
            <a:prstGeom prst="wedgeRectCallout">
              <a:avLst>
                <a:gd name="adj1" fmla="val -58705"/>
                <a:gd name="adj2" fmla="val 35222"/>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grpSp>
          <p:nvGrpSpPr>
            <p:cNvPr id="8" name="Group 51"/>
            <p:cNvGrpSpPr/>
            <p:nvPr/>
          </p:nvGrpSpPr>
          <p:grpSpPr>
            <a:xfrm>
              <a:off x="4800599" y="0"/>
              <a:ext cx="4038600" cy="1600200"/>
              <a:chOff x="4800600" y="0"/>
              <a:chExt cx="4038600" cy="1600200"/>
            </a:xfrm>
          </p:grpSpPr>
          <p:sp>
            <p:nvSpPr>
              <p:cNvPr id="18" name="矩形圖說文字 21"/>
              <p:cNvSpPr/>
              <p:nvPr/>
            </p:nvSpPr>
            <p:spPr>
              <a:xfrm>
                <a:off x="4800600" y="0"/>
                <a:ext cx="4038600" cy="1600200"/>
              </a:xfrm>
              <a:prstGeom prst="wedgeRectCallout">
                <a:avLst>
                  <a:gd name="adj1" fmla="val -58967"/>
                  <a:gd name="adj2" fmla="val 36284"/>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dirty="0"/>
              </a:p>
            </p:txBody>
          </p:sp>
          <p:sp>
            <p:nvSpPr>
              <p:cNvPr id="19" name="文字方塊 24"/>
              <p:cNvSpPr txBox="1"/>
              <p:nvPr/>
            </p:nvSpPr>
            <p:spPr>
              <a:xfrm>
                <a:off x="4800600" y="30540"/>
                <a:ext cx="4038600" cy="1569660"/>
              </a:xfrm>
              <a:prstGeom prst="rect">
                <a:avLst/>
              </a:prstGeom>
              <a:noFill/>
            </p:spPr>
            <p:txBody>
              <a:bodyPr wrap="square" rtlCol="0">
                <a:spAutoFit/>
              </a:bodyPr>
              <a:lstStyle/>
              <a:p>
                <a:r>
                  <a:rPr lang="en-US" altLang="zh-TW" sz="1200" dirty="0" smtClean="0">
                    <a:latin typeface="Arial" pitchFamily="34" charset="0"/>
                    <a:cs typeface="Arial" pitchFamily="34" charset="0"/>
                  </a:rPr>
                  <a:t>Criteria:</a:t>
                </a:r>
              </a:p>
              <a:p>
                <a:pPr>
                  <a:buFontTx/>
                  <a:buChar char="-"/>
                </a:pPr>
                <a:r>
                  <a:rPr lang="en-US" altLang="zh-TW" sz="1200" dirty="0" smtClean="0">
                    <a:latin typeface="Arial" pitchFamily="34" charset="0"/>
                    <a:cs typeface="Arial" pitchFamily="34" charset="0"/>
                  </a:rPr>
                  <a:t> Reference channel intensity&gt;0</a:t>
                </a:r>
              </a:p>
              <a:p>
                <a:pPr>
                  <a:buFontTx/>
                  <a:buChar char="-"/>
                </a:pPr>
                <a:r>
                  <a:rPr lang="en-US" altLang="zh-TW" sz="1200" dirty="0" smtClean="0">
                    <a:latin typeface="Arial" pitchFamily="34" charset="0"/>
                    <a:cs typeface="Arial" pitchFamily="34" charset="0"/>
                  </a:rPr>
                  <a:t> Precursor ion purity&gt;=50%</a:t>
                </a:r>
              </a:p>
              <a:p>
                <a:pPr>
                  <a:buFontTx/>
                  <a:buChar char="-"/>
                </a:pPr>
                <a:r>
                  <a:rPr lang="en-US" altLang="zh-TW" sz="1200" dirty="0" smtClean="0">
                    <a:latin typeface="Arial" pitchFamily="34" charset="0"/>
                    <a:cs typeface="Arial" pitchFamily="34" charset="0"/>
                  </a:rPr>
                  <a:t> Summed MS2 intensity&gt;=5% (2.5% for </a:t>
                </a:r>
                <a:r>
                  <a:rPr lang="en-US" altLang="zh-TW" sz="1200" dirty="0" err="1" smtClean="0">
                    <a:latin typeface="Arial" pitchFamily="34" charset="0"/>
                    <a:cs typeface="Arial" pitchFamily="34" charset="0"/>
                  </a:rPr>
                  <a:t>phospho</a:t>
                </a:r>
                <a:r>
                  <a:rPr lang="en-US" altLang="zh-TW" sz="1200" dirty="0" smtClean="0">
                    <a:latin typeface="Arial" pitchFamily="34" charset="0"/>
                    <a:cs typeface="Arial" pitchFamily="34" charset="0"/>
                  </a:rPr>
                  <a:t> data)</a:t>
                </a:r>
              </a:p>
              <a:p>
                <a:pPr>
                  <a:buFontTx/>
                  <a:buChar char="-"/>
                </a:pPr>
                <a:r>
                  <a:rPr lang="en-US" altLang="zh-TW" sz="1200" dirty="0" smtClean="0">
                    <a:latin typeface="Arial" pitchFamily="34" charset="0"/>
                    <a:cs typeface="Arial" pitchFamily="34" charset="0"/>
                  </a:rPr>
                  <a:t> PSMs not mapping to contaminant proteins</a:t>
                </a:r>
              </a:p>
              <a:p>
                <a:pPr marL="85725" indent="-85725">
                  <a:buFontTx/>
                  <a:buChar char="-"/>
                </a:pPr>
                <a:r>
                  <a:rPr lang="en-US" altLang="zh-TW" sz="1200" dirty="0" smtClean="0">
                    <a:latin typeface="Arial" pitchFamily="34" charset="0"/>
                    <a:cs typeface="Arial" pitchFamily="34" charset="0"/>
                  </a:rPr>
                  <a:t>Select the PSM from all PSMs identifying with the same peptide in the same sample/fraction having the maximum intensity summing across all channels.</a:t>
                </a:r>
                <a:endParaRPr lang="zh-TW" altLang="en-US" sz="1200" dirty="0">
                  <a:latin typeface="Arial" pitchFamily="34" charset="0"/>
                  <a:cs typeface="Arial" pitchFamily="34" charset="0"/>
                </a:endParaRPr>
              </a:p>
            </p:txBody>
          </p:sp>
        </p:grpSp>
        <p:sp>
          <p:nvSpPr>
            <p:cNvPr id="9" name="Rectangle 8"/>
            <p:cNvSpPr/>
            <p:nvPr/>
          </p:nvSpPr>
          <p:spPr>
            <a:xfrm>
              <a:off x="4800599" y="1718191"/>
              <a:ext cx="4038600" cy="646331"/>
            </a:xfrm>
            <a:prstGeom prst="rect">
              <a:avLst/>
            </a:prstGeom>
          </p:spPr>
          <p:txBody>
            <a:bodyPr wrap="square">
              <a:spAutoFit/>
            </a:bodyPr>
            <a:lstStyle/>
            <a:p>
              <a:r>
                <a:rPr lang="en-US" altLang="zh-TW" sz="1200" dirty="0" smtClean="0">
                  <a:latin typeface="Arial" pitchFamily="34" charset="0"/>
                  <a:cs typeface="Arial" pitchFamily="34" charset="0"/>
                </a:rPr>
                <a:t>For each selected PSM, the 10 channel intensities are log2 transformed and then subtracted from the reference channel. </a:t>
              </a:r>
            </a:p>
          </p:txBody>
        </p:sp>
        <p:sp>
          <p:nvSpPr>
            <p:cNvPr id="10" name="矩形圖說文字 23"/>
            <p:cNvSpPr/>
            <p:nvPr/>
          </p:nvSpPr>
          <p:spPr>
            <a:xfrm>
              <a:off x="4800599" y="2556391"/>
              <a:ext cx="4038600" cy="838200"/>
            </a:xfrm>
            <a:prstGeom prst="wedgeRectCallout">
              <a:avLst>
                <a:gd name="adj1" fmla="val -58705"/>
                <a:gd name="adj2" fmla="val 26064"/>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1" name="Rectangle 10"/>
            <p:cNvSpPr/>
            <p:nvPr/>
          </p:nvSpPr>
          <p:spPr>
            <a:xfrm>
              <a:off x="4800599" y="2563594"/>
              <a:ext cx="4038600" cy="830997"/>
            </a:xfrm>
            <a:prstGeom prst="rect">
              <a:avLst/>
            </a:prstGeom>
          </p:spPr>
          <p:txBody>
            <a:bodyPr wrap="square">
              <a:spAutoFit/>
            </a:bodyPr>
            <a:lstStyle/>
            <a:p>
              <a:r>
                <a:rPr lang="en-US" altLang="zh-TW" sz="1200" dirty="0" smtClean="0">
                  <a:latin typeface="Arial" pitchFamily="34" charset="0"/>
                  <a:cs typeface="Arial" pitchFamily="34" charset="0"/>
                </a:rPr>
                <a:t>For a PSM table, the selected PSMs are sorted and divided into 10 groups on the basis of their retention time. Then, we subtract the channel ratios from the median channel ratios of each PSM group. </a:t>
              </a:r>
            </a:p>
          </p:txBody>
        </p:sp>
        <p:sp>
          <p:nvSpPr>
            <p:cNvPr id="12" name="Rectangle 11"/>
            <p:cNvSpPr/>
            <p:nvPr/>
          </p:nvSpPr>
          <p:spPr>
            <a:xfrm>
              <a:off x="4800599" y="3542526"/>
              <a:ext cx="3962399" cy="461665"/>
            </a:xfrm>
            <a:prstGeom prst="rect">
              <a:avLst/>
            </a:prstGeom>
          </p:spPr>
          <p:txBody>
            <a:bodyPr wrap="square">
              <a:spAutoFit/>
            </a:bodyPr>
            <a:lstStyle/>
            <a:p>
              <a:r>
                <a:rPr lang="en-US" altLang="zh-TW" sz="1200" dirty="0" smtClean="0">
                  <a:latin typeface="Arial" pitchFamily="34" charset="0"/>
                  <a:cs typeface="Arial" pitchFamily="34" charset="0"/>
                </a:rPr>
                <a:t>Group the selected PSMs based on a user-defined level (e.g., gene, protein, peptide, and </a:t>
              </a:r>
              <a:r>
                <a:rPr lang="en-US" altLang="zh-TW" sz="1200" dirty="0" err="1" smtClean="0">
                  <a:latin typeface="Arial" pitchFamily="34" charset="0"/>
                  <a:cs typeface="Arial" pitchFamily="34" charset="0"/>
                </a:rPr>
                <a:t>phospho</a:t>
              </a:r>
              <a:r>
                <a:rPr lang="en-US" altLang="zh-TW" sz="1200" dirty="0" smtClean="0">
                  <a:latin typeface="Arial" pitchFamily="34" charset="0"/>
                  <a:cs typeface="Arial" pitchFamily="34" charset="0"/>
                </a:rPr>
                <a:t> site).</a:t>
              </a:r>
            </a:p>
          </p:txBody>
        </p:sp>
        <p:sp>
          <p:nvSpPr>
            <p:cNvPr id="13" name="矩形圖說文字 23"/>
            <p:cNvSpPr/>
            <p:nvPr/>
          </p:nvSpPr>
          <p:spPr>
            <a:xfrm>
              <a:off x="4800599" y="4156591"/>
              <a:ext cx="4038600" cy="1019175"/>
            </a:xfrm>
            <a:prstGeom prst="wedgeRectCallout">
              <a:avLst>
                <a:gd name="adj1" fmla="val -56582"/>
                <a:gd name="adj2" fmla="val 27209"/>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4" name="Rectangle 13"/>
            <p:cNvSpPr/>
            <p:nvPr/>
          </p:nvSpPr>
          <p:spPr>
            <a:xfrm>
              <a:off x="4800599" y="4156591"/>
              <a:ext cx="4038600" cy="1015663"/>
            </a:xfrm>
            <a:prstGeom prst="rect">
              <a:avLst/>
            </a:prstGeom>
          </p:spPr>
          <p:txBody>
            <a:bodyPr wrap="square">
              <a:spAutoFit/>
            </a:bodyPr>
            <a:lstStyle/>
            <a:p>
              <a:pPr algn="just"/>
              <a:r>
                <a:rPr lang="en-US" altLang="zh-TW" sz="1200" dirty="0" err="1" smtClean="0">
                  <a:latin typeface="Arial" pitchFamily="34" charset="0"/>
                  <a:cs typeface="Arial" pitchFamily="34" charset="0"/>
                </a:rPr>
                <a:t>Interquartile</a:t>
              </a:r>
              <a:r>
                <a:rPr lang="en-US" altLang="zh-TW" sz="1200" dirty="0" smtClean="0">
                  <a:latin typeface="Arial" pitchFamily="34" charset="0"/>
                  <a:cs typeface="Arial" pitchFamily="34" charset="0"/>
                </a:rPr>
                <a:t> range (IQR) algorithm: The first </a:t>
              </a:r>
              <a:r>
                <a:rPr lang="en-US" altLang="zh-TW" sz="1200" dirty="0" err="1" smtClean="0">
                  <a:latin typeface="Arial" pitchFamily="34" charset="0"/>
                  <a:cs typeface="Arial" pitchFamily="34" charset="0"/>
                </a:rPr>
                <a:t>quantile</a:t>
              </a:r>
              <a:r>
                <a:rPr lang="en-US" altLang="zh-TW" sz="1200" dirty="0" smtClean="0">
                  <a:latin typeface="Arial" pitchFamily="34" charset="0"/>
                  <a:cs typeface="Arial" pitchFamily="34" charset="0"/>
                </a:rPr>
                <a:t> (Q1), the third </a:t>
              </a:r>
              <a:r>
                <a:rPr lang="en-US" altLang="zh-TW" sz="1200" dirty="0" err="1" smtClean="0">
                  <a:latin typeface="Arial" pitchFamily="34" charset="0"/>
                  <a:cs typeface="Arial" pitchFamily="34" charset="0"/>
                </a:rPr>
                <a:t>quantile</a:t>
              </a:r>
              <a:r>
                <a:rPr lang="en-US" altLang="zh-TW" sz="1200" dirty="0" smtClean="0">
                  <a:latin typeface="Arial" pitchFamily="34" charset="0"/>
                  <a:cs typeface="Arial" pitchFamily="34" charset="0"/>
                </a:rPr>
                <a:t> (Q3) and the </a:t>
              </a:r>
              <a:r>
                <a:rPr lang="en-US" altLang="zh-TW" sz="1200" dirty="0" err="1" smtClean="0">
                  <a:latin typeface="Arial" pitchFamily="34" charset="0"/>
                  <a:cs typeface="Arial" pitchFamily="34" charset="0"/>
                </a:rPr>
                <a:t>interquartile</a:t>
              </a:r>
              <a:r>
                <a:rPr lang="en-US" altLang="zh-TW" sz="1200" dirty="0" smtClean="0">
                  <a:latin typeface="Arial" pitchFamily="34" charset="0"/>
                  <a:cs typeface="Arial" pitchFamily="34" charset="0"/>
                </a:rPr>
                <a:t> range (IQR; Q3-Q1) in each PSM group are computed. PSM with ratios outside of the boundaries of Q1-1.5*IQR and Q3+1.5*IQR are removed from the PSM group.</a:t>
              </a:r>
            </a:p>
          </p:txBody>
        </p:sp>
        <p:grpSp>
          <p:nvGrpSpPr>
            <p:cNvPr id="15" name="Group 50"/>
            <p:cNvGrpSpPr/>
            <p:nvPr/>
          </p:nvGrpSpPr>
          <p:grpSpPr>
            <a:xfrm>
              <a:off x="4800600" y="5271016"/>
              <a:ext cx="4038600" cy="1577459"/>
              <a:chOff x="4800600" y="5153025"/>
              <a:chExt cx="4038600" cy="1577459"/>
            </a:xfrm>
          </p:grpSpPr>
          <p:sp>
            <p:nvSpPr>
              <p:cNvPr id="16" name="矩形圖說文字 23"/>
              <p:cNvSpPr/>
              <p:nvPr/>
            </p:nvSpPr>
            <p:spPr>
              <a:xfrm>
                <a:off x="4800600" y="5153025"/>
                <a:ext cx="4038600" cy="1552575"/>
              </a:xfrm>
              <a:prstGeom prst="wedgeRectCallout">
                <a:avLst>
                  <a:gd name="adj1" fmla="val -57054"/>
                  <a:gd name="adj2" fmla="val -20214"/>
                </a:avLst>
              </a:prstGeom>
            </p:spPr>
            <p:style>
              <a:lnRef idx="2">
                <a:schemeClr val="accent5"/>
              </a:lnRef>
              <a:fillRef idx="1">
                <a:schemeClr val="lt1"/>
              </a:fillRef>
              <a:effectRef idx="0">
                <a:schemeClr val="accent5"/>
              </a:effectRef>
              <a:fontRef idx="minor">
                <a:schemeClr val="dk1"/>
              </a:fontRef>
            </p:style>
            <p:txBody>
              <a:bodyPr rtlCol="0" anchor="ctr"/>
              <a:lstStyle/>
              <a:p>
                <a:pPr algn="ctr"/>
                <a:endParaRPr lang="zh-TW" altLang="en-US"/>
              </a:p>
            </p:txBody>
          </p:sp>
          <p:sp>
            <p:nvSpPr>
              <p:cNvPr id="17" name="Rectangle 16"/>
              <p:cNvSpPr/>
              <p:nvPr/>
            </p:nvSpPr>
            <p:spPr>
              <a:xfrm>
                <a:off x="4800600" y="5160824"/>
                <a:ext cx="4038600" cy="1569660"/>
              </a:xfrm>
              <a:prstGeom prst="rect">
                <a:avLst/>
              </a:prstGeom>
            </p:spPr>
            <p:txBody>
              <a:bodyPr wrap="square">
                <a:spAutoFit/>
              </a:bodyPr>
              <a:lstStyle/>
              <a:p>
                <a:pPr marL="228600" indent="-228600">
                  <a:buAutoNum type="arabicPeriod"/>
                </a:pPr>
                <a:r>
                  <a:rPr lang="en-US" altLang="zh-TW" sz="1200" dirty="0" smtClean="0">
                    <a:latin typeface="Arial" pitchFamily="34" charset="0"/>
                    <a:cs typeface="Arial" pitchFamily="34" charset="0"/>
                  </a:rPr>
                  <a:t>MD: Calculate the median log2 ratio of the </a:t>
                </a:r>
                <a:r>
                  <a:rPr lang="en-US" altLang="zh-TW" sz="1200" i="1" dirty="0" err="1" smtClean="0">
                    <a:latin typeface="Arial" pitchFamily="34" charset="0"/>
                    <a:cs typeface="Arial" pitchFamily="34" charset="0"/>
                  </a:rPr>
                  <a:t>i</a:t>
                </a:r>
                <a:r>
                  <a:rPr lang="en-US" altLang="zh-TW" sz="1200" i="1" baseline="30000" dirty="0" err="1" smtClean="0">
                    <a:latin typeface="Arial" pitchFamily="34" charset="0"/>
                    <a:cs typeface="Arial" pitchFamily="34" charset="0"/>
                  </a:rPr>
                  <a:t>th</a:t>
                </a:r>
                <a:r>
                  <a:rPr lang="en-US" altLang="zh-TW" sz="1200" dirty="0" smtClean="0">
                    <a:latin typeface="Arial" pitchFamily="34" charset="0"/>
                    <a:cs typeface="Arial" pitchFamily="34" charset="0"/>
                  </a:rPr>
                  <a:t> sample (m0) and center the ratios in a sample by subtracting m0 from each ratio. </a:t>
                </a:r>
              </a:p>
              <a:p>
                <a:pPr marL="228600" indent="-228600">
                  <a:buAutoNum type="arabicPeriod"/>
                </a:pPr>
                <a:r>
                  <a:rPr lang="en-US" altLang="zh-TW" sz="1200" dirty="0" smtClean="0">
                    <a:latin typeface="Arial" pitchFamily="34" charset="0"/>
                    <a:cs typeface="Arial" pitchFamily="34" charset="0"/>
                  </a:rPr>
                  <a:t>GN: Calculate the median deviation and median absolute deviation of centered values (m1 and m2), and scale all values to derive the final measure using the equation: </a:t>
                </a:r>
                <a:r>
                  <a:rPr lang="en-US" altLang="zh-TW" sz="1200" dirty="0" err="1" smtClean="0">
                    <a:latin typeface="Arial" pitchFamily="34" charset="0"/>
                    <a:cs typeface="Arial" pitchFamily="34" charset="0"/>
                  </a:rPr>
                  <a:t>yij</a:t>
                </a:r>
                <a:r>
                  <a:rPr lang="en-US" altLang="zh-TW" sz="1200" dirty="0" smtClean="0">
                    <a:latin typeface="Arial" pitchFamily="34" charset="0"/>
                    <a:cs typeface="Arial" pitchFamily="34" charset="0"/>
                  </a:rPr>
                  <a:t>’’ = (</a:t>
                </a:r>
                <a:r>
                  <a:rPr lang="en-US" altLang="zh-TW" sz="1200" dirty="0" err="1" smtClean="0">
                    <a:latin typeface="Arial" pitchFamily="34" charset="0"/>
                    <a:cs typeface="Arial" pitchFamily="34" charset="0"/>
                  </a:rPr>
                  <a:t>yij</a:t>
                </a:r>
                <a:r>
                  <a:rPr lang="en-US" altLang="zh-TW" sz="1200" dirty="0" smtClean="0">
                    <a:latin typeface="Arial" pitchFamily="34" charset="0"/>
                    <a:cs typeface="Arial" pitchFamily="34" charset="0"/>
                  </a:rPr>
                  <a:t>’/ m2)*m1+m0, where </a:t>
                </a:r>
                <a:r>
                  <a:rPr lang="en-US" altLang="zh-TW" sz="1200" dirty="0" err="1" smtClean="0">
                    <a:latin typeface="Arial" pitchFamily="34" charset="0"/>
                    <a:cs typeface="Arial" pitchFamily="34" charset="0"/>
                  </a:rPr>
                  <a:t>yij</a:t>
                </a:r>
                <a:r>
                  <a:rPr lang="en-US" altLang="zh-TW" sz="1200" dirty="0" smtClean="0">
                    <a:latin typeface="Arial" pitchFamily="34" charset="0"/>
                    <a:cs typeface="Arial" pitchFamily="34" charset="0"/>
                  </a:rPr>
                  <a:t> is the log2 ratio in the </a:t>
                </a:r>
                <a:r>
                  <a:rPr lang="en-US" altLang="zh-TW" sz="1200" i="1" dirty="0" err="1" smtClean="0">
                    <a:latin typeface="Arial" pitchFamily="34" charset="0"/>
                    <a:cs typeface="Arial" pitchFamily="34" charset="0"/>
                  </a:rPr>
                  <a:t>i</a:t>
                </a:r>
                <a:r>
                  <a:rPr lang="en-US" altLang="zh-TW" sz="1200" i="1" baseline="30000" dirty="0" err="1" smtClean="0">
                    <a:latin typeface="Arial" pitchFamily="34" charset="0"/>
                    <a:cs typeface="Arial" pitchFamily="34" charset="0"/>
                  </a:rPr>
                  <a:t>th</a:t>
                </a:r>
                <a:r>
                  <a:rPr lang="en-US" altLang="zh-TW" sz="1200" dirty="0" smtClean="0">
                    <a:latin typeface="Arial" pitchFamily="34" charset="0"/>
                    <a:cs typeface="Arial" pitchFamily="34" charset="0"/>
                  </a:rPr>
                  <a:t> group of the </a:t>
                </a:r>
                <a:r>
                  <a:rPr lang="en-US" altLang="zh-TW" sz="1200" i="1" dirty="0" err="1" smtClean="0">
                    <a:latin typeface="Arial" pitchFamily="34" charset="0"/>
                    <a:cs typeface="Arial" pitchFamily="34" charset="0"/>
                  </a:rPr>
                  <a:t>j</a:t>
                </a:r>
                <a:r>
                  <a:rPr lang="en-US" altLang="zh-TW" sz="1200" i="1" baseline="30000" dirty="0" err="1" smtClean="0">
                    <a:latin typeface="Arial" pitchFamily="34" charset="0"/>
                    <a:cs typeface="Arial" pitchFamily="34" charset="0"/>
                  </a:rPr>
                  <a:t>th</a:t>
                </a:r>
                <a:r>
                  <a:rPr lang="en-US" altLang="zh-TW" sz="1200" i="1" dirty="0" smtClean="0">
                    <a:latin typeface="Arial" pitchFamily="34" charset="0"/>
                    <a:cs typeface="Arial" pitchFamily="34" charset="0"/>
                  </a:rPr>
                  <a:t> </a:t>
                </a:r>
                <a:r>
                  <a:rPr lang="en-US" altLang="zh-TW" sz="1200" dirty="0" smtClean="0">
                    <a:latin typeface="Arial" pitchFamily="34" charset="0"/>
                    <a:cs typeface="Arial" pitchFamily="34" charset="0"/>
                  </a:rPr>
                  <a:t>sample.</a:t>
                </a:r>
              </a:p>
            </p:txBody>
          </p:sp>
        </p:gr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313</Words>
  <Application>Microsoft Office PowerPoint</Application>
  <PresentationFormat>On-screen Show (4:3)</PresentationFormat>
  <Paragraphs>24</Paragraphs>
  <Slides>3</Slides>
  <Notes>0</Notes>
  <HiddenSlides>0</HiddenSlides>
  <MMClips>0</MMClips>
  <ScaleCrop>false</ScaleCrop>
  <HeadingPairs>
    <vt:vector size="4" baseType="variant">
      <vt:variant>
        <vt:lpstr>Theme</vt:lpstr>
      </vt:variant>
      <vt:variant>
        <vt:i4>1</vt:i4>
      </vt:variant>
      <vt:variant>
        <vt:lpstr>Slide Titles</vt:lpstr>
      </vt:variant>
      <vt:variant>
        <vt:i4>3</vt:i4>
      </vt:variant>
    </vt:vector>
  </HeadingPairs>
  <TitlesOfParts>
    <vt:vector size="4" baseType="lpstr">
      <vt:lpstr>Office Theme</vt:lpstr>
      <vt:lpstr>Slide 1</vt:lpstr>
      <vt:lpstr>Slide 2</vt:lpstr>
      <vt:lpstr>Slide 3</vt:lpstr>
    </vt:vector>
  </TitlesOfParts>
  <Company>University of Michigan Health Systems</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Chang, Hui-Yin</dc:creator>
  <cp:lastModifiedBy>Chang, Hui-Yin</cp:lastModifiedBy>
  <cp:revision>7</cp:revision>
  <dcterms:created xsi:type="dcterms:W3CDTF">2019-02-06T21:25:24Z</dcterms:created>
  <dcterms:modified xsi:type="dcterms:W3CDTF">2019-02-07T15:56:48Z</dcterms:modified>
</cp:coreProperties>
</file>