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 snapToObjects="1">
      <p:cViewPr>
        <p:scale>
          <a:sx n="125" d="100"/>
          <a:sy n="125" d="100"/>
        </p:scale>
        <p:origin x="-42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0678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</a:t>
            </a:r>
            <a:r>
              <a:rPr lang="en-US" baseline="0" dirty="0" smtClean="0"/>
              <a:t>irst let’s talk a bit about why we need a programmable data plane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What is it that current (fixed function) switches are not able to provide.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“Protocol Independence” – The fixed nature of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devices makes it hard to add new protocols or (</a:t>
            </a:r>
            <a:r>
              <a:rPr lang="en-US" baseline="0" dirty="0" err="1" smtClean="0"/>
              <a:t>infact</a:t>
            </a:r>
            <a:r>
              <a:rPr lang="en-US" baseline="0" dirty="0" smtClean="0"/>
              <a:t>) remove protocols if they are no longer needed.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Recently many new protocols are being developed for serving different applications in datacenter and enterprise networks e.g., GRE, VXLAN, and BFD.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And there is a need to rapidly deploy those protocols in the network without waiting for new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specification and chips to spin up (which if not years, tends to take months before they can be actually deployed)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Therefore, it seems reasonable to have some kind of programmability in the network device to quickly deploy these protocols.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 data plane device should be able to operate on arbitrary packet locations.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should provide means for specifying packet operations using high-level network policies.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For example, here’s a simple network policy that tells that data plane to read VXLAN and (internal) Ethernet headers from the packet.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Compare the IP in VXLAN with some </a:t>
            </a:r>
            <a:r>
              <a:rPr lang="en-US" baseline="0" dirty="0" err="1" smtClean="0"/>
              <a:t>IPx</a:t>
            </a:r>
            <a:r>
              <a:rPr lang="en-US" baseline="0" dirty="0" smtClean="0"/>
              <a:t>. If there is a match it removes the VXLAN header from the packet and forwards it through port 0 if internal ETH header matches.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Given such programmable devices, the challenge then is how to compile these high-level user policies to such devices.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 expect that programmers</a:t>
            </a:r>
            <a:r>
              <a:rPr lang="en-US" baseline="0" dirty="0" smtClean="0"/>
              <a:t> will organize their policies into libraries and modules, possibly, written in different languages (e.g., P4 and POF).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These libraries might be accessible through public repositories like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 network programmer can then take these modules and compose them to write more complex policies.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And finally install them on to a data plane device.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However, installing policies is not straight forward. There are many challenging issues here. For example, ACL might only be operating on IP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dst</a:t>
            </a:r>
            <a:r>
              <a:rPr lang="en-US" baseline="0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 which case, rest of the fields are unused and shouldn’t be part of the final policy.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But a naïve compilation will add these fields in the data plane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Thus, we need mechanisms to ensure that such redundancies be removed from the final policy and that it’s efficiently compiled to the underlying target.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To tackle</a:t>
            </a:r>
            <a:r>
              <a:rPr lang="en-US" baseline="0" dirty="0" smtClean="0"/>
              <a:t> this problem, we present </a:t>
            </a:r>
            <a:r>
              <a:rPr lang="en-US" baseline="0" dirty="0" err="1" smtClean="0"/>
              <a:t>NetASM</a:t>
            </a:r>
            <a:r>
              <a:rPr lang="en-US" baseline="0" dirty="0" smtClean="0"/>
              <a:t> which serves as the “narrow waist” between the languages that are beginning to emerge and rapidly growing set of targets.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enables a common platform for writing optimizations for these programmable devices.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Provides an abstract cost model.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Persistent state for storing information across packets.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 order efficiently map policies to different targets, </a:t>
            </a:r>
            <a:r>
              <a:rPr lang="en-US" baseline="0" dirty="0" err="1" smtClean="0"/>
              <a:t>NetASM</a:t>
            </a:r>
            <a:r>
              <a:rPr lang="en-US" baseline="0" dirty="0" smtClean="0"/>
              <a:t> provides three modes of execution.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These can be used in conjunction to implement complex execution behaviors of a given device.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And has only 23 primitive instructions for implementing these network policies.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have done some preliminary evaluations using the ACL-IPv4 benchmark from ONF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We translated the original TTP specification into </a:t>
            </a:r>
            <a:r>
              <a:rPr lang="en-US" baseline="0" dirty="0" err="1" smtClean="0"/>
              <a:t>NetASM</a:t>
            </a:r>
            <a:r>
              <a:rPr lang="en-US" baseline="0" dirty="0" smtClean="0"/>
              <a:t> and wrote a packet parser and 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for it.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As it’s was not originally specified under TTPs.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We ran these optimizations using an abstract cost model. The details of which are listed in the paper.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We found that by just running few simple code-motion and dead-code elimination optimizations we were able to remove many of the redundancies in the ACL+IPv4 policy.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There was around 32% and 26% increase in the area and latency,  which showed the viability of our work.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presented </a:t>
            </a:r>
            <a:r>
              <a:rPr lang="en-US" baseline="0" dirty="0" err="1" smtClean="0"/>
              <a:t>NeASM</a:t>
            </a:r>
            <a:r>
              <a:rPr lang="en-US" baseline="0" dirty="0" smtClean="0"/>
              <a:t> an intermediate representation for programmable data planes.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err="1" smtClean="0"/>
              <a:t>NetASM</a:t>
            </a:r>
            <a:r>
              <a:rPr lang="en-US" baseline="0" dirty="0" smtClean="0"/>
              <a:t> provides a common platform for optimizing packet processing programs for a diverse set of targets.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And we hope that it will lead to better architectural explorations and soon a time will come when the performance of the switch will not be determined by its raw speed but also by how well compilers can exploit its features.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this I conclude my presentation.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ASM/ACL-IPv4-Example" TargetMode="External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netasm.org" TargetMode="External"/><Relationship Id="rId5" Type="http://schemas.openxmlformats.org/officeDocument/2006/relationships/hyperlink" Target="mailto:mshahbaz@cs.princeton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36276"/>
            <a:ext cx="7772400" cy="2057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b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The Case for an Intermediate Representation for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sz="4200" b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Programmable Data Planes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6754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Shahbaz and Nick Feamster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Princeton University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800" y="130073"/>
            <a:ext cx="1075774" cy="1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526337" y="1870706"/>
            <a:ext cx="5977200" cy="1757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Plane</a:t>
            </a:r>
          </a:p>
        </p:txBody>
      </p:sp>
      <p:sp>
        <p:nvSpPr>
          <p:cNvPr id="38" name="Shape 38"/>
          <p:cNvSpPr/>
          <p:nvPr/>
        </p:nvSpPr>
        <p:spPr>
          <a:xfrm>
            <a:off x="2132650" y="2147681"/>
            <a:ext cx="4860900" cy="1117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Need for a Programmable Data Plane</a:t>
            </a:r>
          </a:p>
        </p:txBody>
      </p:sp>
      <p:sp>
        <p:nvSpPr>
          <p:cNvPr id="40" name="Shape 40"/>
          <p:cNvSpPr/>
          <p:nvPr/>
        </p:nvSpPr>
        <p:spPr>
          <a:xfrm>
            <a:off x="1230387" y="20740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230387" y="24550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230387" y="28360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230387" y="32170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276994" y="20893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276994" y="24703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276994" y="28513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276994" y="3232381"/>
            <a:ext cx="549300" cy="23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2255700" y="1114611"/>
            <a:ext cx="4632599" cy="4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Protocol Independence</a:t>
            </a:r>
            <a:r>
              <a:rPr lang="en" sz="1800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(e.g., GRE, VXLAN, BFD)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048499" y="3787221"/>
            <a:ext cx="7216954" cy="7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To enable this, data plane needs to be able to …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  1) Operate on arbitrary packet locations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  2) Accept packet processing operations using high-level policies 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or language)</a:t>
            </a:r>
          </a:p>
        </p:txBody>
      </p:sp>
      <p:sp>
        <p:nvSpPr>
          <p:cNvPr id="50" name="Shape 50"/>
          <p:cNvSpPr/>
          <p:nvPr/>
        </p:nvSpPr>
        <p:spPr>
          <a:xfrm>
            <a:off x="7503550" y="3994381"/>
            <a:ext cx="638399" cy="383400"/>
          </a:xfrm>
          <a:prstGeom prst="foldedCorner">
            <a:avLst>
              <a:gd name="adj" fmla="val 25136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700" y="3416906"/>
            <a:ext cx="383549" cy="3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50" y="3416906"/>
            <a:ext cx="308699" cy="30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100" y="3217081"/>
            <a:ext cx="235499" cy="2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3143199" y="2227256"/>
            <a:ext cx="949500" cy="956200"/>
          </a:xfrm>
          <a:prstGeom prst="flowChartDecis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285075" y="2416481"/>
            <a:ext cx="727500" cy="577725"/>
          </a:xfrm>
          <a:prstGeom prst="flowChartProcess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207837" y="2492631"/>
            <a:ext cx="8202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VXLAN.IP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IPx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67225" y="2465643"/>
            <a:ext cx="763200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 VXLAN</a:t>
            </a:r>
          </a:p>
          <a:p>
            <a:pPr>
              <a:spcBef>
                <a:spcPts val="0"/>
              </a:spcBef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 ETH</a:t>
            </a:r>
          </a:p>
        </p:txBody>
      </p:sp>
      <p:sp>
        <p:nvSpPr>
          <p:cNvPr id="58" name="Shape 58"/>
          <p:cNvSpPr/>
          <p:nvPr/>
        </p:nvSpPr>
        <p:spPr>
          <a:xfrm>
            <a:off x="4205462" y="2530588"/>
            <a:ext cx="727500" cy="349500"/>
          </a:xfrm>
          <a:prstGeom prst="flowChartProcess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142612" y="2587581"/>
            <a:ext cx="853199" cy="2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 VXLAN</a:t>
            </a:r>
          </a:p>
        </p:txBody>
      </p:sp>
      <p:sp>
        <p:nvSpPr>
          <p:cNvPr id="60" name="Shape 60"/>
          <p:cNvSpPr/>
          <p:nvPr/>
        </p:nvSpPr>
        <p:spPr>
          <a:xfrm>
            <a:off x="5045749" y="2227231"/>
            <a:ext cx="949500" cy="956200"/>
          </a:xfrm>
          <a:prstGeom prst="flowChartDecis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110387" y="2416431"/>
            <a:ext cx="8202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ETHy</a:t>
            </a:r>
          </a:p>
        </p:txBody>
      </p:sp>
      <p:sp>
        <p:nvSpPr>
          <p:cNvPr id="62" name="Shape 62"/>
          <p:cNvSpPr/>
          <p:nvPr/>
        </p:nvSpPr>
        <p:spPr>
          <a:xfrm>
            <a:off x="6108012" y="2530588"/>
            <a:ext cx="727500" cy="349500"/>
          </a:xfrm>
          <a:prstGeom prst="flowChartProcess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045162" y="2587606"/>
            <a:ext cx="853199" cy="2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SEND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P0 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6993525" y="3796606"/>
            <a:ext cx="438600" cy="182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7494700" y="4031731"/>
            <a:ext cx="656100" cy="30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/>
              <a:t>Policy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359957" y="2032381"/>
            <a:ext cx="3834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/>
              <a:t>P0</a:t>
            </a:r>
          </a:p>
        </p:txBody>
      </p:sp>
      <p:sp>
        <p:nvSpPr>
          <p:cNvPr id="67" name="Shape 67"/>
          <p:cNvSpPr/>
          <p:nvPr/>
        </p:nvSpPr>
        <p:spPr>
          <a:xfrm>
            <a:off x="904825" y="1693081"/>
            <a:ext cx="656100" cy="23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VXLAN</a:t>
            </a:r>
          </a:p>
        </p:txBody>
      </p:sp>
      <p:sp>
        <p:nvSpPr>
          <p:cNvPr id="68" name="Shape 68"/>
          <p:cNvSpPr/>
          <p:nvPr/>
        </p:nvSpPr>
        <p:spPr>
          <a:xfrm>
            <a:off x="1560925" y="1693081"/>
            <a:ext cx="461099" cy="235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ETH</a:t>
            </a:r>
          </a:p>
        </p:txBody>
      </p:sp>
      <p:sp>
        <p:nvSpPr>
          <p:cNvPr id="69" name="Shape 69"/>
          <p:cNvSpPr/>
          <p:nvPr/>
        </p:nvSpPr>
        <p:spPr>
          <a:xfrm>
            <a:off x="2028125" y="1693081"/>
            <a:ext cx="656100" cy="235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Payload</a:t>
            </a:r>
          </a:p>
        </p:txBody>
      </p:sp>
      <p:sp>
        <p:nvSpPr>
          <p:cNvPr id="70" name="Shape 70"/>
          <p:cNvSpPr/>
          <p:nvPr/>
        </p:nvSpPr>
        <p:spPr>
          <a:xfrm>
            <a:off x="4871950" y="1928581"/>
            <a:ext cx="461099" cy="235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ETH</a:t>
            </a:r>
          </a:p>
        </p:txBody>
      </p:sp>
      <p:sp>
        <p:nvSpPr>
          <p:cNvPr id="71" name="Shape 71"/>
          <p:cNvSpPr/>
          <p:nvPr/>
        </p:nvSpPr>
        <p:spPr>
          <a:xfrm>
            <a:off x="5339150" y="1928581"/>
            <a:ext cx="656100" cy="235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Payload</a:t>
            </a:r>
          </a:p>
        </p:txBody>
      </p:sp>
      <p:sp>
        <p:nvSpPr>
          <p:cNvPr id="72" name="Shape 72"/>
          <p:cNvSpPr/>
          <p:nvPr/>
        </p:nvSpPr>
        <p:spPr>
          <a:xfrm>
            <a:off x="7460750" y="1708381"/>
            <a:ext cx="656100" cy="235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Payload</a:t>
            </a:r>
          </a:p>
        </p:txBody>
      </p:sp>
      <p:sp>
        <p:nvSpPr>
          <p:cNvPr id="73" name="Shape 73"/>
          <p:cNvSpPr/>
          <p:nvPr/>
        </p:nvSpPr>
        <p:spPr>
          <a:xfrm>
            <a:off x="6993550" y="1708381"/>
            <a:ext cx="461099" cy="235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ETH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4" grpId="0" animBg="1"/>
      <p:bldP spid="55" grpId="0" animBg="1"/>
      <p:bldP spid="56" grpId="0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57200" y="1361475"/>
            <a:ext cx="3137616" cy="170553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0" dirty="0">
                <a:latin typeface="Calibri"/>
                <a:ea typeface="Calibri"/>
                <a:cs typeface="Calibri"/>
                <a:sym typeface="Calibri"/>
              </a:rPr>
              <a:t>Compiling Policy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361" y="1483324"/>
            <a:ext cx="969376" cy="10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86" y="1063378"/>
            <a:ext cx="1110640" cy="4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6253401" y="4201100"/>
            <a:ext cx="1921800" cy="627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Data Plane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637" y="4066404"/>
            <a:ext cx="286634" cy="31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0282" y="3903325"/>
            <a:ext cx="175994" cy="19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264" y="4066404"/>
            <a:ext cx="230697" cy="25193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2361200" y="1574075"/>
            <a:ext cx="965069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</a:p>
        </p:txBody>
      </p:sp>
      <p:sp>
        <p:nvSpPr>
          <p:cNvPr id="87" name="Shape 87"/>
          <p:cNvSpPr/>
          <p:nvPr/>
        </p:nvSpPr>
        <p:spPr>
          <a:xfrm>
            <a:off x="2283775" y="1934950"/>
            <a:ext cx="705547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HUB</a:t>
            </a:r>
          </a:p>
        </p:txBody>
      </p:sp>
      <p:sp>
        <p:nvSpPr>
          <p:cNvPr id="88" name="Shape 88"/>
          <p:cNvSpPr/>
          <p:nvPr/>
        </p:nvSpPr>
        <p:spPr>
          <a:xfrm>
            <a:off x="2056239" y="2295825"/>
            <a:ext cx="1028120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</a:p>
        </p:txBody>
      </p:sp>
      <p:sp>
        <p:nvSpPr>
          <p:cNvPr id="89" name="Shape 89"/>
          <p:cNvSpPr/>
          <p:nvPr/>
        </p:nvSpPr>
        <p:spPr>
          <a:xfrm>
            <a:off x="1722837" y="1690550"/>
            <a:ext cx="567599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DC</a:t>
            </a:r>
          </a:p>
        </p:txBody>
      </p:sp>
      <p:sp>
        <p:nvSpPr>
          <p:cNvPr id="90" name="Shape 90"/>
          <p:cNvSpPr/>
          <p:nvPr/>
        </p:nvSpPr>
        <p:spPr>
          <a:xfrm>
            <a:off x="1652087" y="2567900"/>
            <a:ext cx="631688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ACL</a:t>
            </a:r>
          </a:p>
        </p:txBody>
      </p:sp>
      <p:sp>
        <p:nvSpPr>
          <p:cNvPr id="91" name="Shape 91"/>
          <p:cNvSpPr/>
          <p:nvPr/>
        </p:nvSpPr>
        <p:spPr>
          <a:xfrm>
            <a:off x="819300" y="1690550"/>
            <a:ext cx="832799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ETH</a:t>
            </a:r>
          </a:p>
        </p:txBody>
      </p:sp>
      <p:sp>
        <p:nvSpPr>
          <p:cNvPr id="92" name="Shape 92"/>
          <p:cNvSpPr/>
          <p:nvPr/>
        </p:nvSpPr>
        <p:spPr>
          <a:xfrm>
            <a:off x="770325" y="2052925"/>
            <a:ext cx="832799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</a:p>
        </p:txBody>
      </p:sp>
      <p:sp>
        <p:nvSpPr>
          <p:cNvPr id="93" name="Shape 93"/>
          <p:cNvSpPr/>
          <p:nvPr/>
        </p:nvSpPr>
        <p:spPr>
          <a:xfrm>
            <a:off x="770325" y="2415300"/>
            <a:ext cx="832799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TCP</a:t>
            </a:r>
          </a:p>
        </p:txBody>
      </p:sp>
      <p:sp>
        <p:nvSpPr>
          <p:cNvPr id="94" name="Shape 94"/>
          <p:cNvSpPr/>
          <p:nvPr/>
        </p:nvSpPr>
        <p:spPr>
          <a:xfrm>
            <a:off x="1659637" y="2052925"/>
            <a:ext cx="567599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LB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3731825" y="2035600"/>
            <a:ext cx="779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3480185" y="1723408"/>
            <a:ext cx="1169999" cy="2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a. git clone </a:t>
            </a:r>
          </a:p>
        </p:txBody>
      </p:sp>
      <p:sp>
        <p:nvSpPr>
          <p:cNvPr id="97" name="Shape 97"/>
          <p:cNvSpPr/>
          <p:nvPr/>
        </p:nvSpPr>
        <p:spPr>
          <a:xfrm>
            <a:off x="6034024" y="1684850"/>
            <a:ext cx="2371499" cy="7002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5604862" y="2033800"/>
            <a:ext cx="299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/>
          <p:nvPr/>
        </p:nvSpPr>
        <p:spPr>
          <a:xfrm>
            <a:off x="6087250" y="1882750"/>
            <a:ext cx="711730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961070" y="1877350"/>
            <a:ext cx="615861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087250" y="1817650"/>
            <a:ext cx="722678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ETH</a:t>
            </a:r>
            <a:endParaRPr lang="en" sz="1200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972018" y="1824100"/>
            <a:ext cx="612740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</a:p>
        </p:txBody>
      </p:sp>
      <p:sp>
        <p:nvSpPr>
          <p:cNvPr id="103" name="Shape 103"/>
          <p:cNvSpPr/>
          <p:nvPr/>
        </p:nvSpPr>
        <p:spPr>
          <a:xfrm>
            <a:off x="6805587" y="1966900"/>
            <a:ext cx="140700" cy="144600"/>
          </a:xfrm>
          <a:prstGeom prst="mathPlus">
            <a:avLst>
              <a:gd name="adj1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740287" y="1882750"/>
            <a:ext cx="567599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769250" y="1824100"/>
            <a:ext cx="509700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ACL</a:t>
            </a:r>
          </a:p>
        </p:txBody>
      </p:sp>
      <p:sp>
        <p:nvSpPr>
          <p:cNvPr id="106" name="Shape 106"/>
          <p:cNvSpPr/>
          <p:nvPr/>
        </p:nvSpPr>
        <p:spPr>
          <a:xfrm>
            <a:off x="7590232" y="1961500"/>
            <a:ext cx="140700" cy="144600"/>
          </a:xfrm>
          <a:prstGeom prst="mathPlus">
            <a:avLst>
              <a:gd name="adj1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028549" y="1392912"/>
            <a:ext cx="1603123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b. generate policy</a:t>
            </a:r>
          </a:p>
        </p:txBody>
      </p:sp>
      <p:cxnSp>
        <p:nvCxnSpPr>
          <p:cNvPr id="108" name="Shape 108"/>
          <p:cNvCxnSpPr/>
          <p:nvPr/>
        </p:nvCxnSpPr>
        <p:spPr>
          <a:xfrm flipH="1">
            <a:off x="7215125" y="2610937"/>
            <a:ext cx="6299" cy="106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7141025" y="2922362"/>
            <a:ext cx="12981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c. install policy</a:t>
            </a:r>
          </a:p>
        </p:txBody>
      </p:sp>
      <p:sp>
        <p:nvSpPr>
          <p:cNvPr id="110" name="Shape 110"/>
          <p:cNvSpPr/>
          <p:nvPr/>
        </p:nvSpPr>
        <p:spPr>
          <a:xfrm>
            <a:off x="6087250" y="43197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087250" y="44721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087250" y="46245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044200" y="43197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044200" y="44721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044200" y="4624550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23350" y="3195649"/>
            <a:ext cx="4533699" cy="16330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However, there is an issue here …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ACL might only be operating on IP src/dst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In which case, rest of the fields are dead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 flipH="1">
            <a:off x="5262880" y="3135317"/>
            <a:ext cx="1698191" cy="603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527585" y="4145151"/>
            <a:ext cx="4529464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- A </a:t>
            </a:r>
            <a:r>
              <a:rPr lang="en" sz="1800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naïve compilation</a:t>
            </a:r>
            <a:r>
              <a:rPr lang="en" sz="1800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will add these dead fields in the data plane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/>
      <p:bldP spid="97" grpId="0" animBg="1"/>
      <p:bldP spid="99" grpId="0" animBg="1"/>
      <p:bldP spid="100" grpId="0" animBg="1"/>
      <p:bldP spid="101" grpId="0"/>
      <p:bldP spid="102" grpId="0"/>
      <p:bldP spid="103" grpId="0" animBg="1"/>
      <p:bldP spid="104" grpId="0" animBg="1"/>
      <p:bldP spid="105" grpId="0"/>
      <p:bldP spid="106" grpId="0" animBg="1"/>
      <p:bldP spid="107" grpId="0"/>
      <p:bldP spid="109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NetASM: An Intermediate Representation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53" y="1796931"/>
            <a:ext cx="4039364" cy="216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85174" y="1205732"/>
            <a:ext cx="4424079" cy="69589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Enables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common platform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for writing optimizations for programmable data planes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20975" y="1981985"/>
            <a:ext cx="3787500" cy="5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NetASM Design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- Provides an abstract data plane model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20975" y="2469423"/>
            <a:ext cx="4108500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Two kinds of state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a. Per-packet state (e.g., fields)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b. Persistent state (e.g., tables)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20974" y="3193031"/>
            <a:ext cx="4736613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Modes of execution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a. </a:t>
            </a:r>
            <a:r>
              <a:rPr lang="en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invoking pipelined parallelism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b. </a:t>
            </a:r>
            <a:r>
              <a:rPr lang="en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latency sensitive applications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c. </a:t>
            </a:r>
            <a:r>
              <a:rPr lang="en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stateful operations using shared state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0975" y="4173268"/>
            <a:ext cx="4108500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- 23 primitive instructions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/>
      <p:bldP spid="127" grpId="0"/>
      <p:bldP spid="128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Compiling Policy “using NetASM”</a:t>
            </a:r>
          </a:p>
        </p:txBody>
      </p:sp>
      <p:sp>
        <p:nvSpPr>
          <p:cNvPr id="135" name="Shape 135"/>
          <p:cNvSpPr/>
          <p:nvPr/>
        </p:nvSpPr>
        <p:spPr>
          <a:xfrm>
            <a:off x="1910611" y="4108375"/>
            <a:ext cx="1921800" cy="627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Data Plane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47" y="3973679"/>
            <a:ext cx="286634" cy="31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492" y="3810600"/>
            <a:ext cx="175994" cy="19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474" y="3973679"/>
            <a:ext cx="230697" cy="251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1685760" y="1592125"/>
            <a:ext cx="2371499" cy="7002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744459" y="1790025"/>
            <a:ext cx="713232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634778" y="1790026"/>
            <a:ext cx="612740" cy="312899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744460" y="1725975"/>
            <a:ext cx="722376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ETH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634778" y="1731375"/>
            <a:ext cx="604913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</a:p>
        </p:txBody>
      </p:sp>
      <p:sp>
        <p:nvSpPr>
          <p:cNvPr id="144" name="Shape 144"/>
          <p:cNvSpPr/>
          <p:nvPr/>
        </p:nvSpPr>
        <p:spPr>
          <a:xfrm>
            <a:off x="2468347" y="1874175"/>
            <a:ext cx="140700" cy="144600"/>
          </a:xfrm>
          <a:prstGeom prst="mathPlus">
            <a:avLst>
              <a:gd name="adj1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397497" y="1790025"/>
            <a:ext cx="567599" cy="3128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426460" y="1731375"/>
            <a:ext cx="509700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ACL</a:t>
            </a:r>
          </a:p>
        </p:txBody>
      </p:sp>
      <p:sp>
        <p:nvSpPr>
          <p:cNvPr id="147" name="Shape 147"/>
          <p:cNvSpPr/>
          <p:nvPr/>
        </p:nvSpPr>
        <p:spPr>
          <a:xfrm>
            <a:off x="3256797" y="1874175"/>
            <a:ext cx="140700" cy="144600"/>
          </a:xfrm>
          <a:prstGeom prst="mathPlus">
            <a:avLst>
              <a:gd name="adj1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744460" y="42270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744460" y="43794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744460" y="45318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701410" y="42270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701410" y="43794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701410" y="4531825"/>
            <a:ext cx="286499" cy="8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97" y="1397007"/>
            <a:ext cx="969263" cy="1088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1262072" y="1941075"/>
            <a:ext cx="299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/>
          <p:nvPr/>
        </p:nvSpPr>
        <p:spPr>
          <a:xfrm>
            <a:off x="1538439" y="2763041"/>
            <a:ext cx="2687592" cy="596254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NetASM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Common (Intermediate) Layer</a:t>
            </a:r>
          </a:p>
        </p:txBody>
      </p:sp>
      <p:cxnSp>
        <p:nvCxnSpPr>
          <p:cNvPr id="157" name="Shape 157"/>
          <p:cNvCxnSpPr/>
          <p:nvPr/>
        </p:nvCxnSpPr>
        <p:spPr>
          <a:xfrm flipH="1">
            <a:off x="2882235" y="2400125"/>
            <a:ext cx="299" cy="253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 flipH="1">
            <a:off x="2875335" y="3437837"/>
            <a:ext cx="299" cy="253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4481695" y="2102925"/>
            <a:ext cx="4370853" cy="21837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NetASM acts as a common (intermediate) layer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quality of code using optimizations like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code-motion and dead-code/store elimination 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 flipH="1">
            <a:off x="2876235" y="2518200"/>
            <a:ext cx="6299" cy="106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4481696" y="2811750"/>
            <a:ext cx="4370852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conventional data and control flow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</a:t>
            </a: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81695" y="3318275"/>
            <a:ext cx="4370853" cy="4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target agnostic and specific cost model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481696" y="3590800"/>
            <a:ext cx="3980558" cy="4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Improves for metrics like area, latency, and throughput</a:t>
            </a:r>
          </a:p>
        </p:txBody>
      </p:sp>
      <p:cxnSp>
        <p:nvCxnSpPr>
          <p:cNvPr id="164" name="Shape 164"/>
          <p:cNvCxnSpPr/>
          <p:nvPr/>
        </p:nvCxnSpPr>
        <p:spPr>
          <a:xfrm flipV="1">
            <a:off x="4226031" y="2102925"/>
            <a:ext cx="187656" cy="6509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9" grpId="0" animBg="1"/>
      <p:bldP spid="140" grpId="0" animBg="1"/>
      <p:bldP spid="141" grpId="0" animBg="1"/>
      <p:bldP spid="142" grpId="0"/>
      <p:bldP spid="143" grpId="0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6" grpId="0" animBg="1"/>
      <p:bldP spid="159" grpId="0" animBg="1"/>
      <p:bldP spid="161" grpId="0"/>
      <p:bldP spid="162" grpId="0"/>
      <p:bldP spid="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Preliminary Evaluations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7200" y="1087950"/>
            <a:ext cx="5815500" cy="11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ACL-IPv4 benchmark from ONF Github repository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https://github.com/NetASM/ACL-IPv4-Example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723" y="2222625"/>
            <a:ext cx="4351851" cy="280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57200" y="1751975"/>
            <a:ext cx="53963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Results using our abstract cost model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(details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9968586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sp>
        <p:nvSpPr>
          <p:cNvPr id="170" name="Shape 170"/>
          <p:cNvSpPr/>
          <p:nvPr/>
        </p:nvSpPr>
        <p:spPr>
          <a:xfrm>
            <a:off x="656200" y="1505000"/>
            <a:ext cx="1619099" cy="25035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Complete the language specification for </a:t>
            </a: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NetASM</a:t>
            </a:r>
          </a:p>
        </p:txBody>
      </p:sp>
      <p:sp>
        <p:nvSpPr>
          <p:cNvPr id="171" name="Shape 171"/>
          <p:cNvSpPr/>
          <p:nvPr/>
        </p:nvSpPr>
        <p:spPr>
          <a:xfrm>
            <a:off x="3385400" y="1947200"/>
            <a:ext cx="2303699" cy="16190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813325" y="2075575"/>
            <a:ext cx="1440900" cy="406499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Front end</a:t>
            </a:r>
          </a:p>
        </p:txBody>
      </p:sp>
      <p:sp>
        <p:nvSpPr>
          <p:cNvPr id="173" name="Shape 173"/>
          <p:cNvSpPr/>
          <p:nvPr/>
        </p:nvSpPr>
        <p:spPr>
          <a:xfrm>
            <a:off x="3813325" y="3055375"/>
            <a:ext cx="1440900" cy="406499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 end</a:t>
            </a:r>
          </a:p>
        </p:txBody>
      </p:sp>
      <p:sp>
        <p:nvSpPr>
          <p:cNvPr id="174" name="Shape 174"/>
          <p:cNvSpPr/>
          <p:nvPr/>
        </p:nvSpPr>
        <p:spPr>
          <a:xfrm>
            <a:off x="3586549" y="2610494"/>
            <a:ext cx="1901400" cy="292499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NetASM</a:t>
            </a:r>
          </a:p>
        </p:txBody>
      </p:sp>
      <p:sp>
        <p:nvSpPr>
          <p:cNvPr id="175" name="Shape 175"/>
          <p:cNvSpPr txBox="1"/>
          <p:nvPr/>
        </p:nvSpPr>
        <p:spPr>
          <a:xfrm rot="-5400000">
            <a:off x="2506250" y="2553500"/>
            <a:ext cx="1351799" cy="4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152125" y="1275725"/>
            <a:ext cx="8346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Click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204175" y="1275725"/>
            <a:ext cx="613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CNC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00075" y="3843425"/>
            <a:ext cx="8346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RMT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096850" y="3843425"/>
            <a:ext cx="8346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FPGA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093625" y="3843425"/>
            <a:ext cx="7239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NPU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00075" y="1275725"/>
            <a:ext cx="8346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P4</a:t>
            </a:r>
          </a:p>
        </p:txBody>
      </p:sp>
      <p:cxnSp>
        <p:nvCxnSpPr>
          <p:cNvPr id="182" name="Shape 182"/>
          <p:cNvCxnSpPr>
            <a:stCxn id="181" idx="2"/>
          </p:cNvCxnSpPr>
          <p:nvPr/>
        </p:nvCxnSpPr>
        <p:spPr>
          <a:xfrm>
            <a:off x="3517375" y="1604825"/>
            <a:ext cx="4743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>
            <a:stCxn id="176" idx="2"/>
            <a:endCxn id="172" idx="0"/>
          </p:cNvCxnSpPr>
          <p:nvPr/>
        </p:nvCxnSpPr>
        <p:spPr>
          <a:xfrm flipH="1">
            <a:off x="4533725" y="1604825"/>
            <a:ext cx="3570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>
            <a:stCxn id="177" idx="2"/>
          </p:cNvCxnSpPr>
          <p:nvPr/>
        </p:nvCxnSpPr>
        <p:spPr>
          <a:xfrm flipH="1">
            <a:off x="5011725" y="1604825"/>
            <a:ext cx="4992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endCxn id="180" idx="0"/>
          </p:cNvCxnSpPr>
          <p:nvPr/>
        </p:nvCxnSpPr>
        <p:spPr>
          <a:xfrm>
            <a:off x="4968674" y="3469925"/>
            <a:ext cx="48690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>
            <a:stCxn id="173" idx="2"/>
            <a:endCxn id="179" idx="0"/>
          </p:cNvCxnSpPr>
          <p:nvPr/>
        </p:nvCxnSpPr>
        <p:spPr>
          <a:xfrm flipH="1">
            <a:off x="4514275" y="3461874"/>
            <a:ext cx="19500" cy="38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endCxn id="178" idx="0"/>
          </p:cNvCxnSpPr>
          <p:nvPr/>
        </p:nvCxnSpPr>
        <p:spPr>
          <a:xfrm flipH="1">
            <a:off x="3517374" y="3462724"/>
            <a:ext cx="534900" cy="3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/>
          <p:nvPr/>
        </p:nvSpPr>
        <p:spPr>
          <a:xfrm>
            <a:off x="1262450" y="4600525"/>
            <a:ext cx="256800" cy="292499"/>
          </a:xfrm>
          <a:prstGeom prst="ellipse">
            <a:avLst/>
          </a:prstGeom>
          <a:solidFill>
            <a:srgbClr val="DD7E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241150" y="4555975"/>
            <a:ext cx="299399" cy="3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0" name="Shape 190"/>
          <p:cNvSpPr/>
          <p:nvPr/>
        </p:nvSpPr>
        <p:spPr>
          <a:xfrm>
            <a:off x="4441025" y="4598625"/>
            <a:ext cx="256800" cy="292499"/>
          </a:xfrm>
          <a:prstGeom prst="ellipse">
            <a:avLst/>
          </a:prstGeom>
          <a:solidFill>
            <a:srgbClr val="DD7E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19725" y="4554075"/>
            <a:ext cx="299399" cy="3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340350" y="2137019"/>
            <a:ext cx="2506662" cy="123944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opportunities for optimizations</a:t>
            </a:r>
          </a:p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can be applied across different classes of target architectures</a:t>
            </a:r>
          </a:p>
        </p:txBody>
      </p:sp>
      <p:cxnSp>
        <p:nvCxnSpPr>
          <p:cNvPr id="193" name="Shape 193"/>
          <p:cNvCxnSpPr>
            <a:stCxn id="192" idx="1"/>
            <a:endCxn id="174" idx="3"/>
          </p:cNvCxnSpPr>
          <p:nvPr/>
        </p:nvCxnSpPr>
        <p:spPr>
          <a:xfrm flipH="1">
            <a:off x="5487949" y="2756744"/>
            <a:ext cx="85240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/>
          <p:nvPr/>
        </p:nvSpPr>
        <p:spPr>
          <a:xfrm>
            <a:off x="7363800" y="4600525"/>
            <a:ext cx="256800" cy="292499"/>
          </a:xfrm>
          <a:prstGeom prst="ellipse">
            <a:avLst/>
          </a:prstGeom>
          <a:solidFill>
            <a:srgbClr val="DD7E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342500" y="4555975"/>
            <a:ext cx="299399" cy="3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8" grpId="0" animBg="1"/>
      <p:bldP spid="189" grpId="0"/>
      <p:bldP spid="190" grpId="0" animBg="1"/>
      <p:bldP spid="191" grpId="0"/>
      <p:bldP spid="192" grpId="0" animBg="1"/>
      <p:bldP spid="194" grpId="0" animBg="1"/>
      <p:bldP spid="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382100" y="1615825"/>
            <a:ext cx="6379800" cy="2186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NetASM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is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intermediate representation for Programmable Data  Planes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Enables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common platform for optimizing high-level packet processing programs for a diversity of targets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Leads to better architectural explorations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7999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800" y="130073"/>
            <a:ext cx="1075774" cy="10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www.netasm.org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Muhammad Shahbaz 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mshahbaz@cs.princeton.edu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1176</Words>
  <Application>Microsoft Macintosh PowerPoint</Application>
  <PresentationFormat>On-screen Show (16:9)</PresentationFormat>
  <Paragraphs>189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</vt:lpstr>
      <vt:lpstr>The Case for an Intermediate Representation for  Programmable Data Planes</vt:lpstr>
      <vt:lpstr>Need for a Programmable Data Plane</vt:lpstr>
      <vt:lpstr>Compiling Policy</vt:lpstr>
      <vt:lpstr>NetASM: An Intermediate Representation</vt:lpstr>
      <vt:lpstr>Compiling Policy “using NetASM”</vt:lpstr>
      <vt:lpstr>Preliminary Evaluations</vt:lpstr>
      <vt:lpstr>Future Work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an Intermediate Representation for  Programmable Data Planes</dc:title>
  <cp:lastModifiedBy>Muhammad Shahbaz</cp:lastModifiedBy>
  <cp:revision>27</cp:revision>
  <dcterms:modified xsi:type="dcterms:W3CDTF">2015-06-17T22:28:58Z</dcterms:modified>
</cp:coreProperties>
</file>