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81361"/>
  </p:normalViewPr>
  <p:slideViewPr>
    <p:cSldViewPr snapToGrid="0">
      <p:cViewPr varScale="1">
        <p:scale>
          <a:sx n="103" d="100"/>
          <a:sy n="103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6F0B9-899D-3E4B-A7E0-1B4E098EA8A1}" type="datetimeFigureOut">
              <a:rPr kumimoji="1" lang="ko-KR" altLang="en-US" smtClean="0"/>
              <a:t>2024. 8. 5.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D9461-C03A-6442-8BE4-F2D8A0FB6D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602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빨간색 스테이션들이 개개인으로 수집한 정보들은 파란색 미들 스테이션이 검증하여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중복 등을 걸러낸다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 후 타워로 데이터를 보내 표시한다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 부분은 타워에서 미들 스테이션을 걸러야 할지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미들 스테이션끼리 걸러서 그 중 대표가 걸러야 할지는 고민 중이다</a:t>
            </a:r>
            <a:r>
              <a:rPr kumimoji="1" lang="en-US" altLang="ko-KR" dirty="0"/>
              <a:t>.)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D9461-C03A-6442-8BE4-F2D8A0FB6D0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968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리더 노드에서 모아 보낸다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D9461-C03A-6442-8BE4-F2D8A0FB6D0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419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</a:t>
            </a:r>
            <a:r>
              <a:rPr kumimoji="1" lang="en-US" altLang="ko-KR" dirty="0"/>
              <a:t>MobileX </a:t>
            </a:r>
            <a:r>
              <a:rPr kumimoji="1" lang="en-US" altLang="ko-KR" dirty="0" err="1"/>
              <a:t>Staion</a:t>
            </a:r>
            <a:r>
              <a:rPr kumimoji="1" lang="ko-KR" altLang="en-US" dirty="0"/>
              <a:t>들은 이와 같은 구조로 최종 타워</a:t>
            </a:r>
            <a:r>
              <a:rPr kumimoji="1" lang="en-US" altLang="ko-KR" dirty="0"/>
              <a:t>(</a:t>
            </a:r>
            <a:r>
              <a:rPr kumimoji="1" lang="ko-KR" altLang="en-US" dirty="0"/>
              <a:t>대대장 직책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전달 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D9461-C03A-6442-8BE4-F2D8A0FB6D0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430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https://</a:t>
            </a:r>
            <a:r>
              <a:rPr lang="en" altLang="ko-KR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huggingface.co</a:t>
            </a:r>
            <a:r>
              <a:rPr lang="en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/docs/transformers/v4.28.0/tasks/</a:t>
            </a:r>
            <a:r>
              <a:rPr lang="en" altLang="ko-KR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monocular_depth_estimation</a:t>
            </a:r>
            <a:r>
              <a:rPr lang="en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 시도했지만 처참한 결과를 가졌음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  <a:endParaRPr lang="en" altLang="ko-KR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R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UniDepth</a:t>
            </a:r>
            <a:r>
              <a:rPr lang="en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Universal Monocular Metric Depth Estimation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로 시도해볼 예정</a:t>
            </a:r>
            <a:endParaRPr lang="en" altLang="ko-KR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D9461-C03A-6442-8BE4-F2D8A0FB6D0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271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최초 세팅으로 주먹구구식으로 맞춰서 기준을 만들고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사람이 그 지점에 </a:t>
            </a:r>
            <a:r>
              <a:rPr kumimoji="1" lang="ko-KR" altLang="en-US" dirty="0" err="1"/>
              <a:t>왓을</a:t>
            </a:r>
            <a:r>
              <a:rPr kumimoji="1" lang="ko-KR" altLang="en-US" dirty="0"/>
              <a:t> 때 몇 미터</a:t>
            </a:r>
            <a:r>
              <a:rPr kumimoji="1" lang="en-US" altLang="ko-KR" dirty="0"/>
              <a:t>~!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알 수 있게 해보자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D9461-C03A-6442-8BE4-F2D8A0FB6D0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200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D9461-C03A-6442-8BE4-F2D8A0FB6D0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210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5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27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0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3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6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8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4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5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lcon landing">
            <a:extLst>
              <a:ext uri="{FF2B5EF4-FFF2-40B4-BE49-F238E27FC236}">
                <a16:creationId xmlns:a16="http://schemas.microsoft.com/office/drawing/2014/main" id="{D434C856-12AA-A66C-DE81-0B88FF90A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52D0E2-7B23-2D99-7CA7-C32B50FD2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10800"/>
              <a:t>Falcon</a:t>
            </a:r>
            <a:endParaRPr kumimoji="1" lang="ko-KR" altLang="en-US" sz="10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FDADF5-F47B-A364-BE8B-5554B9C5B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3200" dirty="0"/>
              <a:t>0329 </a:t>
            </a:r>
            <a:r>
              <a:rPr kumimoji="1" lang="ko-KR" altLang="en-US" sz="3200" dirty="0"/>
              <a:t>결정사항 및 프로젝트 소개</a:t>
            </a:r>
            <a:endParaRPr kumimoji="1" lang="en-US" altLang="ko-KR" sz="3200" dirty="0"/>
          </a:p>
          <a:p>
            <a:pPr algn="ctr"/>
            <a:r>
              <a:rPr kumimoji="1" lang="en-US" altLang="ko-KR" sz="3200" dirty="0"/>
              <a:t>Team. </a:t>
            </a:r>
            <a:r>
              <a:rPr kumimoji="1" lang="ko-KR" altLang="en-US" sz="3200" dirty="0" err="1"/>
              <a:t>사두론</a:t>
            </a:r>
            <a:r>
              <a:rPr lang="en-US" altLang="ko-KR" dirty="0"/>
              <a:t>『</a:t>
            </a:r>
            <a:r>
              <a:rPr lang="ko-KR" altLang="en-US"/>
              <a:t>영역전개</a:t>
            </a:r>
            <a:r>
              <a:rPr lang="en-US" altLang="ko-KR"/>
              <a:t>』</a:t>
            </a:r>
            <a:endParaRPr kumimoji="1" lang="ko-KR" altLang="en-US" sz="3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eme: &quot;What the FALCON!!!&quot; - All Templates - Meme-arsenal.com">
            <a:extLst>
              <a:ext uri="{FF2B5EF4-FFF2-40B4-BE49-F238E27FC236}">
                <a16:creationId xmlns:a16="http://schemas.microsoft.com/office/drawing/2014/main" id="{82915E6B-3B18-F298-C67E-60A195A7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938" y="4104290"/>
            <a:ext cx="2038012" cy="272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384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35873-ED94-B8FC-9BFC-6B44BACF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거리 추정 흐름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035EF-4894-29EE-AC36-6DF1CDDFE713}"/>
              </a:ext>
            </a:extLst>
          </p:cNvPr>
          <p:cNvSpPr txBox="1"/>
          <p:nvPr/>
        </p:nvSpPr>
        <p:spPr>
          <a:xfrm>
            <a:off x="838200" y="2192866"/>
            <a:ext cx="77877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AI human detect model</a:t>
            </a:r>
            <a:r>
              <a:rPr kumimoji="1" lang="ko-KR" altLang="en-US" dirty="0"/>
              <a:t>로 대상 감지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 err="1"/>
              <a:t>누군지</a:t>
            </a:r>
            <a:r>
              <a:rPr kumimoji="1" lang="ko-KR" altLang="en-US" dirty="0"/>
              <a:t> 확인되면 미리 저장해둔 대상 정보를 데이터 베이스에서 가져옴</a:t>
            </a:r>
            <a:r>
              <a:rPr kumimoji="1" lang="en-US" altLang="ko-KR" dirty="0"/>
              <a:t>(</a:t>
            </a:r>
            <a:r>
              <a:rPr kumimoji="1" lang="ko-KR" altLang="en-US" dirty="0"/>
              <a:t>키 등</a:t>
            </a:r>
            <a:r>
              <a:rPr kumimoji="1"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2</a:t>
            </a:r>
            <a:r>
              <a:rPr kumimoji="1" lang="ko-KR" altLang="en-US" dirty="0"/>
              <a:t>번 정보로 스테이션으로 </a:t>
            </a:r>
            <a:r>
              <a:rPr kumimoji="1" lang="ko-KR" altLang="en-US" dirty="0" err="1"/>
              <a:t>부터의</a:t>
            </a:r>
            <a:r>
              <a:rPr kumimoji="1" lang="ko-KR" altLang="en-US" dirty="0"/>
              <a:t> 거리 계산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3</a:t>
            </a:r>
            <a:r>
              <a:rPr kumimoji="1" lang="ko-KR" altLang="en-US" dirty="0"/>
              <a:t>번 결과를 스테이션 </a:t>
            </a:r>
            <a:r>
              <a:rPr kumimoji="1" lang="ko-KR" altLang="en-US" dirty="0" err="1"/>
              <a:t>위치랑</a:t>
            </a:r>
            <a:r>
              <a:rPr kumimoji="1" lang="ko-KR" altLang="en-US" dirty="0"/>
              <a:t> 더 해서 </a:t>
            </a:r>
            <a:r>
              <a:rPr kumimoji="1" lang="en-US" altLang="ko-KR" dirty="0"/>
              <a:t>tower</a:t>
            </a:r>
            <a:r>
              <a:rPr kumimoji="1" lang="ko-KR" altLang="en-US" dirty="0"/>
              <a:t>적 위치 추산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상급 노드로 전송</a:t>
            </a:r>
          </a:p>
        </p:txBody>
      </p:sp>
    </p:spTree>
    <p:extLst>
      <p:ext uri="{BB962C8B-B14F-4D97-AF65-F5344CB8AC3E}">
        <p14:creationId xmlns:p14="http://schemas.microsoft.com/office/powerpoint/2010/main" val="134940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8FD82-78B5-F98D-2579-7FF37A19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9ECF3-2162-CDAA-F139-0064DD21B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수정 </a:t>
            </a:r>
            <a:r>
              <a:rPr kumimoji="1" lang="en-US" altLang="ko-KR" dirty="0"/>
              <a:t>0329</a:t>
            </a:r>
            <a:r>
              <a:rPr kumimoji="1" lang="ko-KR" altLang="en-US" dirty="0"/>
              <a:t> 조민준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초안 생성</a:t>
            </a:r>
            <a:endParaRPr kumimoji="1" lang="en-US" altLang="ko-KR" dirty="0"/>
          </a:p>
          <a:p>
            <a:r>
              <a:rPr kumimoji="1" lang="ko-KR" altLang="en-US" dirty="0"/>
              <a:t>수정 </a:t>
            </a:r>
            <a:r>
              <a:rPr kumimoji="1" lang="en-US" altLang="ko-KR" dirty="0"/>
              <a:t>0401</a:t>
            </a:r>
            <a:r>
              <a:rPr kumimoji="1" lang="ko-KR" altLang="en-US" dirty="0"/>
              <a:t> 조민준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slide 7 monocular depth</a:t>
            </a:r>
            <a:r>
              <a:rPr kumimoji="1" lang="ko-KR" altLang="en-US" dirty="0"/>
              <a:t> 실험 결과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58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B0A72-C0DF-7AFA-B188-C95167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01542-5E7E-06D5-4B3E-9F848292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프로젝트 소개</a:t>
            </a:r>
            <a:endParaRPr kumimoji="1" lang="en-US" altLang="ko-KR" dirty="0"/>
          </a:p>
          <a:p>
            <a:r>
              <a:rPr kumimoji="1" lang="ko-KR" altLang="en-US" dirty="0"/>
              <a:t>구현 방법</a:t>
            </a:r>
            <a:endParaRPr kumimoji="1" lang="en-US" altLang="ko-KR" dirty="0"/>
          </a:p>
          <a:p>
            <a:r>
              <a:rPr kumimoji="1" lang="ko-KR" altLang="en-US" dirty="0"/>
              <a:t>구현 현황</a:t>
            </a:r>
          </a:p>
        </p:txBody>
      </p:sp>
      <p:pic>
        <p:nvPicPr>
          <p:cNvPr id="6146" name="Picture 2" descr="funny falcon meme | Funny animal photos, Animal captions, Funny animals">
            <a:extLst>
              <a:ext uri="{FF2B5EF4-FFF2-40B4-BE49-F238E27FC236}">
                <a16:creationId xmlns:a16="http://schemas.microsoft.com/office/drawing/2014/main" id="{040950A4-D395-DE4B-4516-A2AA0067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66" y="1825338"/>
            <a:ext cx="2353735" cy="494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12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B1B95-0F82-FF83-7DC4-EDF3A08D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5D7ED-4CFC-6EF4-2C66-B3047995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디지털 트윈 기반 </a:t>
            </a:r>
            <a:r>
              <a:rPr kumimoji="1" lang="en-US" altLang="ko-KR" dirty="0"/>
              <a:t>edge Device </a:t>
            </a:r>
            <a:r>
              <a:rPr kumimoji="1" lang="en-US" altLang="ko-KR"/>
              <a:t>CCTV </a:t>
            </a:r>
            <a:r>
              <a:rPr kumimoji="1" lang="en-US" altLang="ko-KR">
                <a:solidFill>
                  <a:srgbClr val="0070C0"/>
                </a:solidFill>
              </a:rPr>
              <a:t>Surveillance</a:t>
            </a:r>
            <a:r>
              <a:rPr kumimoji="1" lang="en-US" altLang="ko-KR"/>
              <a:t> </a:t>
            </a:r>
            <a:r>
              <a:rPr kumimoji="1" lang="en-US" altLang="ko-KR" dirty="0"/>
              <a:t>system. </a:t>
            </a:r>
            <a:r>
              <a:rPr kumimoji="1" lang="ko-KR" altLang="en-US" dirty="0"/>
              <a:t>   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이하 </a:t>
            </a:r>
            <a:r>
              <a:rPr kumimoji="1" lang="en-US" altLang="ko-KR" dirty="0"/>
              <a:t>Falcon)</a:t>
            </a:r>
          </a:p>
          <a:p>
            <a:r>
              <a:rPr kumimoji="1" lang="ko-KR" altLang="en-US" dirty="0"/>
              <a:t>현 </a:t>
            </a:r>
            <a:r>
              <a:rPr kumimoji="1" lang="en-US" altLang="ko-KR" dirty="0"/>
              <a:t>MobileX </a:t>
            </a:r>
            <a:r>
              <a:rPr kumimoji="1" lang="ko-KR" altLang="en-US" dirty="0"/>
              <a:t>시스템 구현체와 </a:t>
            </a:r>
            <a:r>
              <a:rPr kumimoji="1" lang="en-US" altLang="ko-KR" dirty="0"/>
              <a:t>Station</a:t>
            </a:r>
            <a:r>
              <a:rPr kumimoji="1" lang="ko-KR" altLang="en-US" dirty="0"/>
              <a:t>의 캠을 활용하여 기존 </a:t>
            </a:r>
            <a:r>
              <a:rPr kumimoji="1" lang="en-US" altLang="ko-KR" dirty="0"/>
              <a:t>Static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CCTV</a:t>
            </a:r>
            <a:r>
              <a:rPr kumimoji="1" lang="ko-KR" altLang="en-US" dirty="0"/>
              <a:t>가 관측할 수 없는 사각지대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특정 구도</a:t>
            </a:r>
            <a:r>
              <a:rPr kumimoji="1" lang="en-US" altLang="ko-KR" dirty="0"/>
              <a:t>(CCTV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등지고 무언가를 숨기는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없애 완벽한 사주경계를 추구하는 프로젝트이다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MobileX Station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감시자 로 활동하며 그들의 정보들은 수집되어 </a:t>
            </a:r>
            <a:r>
              <a:rPr kumimoji="1" lang="en-US" altLang="ko-KR" dirty="0"/>
              <a:t>Tower</a:t>
            </a:r>
            <a:r>
              <a:rPr kumimoji="1" lang="ko-KR" altLang="en-US" dirty="0"/>
              <a:t>에서 한 번에 관제할 수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7170" name="Picture 2" descr="AD Agency finds peregrine falcons (and eggs) on the roof, sets up webcam  and turns them into a Meme. : r/birdsofprey">
            <a:extLst>
              <a:ext uri="{FF2B5EF4-FFF2-40B4-BE49-F238E27FC236}">
                <a16:creationId xmlns:a16="http://schemas.microsoft.com/office/drawing/2014/main" id="{CFC6E1FF-DAF6-BC6A-E91E-FBFD601D8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933" y="0"/>
            <a:ext cx="2142067" cy="21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09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C0FBF-6CC6-557E-E18A-6B48F8BE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인프라 구조 </a:t>
            </a:r>
            <a:r>
              <a:rPr kumimoji="1" lang="en-US" altLang="ko-KR" dirty="0"/>
              <a:t>– Direct Tower</a:t>
            </a:r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827ABFA-F824-9313-A695-A99592D9320C}"/>
              </a:ext>
            </a:extLst>
          </p:cNvPr>
          <p:cNvSpPr/>
          <p:nvPr/>
        </p:nvSpPr>
        <p:spPr>
          <a:xfrm>
            <a:off x="726677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0F966A-B9C1-6A80-3F0E-57DCDF6C33A8}"/>
              </a:ext>
            </a:extLst>
          </p:cNvPr>
          <p:cNvSpPr/>
          <p:nvPr/>
        </p:nvSpPr>
        <p:spPr>
          <a:xfrm>
            <a:off x="1545197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3855EB-A65D-6687-6A41-A15DB65D28F6}"/>
              </a:ext>
            </a:extLst>
          </p:cNvPr>
          <p:cNvSpPr/>
          <p:nvPr/>
        </p:nvSpPr>
        <p:spPr>
          <a:xfrm>
            <a:off x="2363717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30F1BE8-FB19-049D-3F9C-D08FCC74E7DF}"/>
              </a:ext>
            </a:extLst>
          </p:cNvPr>
          <p:cNvSpPr/>
          <p:nvPr/>
        </p:nvSpPr>
        <p:spPr>
          <a:xfrm>
            <a:off x="3803945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65D541C-D607-21CE-BB0D-40D7053182EB}"/>
              </a:ext>
            </a:extLst>
          </p:cNvPr>
          <p:cNvSpPr/>
          <p:nvPr/>
        </p:nvSpPr>
        <p:spPr>
          <a:xfrm>
            <a:off x="4622465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A60F7B-7E38-F51E-F27B-95766CB5FF9A}"/>
              </a:ext>
            </a:extLst>
          </p:cNvPr>
          <p:cNvSpPr/>
          <p:nvPr/>
        </p:nvSpPr>
        <p:spPr>
          <a:xfrm>
            <a:off x="5440985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575F904-0C10-CE90-28FB-788F228E47DC}"/>
              </a:ext>
            </a:extLst>
          </p:cNvPr>
          <p:cNvSpPr/>
          <p:nvPr/>
        </p:nvSpPr>
        <p:spPr>
          <a:xfrm>
            <a:off x="6713672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69762F-197F-6419-A433-85444CB8C372}"/>
              </a:ext>
            </a:extLst>
          </p:cNvPr>
          <p:cNvSpPr/>
          <p:nvPr/>
        </p:nvSpPr>
        <p:spPr>
          <a:xfrm>
            <a:off x="7532192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4E833AE-25D2-997B-121E-112E64EA220A}"/>
              </a:ext>
            </a:extLst>
          </p:cNvPr>
          <p:cNvSpPr/>
          <p:nvPr/>
        </p:nvSpPr>
        <p:spPr>
          <a:xfrm>
            <a:off x="8350712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458819F-A5F4-284F-4077-99322B04270D}"/>
              </a:ext>
            </a:extLst>
          </p:cNvPr>
          <p:cNvSpPr/>
          <p:nvPr/>
        </p:nvSpPr>
        <p:spPr>
          <a:xfrm>
            <a:off x="9712218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D8EAD6-9E0E-23BB-85EA-83ADC9ADAEC5}"/>
              </a:ext>
            </a:extLst>
          </p:cNvPr>
          <p:cNvSpPr/>
          <p:nvPr/>
        </p:nvSpPr>
        <p:spPr>
          <a:xfrm>
            <a:off x="10530738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4F5165F-B238-F68D-7106-E476807CEB8E}"/>
              </a:ext>
            </a:extLst>
          </p:cNvPr>
          <p:cNvSpPr/>
          <p:nvPr/>
        </p:nvSpPr>
        <p:spPr>
          <a:xfrm>
            <a:off x="11349258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C8A041-0A11-899D-980A-D4E4309269DF}"/>
              </a:ext>
            </a:extLst>
          </p:cNvPr>
          <p:cNvSpPr/>
          <p:nvPr/>
        </p:nvSpPr>
        <p:spPr>
          <a:xfrm>
            <a:off x="3037568" y="3070250"/>
            <a:ext cx="484450" cy="4844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FF5597E-E958-22C7-3414-D2CDF8CEF335}"/>
              </a:ext>
            </a:extLst>
          </p:cNvPr>
          <p:cNvSpPr/>
          <p:nvPr/>
        </p:nvSpPr>
        <p:spPr>
          <a:xfrm>
            <a:off x="8996925" y="3186775"/>
            <a:ext cx="484450" cy="4844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471454-A1BF-F56F-2718-6ED81F4656A4}"/>
              </a:ext>
            </a:extLst>
          </p:cNvPr>
          <p:cNvSpPr/>
          <p:nvPr/>
        </p:nvSpPr>
        <p:spPr>
          <a:xfrm>
            <a:off x="5889264" y="4304375"/>
            <a:ext cx="824408" cy="8244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C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C4094BC-1DC7-7432-3300-DBCFDAEC68A7}"/>
              </a:ext>
            </a:extLst>
          </p:cNvPr>
          <p:cNvSpPr/>
          <p:nvPr/>
        </p:nvSpPr>
        <p:spPr>
          <a:xfrm>
            <a:off x="324145" y="5567645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B25182-8307-52B1-DD6B-91A58E3008FF}"/>
              </a:ext>
            </a:extLst>
          </p:cNvPr>
          <p:cNvSpPr txBox="1"/>
          <p:nvPr/>
        </p:nvSpPr>
        <p:spPr>
          <a:xfrm>
            <a:off x="692809" y="5538382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MobileX Station</a:t>
            </a:r>
            <a:endParaRPr kumimoji="1"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055963F-FF59-21C3-071C-5A6F1FDFF238}"/>
              </a:ext>
            </a:extLst>
          </p:cNvPr>
          <p:cNvSpPr/>
          <p:nvPr/>
        </p:nvSpPr>
        <p:spPr>
          <a:xfrm>
            <a:off x="324145" y="6304246"/>
            <a:ext cx="290670" cy="29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E609DB-6849-98D7-2097-AE8188B16477}"/>
              </a:ext>
            </a:extLst>
          </p:cNvPr>
          <p:cNvSpPr txBox="1"/>
          <p:nvPr/>
        </p:nvSpPr>
        <p:spPr>
          <a:xfrm>
            <a:off x="693650" y="62679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Tower</a:t>
            </a:r>
            <a:endParaRPr kumimoji="1"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08B1E65-B04D-4FDA-3022-1E5E1CC7B0F5}"/>
              </a:ext>
            </a:extLst>
          </p:cNvPr>
          <p:cNvSpPr/>
          <p:nvPr/>
        </p:nvSpPr>
        <p:spPr>
          <a:xfrm>
            <a:off x="324145" y="5939466"/>
            <a:ext cx="290670" cy="29672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27C838-EC20-C04E-3FC3-72509E417117}"/>
              </a:ext>
            </a:extLst>
          </p:cNvPr>
          <p:cNvSpPr txBox="1"/>
          <p:nvPr/>
        </p:nvSpPr>
        <p:spPr>
          <a:xfrm>
            <a:off x="693650" y="5903163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Middle - MobileX Station</a:t>
            </a:r>
            <a:endParaRPr kumimoji="1" lang="ko-KR" altLang="en-US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475580A1-EEF9-F15A-2162-44E55545F455}"/>
              </a:ext>
            </a:extLst>
          </p:cNvPr>
          <p:cNvCxnSpPr/>
          <p:nvPr/>
        </p:nvCxnSpPr>
        <p:spPr>
          <a:xfrm>
            <a:off x="2028822" y="2563582"/>
            <a:ext cx="821267" cy="579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DC79315E-CFB5-EBF3-275A-E39373522818}"/>
              </a:ext>
            </a:extLst>
          </p:cNvPr>
          <p:cNvCxnSpPr>
            <a:cxnSpLocks/>
          </p:cNvCxnSpPr>
          <p:nvPr/>
        </p:nvCxnSpPr>
        <p:spPr>
          <a:xfrm flipH="1">
            <a:off x="3803945" y="2507624"/>
            <a:ext cx="961108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6EF22DC6-324D-80DC-8E30-5780128C7453}"/>
              </a:ext>
            </a:extLst>
          </p:cNvPr>
          <p:cNvCxnSpPr/>
          <p:nvPr/>
        </p:nvCxnSpPr>
        <p:spPr>
          <a:xfrm>
            <a:off x="7677527" y="2505423"/>
            <a:ext cx="821267" cy="579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D5D091E4-9584-511D-69F7-5D4C53FA1559}"/>
              </a:ext>
            </a:extLst>
          </p:cNvPr>
          <p:cNvCxnSpPr>
            <a:cxnSpLocks/>
          </p:cNvCxnSpPr>
          <p:nvPr/>
        </p:nvCxnSpPr>
        <p:spPr>
          <a:xfrm flipH="1">
            <a:off x="9860300" y="2535603"/>
            <a:ext cx="961108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EE7F51C8-ED10-E0F0-AAC6-3FFBB265ADCF}"/>
              </a:ext>
            </a:extLst>
          </p:cNvPr>
          <p:cNvCxnSpPr>
            <a:cxnSpLocks/>
          </p:cNvCxnSpPr>
          <p:nvPr/>
        </p:nvCxnSpPr>
        <p:spPr>
          <a:xfrm flipH="1">
            <a:off x="7342308" y="3899200"/>
            <a:ext cx="961108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B1709DDE-F669-561F-17CB-F11308DA8647}"/>
              </a:ext>
            </a:extLst>
          </p:cNvPr>
          <p:cNvCxnSpPr>
            <a:cxnSpLocks/>
          </p:cNvCxnSpPr>
          <p:nvPr/>
        </p:nvCxnSpPr>
        <p:spPr>
          <a:xfrm flipH="1" flipV="1">
            <a:off x="3731041" y="3684776"/>
            <a:ext cx="1709944" cy="890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0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C0FBF-6CC6-557E-E18A-6B48F8BE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인프라 구조 </a:t>
            </a:r>
            <a:r>
              <a:rPr kumimoji="1" lang="en-US" altLang="ko-KR" dirty="0"/>
              <a:t>– Composed Tower</a:t>
            </a:r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827ABFA-F824-9313-A695-A99592D9320C}"/>
              </a:ext>
            </a:extLst>
          </p:cNvPr>
          <p:cNvSpPr/>
          <p:nvPr/>
        </p:nvSpPr>
        <p:spPr>
          <a:xfrm>
            <a:off x="726677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0F966A-B9C1-6A80-3F0E-57DCDF6C33A8}"/>
              </a:ext>
            </a:extLst>
          </p:cNvPr>
          <p:cNvSpPr/>
          <p:nvPr/>
        </p:nvSpPr>
        <p:spPr>
          <a:xfrm>
            <a:off x="1545197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3855EB-A65D-6687-6A41-A15DB65D28F6}"/>
              </a:ext>
            </a:extLst>
          </p:cNvPr>
          <p:cNvSpPr/>
          <p:nvPr/>
        </p:nvSpPr>
        <p:spPr>
          <a:xfrm>
            <a:off x="2363717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30F1BE8-FB19-049D-3F9C-D08FCC74E7DF}"/>
              </a:ext>
            </a:extLst>
          </p:cNvPr>
          <p:cNvSpPr/>
          <p:nvPr/>
        </p:nvSpPr>
        <p:spPr>
          <a:xfrm>
            <a:off x="3803945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65D541C-D607-21CE-BB0D-40D7053182EB}"/>
              </a:ext>
            </a:extLst>
          </p:cNvPr>
          <p:cNvSpPr/>
          <p:nvPr/>
        </p:nvSpPr>
        <p:spPr>
          <a:xfrm>
            <a:off x="4622465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A60F7B-7E38-F51E-F27B-95766CB5FF9A}"/>
              </a:ext>
            </a:extLst>
          </p:cNvPr>
          <p:cNvSpPr/>
          <p:nvPr/>
        </p:nvSpPr>
        <p:spPr>
          <a:xfrm>
            <a:off x="5440985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575F904-0C10-CE90-28FB-788F228E47DC}"/>
              </a:ext>
            </a:extLst>
          </p:cNvPr>
          <p:cNvSpPr/>
          <p:nvPr/>
        </p:nvSpPr>
        <p:spPr>
          <a:xfrm>
            <a:off x="6713672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69762F-197F-6419-A433-85444CB8C372}"/>
              </a:ext>
            </a:extLst>
          </p:cNvPr>
          <p:cNvSpPr/>
          <p:nvPr/>
        </p:nvSpPr>
        <p:spPr>
          <a:xfrm>
            <a:off x="7532192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4E833AE-25D2-997B-121E-112E64EA220A}"/>
              </a:ext>
            </a:extLst>
          </p:cNvPr>
          <p:cNvSpPr/>
          <p:nvPr/>
        </p:nvSpPr>
        <p:spPr>
          <a:xfrm>
            <a:off x="8350712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458819F-A5F4-284F-4077-99322B04270D}"/>
              </a:ext>
            </a:extLst>
          </p:cNvPr>
          <p:cNvSpPr/>
          <p:nvPr/>
        </p:nvSpPr>
        <p:spPr>
          <a:xfrm>
            <a:off x="9712218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D8EAD6-9E0E-23BB-85EA-83ADC9ADAEC5}"/>
              </a:ext>
            </a:extLst>
          </p:cNvPr>
          <p:cNvSpPr/>
          <p:nvPr/>
        </p:nvSpPr>
        <p:spPr>
          <a:xfrm>
            <a:off x="10530738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4F5165F-B238-F68D-7106-E476807CEB8E}"/>
              </a:ext>
            </a:extLst>
          </p:cNvPr>
          <p:cNvSpPr/>
          <p:nvPr/>
        </p:nvSpPr>
        <p:spPr>
          <a:xfrm>
            <a:off x="11349258" y="1986246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C8A041-0A11-899D-980A-D4E4309269DF}"/>
              </a:ext>
            </a:extLst>
          </p:cNvPr>
          <p:cNvSpPr/>
          <p:nvPr/>
        </p:nvSpPr>
        <p:spPr>
          <a:xfrm>
            <a:off x="3037568" y="3070250"/>
            <a:ext cx="484450" cy="4844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FF5597E-E958-22C7-3414-D2CDF8CEF335}"/>
              </a:ext>
            </a:extLst>
          </p:cNvPr>
          <p:cNvSpPr/>
          <p:nvPr/>
        </p:nvSpPr>
        <p:spPr>
          <a:xfrm>
            <a:off x="8996925" y="3186775"/>
            <a:ext cx="484450" cy="4844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471454-A1BF-F56F-2718-6ED81F4656A4}"/>
              </a:ext>
            </a:extLst>
          </p:cNvPr>
          <p:cNvSpPr/>
          <p:nvPr/>
        </p:nvSpPr>
        <p:spPr>
          <a:xfrm>
            <a:off x="5889264" y="4304375"/>
            <a:ext cx="824408" cy="8244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C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C4094BC-1DC7-7432-3300-DBCFDAEC68A7}"/>
              </a:ext>
            </a:extLst>
          </p:cNvPr>
          <p:cNvSpPr/>
          <p:nvPr/>
        </p:nvSpPr>
        <p:spPr>
          <a:xfrm>
            <a:off x="324145" y="5567645"/>
            <a:ext cx="290670" cy="296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B25182-8307-52B1-DD6B-91A58E3008FF}"/>
              </a:ext>
            </a:extLst>
          </p:cNvPr>
          <p:cNvSpPr txBox="1"/>
          <p:nvPr/>
        </p:nvSpPr>
        <p:spPr>
          <a:xfrm>
            <a:off x="692809" y="5538382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MobileX Station</a:t>
            </a:r>
            <a:endParaRPr kumimoji="1"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055963F-FF59-21C3-071C-5A6F1FDFF238}"/>
              </a:ext>
            </a:extLst>
          </p:cNvPr>
          <p:cNvSpPr/>
          <p:nvPr/>
        </p:nvSpPr>
        <p:spPr>
          <a:xfrm>
            <a:off x="324145" y="6304246"/>
            <a:ext cx="290670" cy="2967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E609DB-6849-98D7-2097-AE8188B16477}"/>
              </a:ext>
            </a:extLst>
          </p:cNvPr>
          <p:cNvSpPr txBox="1"/>
          <p:nvPr/>
        </p:nvSpPr>
        <p:spPr>
          <a:xfrm>
            <a:off x="693650" y="62679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Tower</a:t>
            </a:r>
            <a:endParaRPr kumimoji="1"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08B1E65-B04D-4FDA-3022-1E5E1CC7B0F5}"/>
              </a:ext>
            </a:extLst>
          </p:cNvPr>
          <p:cNvSpPr/>
          <p:nvPr/>
        </p:nvSpPr>
        <p:spPr>
          <a:xfrm>
            <a:off x="324145" y="5939466"/>
            <a:ext cx="290670" cy="29672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27C838-EC20-C04E-3FC3-72509E417117}"/>
              </a:ext>
            </a:extLst>
          </p:cNvPr>
          <p:cNvSpPr txBox="1"/>
          <p:nvPr/>
        </p:nvSpPr>
        <p:spPr>
          <a:xfrm>
            <a:off x="693650" y="5903163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Middle - MobileX Station</a:t>
            </a:r>
            <a:endParaRPr kumimoji="1" lang="ko-KR" altLang="en-US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475580A1-EEF9-F15A-2162-44E55545F455}"/>
              </a:ext>
            </a:extLst>
          </p:cNvPr>
          <p:cNvCxnSpPr/>
          <p:nvPr/>
        </p:nvCxnSpPr>
        <p:spPr>
          <a:xfrm>
            <a:off x="2028822" y="2563582"/>
            <a:ext cx="821267" cy="579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DC79315E-CFB5-EBF3-275A-E39373522818}"/>
              </a:ext>
            </a:extLst>
          </p:cNvPr>
          <p:cNvCxnSpPr>
            <a:cxnSpLocks/>
          </p:cNvCxnSpPr>
          <p:nvPr/>
        </p:nvCxnSpPr>
        <p:spPr>
          <a:xfrm flipH="1">
            <a:off x="3803945" y="2507624"/>
            <a:ext cx="961108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6EF22DC6-324D-80DC-8E30-5780128C7453}"/>
              </a:ext>
            </a:extLst>
          </p:cNvPr>
          <p:cNvCxnSpPr/>
          <p:nvPr/>
        </p:nvCxnSpPr>
        <p:spPr>
          <a:xfrm>
            <a:off x="7677527" y="2505423"/>
            <a:ext cx="821267" cy="579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D5D091E4-9584-511D-69F7-5D4C53FA1559}"/>
              </a:ext>
            </a:extLst>
          </p:cNvPr>
          <p:cNvCxnSpPr>
            <a:cxnSpLocks/>
          </p:cNvCxnSpPr>
          <p:nvPr/>
        </p:nvCxnSpPr>
        <p:spPr>
          <a:xfrm flipH="1">
            <a:off x="9860300" y="2535603"/>
            <a:ext cx="961108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EE7F51C8-ED10-E0F0-AAC6-3FFBB265ADCF}"/>
              </a:ext>
            </a:extLst>
          </p:cNvPr>
          <p:cNvCxnSpPr>
            <a:cxnSpLocks/>
          </p:cNvCxnSpPr>
          <p:nvPr/>
        </p:nvCxnSpPr>
        <p:spPr>
          <a:xfrm flipH="1" flipV="1">
            <a:off x="3628549" y="3629975"/>
            <a:ext cx="1866870" cy="865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포인트가 5개인 별[5] 2">
            <a:extLst>
              <a:ext uri="{FF2B5EF4-FFF2-40B4-BE49-F238E27FC236}">
                <a16:creationId xmlns:a16="http://schemas.microsoft.com/office/drawing/2014/main" id="{77E9D864-1D6A-1557-8319-8E1A5C27A463}"/>
              </a:ext>
            </a:extLst>
          </p:cNvPr>
          <p:cNvSpPr/>
          <p:nvPr/>
        </p:nvSpPr>
        <p:spPr>
          <a:xfrm>
            <a:off x="3131236" y="3163918"/>
            <a:ext cx="297114" cy="29711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포인트가 5개인 별[5] 6">
            <a:extLst>
              <a:ext uri="{FF2B5EF4-FFF2-40B4-BE49-F238E27FC236}">
                <a16:creationId xmlns:a16="http://schemas.microsoft.com/office/drawing/2014/main" id="{F7AA955F-04F4-5DDF-DC6F-48B4A0FF23FD}"/>
              </a:ext>
            </a:extLst>
          </p:cNvPr>
          <p:cNvSpPr/>
          <p:nvPr/>
        </p:nvSpPr>
        <p:spPr>
          <a:xfrm>
            <a:off x="324145" y="5143848"/>
            <a:ext cx="297114" cy="29711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A8DBD0-506C-C30D-108A-3E0973E15774}"/>
              </a:ext>
            </a:extLst>
          </p:cNvPr>
          <p:cNvSpPr txBox="1"/>
          <p:nvPr/>
        </p:nvSpPr>
        <p:spPr>
          <a:xfrm>
            <a:off x="702458" y="51217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Leader Node</a:t>
            </a:r>
            <a:endParaRPr kumimoji="1"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7CF0E7-6CA2-DDBD-1872-FE77035B2545}"/>
              </a:ext>
            </a:extLst>
          </p:cNvPr>
          <p:cNvCxnSpPr/>
          <p:nvPr/>
        </p:nvCxnSpPr>
        <p:spPr>
          <a:xfrm flipH="1" flipV="1">
            <a:off x="3834276" y="3367521"/>
            <a:ext cx="4692102" cy="412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8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5E489D-33FD-4EA3-7826-7FBB3FDED587}"/>
              </a:ext>
            </a:extLst>
          </p:cNvPr>
          <p:cNvSpPr/>
          <p:nvPr/>
        </p:nvSpPr>
        <p:spPr>
          <a:xfrm>
            <a:off x="0" y="-118533"/>
            <a:ext cx="12429067" cy="70950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CC0FBF-6CC6-557E-E18A-6B48F8BE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</a:rPr>
              <a:t>구현 </a:t>
            </a:r>
            <a:r>
              <a:rPr kumimoji="1" lang="en-US" altLang="ko-KR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</a:rPr>
              <a:t> 인프라 구조 </a:t>
            </a:r>
            <a:r>
              <a:rPr kumimoji="1" lang="en-US" altLang="ko-KR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</a:rPr>
              <a:t>군대 </a:t>
            </a:r>
            <a:r>
              <a:rPr kumimoji="1" lang="en-US" altLang="ko-KR" dirty="0" err="1">
                <a:solidFill>
                  <a:schemeClr val="bg1">
                    <a:lumMod val="95000"/>
                  </a:schemeClr>
                </a:solidFill>
              </a:rPr>
              <a:t>ver</a:t>
            </a:r>
            <a:endParaRPr kumimoji="1"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8" name="Picture 4" descr="attachment/직책표지/...">
            <a:extLst>
              <a:ext uri="{FF2B5EF4-FFF2-40B4-BE49-F238E27FC236}">
                <a16:creationId xmlns:a16="http://schemas.microsoft.com/office/drawing/2014/main" id="{91582173-2D1D-D3A9-4E36-2C6E51179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9155" y="-878710"/>
            <a:ext cx="664924" cy="47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ttachment/직책표지/...">
            <a:extLst>
              <a:ext uri="{FF2B5EF4-FFF2-40B4-BE49-F238E27FC236}">
                <a16:creationId xmlns:a16="http://schemas.microsoft.com/office/drawing/2014/main" id="{EA80C807-4B28-5459-AE2B-DA012E080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0141" y="-878710"/>
            <a:ext cx="664924" cy="47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ttachment/직책표지/...">
            <a:extLst>
              <a:ext uri="{FF2B5EF4-FFF2-40B4-BE49-F238E27FC236}">
                <a16:creationId xmlns:a16="http://schemas.microsoft.com/office/drawing/2014/main" id="{76AF6152-C778-C6FC-7362-D3A28547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" y="-878710"/>
            <a:ext cx="664924" cy="47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ttachment/직책표지/...">
            <a:extLst>
              <a:ext uri="{FF2B5EF4-FFF2-40B4-BE49-F238E27FC236}">
                <a16:creationId xmlns:a16="http://schemas.microsoft.com/office/drawing/2014/main" id="{21A4F720-971E-778B-5FCA-772D386B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0141" y="19510"/>
            <a:ext cx="664924" cy="4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ttachment/직책표지/...">
            <a:extLst>
              <a:ext uri="{FF2B5EF4-FFF2-40B4-BE49-F238E27FC236}">
                <a16:creationId xmlns:a16="http://schemas.microsoft.com/office/drawing/2014/main" id="{79236B3E-F2FF-043E-C4CC-211C0826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39" y="3278159"/>
            <a:ext cx="575492" cy="41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attachment/직책표지/...">
            <a:extLst>
              <a:ext uri="{FF2B5EF4-FFF2-40B4-BE49-F238E27FC236}">
                <a16:creationId xmlns:a16="http://schemas.microsoft.com/office/drawing/2014/main" id="{91BA41EC-3477-76A9-F00A-A52CAF736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419" y="3274267"/>
            <a:ext cx="575492" cy="41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attachment/직책표지/...">
            <a:extLst>
              <a:ext uri="{FF2B5EF4-FFF2-40B4-BE49-F238E27FC236}">
                <a16:creationId xmlns:a16="http://schemas.microsoft.com/office/drawing/2014/main" id="{74E20672-CBE5-F0AE-8238-135F0FA29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64" y="3274267"/>
            <a:ext cx="575492" cy="41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attachment/직책표지/...">
            <a:extLst>
              <a:ext uri="{FF2B5EF4-FFF2-40B4-BE49-F238E27FC236}">
                <a16:creationId xmlns:a16="http://schemas.microsoft.com/office/drawing/2014/main" id="{7E64C328-9662-CD5A-FEC9-E6DAFBAF0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67" y="3274267"/>
            <a:ext cx="575492" cy="41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attachment/직책표지/...">
            <a:extLst>
              <a:ext uri="{FF2B5EF4-FFF2-40B4-BE49-F238E27FC236}">
                <a16:creationId xmlns:a16="http://schemas.microsoft.com/office/drawing/2014/main" id="{07382839-CF69-B0EC-937E-E4376EBB2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51" y="3278564"/>
            <a:ext cx="575492" cy="41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ttachment/직책표지/...">
            <a:extLst>
              <a:ext uri="{FF2B5EF4-FFF2-40B4-BE49-F238E27FC236}">
                <a16:creationId xmlns:a16="http://schemas.microsoft.com/office/drawing/2014/main" id="{7ED64E6A-0A33-4324-9B31-B51CA07B0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03" y="3993970"/>
            <a:ext cx="821094" cy="5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attachment/직책표지/...">
            <a:extLst>
              <a:ext uri="{FF2B5EF4-FFF2-40B4-BE49-F238E27FC236}">
                <a16:creationId xmlns:a16="http://schemas.microsoft.com/office/drawing/2014/main" id="{7EA6DBF0-B654-D13C-3B77-0AA0B0A7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453" y="4126797"/>
            <a:ext cx="821094" cy="5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attachment/직책표지/...">
            <a:extLst>
              <a:ext uri="{FF2B5EF4-FFF2-40B4-BE49-F238E27FC236}">
                <a16:creationId xmlns:a16="http://schemas.microsoft.com/office/drawing/2014/main" id="{646E44D5-90B4-6F40-3BFE-09C45545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75" y="4106229"/>
            <a:ext cx="821094" cy="5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ttachment/직책표지/...">
            <a:extLst>
              <a:ext uri="{FF2B5EF4-FFF2-40B4-BE49-F238E27FC236}">
                <a16:creationId xmlns:a16="http://schemas.microsoft.com/office/drawing/2014/main" id="{CB5A6597-02FE-72AF-4473-F989172D4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437" y="5200761"/>
            <a:ext cx="1379126" cy="98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그림 45" descr="스크린샷, 도표, 라인, 직사각형이(가) 표시된 사진&#10;&#10;자동 생성된 설명">
            <a:extLst>
              <a:ext uri="{FF2B5EF4-FFF2-40B4-BE49-F238E27FC236}">
                <a16:creationId xmlns:a16="http://schemas.microsoft.com/office/drawing/2014/main" id="{96F1A1EE-EFA4-326D-2E4A-786D86994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793" y="2133599"/>
            <a:ext cx="1379126" cy="768553"/>
          </a:xfrm>
          <a:prstGeom prst="rect">
            <a:avLst/>
          </a:prstGeom>
        </p:spPr>
      </p:pic>
      <p:pic>
        <p:nvPicPr>
          <p:cNvPr id="47" name="그림 46" descr="스크린샷, 도표, 라인, 직사각형이(가) 표시된 사진&#10;&#10;자동 생성된 설명">
            <a:extLst>
              <a:ext uri="{FF2B5EF4-FFF2-40B4-BE49-F238E27FC236}">
                <a16:creationId xmlns:a16="http://schemas.microsoft.com/office/drawing/2014/main" id="{5A76B0F8-D909-0832-7109-D8F29BADB4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4331" y="2122283"/>
            <a:ext cx="1379126" cy="768553"/>
          </a:xfrm>
          <a:prstGeom prst="rect">
            <a:avLst/>
          </a:prstGeom>
        </p:spPr>
      </p:pic>
      <p:pic>
        <p:nvPicPr>
          <p:cNvPr id="48" name="그림 47" descr="스크린샷, 도표, 라인, 직사각형이(가) 표시된 사진&#10;&#10;자동 생성된 설명">
            <a:extLst>
              <a:ext uri="{FF2B5EF4-FFF2-40B4-BE49-F238E27FC236}">
                <a16:creationId xmlns:a16="http://schemas.microsoft.com/office/drawing/2014/main" id="{196A4BE4-89BE-D292-F9F6-72DD475AC8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4538" y="2120342"/>
            <a:ext cx="1379126" cy="768553"/>
          </a:xfrm>
          <a:prstGeom prst="rect">
            <a:avLst/>
          </a:prstGeom>
        </p:spPr>
      </p:pic>
      <p:pic>
        <p:nvPicPr>
          <p:cNvPr id="49" name="그림 48" descr="스크린샷, 도표, 라인, 직사각형이(가) 표시된 사진&#10;&#10;자동 생성된 설명">
            <a:extLst>
              <a:ext uri="{FF2B5EF4-FFF2-40B4-BE49-F238E27FC236}">
                <a16:creationId xmlns:a16="http://schemas.microsoft.com/office/drawing/2014/main" id="{782E8F6A-B473-BA5A-491C-F855BED15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861" y="2120342"/>
            <a:ext cx="1379126" cy="768553"/>
          </a:xfrm>
          <a:prstGeom prst="rect">
            <a:avLst/>
          </a:prstGeom>
        </p:spPr>
      </p:pic>
      <p:pic>
        <p:nvPicPr>
          <p:cNvPr id="50" name="그림 49" descr="스크린샷, 도표, 라인, 직사각형이(가) 표시된 사진&#10;&#10;자동 생성된 설명">
            <a:extLst>
              <a:ext uri="{FF2B5EF4-FFF2-40B4-BE49-F238E27FC236}">
                <a16:creationId xmlns:a16="http://schemas.microsoft.com/office/drawing/2014/main" id="{B0BAFE07-D59B-F484-B8DF-F05F9BA15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9020" y="2098201"/>
            <a:ext cx="1379126" cy="768553"/>
          </a:xfrm>
          <a:prstGeom prst="rect">
            <a:avLst/>
          </a:prstGeom>
        </p:spPr>
      </p:pic>
      <p:pic>
        <p:nvPicPr>
          <p:cNvPr id="51" name="그림 50" descr="스크린샷, 도표, 라인, 직사각형이(가) 표시된 사진&#10;&#10;자동 생성된 설명">
            <a:extLst>
              <a:ext uri="{FF2B5EF4-FFF2-40B4-BE49-F238E27FC236}">
                <a16:creationId xmlns:a16="http://schemas.microsoft.com/office/drawing/2014/main" id="{2ED7F8F1-27A8-14B8-975F-26AD7CDF9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5343" y="2100147"/>
            <a:ext cx="1379126" cy="7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2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9CD6B-4D89-6835-C429-189B7013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 방법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개발 관점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0EEDA-B2F7-F27C-4B21-C76DEBE3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우리는 현재 캠이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개인 상태이기 때문에 거리 측정 자체가 굉장히 어렵고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사실상 불가능하다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lang="en" altLang="ko-KR" b="1" i="0" dirty="0">
                <a:effectLst/>
                <a:highlight>
                  <a:srgbClr val="FFFFFF"/>
                </a:highlight>
                <a:latin typeface="Source Sans Pro" panose="020B0603030403020204" pitchFamily="34" charset="0"/>
              </a:rPr>
              <a:t>Monocular depth estimation</a:t>
            </a:r>
            <a:r>
              <a:rPr kumimoji="1" lang="ko-KR" altLang="en-US" b="1" dirty="0">
                <a:highlight>
                  <a:srgbClr val="FFFFFF"/>
                </a:highlight>
                <a:latin typeface="Source Sans Pro" panose="020B0603030403020204" pitchFamily="34" charset="0"/>
              </a:rPr>
              <a:t> </a:t>
            </a:r>
            <a:r>
              <a:rPr kumimoji="1" lang="ko-KR" altLang="en-US" dirty="0">
                <a:highlight>
                  <a:srgbClr val="FFFFFF"/>
                </a:highlight>
                <a:latin typeface="+mj-lt"/>
              </a:rPr>
              <a:t>이라는 </a:t>
            </a:r>
            <a:r>
              <a:rPr kumimoji="1" lang="en-US" altLang="ko-KR" dirty="0">
                <a:highlight>
                  <a:srgbClr val="FFFFFF"/>
                </a:highlight>
                <a:latin typeface="+mj-lt"/>
              </a:rPr>
              <a:t>Ai</a:t>
            </a:r>
            <a:r>
              <a:rPr kumimoji="1" lang="ko-KR" altLang="en-US" dirty="0">
                <a:highlight>
                  <a:srgbClr val="FFFFFF"/>
                </a:highlight>
                <a:latin typeface="+mj-lt"/>
              </a:rPr>
              <a:t> 모델을 사용해볼 수 있다</a:t>
            </a:r>
            <a:r>
              <a:rPr kumimoji="1" lang="en-US" altLang="ko-KR" dirty="0">
                <a:highlight>
                  <a:srgbClr val="FFFFFF"/>
                </a:highlight>
                <a:latin typeface="+mj-lt"/>
              </a:rPr>
              <a:t>.(</a:t>
            </a:r>
            <a:r>
              <a:rPr kumimoji="1" lang="ko-KR" altLang="en-US" dirty="0">
                <a:highlight>
                  <a:srgbClr val="FFFFFF"/>
                </a:highlight>
                <a:latin typeface="+mj-lt"/>
              </a:rPr>
              <a:t>진행중</a:t>
            </a:r>
            <a:r>
              <a:rPr kumimoji="1" lang="en-US" altLang="ko-KR" dirty="0">
                <a:highlight>
                  <a:srgbClr val="FFFFFF"/>
                </a:highlight>
                <a:latin typeface="+mj-lt"/>
              </a:rPr>
              <a:t>)</a:t>
            </a:r>
          </a:p>
          <a:p>
            <a:r>
              <a:rPr kumimoji="1" lang="en-US" altLang="ko-KR" dirty="0">
                <a:highlight>
                  <a:srgbClr val="FFFFFF"/>
                </a:highlight>
                <a:latin typeface="+mj-lt"/>
              </a:rPr>
              <a:t>(0401</a:t>
            </a:r>
            <a:r>
              <a:rPr kumimoji="1" lang="ko-KR" altLang="en-US" dirty="0">
                <a:highlight>
                  <a:srgbClr val="FFFFFF"/>
                </a:highlight>
                <a:latin typeface="+mj-lt"/>
              </a:rPr>
              <a:t>추가 </a:t>
            </a:r>
            <a:r>
              <a:rPr kumimoji="1" lang="en-US" altLang="ko-KR" dirty="0">
                <a:highlight>
                  <a:srgbClr val="FFFFFF"/>
                </a:highlight>
                <a:latin typeface="+mj-lt"/>
              </a:rPr>
              <a:t>:</a:t>
            </a:r>
            <a:r>
              <a:rPr kumimoji="1" lang="ko-KR" altLang="en-US" dirty="0">
                <a:highlight>
                  <a:srgbClr val="FFFFFF"/>
                </a:highlight>
                <a:latin typeface="+mj-lt"/>
              </a:rPr>
              <a:t> 정확도가 처참한 상태</a:t>
            </a:r>
            <a:r>
              <a:rPr kumimoji="1" lang="en-US" altLang="ko-KR" dirty="0">
                <a:highlight>
                  <a:srgbClr val="FFFFFF"/>
                </a:highlight>
                <a:latin typeface="+mj-lt"/>
              </a:rPr>
              <a:t>.)</a:t>
            </a:r>
          </a:p>
          <a:p>
            <a:r>
              <a:rPr lang="ko-KR" altLang="en-US" i="0" dirty="0">
                <a:effectLst/>
                <a:highlight>
                  <a:srgbClr val="FFFFFF"/>
                </a:highlight>
                <a:latin typeface="+mj-lt"/>
              </a:rPr>
              <a:t>다만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+mj-lt"/>
              </a:rPr>
              <a:t>,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+mj-lt"/>
              </a:rPr>
              <a:t> 대상이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+mj-lt"/>
              </a:rPr>
              <a:t>“</a:t>
            </a:r>
            <a:r>
              <a:rPr lang="ko-KR" altLang="en-US" i="0" dirty="0" err="1">
                <a:effectLst/>
                <a:highlight>
                  <a:srgbClr val="FFFFFF"/>
                </a:highlight>
                <a:latin typeface="+mj-lt"/>
              </a:rPr>
              <a:t>누군지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+mj-lt"/>
              </a:rPr>
              <a:t> 분명하고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+mj-lt"/>
              </a:rPr>
              <a:t>,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ko-KR" altLang="en-US" dirty="0">
                <a:highlight>
                  <a:srgbClr val="FFFFFF"/>
                </a:highlight>
                <a:latin typeface="+mj-lt"/>
              </a:rPr>
              <a:t>실제 길이를 안다</a:t>
            </a:r>
            <a:r>
              <a:rPr lang="en-US" altLang="ko-KR" dirty="0">
                <a:highlight>
                  <a:srgbClr val="FFFFFF"/>
                </a:highlight>
                <a:latin typeface="+mj-lt"/>
              </a:rPr>
              <a:t>＂</a:t>
            </a:r>
            <a:r>
              <a:rPr lang="ko-KR" altLang="en-US" dirty="0">
                <a:highlight>
                  <a:srgbClr val="FFFFFF"/>
                </a:highlight>
                <a:latin typeface="+mj-lt"/>
              </a:rPr>
              <a:t>면 문제는 더 </a:t>
            </a:r>
            <a:r>
              <a:rPr lang="ko-KR" altLang="en-US" dirty="0" err="1">
                <a:highlight>
                  <a:srgbClr val="FFFFFF"/>
                </a:highlight>
                <a:latin typeface="+mj-lt"/>
              </a:rPr>
              <a:t>간단해져</a:t>
            </a:r>
            <a:r>
              <a:rPr lang="ko-KR" altLang="en-US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altLang="ko-KR" dirty="0">
                <a:highlight>
                  <a:srgbClr val="FFFFFF"/>
                </a:highlight>
                <a:latin typeface="+mj-lt"/>
              </a:rPr>
              <a:t>2</a:t>
            </a:r>
            <a:r>
              <a:rPr lang="ko-KR" altLang="en-US" dirty="0">
                <a:highlight>
                  <a:srgbClr val="FFFFFF"/>
                </a:highlight>
                <a:latin typeface="+mj-lt"/>
              </a:rPr>
              <a:t>가지의 </a:t>
            </a:r>
            <a:r>
              <a:rPr lang="en-US" altLang="ko-KR" dirty="0">
                <a:highlight>
                  <a:srgbClr val="FFFFFF"/>
                </a:highlight>
                <a:latin typeface="+mj-lt"/>
              </a:rPr>
              <a:t>flow</a:t>
            </a:r>
            <a:r>
              <a:rPr lang="ko-KR" altLang="en-US" dirty="0">
                <a:highlight>
                  <a:srgbClr val="FFFFFF"/>
                </a:highlight>
                <a:latin typeface="+mj-lt"/>
              </a:rPr>
              <a:t>가 발생한다</a:t>
            </a:r>
            <a:r>
              <a:rPr lang="en-US" altLang="ko-KR" dirty="0">
                <a:highlight>
                  <a:srgbClr val="FFFFFF"/>
                </a:highlight>
                <a:latin typeface="+mj-lt"/>
              </a:rPr>
              <a:t>.</a:t>
            </a:r>
            <a:endParaRPr lang="en" altLang="ko-KR" i="0" dirty="0">
              <a:effectLst/>
              <a:highlight>
                <a:srgbClr val="FFFFFF"/>
              </a:highlight>
              <a:latin typeface="+mj-lt"/>
            </a:endParaRPr>
          </a:p>
        </p:txBody>
      </p:sp>
      <p:pic>
        <p:nvPicPr>
          <p:cNvPr id="8194" name="Picture 2" descr="감자박스 :: 비밀결사 매발톱단">
            <a:extLst>
              <a:ext uri="{FF2B5EF4-FFF2-40B4-BE49-F238E27FC236}">
                <a16:creationId xmlns:a16="http://schemas.microsoft.com/office/drawing/2014/main" id="{19B44A63-7467-EA0C-F568-A58BAC572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733" y="5038725"/>
            <a:ext cx="323426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01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4C0F9-D302-F357-7D42-5B074C65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개발 관점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F158E-9AD0-7DAD-CE8F-DA44C6CDE9F0}"/>
              </a:ext>
            </a:extLst>
          </p:cNvPr>
          <p:cNvSpPr txBox="1"/>
          <p:nvPr/>
        </p:nvSpPr>
        <p:spPr>
          <a:xfrm>
            <a:off x="838200" y="2122778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A. </a:t>
            </a:r>
            <a:r>
              <a:rPr kumimoji="1" lang="ko-KR" altLang="en-US" dirty="0"/>
              <a:t>객체 정보를 모를 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65996-F69C-7D9F-3B16-60AEAF1C69D2}"/>
              </a:ext>
            </a:extLst>
          </p:cNvPr>
          <p:cNvSpPr txBox="1"/>
          <p:nvPr/>
        </p:nvSpPr>
        <p:spPr>
          <a:xfrm>
            <a:off x="6587067" y="2128889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B. </a:t>
            </a:r>
            <a:r>
              <a:rPr kumimoji="1" lang="ko-KR" altLang="en-US" dirty="0"/>
              <a:t>객체 정보를 알 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FDE1B-7489-4886-2A2E-1E4CF2D859CC}"/>
              </a:ext>
            </a:extLst>
          </p:cNvPr>
          <p:cNvSpPr txBox="1"/>
          <p:nvPr/>
        </p:nvSpPr>
        <p:spPr>
          <a:xfrm>
            <a:off x="266598" y="2554868"/>
            <a:ext cx="590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C000"/>
                </a:solidFill>
              </a:rPr>
              <a:t>1.</a:t>
            </a:r>
            <a:r>
              <a:rPr kumimoji="1" lang="ko-KR" altLang="en-US" dirty="0">
                <a:solidFill>
                  <a:srgbClr val="FFC000"/>
                </a:solidFill>
              </a:rPr>
              <a:t> </a:t>
            </a:r>
            <a:r>
              <a:rPr kumimoji="1" lang="en-US" altLang="ko-KR" dirty="0">
                <a:solidFill>
                  <a:srgbClr val="FFC000"/>
                </a:solidFill>
              </a:rPr>
              <a:t>Monocular depth estimation</a:t>
            </a:r>
            <a:r>
              <a:rPr kumimoji="1" lang="ko-KR" altLang="en-US" dirty="0">
                <a:solidFill>
                  <a:srgbClr val="FFC000"/>
                </a:solidFill>
              </a:rPr>
              <a:t> 모델을 이용하여 거리 추정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2D75B-CF23-BD0C-BB79-1AE0716805A4}"/>
              </a:ext>
            </a:extLst>
          </p:cNvPr>
          <p:cNvSpPr txBox="1"/>
          <p:nvPr/>
        </p:nvSpPr>
        <p:spPr>
          <a:xfrm>
            <a:off x="2692734" y="2833069"/>
            <a:ext cx="3708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FFC000"/>
                </a:solidFill>
              </a:rPr>
              <a:t>(</a:t>
            </a:r>
            <a:r>
              <a:rPr kumimoji="1" lang="ko-KR" altLang="en-US" sz="1400" dirty="0">
                <a:solidFill>
                  <a:srgbClr val="FFC000"/>
                </a:solidFill>
              </a:rPr>
              <a:t>또는 캠을 </a:t>
            </a:r>
            <a:r>
              <a:rPr kumimoji="1" lang="en-US" altLang="ko-KR" sz="1400" dirty="0">
                <a:solidFill>
                  <a:srgbClr val="FFC000"/>
                </a:solidFill>
              </a:rPr>
              <a:t>2</a:t>
            </a:r>
            <a:r>
              <a:rPr kumimoji="1" lang="ko-KR" altLang="en-US" sz="1400" dirty="0">
                <a:solidFill>
                  <a:srgbClr val="FFC000"/>
                </a:solidFill>
              </a:rPr>
              <a:t>개 달아서 기체 사양 자체를 바꾼다</a:t>
            </a:r>
            <a:r>
              <a:rPr kumimoji="1" lang="en-US" altLang="ko-KR" sz="1400" dirty="0">
                <a:solidFill>
                  <a:srgbClr val="FFC000"/>
                </a:solidFill>
              </a:rPr>
              <a:t>)</a:t>
            </a:r>
            <a:endParaRPr kumimoji="1"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58D77-2828-602B-940D-723EDD3E0B6C}"/>
              </a:ext>
            </a:extLst>
          </p:cNvPr>
          <p:cNvSpPr txBox="1"/>
          <p:nvPr/>
        </p:nvSpPr>
        <p:spPr>
          <a:xfrm>
            <a:off x="266598" y="3171624"/>
            <a:ext cx="459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추정된 거리를 기체 위치와 합하여 좌표 특정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79308-B1D3-8D64-DF84-894014334183}"/>
              </a:ext>
            </a:extLst>
          </p:cNvPr>
          <p:cNvSpPr txBox="1"/>
          <p:nvPr/>
        </p:nvSpPr>
        <p:spPr>
          <a:xfrm>
            <a:off x="266598" y="3634491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Middle(</a:t>
            </a:r>
            <a:r>
              <a:rPr kumimoji="1" lang="ko-KR" altLang="en-US" dirty="0"/>
              <a:t>소대장</a:t>
            </a:r>
            <a:r>
              <a:rPr kumimoji="1" lang="en-US" altLang="ko-KR" dirty="0"/>
              <a:t>)</a:t>
            </a:r>
            <a:r>
              <a:rPr kumimoji="1" lang="ko-KR" altLang="en-US" dirty="0"/>
              <a:t> 노드로 보내 각 원들의 정합성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4DBAD-5FFD-5691-02B4-1E781BEAF8A7}"/>
              </a:ext>
            </a:extLst>
          </p:cNvPr>
          <p:cNvSpPr txBox="1"/>
          <p:nvPr/>
        </p:nvSpPr>
        <p:spPr>
          <a:xfrm>
            <a:off x="248087" y="4098561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중복을 없애고 위치를 좀 더 구체적으로 표시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4863F-D7D2-32C8-7DB5-47B0AD51376D}"/>
              </a:ext>
            </a:extLst>
          </p:cNvPr>
          <p:cNvSpPr txBox="1"/>
          <p:nvPr/>
        </p:nvSpPr>
        <p:spPr>
          <a:xfrm>
            <a:off x="248087" y="4526253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</a:t>
            </a:r>
            <a:r>
              <a:rPr kumimoji="1" lang="en-US" altLang="ko-KR" dirty="0"/>
              <a:t>Tower</a:t>
            </a:r>
            <a:r>
              <a:rPr kumimoji="1" lang="ko-KR" altLang="en-US" dirty="0"/>
              <a:t>로 보내 트윈에 표시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E19122-D581-B212-9292-DDE6100DB970}"/>
              </a:ext>
            </a:extLst>
          </p:cNvPr>
          <p:cNvSpPr txBox="1"/>
          <p:nvPr/>
        </p:nvSpPr>
        <p:spPr>
          <a:xfrm>
            <a:off x="6587067" y="2617625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00B0F0"/>
                </a:solidFill>
              </a:rPr>
              <a:t>1.</a:t>
            </a:r>
            <a:r>
              <a:rPr kumimoji="1" lang="ko-KR" altLang="en-US" dirty="0">
                <a:solidFill>
                  <a:srgbClr val="00B0F0"/>
                </a:solidFill>
              </a:rPr>
              <a:t> </a:t>
            </a:r>
            <a:r>
              <a:rPr kumimoji="1" lang="en-US" altLang="ko-KR" dirty="0">
                <a:solidFill>
                  <a:srgbClr val="00B0F0"/>
                </a:solidFill>
              </a:rPr>
              <a:t>＂</a:t>
            </a:r>
            <a:r>
              <a:rPr kumimoji="1" lang="ko-KR" altLang="en-US" dirty="0" err="1">
                <a:solidFill>
                  <a:srgbClr val="00B0F0"/>
                </a:solidFill>
              </a:rPr>
              <a:t>누군지</a:t>
            </a:r>
            <a:r>
              <a:rPr kumimoji="1" lang="en-US" altLang="ko-KR" dirty="0">
                <a:solidFill>
                  <a:srgbClr val="00B0F0"/>
                </a:solidFill>
              </a:rPr>
              <a:t>”</a:t>
            </a:r>
            <a:r>
              <a:rPr kumimoji="1" lang="ko-KR" altLang="en-US" dirty="0">
                <a:solidFill>
                  <a:srgbClr val="00B0F0"/>
                </a:solidFill>
              </a:rPr>
              <a:t> 빠르게 파악하고</a:t>
            </a:r>
            <a:r>
              <a:rPr kumimoji="1" lang="en-US" altLang="ko-KR" dirty="0">
                <a:solidFill>
                  <a:srgbClr val="00B0F0"/>
                </a:solidFill>
              </a:rPr>
              <a:t>,</a:t>
            </a:r>
            <a:r>
              <a:rPr kumimoji="1" lang="ko-KR" altLang="en-US" dirty="0">
                <a:solidFill>
                  <a:srgbClr val="00B0F0"/>
                </a:solidFill>
              </a:rPr>
              <a:t> 비례식으로 계산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D3B42-F4E7-DFCD-0E60-6D3CC5A5950F}"/>
              </a:ext>
            </a:extLst>
          </p:cNvPr>
          <p:cNvSpPr txBox="1"/>
          <p:nvPr/>
        </p:nvSpPr>
        <p:spPr>
          <a:xfrm>
            <a:off x="6587067" y="3078089"/>
            <a:ext cx="459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추정된 거리를 기체 위치와 합하여 좌표 특정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2C9D9E-DB05-E456-1DA1-D47F4B7223D7}"/>
              </a:ext>
            </a:extLst>
          </p:cNvPr>
          <p:cNvSpPr txBox="1"/>
          <p:nvPr/>
        </p:nvSpPr>
        <p:spPr>
          <a:xfrm>
            <a:off x="6587067" y="3540956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Middle(</a:t>
            </a:r>
            <a:r>
              <a:rPr kumimoji="1" lang="ko-KR" altLang="en-US" dirty="0"/>
              <a:t>소대장</a:t>
            </a:r>
            <a:r>
              <a:rPr kumimoji="1" lang="en-US" altLang="ko-KR" dirty="0"/>
              <a:t>)</a:t>
            </a:r>
            <a:r>
              <a:rPr kumimoji="1" lang="ko-KR" altLang="en-US" dirty="0"/>
              <a:t> 노드로 보내 각 원들의 정합성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BEFB77-1F84-A6A1-6D7C-2975B2E006E1}"/>
              </a:ext>
            </a:extLst>
          </p:cNvPr>
          <p:cNvSpPr txBox="1"/>
          <p:nvPr/>
        </p:nvSpPr>
        <p:spPr>
          <a:xfrm>
            <a:off x="6568556" y="4005026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중복을 없애고 위치를 좀 더 구체적으로 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FABF25-052D-9B02-4927-2500856591A1}"/>
              </a:ext>
            </a:extLst>
          </p:cNvPr>
          <p:cNvSpPr txBox="1"/>
          <p:nvPr/>
        </p:nvSpPr>
        <p:spPr>
          <a:xfrm>
            <a:off x="6568556" y="4432718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</a:t>
            </a:r>
            <a:r>
              <a:rPr kumimoji="1" lang="en-US" altLang="ko-KR" dirty="0"/>
              <a:t>Tower</a:t>
            </a:r>
            <a:r>
              <a:rPr kumimoji="1" lang="ko-KR" altLang="en-US" dirty="0"/>
              <a:t>로 보내 트윈에 표시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B09561-4D9A-2D33-2A40-0C546B644D9F}"/>
              </a:ext>
            </a:extLst>
          </p:cNvPr>
          <p:cNvSpPr txBox="1"/>
          <p:nvPr/>
        </p:nvSpPr>
        <p:spPr>
          <a:xfrm>
            <a:off x="1058333" y="5086678"/>
            <a:ext cx="10105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*둘 다 병렬로 적용하거나</a:t>
            </a:r>
            <a:r>
              <a:rPr kumimoji="1" lang="en-US" altLang="ko-KR" dirty="0"/>
              <a:t>, </a:t>
            </a:r>
          </a:p>
          <a:p>
            <a:r>
              <a:rPr kumimoji="1" lang="ko-KR" altLang="en-US" dirty="0"/>
              <a:t>  </a:t>
            </a:r>
            <a:r>
              <a:rPr kumimoji="1" lang="en-US" altLang="ko-KR" dirty="0"/>
              <a:t>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조건으로 </a:t>
            </a:r>
            <a:r>
              <a:rPr kumimoji="1" lang="ko-KR" altLang="en-US" dirty="0" err="1"/>
              <a:t>누군지</a:t>
            </a:r>
            <a:r>
              <a:rPr kumimoji="1" lang="ko-KR" altLang="en-US" dirty="0"/>
              <a:t> 모르면 성인 인간이라는 조건하에 성별만 구분 지어 평균키로 추산해볼 수도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 동시에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거리 추산과 더불어 </a:t>
            </a:r>
            <a:r>
              <a:rPr kumimoji="1" lang="en-US" altLang="ko-KR" dirty="0"/>
              <a:t>＂</a:t>
            </a:r>
            <a:r>
              <a:rPr kumimoji="1" lang="ko-KR" altLang="en-US" dirty="0" err="1"/>
              <a:t>누군지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＂</a:t>
            </a:r>
            <a:r>
              <a:rPr kumimoji="1" lang="ko-KR" altLang="en-US" dirty="0"/>
              <a:t>뭘 하는지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는 병렬적으로 탐색해 데이터에 붙여 보내야한다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63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CAD53-C406-8964-7B83-0C15EDFB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예상 데이터의 모습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D94EB-0968-3809-72B9-5B587F9BFC25}"/>
              </a:ext>
            </a:extLst>
          </p:cNvPr>
          <p:cNvSpPr txBox="1"/>
          <p:nvPr/>
        </p:nvSpPr>
        <p:spPr>
          <a:xfrm>
            <a:off x="838200" y="2048934"/>
            <a:ext cx="742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JSON(</a:t>
            </a:r>
            <a:r>
              <a:rPr kumimoji="1" lang="ko-KR" altLang="en-US" dirty="0"/>
              <a:t>아마 헤더로 넣는 등 좀 바뀔 듯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가정하여 보낼 모습을 생각한다면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350F2-16BE-05D9-7720-4BE776B8B808}"/>
              </a:ext>
            </a:extLst>
          </p:cNvPr>
          <p:cNvSpPr txBox="1"/>
          <p:nvPr/>
        </p:nvSpPr>
        <p:spPr>
          <a:xfrm>
            <a:off x="838200" y="2582334"/>
            <a:ext cx="68836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{</a:t>
            </a:r>
          </a:p>
          <a:p>
            <a:r>
              <a:rPr kumimoji="1" lang="ko-KR" altLang="en-US" dirty="0"/>
              <a:t>  </a:t>
            </a:r>
            <a:r>
              <a:rPr kumimoji="1" lang="en-US" altLang="ko-KR" dirty="0" err="1"/>
              <a:t>station_number</a:t>
            </a:r>
            <a:r>
              <a:rPr kumimoji="1" lang="en-US" altLang="ko-KR" dirty="0"/>
              <a:t> : &lt;</a:t>
            </a:r>
            <a:r>
              <a:rPr kumimoji="1" lang="en-US" altLang="ko-KR" dirty="0" err="1"/>
              <a:t>station_number</a:t>
            </a:r>
            <a:r>
              <a:rPr kumimoji="1" lang="en-US" altLang="ko-KR" dirty="0"/>
              <a:t>&gt;,</a:t>
            </a:r>
          </a:p>
          <a:p>
            <a:r>
              <a:rPr kumimoji="1" lang="en-US" altLang="ko-KR" dirty="0"/>
              <a:t>  </a:t>
            </a:r>
            <a:r>
              <a:rPr kumimoji="1" lang="en-US" altLang="ko-KR" dirty="0" err="1"/>
              <a:t>station_position</a:t>
            </a:r>
            <a:r>
              <a:rPr kumimoji="1" lang="en-US" altLang="ko-KR" dirty="0"/>
              <a:t> : “&lt;x-axis </a:t>
            </a:r>
            <a:r>
              <a:rPr kumimoji="1" lang="en-US" altLang="ko-KR" dirty="0" err="1"/>
              <a:t>cordinate</a:t>
            </a:r>
            <a:r>
              <a:rPr kumimoji="1" lang="en-US" altLang="ko-KR" dirty="0"/>
              <a:t>&gt;, &lt;y-axis </a:t>
            </a:r>
            <a:r>
              <a:rPr kumimoji="1" lang="en-US" altLang="ko-KR" dirty="0" err="1"/>
              <a:t>cordinate</a:t>
            </a:r>
            <a:r>
              <a:rPr kumimoji="1" lang="en-US" altLang="ko-KR" dirty="0"/>
              <a:t>&gt;”,</a:t>
            </a:r>
          </a:p>
          <a:p>
            <a:r>
              <a:rPr kumimoji="1" lang="en-US" altLang="ko-KR" dirty="0"/>
              <a:t>  </a:t>
            </a:r>
            <a:r>
              <a:rPr kumimoji="1" lang="en-US" altLang="ko-KR" dirty="0" err="1"/>
              <a:t>dectect_obj_position</a:t>
            </a:r>
            <a:r>
              <a:rPr kumimoji="1" lang="en-US" altLang="ko-KR" dirty="0"/>
              <a:t> : “&lt;x-axis </a:t>
            </a:r>
            <a:r>
              <a:rPr kumimoji="1" lang="en-US" altLang="ko-KR" dirty="0" err="1"/>
              <a:t>cordinate</a:t>
            </a:r>
            <a:r>
              <a:rPr kumimoji="1" lang="en-US" altLang="ko-KR" dirty="0"/>
              <a:t>&gt;, &lt;y-axis </a:t>
            </a:r>
            <a:r>
              <a:rPr kumimoji="1" lang="en-US" altLang="ko-KR" dirty="0" err="1"/>
              <a:t>cordinate</a:t>
            </a:r>
            <a:r>
              <a:rPr kumimoji="1" lang="en-US" altLang="ko-KR" dirty="0"/>
              <a:t>&gt;”,</a:t>
            </a:r>
          </a:p>
          <a:p>
            <a:r>
              <a:rPr kumimoji="1" lang="en-US" altLang="ko-KR" dirty="0"/>
              <a:t>  </a:t>
            </a:r>
            <a:r>
              <a:rPr kumimoji="1" lang="en-US" altLang="ko-KR" dirty="0" err="1"/>
              <a:t>dectect_obj_state</a:t>
            </a:r>
            <a:r>
              <a:rPr kumimoji="1" lang="en-US" altLang="ko-KR" dirty="0"/>
              <a:t> : &lt;state code numbering&gt;,</a:t>
            </a:r>
          </a:p>
          <a:p>
            <a:r>
              <a:rPr kumimoji="1" lang="en-US" altLang="ko-KR" dirty="0"/>
              <a:t>  </a:t>
            </a:r>
            <a:r>
              <a:rPr kumimoji="1" lang="en-US" altLang="ko-KR" dirty="0" err="1"/>
              <a:t>dectect_obj_uuid</a:t>
            </a:r>
            <a:r>
              <a:rPr kumimoji="1" lang="en-US" altLang="ko-KR" dirty="0"/>
              <a:t> : &lt;</a:t>
            </a:r>
            <a:r>
              <a:rPr kumimoji="1" lang="en-US" altLang="ko-KR" dirty="0" err="1"/>
              <a:t>code_uuid</a:t>
            </a:r>
            <a:r>
              <a:rPr kumimoji="1" lang="en-US" altLang="ko-KR" dirty="0"/>
              <a:t>&gt;,</a:t>
            </a:r>
          </a:p>
          <a:p>
            <a:r>
              <a:rPr kumimoji="1" lang="en-US" altLang="ko-KR" dirty="0"/>
              <a:t>  </a:t>
            </a:r>
            <a:r>
              <a:rPr kumimoji="1" lang="en-US" altLang="ko-KR" dirty="0" err="1"/>
              <a:t>time_stamp</a:t>
            </a:r>
            <a:r>
              <a:rPr kumimoji="1" lang="en-US" altLang="ko-KR" dirty="0"/>
              <a:t> : </a:t>
            </a:r>
            <a:r>
              <a:rPr kumimoji="1" lang="en-US" altLang="ko-KR" dirty="0" err="1"/>
              <a:t>time.now</a:t>
            </a:r>
            <a:r>
              <a:rPr kumimoji="1" lang="en-US" altLang="ko-KR" dirty="0"/>
              <a:t>(UTC),</a:t>
            </a:r>
          </a:p>
          <a:p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7ABCA-4922-0038-9B2B-4B83B84B106D}"/>
              </a:ext>
            </a:extLst>
          </p:cNvPr>
          <p:cNvSpPr txBox="1"/>
          <p:nvPr/>
        </p:nvSpPr>
        <p:spPr>
          <a:xfrm>
            <a:off x="9457266" y="2048934"/>
            <a:ext cx="24689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*sate code numbering</a:t>
            </a:r>
          </a:p>
          <a:p>
            <a:r>
              <a:rPr kumimoji="1" lang="en-US" altLang="ko-KR" dirty="0"/>
              <a:t>1 = normal</a:t>
            </a:r>
          </a:p>
          <a:p>
            <a:r>
              <a:rPr kumimoji="1" lang="en-US" altLang="ko-KR" dirty="0"/>
              <a:t>2 = </a:t>
            </a:r>
            <a:r>
              <a:rPr kumimoji="1" lang="en-US" altLang="ko-KR" dirty="0" err="1"/>
              <a:t>worng</a:t>
            </a:r>
            <a:endParaRPr kumimoji="1" lang="en-US" altLang="ko-KR" dirty="0"/>
          </a:p>
          <a:p>
            <a:r>
              <a:rPr kumimoji="1" lang="en-US" altLang="ko-KR" dirty="0"/>
              <a:t>3 = lay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8186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824"/>
      </a:dk2>
      <a:lt2>
        <a:srgbClr val="E6E2E8"/>
      </a:lt2>
      <a:accent1>
        <a:srgbClr val="8BAA80"/>
      </a:accent1>
      <a:accent2>
        <a:srgbClr val="97A872"/>
      </a:accent2>
      <a:accent3>
        <a:srgbClr val="A6A27E"/>
      </a:accent3>
      <a:accent4>
        <a:srgbClr val="BA9B7F"/>
      </a:accent4>
      <a:accent5>
        <a:srgbClr val="C59793"/>
      </a:accent5>
      <a:accent6>
        <a:srgbClr val="BA7F94"/>
      </a:accent6>
      <a:hlink>
        <a:srgbClr val="9C69AE"/>
      </a:hlink>
      <a:folHlink>
        <a:srgbClr val="7F7F7F"/>
      </a:folHlink>
    </a:clrScheme>
    <a:fontScheme name="Custom 2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645</Words>
  <Application>Microsoft Macintosh PowerPoint</Application>
  <PresentationFormat>와이드스크린</PresentationFormat>
  <Paragraphs>83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-apple-system</vt:lpstr>
      <vt:lpstr>맑은 고딕</vt:lpstr>
      <vt:lpstr>Microsoft GothicNeo</vt:lpstr>
      <vt:lpstr>Arial</vt:lpstr>
      <vt:lpstr>Source Sans Pro</vt:lpstr>
      <vt:lpstr>SketchyVTI</vt:lpstr>
      <vt:lpstr>Falcon</vt:lpstr>
      <vt:lpstr>목차</vt:lpstr>
      <vt:lpstr>프로젝트 소개</vt:lpstr>
      <vt:lpstr>구현 - 인프라 구조 – Direct Tower</vt:lpstr>
      <vt:lpstr>구현 - 인프라 구조 – Composed Tower</vt:lpstr>
      <vt:lpstr>구현 - 인프라 구조 – 군대 ver</vt:lpstr>
      <vt:lpstr>구현 방법 – 개발 관점</vt:lpstr>
      <vt:lpstr>개발 관점</vt:lpstr>
      <vt:lpstr>예상 데이터의 모습</vt:lpstr>
      <vt:lpstr>거리 추정 흐름</vt:lpstr>
      <vt:lpstr>수정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Falcon</dc:title>
  <dc:creator>조민준</dc:creator>
  <cp:lastModifiedBy>조민준</cp:lastModifiedBy>
  <cp:revision>28</cp:revision>
  <dcterms:created xsi:type="dcterms:W3CDTF">2024-03-29T11:32:57Z</dcterms:created>
  <dcterms:modified xsi:type="dcterms:W3CDTF">2024-08-05T08:35:31Z</dcterms:modified>
</cp:coreProperties>
</file>