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9"/>
    <p:restoredTop sz="94674"/>
  </p:normalViewPr>
  <p:slideViewPr>
    <p:cSldViewPr snapToGrid="0" snapToObjects="1">
      <p:cViewPr varScale="1">
        <p:scale>
          <a:sx n="98" d="100"/>
          <a:sy n="98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0E0D-3C60-E947-8A78-1F695894A76F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2942-A00E-BB41-8D5E-0DFFCD7F7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05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0E0D-3C60-E947-8A78-1F695894A76F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2942-A00E-BB41-8D5E-0DFFCD7F7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5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0E0D-3C60-E947-8A78-1F695894A76F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2942-A00E-BB41-8D5E-0DFFCD7F7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262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7369" y="236359"/>
            <a:ext cx="11432249" cy="904795"/>
          </a:xfrm>
        </p:spPr>
        <p:txBody>
          <a:bodyPr wrap="square" lIns="91521">
            <a:noAutofit/>
          </a:bodyPr>
          <a:lstStyle>
            <a:lvl1pPr>
              <a:defRPr sz="2337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8" name="Content Placeholder 3"/>
          <p:cNvSpPr>
            <a:spLocks noGrp="1"/>
          </p:cNvSpPr>
          <p:nvPr>
            <p:ph sz="quarter" idx="14"/>
          </p:nvPr>
        </p:nvSpPr>
        <p:spPr>
          <a:xfrm>
            <a:off x="268226" y="1733553"/>
            <a:ext cx="11432977" cy="4479925"/>
          </a:xfrm>
        </p:spPr>
        <p:txBody>
          <a:bodyPr wrap="square" lIns="91521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/>
          <p:cNvSpPr>
            <a:spLocks noGrp="1"/>
          </p:cNvSpPr>
          <p:nvPr>
            <p:ph type="body" idx="10" hasCustomPrompt="1"/>
          </p:nvPr>
        </p:nvSpPr>
        <p:spPr bwMode="gray">
          <a:xfrm>
            <a:off x="275799" y="1106419"/>
            <a:ext cx="11397445" cy="400109"/>
          </a:xfrm>
        </p:spPr>
        <p:txBody>
          <a:bodyPr lIns="91521" tIns="45761" rIns="91521" bIns="45761" anchor="t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2" b="0">
                <a:solidFill>
                  <a:schemeClr val="accent1"/>
                </a:solidFill>
              </a:defRPr>
            </a:lvl1pPr>
            <a:lvl2pPr marL="356498" indent="0">
              <a:buNone/>
              <a:defRPr sz="1558" b="1"/>
            </a:lvl2pPr>
            <a:lvl3pPr marL="712995" indent="0">
              <a:buNone/>
              <a:defRPr sz="1480" b="1"/>
            </a:lvl3pPr>
            <a:lvl4pPr marL="1069491" indent="0">
              <a:buNone/>
              <a:defRPr sz="1247" b="1"/>
            </a:lvl4pPr>
            <a:lvl5pPr marL="1425989" indent="0">
              <a:buNone/>
              <a:defRPr sz="1247" b="1"/>
            </a:lvl5pPr>
            <a:lvl6pPr marL="1782487" indent="0">
              <a:buNone/>
              <a:defRPr sz="1247" b="1"/>
            </a:lvl6pPr>
            <a:lvl7pPr marL="2138984" indent="0">
              <a:buNone/>
              <a:defRPr sz="1247" b="1"/>
            </a:lvl7pPr>
            <a:lvl8pPr marL="2495481" indent="0">
              <a:buNone/>
              <a:defRPr sz="1247" b="1"/>
            </a:lvl8pPr>
            <a:lvl9pPr marL="2851978" indent="0">
              <a:buNone/>
              <a:defRPr sz="1247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94489" y="6238647"/>
            <a:ext cx="10377699" cy="215444"/>
          </a:xfrm>
        </p:spPr>
        <p:txBody>
          <a:bodyPr lIns="91521" tIns="45761" rIns="91521" bIns="45761"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623" baseline="0">
                <a:solidFill>
                  <a:schemeClr val="bg2"/>
                </a:solidFill>
              </a:defRPr>
            </a:lvl1pPr>
            <a:lvl2pPr marL="178249" indent="0">
              <a:buFontTx/>
              <a:buNone/>
              <a:defRPr sz="623">
                <a:solidFill>
                  <a:schemeClr val="bg2"/>
                </a:solidFill>
              </a:defRPr>
            </a:lvl2pPr>
            <a:lvl3pPr marL="356498" indent="0">
              <a:buFontTx/>
              <a:buNone/>
              <a:defRPr sz="623">
                <a:solidFill>
                  <a:schemeClr val="bg2"/>
                </a:solidFill>
              </a:defRPr>
            </a:lvl3pPr>
            <a:lvl4pPr marL="534746" indent="0">
              <a:buFontTx/>
              <a:buNone/>
              <a:defRPr sz="623">
                <a:solidFill>
                  <a:schemeClr val="bg2"/>
                </a:solidFill>
              </a:defRPr>
            </a:lvl4pPr>
            <a:lvl5pPr>
              <a:buFontTx/>
              <a:buNone/>
              <a:defRPr sz="623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insert source information</a:t>
            </a:r>
          </a:p>
        </p:txBody>
      </p:sp>
      <p:sp>
        <p:nvSpPr>
          <p:cNvPr id="1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8931" y="6472735"/>
            <a:ext cx="6540464" cy="24048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545" smtClean="0">
                <a:solidFill>
                  <a:schemeClr val="bg2"/>
                </a:solidFill>
              </a:defRPr>
            </a:lvl1pPr>
          </a:lstStyle>
          <a:p>
            <a:r>
              <a:rPr lang="en-US"/>
              <a:t>© 2015 NetApp, Inc. All rights reserved. </a:t>
            </a:r>
            <a:endParaRPr lang="en-US" dirty="0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4491" y="6462575"/>
            <a:ext cx="448654" cy="260809"/>
          </a:xfrm>
          <a:prstGeom prst="rect">
            <a:avLst/>
          </a:prstGeom>
        </p:spPr>
        <p:txBody>
          <a:bodyPr vert="horz" wrap="square" lIns="91521" tIns="45761" rIns="91521" bIns="45761" rtlCol="0" anchor="b">
            <a:noAutofit/>
          </a:bodyPr>
          <a:lstStyle>
            <a:lvl1pPr>
              <a:defRPr lang="en-US" sz="818" b="1" smtClean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071A5F3-A4FF-4CEE-8215-C08835B585C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 descr="netapp-3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71846" y="6278099"/>
            <a:ext cx="1317079" cy="53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09293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0E0D-3C60-E947-8A78-1F695894A76F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2942-A00E-BB41-8D5E-0DFFCD7F7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146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0E0D-3C60-E947-8A78-1F695894A76F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2942-A00E-BB41-8D5E-0DFFCD7F7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55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0E0D-3C60-E947-8A78-1F695894A76F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2942-A00E-BB41-8D5E-0DFFCD7F7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43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0E0D-3C60-E947-8A78-1F695894A76F}" type="datetimeFigureOut">
              <a:rPr lang="en-US" smtClean="0"/>
              <a:t>5/24/17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2942-A00E-BB41-8D5E-0DFFCD7F7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5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0E0D-3C60-E947-8A78-1F695894A76F}" type="datetimeFigureOut">
              <a:rPr lang="en-US" smtClean="0"/>
              <a:t>5/24/17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2942-A00E-BB41-8D5E-0DFFCD7F7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14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0E0D-3C60-E947-8A78-1F695894A76F}" type="datetimeFigureOut">
              <a:rPr lang="en-US" smtClean="0"/>
              <a:t>5/24/17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2942-A00E-BB41-8D5E-0DFFCD7F7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2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0E0D-3C60-E947-8A78-1F695894A76F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2942-A00E-BB41-8D5E-0DFFCD7F7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72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0E0D-3C60-E947-8A78-1F695894A76F}" type="datetimeFigureOut">
              <a:rPr lang="en-US" smtClean="0"/>
              <a:t>5/24/17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F2942-A00E-BB41-8D5E-0DFFCD7F7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917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240E0D-3C60-E947-8A78-1F695894A76F}" type="datetimeFigureOut">
              <a:rPr lang="en-US" smtClean="0"/>
              <a:t>5/24/17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4F2942-A00E-BB41-8D5E-0DFFCD7F7B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86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gif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5" name="Elbow Connector 174"/>
          <p:cNvCxnSpPr/>
          <p:nvPr/>
        </p:nvCxnSpPr>
        <p:spPr>
          <a:xfrm>
            <a:off x="632431" y="1794147"/>
            <a:ext cx="2552046" cy="703842"/>
          </a:xfrm>
          <a:prstGeom prst="bentConnector3">
            <a:avLst>
              <a:gd name="adj1" fmla="val -34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5"/>
          <p:cNvCxnSpPr/>
          <p:nvPr/>
        </p:nvCxnSpPr>
        <p:spPr>
          <a:xfrm>
            <a:off x="8109654" y="1841007"/>
            <a:ext cx="1107880" cy="620779"/>
          </a:xfrm>
          <a:prstGeom prst="bentConnector3">
            <a:avLst>
              <a:gd name="adj1" fmla="val 374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6" name="image36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8444" y="726059"/>
            <a:ext cx="1485774" cy="15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7" name="image37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783" y="719306"/>
            <a:ext cx="961383" cy="15995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8" name="image37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4245916" y="725235"/>
            <a:ext cx="961383" cy="15995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93" y="877243"/>
            <a:ext cx="1297038" cy="35128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25" y="877243"/>
            <a:ext cx="1297038" cy="351281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019" y="877243"/>
            <a:ext cx="1297038" cy="35128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418" y="877243"/>
            <a:ext cx="1297038" cy="351281"/>
          </a:xfrm>
          <a:prstGeom prst="rect">
            <a:avLst/>
          </a:prstGeom>
        </p:spPr>
      </p:pic>
      <p:pic>
        <p:nvPicPr>
          <p:cNvPr id="23" name="image36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94600" y="725235"/>
            <a:ext cx="1499488" cy="15978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sp>
        <p:nvSpPr>
          <p:cNvPr id="91" name="Rectangle 90"/>
          <p:cNvSpPr/>
          <p:nvPr/>
        </p:nvSpPr>
        <p:spPr bwMode="gray">
          <a:xfrm>
            <a:off x="117335" y="87682"/>
            <a:ext cx="5769736" cy="339655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8100000" scaled="0"/>
            <a:tileRect/>
          </a:gradFill>
          <a:ln w="12700">
            <a:gradFill>
              <a:gsLst>
                <a:gs pos="0">
                  <a:schemeClr val="bg1">
                    <a:alpha val="9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8841" tIns="91416" rIns="118841" bIns="182832" rtlCol="0" anchor="ctr"/>
          <a:lstStyle/>
          <a:p>
            <a:pPr algn="ctr">
              <a:lnSpc>
                <a:spcPct val="85000"/>
              </a:lnSpc>
              <a:spcBef>
                <a:spcPts val="600"/>
              </a:spcBef>
            </a:pPr>
            <a:r>
              <a:rPr lang="en-US" sz="1600" dirty="0">
                <a:solidFill>
                  <a:prstClr val="white"/>
                </a:solidFill>
              </a:rPr>
              <a:t>Epic Production Cluster</a:t>
            </a:r>
          </a:p>
        </p:txBody>
      </p:sp>
      <p:pic>
        <p:nvPicPr>
          <p:cNvPr id="141" name="volume clone copy 4" descr="C:\Users\PrestoGeorge\Desktop\Original-Cylindar.gif"/>
          <p:cNvPicPr preferRelativeResize="0"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590963" y="1414891"/>
            <a:ext cx="982432" cy="329944"/>
          </a:xfrm>
          <a:prstGeom prst="rect">
            <a:avLst/>
          </a:prstGeom>
          <a:noFill/>
        </p:spPr>
      </p:pic>
      <p:pic>
        <p:nvPicPr>
          <p:cNvPr id="142" name="volume clone copy 3" descr="C:\Users\PrestoGeorge\Desktop\Original-Cylindar.gif"/>
          <p:cNvPicPr preferRelativeResize="0"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548077" y="1440061"/>
            <a:ext cx="982432" cy="329944"/>
          </a:xfrm>
          <a:prstGeom prst="rect">
            <a:avLst/>
          </a:prstGeom>
          <a:noFill/>
        </p:spPr>
      </p:pic>
      <p:pic>
        <p:nvPicPr>
          <p:cNvPr id="143" name="volume clone copy 2" descr="C:\Users\PrestoGeorge\Desktop\Original-Cylindar.gif"/>
          <p:cNvPicPr preferRelativeResize="0"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499280" y="1462869"/>
            <a:ext cx="982432" cy="329944"/>
          </a:xfrm>
          <a:prstGeom prst="rect">
            <a:avLst/>
          </a:prstGeom>
          <a:noFill/>
        </p:spPr>
      </p:pic>
      <p:pic>
        <p:nvPicPr>
          <p:cNvPr id="144" name="volume clone copy 1" descr="C:\Users\PrestoGeorge\Desktop\Original-Cylindar.gif"/>
          <p:cNvPicPr preferRelativeResize="0"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450936" y="1491920"/>
            <a:ext cx="982432" cy="329944"/>
          </a:xfrm>
          <a:prstGeom prst="rect">
            <a:avLst/>
          </a:prstGeom>
          <a:noFill/>
        </p:spPr>
      </p:pic>
      <p:pic>
        <p:nvPicPr>
          <p:cNvPr id="145" name="volume clone 1" descr="C:\Users\PrestoGeorge\Desktop\Original-Cylindar.gif"/>
          <p:cNvPicPr preferRelativeResize="0"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95865" y="1504712"/>
            <a:ext cx="982432" cy="329944"/>
          </a:xfrm>
          <a:prstGeom prst="rect">
            <a:avLst/>
          </a:prstGeom>
          <a:noFill/>
        </p:spPr>
      </p:pic>
      <p:pic>
        <p:nvPicPr>
          <p:cNvPr id="147" name="volume clone 1" descr="C:\Users\PrestoGeorge\Desktop\Original-Cylindar.gif"/>
          <p:cNvPicPr preferRelativeResize="0"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1809265" y="1504712"/>
            <a:ext cx="982432" cy="329944"/>
          </a:xfrm>
          <a:prstGeom prst="rect">
            <a:avLst/>
          </a:prstGeom>
          <a:noFill/>
        </p:spPr>
      </p:pic>
      <p:pic>
        <p:nvPicPr>
          <p:cNvPr id="148" name="volume clone 1" descr="C:\Users\PrestoGeorge\Desktop\Original-Cylindar.gif"/>
          <p:cNvPicPr preferRelativeResize="0"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211604" y="1505885"/>
            <a:ext cx="982432" cy="329944"/>
          </a:xfrm>
          <a:prstGeom prst="rect">
            <a:avLst/>
          </a:prstGeom>
          <a:noFill/>
        </p:spPr>
      </p:pic>
      <p:pic>
        <p:nvPicPr>
          <p:cNvPr id="149" name="volume clone 1" descr="C:\Users\PrestoGeorge\Desktop\Original-Cylindar.gif"/>
          <p:cNvPicPr preferRelativeResize="0"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585822" y="1503233"/>
            <a:ext cx="982432" cy="329944"/>
          </a:xfrm>
          <a:prstGeom prst="rect">
            <a:avLst/>
          </a:prstGeom>
          <a:noFill/>
        </p:spPr>
      </p:pic>
      <p:pic>
        <p:nvPicPr>
          <p:cNvPr id="152" name="volume clone copy 4" descr="C:\Users\PrestoGeorge\Desktop\Original-Cylindar.gif"/>
          <p:cNvPicPr preferRelativeResize="0"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3218919" y="3136640"/>
            <a:ext cx="982432" cy="329944"/>
          </a:xfrm>
          <a:prstGeom prst="rect">
            <a:avLst/>
          </a:prstGeom>
          <a:noFill/>
        </p:spPr>
      </p:pic>
      <p:pic>
        <p:nvPicPr>
          <p:cNvPr id="153" name="volume clone copy 4" descr="C:\Users\PrestoGeorge\Desktop\Original-Cylindar.gif"/>
          <p:cNvPicPr preferRelativeResize="0"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3206935" y="3511186"/>
            <a:ext cx="982432" cy="329944"/>
          </a:xfrm>
          <a:prstGeom prst="rect">
            <a:avLst/>
          </a:prstGeom>
          <a:noFill/>
        </p:spPr>
      </p:pic>
      <p:cxnSp>
        <p:nvCxnSpPr>
          <p:cNvPr id="162" name="Elbow Connector 161"/>
          <p:cNvCxnSpPr/>
          <p:nvPr/>
        </p:nvCxnSpPr>
        <p:spPr>
          <a:xfrm rot="16200000" flipH="1">
            <a:off x="1466456" y="1127956"/>
            <a:ext cx="12700" cy="1413400"/>
          </a:xfrm>
          <a:prstGeom prst="bentConnector3">
            <a:avLst>
              <a:gd name="adj1" fmla="val 1800000"/>
            </a:avLst>
          </a:prstGeom>
          <a:ln>
            <a:solidFill>
              <a:srgbClr val="00C6A5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431351" y="1600439"/>
            <a:ext cx="911370" cy="1905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1000" b="1" dirty="0">
                <a:solidFill>
                  <a:schemeClr val="bg1"/>
                </a:solidFill>
              </a:rPr>
              <a:t>Epic Prod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1814295" y="1590481"/>
            <a:ext cx="930756" cy="20904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1000" b="1" dirty="0">
                <a:solidFill>
                  <a:schemeClr val="bg1"/>
                </a:solidFill>
              </a:rPr>
              <a:t>Epic Report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3217714" y="1615679"/>
            <a:ext cx="934759" cy="17479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1000" b="1" dirty="0">
                <a:solidFill>
                  <a:schemeClr val="bg1"/>
                </a:solidFill>
              </a:rPr>
              <a:t>Clarity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4573838" y="1623433"/>
            <a:ext cx="949170" cy="1719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1000" b="1" dirty="0" err="1">
                <a:solidFill>
                  <a:schemeClr val="bg1"/>
                </a:solidFill>
              </a:rPr>
              <a:t>WebBLOB</a:t>
            </a:r>
            <a:endParaRPr lang="en-US" sz="1000" b="1" dirty="0">
              <a:solidFill>
                <a:schemeClr val="bg1"/>
              </a:solidFill>
            </a:endParaRPr>
          </a:p>
        </p:txBody>
      </p:sp>
      <p:pic>
        <p:nvPicPr>
          <p:cNvPr id="187" name="volume clone 1" descr="C:\Users\PrestoGeorge\Desktop\Original-Cylindar.gif"/>
          <p:cNvPicPr preferRelativeResize="0"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597397" y="2360712"/>
            <a:ext cx="982432" cy="329944"/>
          </a:xfrm>
          <a:prstGeom prst="rect">
            <a:avLst/>
          </a:prstGeom>
          <a:noFill/>
        </p:spPr>
      </p:pic>
      <p:sp>
        <p:nvSpPr>
          <p:cNvPr id="188" name="TextBox 187"/>
          <p:cNvSpPr txBox="1"/>
          <p:nvPr/>
        </p:nvSpPr>
        <p:spPr>
          <a:xfrm>
            <a:off x="4641409" y="2424624"/>
            <a:ext cx="938420" cy="2021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1000" b="1" dirty="0">
                <a:solidFill>
                  <a:schemeClr val="bg1"/>
                </a:solidFill>
              </a:rPr>
              <a:t>Hyperspace</a:t>
            </a:r>
          </a:p>
        </p:txBody>
      </p:sp>
      <p:pic>
        <p:nvPicPr>
          <p:cNvPr id="189" name="volume clone 1" descr="C:\Users\PrestoGeorge\Desktop\Original-Cylindar.gif"/>
          <p:cNvPicPr preferRelativeResize="0"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597397" y="2732549"/>
            <a:ext cx="982432" cy="329944"/>
          </a:xfrm>
          <a:prstGeom prst="rect">
            <a:avLst/>
          </a:prstGeom>
          <a:noFill/>
        </p:spPr>
      </p:pic>
      <p:sp>
        <p:nvSpPr>
          <p:cNvPr id="190" name="TextBox 189"/>
          <p:cNvSpPr txBox="1"/>
          <p:nvPr/>
        </p:nvSpPr>
        <p:spPr>
          <a:xfrm>
            <a:off x="4585413" y="2829599"/>
            <a:ext cx="928877" cy="2021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1000" b="1" dirty="0">
                <a:solidFill>
                  <a:schemeClr val="bg1"/>
                </a:solidFill>
              </a:rPr>
              <a:t>VMware</a:t>
            </a:r>
          </a:p>
        </p:txBody>
      </p:sp>
      <p:cxnSp>
        <p:nvCxnSpPr>
          <p:cNvPr id="219" name="Elbow Connector 218"/>
          <p:cNvCxnSpPr/>
          <p:nvPr/>
        </p:nvCxnSpPr>
        <p:spPr>
          <a:xfrm rot="16200000" flipH="1">
            <a:off x="3070515" y="1122498"/>
            <a:ext cx="1173" cy="1425489"/>
          </a:xfrm>
          <a:prstGeom prst="bentConnector3">
            <a:avLst>
              <a:gd name="adj1" fmla="val 19588491"/>
            </a:avLst>
          </a:prstGeom>
          <a:ln>
            <a:solidFill>
              <a:srgbClr val="00C6A5"/>
            </a:solidFill>
            <a:prstDash val="sysDot"/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0" name="volume clone copy 4" descr="C:\Users\PrestoGeorge\Desktop\Original-Cylindar.gif"/>
          <p:cNvPicPr preferRelativeResize="0"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3405529" y="2296497"/>
            <a:ext cx="982432" cy="329944"/>
          </a:xfrm>
          <a:prstGeom prst="rect">
            <a:avLst/>
          </a:prstGeom>
          <a:noFill/>
        </p:spPr>
      </p:pic>
      <p:pic>
        <p:nvPicPr>
          <p:cNvPr id="61" name="volume clone copy 3" descr="C:\Users\PrestoGeorge\Desktop\Original-Cylindar.gif"/>
          <p:cNvPicPr preferRelativeResize="0"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3362643" y="2321667"/>
            <a:ext cx="982432" cy="329944"/>
          </a:xfrm>
          <a:prstGeom prst="rect">
            <a:avLst/>
          </a:prstGeom>
          <a:noFill/>
        </p:spPr>
      </p:pic>
      <p:pic>
        <p:nvPicPr>
          <p:cNvPr id="62" name="volume clone copy 2" descr="C:\Users\PrestoGeorge\Desktop\Original-Cylindar.gif"/>
          <p:cNvPicPr preferRelativeResize="0"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3313846" y="2344475"/>
            <a:ext cx="982432" cy="329944"/>
          </a:xfrm>
          <a:prstGeom prst="rect">
            <a:avLst/>
          </a:prstGeom>
          <a:noFill/>
        </p:spPr>
      </p:pic>
      <p:pic>
        <p:nvPicPr>
          <p:cNvPr id="63" name="volume clone copy 1" descr="C:\Users\PrestoGeorge\Desktop\Original-Cylindar.gif"/>
          <p:cNvPicPr preferRelativeResize="0"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3265502" y="2373526"/>
            <a:ext cx="982432" cy="329944"/>
          </a:xfrm>
          <a:prstGeom prst="rect">
            <a:avLst/>
          </a:prstGeom>
          <a:noFill/>
        </p:spPr>
      </p:pic>
      <p:pic>
        <p:nvPicPr>
          <p:cNvPr id="64" name="volume clone 1" descr="C:\Users\PrestoGeorge\Desktop\Original-Cylindar.gif"/>
          <p:cNvPicPr preferRelativeResize="0"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3210431" y="2386318"/>
            <a:ext cx="982432" cy="329944"/>
          </a:xfrm>
          <a:prstGeom prst="rect">
            <a:avLst/>
          </a:prstGeom>
          <a:noFill/>
        </p:spPr>
      </p:pic>
      <p:sp>
        <p:nvSpPr>
          <p:cNvPr id="65" name="TextBox 64"/>
          <p:cNvSpPr txBox="1"/>
          <p:nvPr/>
        </p:nvSpPr>
        <p:spPr>
          <a:xfrm>
            <a:off x="3205742" y="2459224"/>
            <a:ext cx="1020669" cy="21687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1000" b="1" dirty="0">
                <a:solidFill>
                  <a:schemeClr val="bg1"/>
                </a:solidFill>
              </a:rPr>
              <a:t>Golden Image</a:t>
            </a:r>
          </a:p>
        </p:txBody>
      </p:sp>
      <p:pic>
        <p:nvPicPr>
          <p:cNvPr id="122" name="image37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52076" y="737626"/>
            <a:ext cx="961383" cy="15995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23" name="image37.pn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9178241" y="737768"/>
            <a:ext cx="961383" cy="159951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  <p:pic>
        <p:nvPicPr>
          <p:cNvPr id="124" name="Picture 1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986" y="889776"/>
            <a:ext cx="1297038" cy="351281"/>
          </a:xfrm>
          <a:prstGeom prst="rect">
            <a:avLst/>
          </a:prstGeom>
        </p:spPr>
      </p:pic>
      <p:pic>
        <p:nvPicPr>
          <p:cNvPr id="125" name="Picture 12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1018" y="889776"/>
            <a:ext cx="1297038" cy="351281"/>
          </a:xfrm>
          <a:prstGeom prst="rect">
            <a:avLst/>
          </a:prstGeom>
        </p:spPr>
      </p:pic>
      <p:sp>
        <p:nvSpPr>
          <p:cNvPr id="129" name="Rectangle 128"/>
          <p:cNvSpPr/>
          <p:nvPr/>
        </p:nvSpPr>
        <p:spPr bwMode="gray">
          <a:xfrm>
            <a:off x="6288143" y="78951"/>
            <a:ext cx="5769736" cy="339655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75000"/>
                </a:schemeClr>
              </a:gs>
              <a:gs pos="0">
                <a:schemeClr val="accent1"/>
              </a:gs>
            </a:gsLst>
            <a:lin ang="8100000" scaled="0"/>
            <a:tileRect/>
          </a:gradFill>
          <a:ln w="12700">
            <a:gradFill>
              <a:gsLst>
                <a:gs pos="0">
                  <a:schemeClr val="bg1">
                    <a:alpha val="9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8841" tIns="91416" rIns="118841" bIns="182832" rtlCol="0" anchor="ctr"/>
          <a:lstStyle/>
          <a:p>
            <a:pPr algn="ctr">
              <a:lnSpc>
                <a:spcPct val="85000"/>
              </a:lnSpc>
              <a:spcBef>
                <a:spcPts val="600"/>
              </a:spcBef>
            </a:pPr>
            <a:r>
              <a:rPr lang="en-US" sz="1600" dirty="0">
                <a:solidFill>
                  <a:prstClr val="white"/>
                </a:solidFill>
              </a:rPr>
              <a:t>Epic DR Cluster</a:t>
            </a:r>
          </a:p>
        </p:txBody>
      </p:sp>
      <p:pic>
        <p:nvPicPr>
          <p:cNvPr id="130" name="volume clone copy 4" descr="C:\Users\PrestoGeorge\Desktop\Original-Cylindar.gif"/>
          <p:cNvPicPr preferRelativeResize="0"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8000256" y="1427424"/>
            <a:ext cx="982432" cy="329944"/>
          </a:xfrm>
          <a:prstGeom prst="rect">
            <a:avLst/>
          </a:prstGeom>
          <a:noFill/>
        </p:spPr>
      </p:pic>
      <p:pic>
        <p:nvPicPr>
          <p:cNvPr id="131" name="volume clone copy 3" descr="C:\Users\PrestoGeorge\Desktop\Original-Cylindar.gif"/>
          <p:cNvPicPr preferRelativeResize="0"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7957370" y="1452594"/>
            <a:ext cx="982432" cy="329944"/>
          </a:xfrm>
          <a:prstGeom prst="rect">
            <a:avLst/>
          </a:prstGeom>
          <a:noFill/>
        </p:spPr>
      </p:pic>
      <p:pic>
        <p:nvPicPr>
          <p:cNvPr id="132" name="volume clone copy 2" descr="C:\Users\PrestoGeorge\Desktop\Original-Cylindar.gif"/>
          <p:cNvPicPr preferRelativeResize="0"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7908573" y="1475402"/>
            <a:ext cx="982432" cy="329944"/>
          </a:xfrm>
          <a:prstGeom prst="rect">
            <a:avLst/>
          </a:prstGeom>
          <a:noFill/>
        </p:spPr>
      </p:pic>
      <p:pic>
        <p:nvPicPr>
          <p:cNvPr id="133" name="volume clone copy 1" descr="C:\Users\PrestoGeorge\Desktop\Original-Cylindar.gif"/>
          <p:cNvPicPr preferRelativeResize="0"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7860229" y="1504453"/>
            <a:ext cx="982432" cy="329944"/>
          </a:xfrm>
          <a:prstGeom prst="rect">
            <a:avLst/>
          </a:prstGeom>
          <a:noFill/>
        </p:spPr>
      </p:pic>
      <p:pic>
        <p:nvPicPr>
          <p:cNvPr id="134" name="volume clone 1" descr="C:\Users\PrestoGeorge\Desktop\Original-Cylindar.gif"/>
          <p:cNvPicPr preferRelativeResize="0"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805158" y="1517245"/>
            <a:ext cx="982432" cy="329944"/>
          </a:xfrm>
          <a:prstGeom prst="rect">
            <a:avLst/>
          </a:prstGeom>
          <a:noFill/>
        </p:spPr>
      </p:pic>
      <p:pic>
        <p:nvPicPr>
          <p:cNvPr id="135" name="volume clone 1" descr="C:\Users\PrestoGeorge\Desktop\Original-Cylindar.gif"/>
          <p:cNvPicPr preferRelativeResize="0"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9218558" y="1517245"/>
            <a:ext cx="982432" cy="329944"/>
          </a:xfrm>
          <a:prstGeom prst="rect">
            <a:avLst/>
          </a:prstGeom>
          <a:noFill/>
        </p:spPr>
      </p:pic>
      <p:pic>
        <p:nvPicPr>
          <p:cNvPr id="137" name="volume clone 1" descr="C:\Users\PrestoGeorge\Desktop\Original-Cylindar.gif"/>
          <p:cNvPicPr preferRelativeResize="0"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9255475" y="3060081"/>
            <a:ext cx="982432" cy="329944"/>
          </a:xfrm>
          <a:prstGeom prst="rect">
            <a:avLst/>
          </a:prstGeom>
          <a:noFill/>
        </p:spPr>
      </p:pic>
      <p:pic>
        <p:nvPicPr>
          <p:cNvPr id="138" name="volume clone copy 4" descr="C:\Users\PrestoGeorge\Desktop\Original-Cylindar.gif"/>
          <p:cNvPicPr preferRelativeResize="0"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9244986" y="2708910"/>
            <a:ext cx="982432" cy="329944"/>
          </a:xfrm>
          <a:prstGeom prst="rect">
            <a:avLst/>
          </a:prstGeom>
          <a:noFill/>
        </p:spPr>
      </p:pic>
      <p:sp>
        <p:nvSpPr>
          <p:cNvPr id="150" name="TextBox 149"/>
          <p:cNvSpPr txBox="1"/>
          <p:nvPr/>
        </p:nvSpPr>
        <p:spPr>
          <a:xfrm>
            <a:off x="7857267" y="1599737"/>
            <a:ext cx="911370" cy="1905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1000" b="1" dirty="0">
                <a:solidFill>
                  <a:schemeClr val="bg1"/>
                </a:solidFill>
              </a:rPr>
              <a:t>DR Prod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9223588" y="1603014"/>
            <a:ext cx="930756" cy="20904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1000" b="1" dirty="0">
                <a:solidFill>
                  <a:schemeClr val="bg1"/>
                </a:solidFill>
              </a:rPr>
              <a:t>DR Report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9243491" y="3180281"/>
            <a:ext cx="949170" cy="17198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1000" b="1" dirty="0" err="1">
                <a:solidFill>
                  <a:schemeClr val="bg1"/>
                </a:solidFill>
              </a:rPr>
              <a:t>WebBLOB</a:t>
            </a:r>
            <a:endParaRPr lang="en-US" sz="1000" b="1" dirty="0">
              <a:solidFill>
                <a:schemeClr val="bg1"/>
              </a:solidFill>
            </a:endParaRPr>
          </a:p>
        </p:txBody>
      </p:sp>
      <p:pic>
        <p:nvPicPr>
          <p:cNvPr id="159" name="volume clone 1" descr="C:\Users\PrestoGeorge\Desktop\Original-Cylindar.gif"/>
          <p:cNvPicPr preferRelativeResize="0"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9255475" y="3416368"/>
            <a:ext cx="982432" cy="329944"/>
          </a:xfrm>
          <a:prstGeom prst="rect">
            <a:avLst/>
          </a:prstGeom>
          <a:noFill/>
        </p:spPr>
      </p:pic>
      <p:sp>
        <p:nvSpPr>
          <p:cNvPr id="160" name="TextBox 159"/>
          <p:cNvSpPr txBox="1"/>
          <p:nvPr/>
        </p:nvSpPr>
        <p:spPr>
          <a:xfrm>
            <a:off x="9299487" y="3480280"/>
            <a:ext cx="938420" cy="2021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1000" b="1" dirty="0">
                <a:solidFill>
                  <a:schemeClr val="bg1"/>
                </a:solidFill>
              </a:rPr>
              <a:t>Hyperspace</a:t>
            </a:r>
          </a:p>
        </p:txBody>
      </p:sp>
      <p:pic>
        <p:nvPicPr>
          <p:cNvPr id="161" name="volume clone 1" descr="C:\Users\PrestoGeorge\Desktop\Original-Cylindar.gif"/>
          <p:cNvPicPr preferRelativeResize="0"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9255475" y="3771640"/>
            <a:ext cx="982432" cy="329944"/>
          </a:xfrm>
          <a:prstGeom prst="rect">
            <a:avLst/>
          </a:prstGeom>
          <a:noFill/>
        </p:spPr>
      </p:pic>
      <p:sp>
        <p:nvSpPr>
          <p:cNvPr id="163" name="TextBox 162"/>
          <p:cNvSpPr txBox="1"/>
          <p:nvPr/>
        </p:nvSpPr>
        <p:spPr>
          <a:xfrm>
            <a:off x="9243491" y="3868690"/>
            <a:ext cx="928877" cy="2021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1000" b="1" dirty="0">
                <a:solidFill>
                  <a:schemeClr val="bg1"/>
                </a:solidFill>
              </a:rPr>
              <a:t>VMware</a:t>
            </a:r>
          </a:p>
        </p:txBody>
      </p:sp>
      <p:pic>
        <p:nvPicPr>
          <p:cNvPr id="165" name="volume clone copy 4" descr="C:\Users\PrestoGeorge\Desktop\Original-Cylindar.gif"/>
          <p:cNvPicPr preferRelativeResize="0"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9438588" y="2262732"/>
            <a:ext cx="982432" cy="329944"/>
          </a:xfrm>
          <a:prstGeom prst="rect">
            <a:avLst/>
          </a:prstGeom>
          <a:noFill/>
        </p:spPr>
      </p:pic>
      <p:pic>
        <p:nvPicPr>
          <p:cNvPr id="166" name="volume clone copy 3" descr="C:\Users\PrestoGeorge\Desktop\Original-Cylindar.gif"/>
          <p:cNvPicPr preferRelativeResize="0"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9395702" y="2287902"/>
            <a:ext cx="982432" cy="329944"/>
          </a:xfrm>
          <a:prstGeom prst="rect">
            <a:avLst/>
          </a:prstGeom>
          <a:noFill/>
        </p:spPr>
      </p:pic>
      <p:pic>
        <p:nvPicPr>
          <p:cNvPr id="167" name="volume clone copy 2" descr="C:\Users\PrestoGeorge\Desktop\Original-Cylindar.gif"/>
          <p:cNvPicPr preferRelativeResize="0"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9346905" y="2310710"/>
            <a:ext cx="982432" cy="329944"/>
          </a:xfrm>
          <a:prstGeom prst="rect">
            <a:avLst/>
          </a:prstGeom>
          <a:noFill/>
        </p:spPr>
      </p:pic>
      <p:pic>
        <p:nvPicPr>
          <p:cNvPr id="168" name="volume clone copy 1" descr="C:\Users\PrestoGeorge\Desktop\Original-Cylindar.gif"/>
          <p:cNvPicPr preferRelativeResize="0"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9298561" y="2339761"/>
            <a:ext cx="982432" cy="329944"/>
          </a:xfrm>
          <a:prstGeom prst="rect">
            <a:avLst/>
          </a:prstGeom>
          <a:noFill/>
        </p:spPr>
      </p:pic>
      <p:pic>
        <p:nvPicPr>
          <p:cNvPr id="169" name="volume clone 1" descr="C:\Users\PrestoGeorge\Desktop\Original-Cylindar.gif"/>
          <p:cNvPicPr preferRelativeResize="0">
            <a:picLocks noChangeAspect="1" noChangeArrowheads="1"/>
          </p:cNvPicPr>
          <p:nvPr/>
        </p:nvPicPr>
        <p:blipFill>
          <a:blip r:embed="rId5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9243490" y="2352553"/>
            <a:ext cx="982432" cy="329944"/>
          </a:xfrm>
          <a:prstGeom prst="rect">
            <a:avLst/>
          </a:prstGeom>
          <a:noFill/>
        </p:spPr>
      </p:pic>
      <p:sp>
        <p:nvSpPr>
          <p:cNvPr id="170" name="TextBox 169"/>
          <p:cNvSpPr txBox="1"/>
          <p:nvPr/>
        </p:nvSpPr>
        <p:spPr>
          <a:xfrm>
            <a:off x="9217534" y="2425460"/>
            <a:ext cx="1053180" cy="19998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1000" b="1" dirty="0">
                <a:solidFill>
                  <a:schemeClr val="bg1"/>
                </a:solidFill>
              </a:rPr>
              <a:t>Golden Image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458440" y="4404894"/>
            <a:ext cx="971513" cy="872442"/>
            <a:chOff x="456851" y="3976627"/>
            <a:chExt cx="971513" cy="872442"/>
          </a:xfrm>
        </p:grpSpPr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0024" y="3976627"/>
              <a:ext cx="457200" cy="571500"/>
            </a:xfrm>
            <a:prstGeom prst="rect">
              <a:avLst/>
            </a:prstGeom>
          </p:spPr>
        </p:pic>
        <p:sp>
          <p:nvSpPr>
            <p:cNvPr id="31" name="TextBox 30"/>
            <p:cNvSpPr txBox="1"/>
            <p:nvPr/>
          </p:nvSpPr>
          <p:spPr>
            <a:xfrm>
              <a:off x="456851" y="4548127"/>
              <a:ext cx="971513" cy="30094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>
                <a:lnSpc>
                  <a:spcPct val="95000"/>
                </a:lnSpc>
                <a:spcBef>
                  <a:spcPts val="400"/>
                </a:spcBef>
                <a:spcAft>
                  <a:spcPts val="200"/>
                </a:spcAft>
              </a:pPr>
              <a:r>
                <a:rPr lang="en-US" sz="1000" b="1" dirty="0">
                  <a:solidFill>
                    <a:sysClr val="windowText" lastClr="000000"/>
                  </a:solidFill>
                </a:rPr>
                <a:t>Epic Prod</a:t>
              </a:r>
            </a:p>
          </p:txBody>
        </p:sp>
      </p:grpSp>
      <p:grpSp>
        <p:nvGrpSpPr>
          <p:cNvPr id="172" name="Group 171"/>
          <p:cNvGrpSpPr/>
          <p:nvPr/>
        </p:nvGrpSpPr>
        <p:grpSpPr>
          <a:xfrm>
            <a:off x="1793917" y="4404894"/>
            <a:ext cx="971513" cy="872442"/>
            <a:chOff x="456851" y="3976627"/>
            <a:chExt cx="971513" cy="872442"/>
          </a:xfrm>
        </p:grpSpPr>
        <p:pic>
          <p:nvPicPr>
            <p:cNvPr id="173" name="Picture 17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0024" y="3976627"/>
              <a:ext cx="457200" cy="571500"/>
            </a:xfrm>
            <a:prstGeom prst="rect">
              <a:avLst/>
            </a:prstGeom>
          </p:spPr>
        </p:pic>
        <p:sp>
          <p:nvSpPr>
            <p:cNvPr id="174" name="TextBox 173"/>
            <p:cNvSpPr txBox="1"/>
            <p:nvPr/>
          </p:nvSpPr>
          <p:spPr>
            <a:xfrm>
              <a:off x="456851" y="4548127"/>
              <a:ext cx="971513" cy="30094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>
                <a:lnSpc>
                  <a:spcPct val="95000"/>
                </a:lnSpc>
                <a:spcBef>
                  <a:spcPts val="400"/>
                </a:spcBef>
                <a:spcAft>
                  <a:spcPts val="200"/>
                </a:spcAft>
              </a:pPr>
              <a:r>
                <a:rPr lang="en-US" sz="1000" b="1" dirty="0">
                  <a:solidFill>
                    <a:sysClr val="windowText" lastClr="000000"/>
                  </a:solidFill>
                </a:rPr>
                <a:t>Report Prod</a:t>
              </a:r>
            </a:p>
          </p:txBody>
        </p:sp>
      </p:grpSp>
      <p:cxnSp>
        <p:nvCxnSpPr>
          <p:cNvPr id="177" name="Elbow Connector 176"/>
          <p:cNvCxnSpPr>
            <a:endCxn id="134" idx="2"/>
          </p:cNvCxnSpPr>
          <p:nvPr/>
        </p:nvCxnSpPr>
        <p:spPr>
          <a:xfrm>
            <a:off x="817632" y="1834655"/>
            <a:ext cx="7478742" cy="12534"/>
          </a:xfrm>
          <a:prstGeom prst="bentConnector4">
            <a:avLst>
              <a:gd name="adj1" fmla="val 131"/>
              <a:gd name="adj2" fmla="val 2385575"/>
            </a:avLst>
          </a:prstGeom>
          <a:ln>
            <a:solidFill>
              <a:srgbClr val="00C6A5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8" name="Elbow Connector 177"/>
          <p:cNvCxnSpPr>
            <a:stCxn id="145" idx="2"/>
            <a:endCxn id="135" idx="2"/>
          </p:cNvCxnSpPr>
          <p:nvPr/>
        </p:nvCxnSpPr>
        <p:spPr>
          <a:xfrm rot="16200000" flipH="1">
            <a:off x="5292162" y="-2570425"/>
            <a:ext cx="12533" cy="8822693"/>
          </a:xfrm>
          <a:prstGeom prst="bentConnector3">
            <a:avLst>
              <a:gd name="adj1" fmla="val 2986061"/>
            </a:avLst>
          </a:prstGeom>
          <a:ln>
            <a:solidFill>
              <a:srgbClr val="00C6A5"/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180" name="Group 179"/>
          <p:cNvGrpSpPr/>
          <p:nvPr/>
        </p:nvGrpSpPr>
        <p:grpSpPr>
          <a:xfrm>
            <a:off x="3184478" y="4404894"/>
            <a:ext cx="971513" cy="872442"/>
            <a:chOff x="456851" y="3976627"/>
            <a:chExt cx="971513" cy="872442"/>
          </a:xfrm>
        </p:grpSpPr>
        <p:pic>
          <p:nvPicPr>
            <p:cNvPr id="181" name="Picture 180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0024" y="3976627"/>
              <a:ext cx="457200" cy="571500"/>
            </a:xfrm>
            <a:prstGeom prst="rect">
              <a:avLst/>
            </a:prstGeom>
          </p:spPr>
        </p:pic>
        <p:sp>
          <p:nvSpPr>
            <p:cNvPr id="191" name="TextBox 190"/>
            <p:cNvSpPr txBox="1"/>
            <p:nvPr/>
          </p:nvSpPr>
          <p:spPr>
            <a:xfrm>
              <a:off x="456851" y="4548127"/>
              <a:ext cx="971513" cy="30094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>
                <a:lnSpc>
                  <a:spcPct val="95000"/>
                </a:lnSpc>
                <a:spcBef>
                  <a:spcPts val="400"/>
                </a:spcBef>
                <a:spcAft>
                  <a:spcPts val="200"/>
                </a:spcAft>
              </a:pPr>
              <a:r>
                <a:rPr lang="en-US" sz="1000" b="1" dirty="0">
                  <a:solidFill>
                    <a:sysClr val="windowText" lastClr="000000"/>
                  </a:solidFill>
                </a:rPr>
                <a:t>None Prod</a:t>
              </a:r>
            </a:p>
          </p:txBody>
        </p:sp>
      </p:grpSp>
      <p:grpSp>
        <p:nvGrpSpPr>
          <p:cNvPr id="192" name="Group 191"/>
          <p:cNvGrpSpPr/>
          <p:nvPr/>
        </p:nvGrpSpPr>
        <p:grpSpPr>
          <a:xfrm>
            <a:off x="4583891" y="4404894"/>
            <a:ext cx="971513" cy="872442"/>
            <a:chOff x="456851" y="3976627"/>
            <a:chExt cx="971513" cy="872442"/>
          </a:xfrm>
        </p:grpSpPr>
        <p:pic>
          <p:nvPicPr>
            <p:cNvPr id="195" name="Picture 19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0024" y="3976627"/>
              <a:ext cx="457200" cy="571500"/>
            </a:xfrm>
            <a:prstGeom prst="rect">
              <a:avLst/>
            </a:prstGeom>
          </p:spPr>
        </p:pic>
        <p:sp>
          <p:nvSpPr>
            <p:cNvPr id="196" name="TextBox 195"/>
            <p:cNvSpPr txBox="1"/>
            <p:nvPr/>
          </p:nvSpPr>
          <p:spPr>
            <a:xfrm>
              <a:off x="456851" y="4548127"/>
              <a:ext cx="971513" cy="30094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>
                <a:lnSpc>
                  <a:spcPct val="95000"/>
                </a:lnSpc>
                <a:spcBef>
                  <a:spcPts val="400"/>
                </a:spcBef>
                <a:spcAft>
                  <a:spcPts val="200"/>
                </a:spcAft>
              </a:pPr>
              <a:r>
                <a:rPr lang="en-US" sz="1000" b="1" dirty="0">
                  <a:solidFill>
                    <a:sysClr val="windowText" lastClr="000000"/>
                  </a:solidFill>
                </a:rPr>
                <a:t>Backup Media</a:t>
              </a:r>
            </a:p>
          </p:txBody>
        </p:sp>
      </p:grpSp>
      <p:grpSp>
        <p:nvGrpSpPr>
          <p:cNvPr id="211" name="Group 210"/>
          <p:cNvGrpSpPr/>
          <p:nvPr/>
        </p:nvGrpSpPr>
        <p:grpSpPr>
          <a:xfrm>
            <a:off x="2504290" y="5593447"/>
            <a:ext cx="971513" cy="872442"/>
            <a:chOff x="456851" y="3976627"/>
            <a:chExt cx="971513" cy="872442"/>
          </a:xfrm>
        </p:grpSpPr>
        <p:pic>
          <p:nvPicPr>
            <p:cNvPr id="212" name="Picture 2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0024" y="3976627"/>
              <a:ext cx="457200" cy="571500"/>
            </a:xfrm>
            <a:prstGeom prst="rect">
              <a:avLst/>
            </a:prstGeom>
          </p:spPr>
        </p:pic>
        <p:sp>
          <p:nvSpPr>
            <p:cNvPr id="215" name="TextBox 214"/>
            <p:cNvSpPr txBox="1"/>
            <p:nvPr/>
          </p:nvSpPr>
          <p:spPr>
            <a:xfrm>
              <a:off x="456851" y="4548127"/>
              <a:ext cx="971513" cy="30094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>
                <a:lnSpc>
                  <a:spcPct val="95000"/>
                </a:lnSpc>
                <a:spcBef>
                  <a:spcPts val="400"/>
                </a:spcBef>
                <a:spcAft>
                  <a:spcPts val="200"/>
                </a:spcAft>
              </a:pPr>
              <a:r>
                <a:rPr lang="en-US" sz="1000" b="1" dirty="0">
                  <a:solidFill>
                    <a:sysClr val="windowText" lastClr="000000"/>
                  </a:solidFill>
                </a:rPr>
                <a:t>Workflow Automation</a:t>
              </a:r>
            </a:p>
          </p:txBody>
        </p:sp>
      </p:grpSp>
      <p:pic>
        <p:nvPicPr>
          <p:cNvPr id="217" name="volume clone copy 4" descr="C:\Users\PrestoGeorge\Desktop\Original-Cylindar.gif"/>
          <p:cNvPicPr preferRelativeResize="0"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3208861" y="3895085"/>
            <a:ext cx="982432" cy="329944"/>
          </a:xfrm>
          <a:prstGeom prst="rect">
            <a:avLst/>
          </a:prstGeom>
          <a:noFill/>
        </p:spPr>
      </p:pic>
      <p:pic>
        <p:nvPicPr>
          <p:cNvPr id="222" name="volume clone copy 4" descr="C:\Users\PrestoGeorge\Desktop\Original-Cylindar.gif"/>
          <p:cNvPicPr preferRelativeResize="0">
            <a:picLocks noChangeAspect="1" noChangeArrowheads="1"/>
          </p:cNvPicPr>
          <p:nvPr/>
        </p:nvPicPr>
        <p:blipFill>
          <a:blip r:embed="rId5" cstate="print">
            <a:grayscl/>
          </a:blip>
          <a:srcRect/>
          <a:stretch>
            <a:fillRect/>
          </a:stretch>
        </p:blipFill>
        <p:spPr bwMode="auto">
          <a:xfrm>
            <a:off x="3218919" y="2759113"/>
            <a:ext cx="982432" cy="329944"/>
          </a:xfrm>
          <a:prstGeom prst="rect">
            <a:avLst/>
          </a:prstGeom>
          <a:noFill/>
        </p:spPr>
      </p:pic>
      <p:cxnSp>
        <p:nvCxnSpPr>
          <p:cNvPr id="44" name="Curved Connector 43"/>
          <p:cNvCxnSpPr>
            <a:stCxn id="64" idx="1"/>
            <a:endCxn id="152" idx="1"/>
          </p:cNvCxnSpPr>
          <p:nvPr/>
        </p:nvCxnSpPr>
        <p:spPr>
          <a:xfrm rot="10800000" flipH="1" flipV="1">
            <a:off x="3210431" y="2551290"/>
            <a:ext cx="8488" cy="750322"/>
          </a:xfrm>
          <a:prstGeom prst="curvedConnector3">
            <a:avLst>
              <a:gd name="adj1" fmla="val -269321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6" name="Curved Connector 225"/>
          <p:cNvCxnSpPr>
            <a:stCxn id="64" idx="1"/>
            <a:endCxn id="153" idx="1"/>
          </p:cNvCxnSpPr>
          <p:nvPr/>
        </p:nvCxnSpPr>
        <p:spPr>
          <a:xfrm rot="10800000" flipV="1">
            <a:off x="3206935" y="2551290"/>
            <a:ext cx="3496" cy="1124868"/>
          </a:xfrm>
          <a:prstGeom prst="curvedConnector3">
            <a:avLst>
              <a:gd name="adj1" fmla="val 1109954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8" name="Curved Connector 227"/>
          <p:cNvCxnSpPr>
            <a:stCxn id="64" idx="1"/>
            <a:endCxn id="217" idx="1"/>
          </p:cNvCxnSpPr>
          <p:nvPr/>
        </p:nvCxnSpPr>
        <p:spPr>
          <a:xfrm rot="10800000" flipV="1">
            <a:off x="3208861" y="2551290"/>
            <a:ext cx="1570" cy="1508767"/>
          </a:xfrm>
          <a:prstGeom prst="curvedConnector3">
            <a:avLst>
              <a:gd name="adj1" fmla="val 3452598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69"/>
          <p:cNvCxnSpPr>
            <a:stCxn id="64" idx="3"/>
            <a:endCxn id="222" idx="3"/>
          </p:cNvCxnSpPr>
          <p:nvPr/>
        </p:nvCxnSpPr>
        <p:spPr>
          <a:xfrm>
            <a:off x="4192863" y="2551291"/>
            <a:ext cx="8488" cy="372795"/>
          </a:xfrm>
          <a:prstGeom prst="curvedConnector3">
            <a:avLst>
              <a:gd name="adj1" fmla="val 2793214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31" name="Curved Connector 230"/>
          <p:cNvCxnSpPr/>
          <p:nvPr/>
        </p:nvCxnSpPr>
        <p:spPr>
          <a:xfrm>
            <a:off x="4201351" y="2959526"/>
            <a:ext cx="635712" cy="176655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3223413" y="3208148"/>
            <a:ext cx="955223" cy="201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1000" b="1" dirty="0">
                <a:solidFill>
                  <a:schemeClr val="bg1"/>
                </a:solidFill>
              </a:rPr>
              <a:t>SUP clone</a:t>
            </a:r>
          </a:p>
        </p:txBody>
      </p:sp>
      <p:sp>
        <p:nvSpPr>
          <p:cNvPr id="234" name="TextBox 233"/>
          <p:cNvSpPr txBox="1"/>
          <p:nvPr/>
        </p:nvSpPr>
        <p:spPr>
          <a:xfrm>
            <a:off x="3223408" y="3590111"/>
            <a:ext cx="955223" cy="201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1000" b="1" dirty="0">
                <a:solidFill>
                  <a:schemeClr val="bg1"/>
                </a:solidFill>
              </a:rPr>
              <a:t>REL Clone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3211875" y="3963113"/>
            <a:ext cx="955223" cy="201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1000" b="1" dirty="0">
                <a:solidFill>
                  <a:schemeClr val="bg1"/>
                </a:solidFill>
              </a:rPr>
              <a:t>VAL Clone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3195304" y="2838955"/>
            <a:ext cx="1041701" cy="18397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1000" b="1" dirty="0">
                <a:solidFill>
                  <a:schemeClr val="bg1"/>
                </a:solidFill>
              </a:rPr>
              <a:t>Backup Clone</a:t>
            </a:r>
          </a:p>
        </p:txBody>
      </p:sp>
      <p:cxnSp>
        <p:nvCxnSpPr>
          <p:cNvPr id="239" name="Curved Connector 238"/>
          <p:cNvCxnSpPr>
            <a:stCxn id="169" idx="1"/>
            <a:endCxn id="138" idx="1"/>
          </p:cNvCxnSpPr>
          <p:nvPr/>
        </p:nvCxnSpPr>
        <p:spPr>
          <a:xfrm rot="10800000" flipH="1" flipV="1">
            <a:off x="9243490" y="2517525"/>
            <a:ext cx="1496" cy="356357"/>
          </a:xfrm>
          <a:prstGeom prst="curvedConnector3">
            <a:avLst>
              <a:gd name="adj1" fmla="val -15280749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41" name="TextBox 240"/>
          <p:cNvSpPr txBox="1"/>
          <p:nvPr/>
        </p:nvSpPr>
        <p:spPr>
          <a:xfrm>
            <a:off x="9187069" y="2769770"/>
            <a:ext cx="1099490" cy="22057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1000" b="1" dirty="0">
                <a:solidFill>
                  <a:schemeClr val="bg1"/>
                </a:solidFill>
              </a:rPr>
              <a:t>Backup Clone</a:t>
            </a:r>
          </a:p>
        </p:txBody>
      </p:sp>
      <p:cxnSp>
        <p:nvCxnSpPr>
          <p:cNvPr id="242" name="Curved Connector 241"/>
          <p:cNvCxnSpPr/>
          <p:nvPr/>
        </p:nvCxnSpPr>
        <p:spPr>
          <a:xfrm rot="10800000" flipH="1" flipV="1">
            <a:off x="3218919" y="3337052"/>
            <a:ext cx="218731" cy="1389032"/>
          </a:xfrm>
          <a:prstGeom prst="curvedConnector3">
            <a:avLst>
              <a:gd name="adj1" fmla="val -250342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3" name="Curved Connector 242"/>
          <p:cNvCxnSpPr/>
          <p:nvPr/>
        </p:nvCxnSpPr>
        <p:spPr>
          <a:xfrm rot="10800000" flipH="1" flipV="1">
            <a:off x="3206935" y="3711598"/>
            <a:ext cx="230715" cy="1014486"/>
          </a:xfrm>
          <a:prstGeom prst="curvedConnector3">
            <a:avLst>
              <a:gd name="adj1" fmla="val -14824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4" name="Curved Connector 243"/>
          <p:cNvCxnSpPr/>
          <p:nvPr/>
        </p:nvCxnSpPr>
        <p:spPr>
          <a:xfrm rot="10800000" flipH="1" flipV="1">
            <a:off x="3208861" y="4088409"/>
            <a:ext cx="228789" cy="630587"/>
          </a:xfrm>
          <a:prstGeom prst="curvedConnector3">
            <a:avLst>
              <a:gd name="adj1" fmla="val -78229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51" name="Group 250"/>
          <p:cNvGrpSpPr/>
          <p:nvPr/>
        </p:nvGrpSpPr>
        <p:grpSpPr>
          <a:xfrm>
            <a:off x="4581133" y="5547894"/>
            <a:ext cx="971513" cy="872442"/>
            <a:chOff x="456851" y="3976627"/>
            <a:chExt cx="971513" cy="872442"/>
          </a:xfrm>
        </p:grpSpPr>
        <p:pic>
          <p:nvPicPr>
            <p:cNvPr id="252" name="Picture 25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0024" y="3976627"/>
              <a:ext cx="457200" cy="571500"/>
            </a:xfrm>
            <a:prstGeom prst="rect">
              <a:avLst/>
            </a:prstGeom>
          </p:spPr>
        </p:pic>
        <p:sp>
          <p:nvSpPr>
            <p:cNvPr id="253" name="TextBox 252"/>
            <p:cNvSpPr txBox="1"/>
            <p:nvPr/>
          </p:nvSpPr>
          <p:spPr>
            <a:xfrm>
              <a:off x="456851" y="4548127"/>
              <a:ext cx="971513" cy="30094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>
                <a:lnSpc>
                  <a:spcPct val="95000"/>
                </a:lnSpc>
                <a:spcBef>
                  <a:spcPts val="400"/>
                </a:spcBef>
                <a:spcAft>
                  <a:spcPts val="200"/>
                </a:spcAft>
              </a:pPr>
              <a:r>
                <a:rPr lang="en-US" sz="1000" b="1">
                  <a:solidFill>
                    <a:sysClr val="windowText" lastClr="000000"/>
                  </a:solidFill>
                </a:rPr>
                <a:t>VCenter</a:t>
              </a:r>
              <a:endParaRPr lang="en-US" sz="1000" b="1" dirty="0"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254" name="Group 253"/>
          <p:cNvGrpSpPr/>
          <p:nvPr/>
        </p:nvGrpSpPr>
        <p:grpSpPr>
          <a:xfrm>
            <a:off x="454456" y="5593447"/>
            <a:ext cx="971513" cy="872442"/>
            <a:chOff x="456851" y="3976627"/>
            <a:chExt cx="971513" cy="872442"/>
          </a:xfrm>
        </p:grpSpPr>
        <p:pic>
          <p:nvPicPr>
            <p:cNvPr id="255" name="Picture 254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0024" y="3976627"/>
              <a:ext cx="457200" cy="571500"/>
            </a:xfrm>
            <a:prstGeom prst="rect">
              <a:avLst/>
            </a:prstGeom>
          </p:spPr>
        </p:pic>
        <p:sp>
          <p:nvSpPr>
            <p:cNvPr id="256" name="TextBox 255"/>
            <p:cNvSpPr txBox="1"/>
            <p:nvPr/>
          </p:nvSpPr>
          <p:spPr>
            <a:xfrm>
              <a:off x="456851" y="4548127"/>
              <a:ext cx="971513" cy="30094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>
                <a:lnSpc>
                  <a:spcPct val="95000"/>
                </a:lnSpc>
                <a:spcBef>
                  <a:spcPts val="400"/>
                </a:spcBef>
                <a:spcAft>
                  <a:spcPts val="200"/>
                </a:spcAft>
              </a:pPr>
              <a:r>
                <a:rPr lang="en-US" sz="1000" b="1" dirty="0">
                  <a:solidFill>
                    <a:sysClr val="windowText" lastClr="000000"/>
                  </a:solidFill>
                </a:rPr>
                <a:t>OCUM</a:t>
              </a:r>
            </a:p>
          </p:txBody>
        </p:sp>
      </p:grpSp>
      <p:cxnSp>
        <p:nvCxnSpPr>
          <p:cNvPr id="258" name="Straight Arrow Connector 257"/>
          <p:cNvCxnSpPr>
            <a:stCxn id="212" idx="1"/>
          </p:cNvCxnSpPr>
          <p:nvPr/>
        </p:nvCxnSpPr>
        <p:spPr>
          <a:xfrm flipH="1" flipV="1">
            <a:off x="1267832" y="5176041"/>
            <a:ext cx="1489631" cy="70315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9" name="Straight Arrow Connector 258"/>
          <p:cNvCxnSpPr/>
          <p:nvPr/>
        </p:nvCxnSpPr>
        <p:spPr>
          <a:xfrm flipH="1">
            <a:off x="1164828" y="5921725"/>
            <a:ext cx="1592634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2" name="Straight Arrow Connector 261"/>
          <p:cNvCxnSpPr/>
          <p:nvPr/>
        </p:nvCxnSpPr>
        <p:spPr>
          <a:xfrm flipH="1">
            <a:off x="3216417" y="5233793"/>
            <a:ext cx="313699" cy="3982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Arrow Connector 263"/>
          <p:cNvCxnSpPr/>
          <p:nvPr/>
        </p:nvCxnSpPr>
        <p:spPr>
          <a:xfrm flipH="1">
            <a:off x="3208448" y="5154158"/>
            <a:ext cx="1604786" cy="60148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7" name="Straight Arrow Connector 266"/>
          <p:cNvCxnSpPr/>
          <p:nvPr/>
        </p:nvCxnSpPr>
        <p:spPr>
          <a:xfrm>
            <a:off x="3214663" y="5921725"/>
            <a:ext cx="16196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273" name="Picture 27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2019" y="5710798"/>
            <a:ext cx="1003300" cy="368300"/>
          </a:xfrm>
          <a:prstGeom prst="rect">
            <a:avLst/>
          </a:prstGeom>
        </p:spPr>
      </p:pic>
      <p:cxnSp>
        <p:nvCxnSpPr>
          <p:cNvPr id="274" name="Straight Arrow Connector 273"/>
          <p:cNvCxnSpPr>
            <a:endCxn id="273" idx="1"/>
          </p:cNvCxnSpPr>
          <p:nvPr/>
        </p:nvCxnSpPr>
        <p:spPr>
          <a:xfrm>
            <a:off x="5294263" y="5188688"/>
            <a:ext cx="1457756" cy="7062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78" name="TextBox 277"/>
          <p:cNvSpPr txBox="1"/>
          <p:nvPr/>
        </p:nvSpPr>
        <p:spPr>
          <a:xfrm>
            <a:off x="6781519" y="6058970"/>
            <a:ext cx="928877" cy="2021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1000" b="1" dirty="0"/>
              <a:t>Archive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990497" y="1879784"/>
            <a:ext cx="928877" cy="2021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1000" b="1" dirty="0">
                <a:solidFill>
                  <a:srgbClr val="00C6A5"/>
                </a:solidFill>
              </a:rPr>
              <a:t>Epic Mirror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2591845" y="1891676"/>
            <a:ext cx="928877" cy="2021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1000" b="1" dirty="0">
                <a:solidFill>
                  <a:srgbClr val="00C6A5"/>
                </a:solidFill>
              </a:rPr>
              <a:t>Daily Dump</a:t>
            </a:r>
          </a:p>
        </p:txBody>
      </p:sp>
      <p:grpSp>
        <p:nvGrpSpPr>
          <p:cNvPr id="305" name="Group 304"/>
          <p:cNvGrpSpPr/>
          <p:nvPr/>
        </p:nvGrpSpPr>
        <p:grpSpPr>
          <a:xfrm>
            <a:off x="6632664" y="4400823"/>
            <a:ext cx="971513" cy="872442"/>
            <a:chOff x="456851" y="3976627"/>
            <a:chExt cx="971513" cy="872442"/>
          </a:xfrm>
        </p:grpSpPr>
        <p:pic>
          <p:nvPicPr>
            <p:cNvPr id="306" name="Picture 30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0024" y="3976627"/>
              <a:ext cx="457200" cy="571500"/>
            </a:xfrm>
            <a:prstGeom prst="rect">
              <a:avLst/>
            </a:prstGeom>
          </p:spPr>
        </p:pic>
        <p:sp>
          <p:nvSpPr>
            <p:cNvPr id="307" name="TextBox 306"/>
            <p:cNvSpPr txBox="1"/>
            <p:nvPr/>
          </p:nvSpPr>
          <p:spPr>
            <a:xfrm>
              <a:off x="456851" y="4548127"/>
              <a:ext cx="971513" cy="30094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>
                <a:lnSpc>
                  <a:spcPct val="95000"/>
                </a:lnSpc>
                <a:spcBef>
                  <a:spcPts val="400"/>
                </a:spcBef>
                <a:spcAft>
                  <a:spcPts val="200"/>
                </a:spcAft>
              </a:pPr>
              <a:r>
                <a:rPr lang="en-US" sz="1000" b="1" dirty="0">
                  <a:solidFill>
                    <a:sysClr val="windowText" lastClr="000000"/>
                  </a:solidFill>
                </a:rPr>
                <a:t>Epic DR</a:t>
              </a:r>
            </a:p>
          </p:txBody>
        </p:sp>
      </p:grpSp>
      <p:grpSp>
        <p:nvGrpSpPr>
          <p:cNvPr id="308" name="Group 307"/>
          <p:cNvGrpSpPr/>
          <p:nvPr/>
        </p:nvGrpSpPr>
        <p:grpSpPr>
          <a:xfrm>
            <a:off x="7968141" y="4400823"/>
            <a:ext cx="971513" cy="872442"/>
            <a:chOff x="456851" y="3976627"/>
            <a:chExt cx="971513" cy="872442"/>
          </a:xfrm>
        </p:grpSpPr>
        <p:pic>
          <p:nvPicPr>
            <p:cNvPr id="309" name="Picture 30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0024" y="3976627"/>
              <a:ext cx="457200" cy="571500"/>
            </a:xfrm>
            <a:prstGeom prst="rect">
              <a:avLst/>
            </a:prstGeom>
          </p:spPr>
        </p:pic>
        <p:sp>
          <p:nvSpPr>
            <p:cNvPr id="310" name="TextBox 309"/>
            <p:cNvSpPr txBox="1"/>
            <p:nvPr/>
          </p:nvSpPr>
          <p:spPr>
            <a:xfrm>
              <a:off x="456851" y="4548127"/>
              <a:ext cx="971513" cy="30094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>
                <a:lnSpc>
                  <a:spcPct val="95000"/>
                </a:lnSpc>
                <a:spcBef>
                  <a:spcPts val="400"/>
                </a:spcBef>
                <a:spcAft>
                  <a:spcPts val="200"/>
                </a:spcAft>
              </a:pPr>
              <a:r>
                <a:rPr lang="en-US" sz="1000" b="1" dirty="0">
                  <a:solidFill>
                    <a:sysClr val="windowText" lastClr="000000"/>
                  </a:solidFill>
                </a:rPr>
                <a:t>Report DR</a:t>
              </a:r>
            </a:p>
          </p:txBody>
        </p:sp>
      </p:grpSp>
      <p:grpSp>
        <p:nvGrpSpPr>
          <p:cNvPr id="311" name="Group 310"/>
          <p:cNvGrpSpPr/>
          <p:nvPr/>
        </p:nvGrpSpPr>
        <p:grpSpPr>
          <a:xfrm>
            <a:off x="7983176" y="5593447"/>
            <a:ext cx="971513" cy="872442"/>
            <a:chOff x="456851" y="3976627"/>
            <a:chExt cx="971513" cy="872442"/>
          </a:xfrm>
        </p:grpSpPr>
        <p:pic>
          <p:nvPicPr>
            <p:cNvPr id="312" name="Picture 311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10024" y="3976627"/>
              <a:ext cx="457200" cy="571500"/>
            </a:xfrm>
            <a:prstGeom prst="rect">
              <a:avLst/>
            </a:prstGeom>
          </p:spPr>
        </p:pic>
        <p:sp>
          <p:nvSpPr>
            <p:cNvPr id="313" name="TextBox 312"/>
            <p:cNvSpPr txBox="1"/>
            <p:nvPr/>
          </p:nvSpPr>
          <p:spPr>
            <a:xfrm>
              <a:off x="456851" y="4548127"/>
              <a:ext cx="971513" cy="30094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>
                <a:lnSpc>
                  <a:spcPct val="95000"/>
                </a:lnSpc>
                <a:spcBef>
                  <a:spcPts val="400"/>
                </a:spcBef>
                <a:spcAft>
                  <a:spcPts val="200"/>
                </a:spcAft>
              </a:pPr>
              <a:r>
                <a:rPr lang="en-US" sz="1000" b="1" dirty="0">
                  <a:solidFill>
                    <a:sysClr val="windowText" lastClr="000000"/>
                  </a:solidFill>
                </a:rPr>
                <a:t>Workflow Automation</a:t>
              </a:r>
            </a:p>
          </p:txBody>
        </p:sp>
      </p:grpSp>
      <p:sp>
        <p:nvSpPr>
          <p:cNvPr id="314" name="TextBox 313"/>
          <p:cNvSpPr txBox="1"/>
          <p:nvPr/>
        </p:nvSpPr>
        <p:spPr>
          <a:xfrm>
            <a:off x="291693" y="1234916"/>
            <a:ext cx="1293776" cy="1390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1000" b="1" dirty="0">
                <a:solidFill>
                  <a:sysClr val="windowText" lastClr="000000"/>
                </a:solidFill>
              </a:rPr>
              <a:t>prod-01</a:t>
            </a:r>
            <a:endParaRPr lang="en-US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315" name="TextBox 314"/>
          <p:cNvSpPr txBox="1"/>
          <p:nvPr/>
        </p:nvSpPr>
        <p:spPr>
          <a:xfrm>
            <a:off x="1600824" y="1223931"/>
            <a:ext cx="1293776" cy="1390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1000" b="1" dirty="0">
                <a:solidFill>
                  <a:sysClr val="windowText" lastClr="000000"/>
                </a:solidFill>
              </a:rPr>
              <a:t>prod-02</a:t>
            </a:r>
            <a:endParaRPr lang="en-US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316" name="TextBox 315"/>
          <p:cNvSpPr txBox="1"/>
          <p:nvPr/>
        </p:nvSpPr>
        <p:spPr>
          <a:xfrm>
            <a:off x="3023538" y="1233294"/>
            <a:ext cx="1293776" cy="1390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1000" b="1" dirty="0">
                <a:solidFill>
                  <a:sysClr val="windowText" lastClr="000000"/>
                </a:solidFill>
              </a:rPr>
              <a:t>prod-03</a:t>
            </a:r>
            <a:endParaRPr lang="en-US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317" name="TextBox 316"/>
          <p:cNvSpPr txBox="1"/>
          <p:nvPr/>
        </p:nvSpPr>
        <p:spPr>
          <a:xfrm>
            <a:off x="4399553" y="1230941"/>
            <a:ext cx="1293776" cy="1390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1000" b="1" dirty="0">
                <a:solidFill>
                  <a:sysClr val="windowText" lastClr="000000"/>
                </a:solidFill>
              </a:rPr>
              <a:t>prod-04</a:t>
            </a:r>
            <a:endParaRPr lang="en-US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318" name="TextBox 317"/>
          <p:cNvSpPr txBox="1"/>
          <p:nvPr/>
        </p:nvSpPr>
        <p:spPr>
          <a:xfrm>
            <a:off x="7700028" y="1246662"/>
            <a:ext cx="1293776" cy="1390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1000" b="1" dirty="0">
                <a:solidFill>
                  <a:sysClr val="windowText" lastClr="000000"/>
                </a:solidFill>
              </a:rPr>
              <a:t>dr-01</a:t>
            </a:r>
            <a:endParaRPr lang="en-US" sz="1000" b="1" dirty="0">
              <a:solidFill>
                <a:sysClr val="windowText" lastClr="000000"/>
              </a:solidFill>
            </a:endParaRPr>
          </a:p>
        </p:txBody>
      </p:sp>
      <p:sp>
        <p:nvSpPr>
          <p:cNvPr id="319" name="TextBox 318"/>
          <p:cNvSpPr txBox="1"/>
          <p:nvPr/>
        </p:nvSpPr>
        <p:spPr>
          <a:xfrm>
            <a:off x="9009159" y="1235677"/>
            <a:ext cx="1293776" cy="1390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1000" b="1" dirty="0">
                <a:solidFill>
                  <a:sysClr val="windowText" lastClr="000000"/>
                </a:solidFill>
              </a:rPr>
              <a:t>dr-02</a:t>
            </a:r>
            <a:endParaRPr lang="en-US" sz="10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323" name="Straight Connector 322"/>
          <p:cNvCxnSpPr/>
          <p:nvPr/>
        </p:nvCxnSpPr>
        <p:spPr>
          <a:xfrm flipH="1">
            <a:off x="6300692" y="155945"/>
            <a:ext cx="121" cy="6457507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4" name="TextBox 333"/>
          <p:cNvSpPr txBox="1"/>
          <p:nvPr/>
        </p:nvSpPr>
        <p:spPr>
          <a:xfrm>
            <a:off x="415675" y="5219615"/>
            <a:ext cx="971909" cy="21252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1000" b="1" dirty="0">
                <a:solidFill>
                  <a:srgbClr val="FFC000"/>
                </a:solidFill>
              </a:rPr>
              <a:t>Freeze\Thaw</a:t>
            </a:r>
          </a:p>
        </p:txBody>
      </p:sp>
      <p:sp>
        <p:nvSpPr>
          <p:cNvPr id="337" name="TextBox 336"/>
          <p:cNvSpPr txBox="1"/>
          <p:nvPr/>
        </p:nvSpPr>
        <p:spPr>
          <a:xfrm>
            <a:off x="3853860" y="5435557"/>
            <a:ext cx="971909" cy="42579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sz="1000" b="1" dirty="0">
                <a:solidFill>
                  <a:srgbClr val="FFC000"/>
                </a:solidFill>
              </a:rPr>
              <a:t>REST API</a:t>
            </a:r>
          </a:p>
          <a:p>
            <a:pPr algn="ctr"/>
            <a:r>
              <a:rPr lang="en-US" sz="1000" b="1" dirty="0">
                <a:solidFill>
                  <a:srgbClr val="FFC000"/>
                </a:solidFill>
              </a:rPr>
              <a:t>Call</a:t>
            </a:r>
          </a:p>
        </p:txBody>
      </p:sp>
      <p:sp>
        <p:nvSpPr>
          <p:cNvPr id="338" name="TextBox 337"/>
          <p:cNvSpPr txBox="1"/>
          <p:nvPr/>
        </p:nvSpPr>
        <p:spPr>
          <a:xfrm>
            <a:off x="2364980" y="5184841"/>
            <a:ext cx="1167192" cy="42579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sz="1000" b="1" dirty="0" err="1">
                <a:solidFill>
                  <a:schemeClr val="accent1"/>
                </a:solidFill>
              </a:rPr>
              <a:t>Envcopy</a:t>
            </a:r>
            <a:r>
              <a:rPr lang="en-US" sz="1000" b="1" dirty="0">
                <a:solidFill>
                  <a:schemeClr val="accent1"/>
                </a:solidFill>
              </a:rPr>
              <a:t> REST API Call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638511" y="2305988"/>
            <a:ext cx="2301753" cy="18145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1000" b="1" dirty="0" err="1">
                <a:solidFill>
                  <a:srgbClr val="FFC000"/>
                </a:solidFill>
              </a:rPr>
              <a:t>SnapMirror</a:t>
            </a:r>
            <a:r>
              <a:rPr lang="en-US" sz="1000" b="1" dirty="0">
                <a:solidFill>
                  <a:srgbClr val="FFC000"/>
                </a:solidFill>
              </a:rPr>
              <a:t>/</a:t>
            </a:r>
            <a:r>
              <a:rPr lang="en-US" sz="1000" b="1" dirty="0" err="1">
                <a:solidFill>
                  <a:srgbClr val="FFC000"/>
                </a:solidFill>
              </a:rPr>
              <a:t>SnpaVault</a:t>
            </a:r>
            <a:endParaRPr lang="en-US" sz="1000" b="1" dirty="0">
              <a:solidFill>
                <a:srgbClr val="FFC000"/>
              </a:solidFill>
            </a:endParaRPr>
          </a:p>
        </p:txBody>
      </p:sp>
      <p:sp>
        <p:nvSpPr>
          <p:cNvPr id="343" name="TextBox 342"/>
          <p:cNvSpPr txBox="1"/>
          <p:nvPr/>
        </p:nvSpPr>
        <p:spPr>
          <a:xfrm>
            <a:off x="9359035" y="4285977"/>
            <a:ext cx="2369398" cy="445676"/>
          </a:xfrm>
          <a:prstGeom prst="rect">
            <a:avLst/>
          </a:prstGeom>
          <a:ln w="28575">
            <a:solidFill>
              <a:srgbClr val="00B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sz="800" b="1" dirty="0">
                <a:solidFill>
                  <a:srgbClr val="00B050"/>
                </a:solidFill>
              </a:rPr>
              <a:t>Epic Cache Mirror</a:t>
            </a:r>
            <a:endParaRPr lang="en-US" sz="800" dirty="0">
              <a:solidFill>
                <a:srgbClr val="00B050"/>
              </a:solidFill>
            </a:endParaRPr>
          </a:p>
          <a:p>
            <a:r>
              <a:rPr lang="en-US" sz="800" dirty="0"/>
              <a:t>Near real time </a:t>
            </a:r>
            <a:r>
              <a:rPr lang="en-US" sz="800" dirty="0" err="1"/>
              <a:t>async</a:t>
            </a:r>
            <a:r>
              <a:rPr lang="en-US" sz="800" dirty="0"/>
              <a:t> cache database replication to read only Report, DR and optionally SRO.</a:t>
            </a:r>
          </a:p>
        </p:txBody>
      </p:sp>
      <p:sp>
        <p:nvSpPr>
          <p:cNvPr id="344" name="TextBox 343"/>
          <p:cNvSpPr txBox="1"/>
          <p:nvPr/>
        </p:nvSpPr>
        <p:spPr>
          <a:xfrm>
            <a:off x="9359035" y="4803833"/>
            <a:ext cx="2369398" cy="666027"/>
          </a:xfrm>
          <a:prstGeom prst="rect">
            <a:avLst/>
          </a:prstGeom>
          <a:ln w="28575">
            <a:solidFill>
              <a:srgbClr val="FFC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sz="800" b="1" dirty="0">
                <a:solidFill>
                  <a:srgbClr val="FFC000"/>
                </a:solidFill>
              </a:rPr>
              <a:t>Backup Workflows</a:t>
            </a:r>
            <a:endParaRPr lang="en-US" sz="800" dirty="0">
              <a:solidFill>
                <a:srgbClr val="FFC000"/>
              </a:solidFill>
            </a:endParaRPr>
          </a:p>
          <a:p>
            <a:r>
              <a:rPr lang="en-US" sz="800" dirty="0"/>
              <a:t>Nightly WFA application consistent backup of Epic prod using Freeze and Thaw scripts</a:t>
            </a:r>
          </a:p>
          <a:p>
            <a:r>
              <a:rPr lang="en-US" sz="800" dirty="0"/>
              <a:t>Media server mounts backup and streams to Archive</a:t>
            </a:r>
          </a:p>
        </p:txBody>
      </p:sp>
      <p:sp>
        <p:nvSpPr>
          <p:cNvPr id="345" name="TextBox 344"/>
          <p:cNvSpPr txBox="1"/>
          <p:nvPr/>
        </p:nvSpPr>
        <p:spPr>
          <a:xfrm>
            <a:off x="9366093" y="5536477"/>
            <a:ext cx="2369398" cy="874576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rtlCol="0" anchor="ctr">
            <a:noAutofit/>
          </a:bodyPr>
          <a:lstStyle/>
          <a:p>
            <a:r>
              <a:rPr lang="en-US" sz="800" b="1" dirty="0">
                <a:solidFill>
                  <a:schemeClr val="accent1"/>
                </a:solidFill>
              </a:rPr>
              <a:t>Refresh Workflows</a:t>
            </a:r>
            <a:endParaRPr lang="en-US" sz="800" dirty="0">
              <a:solidFill>
                <a:schemeClr val="accent1"/>
              </a:solidFill>
            </a:endParaRPr>
          </a:p>
          <a:p>
            <a:r>
              <a:rPr lang="en-US" sz="800" dirty="0"/>
              <a:t>Non-Prod server starts </a:t>
            </a:r>
            <a:r>
              <a:rPr lang="en-US" sz="800" dirty="0" err="1"/>
              <a:t>envcopy</a:t>
            </a:r>
            <a:r>
              <a:rPr lang="en-US" sz="800" dirty="0"/>
              <a:t> scripts to bring down SUP environment and save </a:t>
            </a:r>
            <a:r>
              <a:rPr lang="en-US" sz="800" dirty="0" err="1"/>
              <a:t>env</a:t>
            </a:r>
            <a:r>
              <a:rPr lang="en-US" sz="800" dirty="0"/>
              <a:t> variables. </a:t>
            </a:r>
          </a:p>
          <a:p>
            <a:r>
              <a:rPr lang="en-US" sz="800" dirty="0"/>
              <a:t>LUN’s are rebuild from clone of latest snapshot and presented to server. </a:t>
            </a:r>
          </a:p>
          <a:p>
            <a:r>
              <a:rPr lang="en-US" sz="800" dirty="0" err="1"/>
              <a:t>Envcopy</a:t>
            </a:r>
            <a:r>
              <a:rPr lang="en-US" sz="800" dirty="0"/>
              <a:t> brings SUP DB back online.</a:t>
            </a:r>
          </a:p>
        </p:txBody>
      </p:sp>
      <p:sp>
        <p:nvSpPr>
          <p:cNvPr id="346" name="TextBox 345"/>
          <p:cNvSpPr txBox="1"/>
          <p:nvPr/>
        </p:nvSpPr>
        <p:spPr>
          <a:xfrm>
            <a:off x="4534509" y="4169916"/>
            <a:ext cx="619475" cy="2146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1000" b="1" dirty="0">
                <a:solidFill>
                  <a:srgbClr val="FFC000"/>
                </a:solidFill>
              </a:rPr>
              <a:t>Mount</a:t>
            </a:r>
          </a:p>
        </p:txBody>
      </p:sp>
      <p:sp>
        <p:nvSpPr>
          <p:cNvPr id="348" name="TextBox 347"/>
          <p:cNvSpPr txBox="1"/>
          <p:nvPr/>
        </p:nvSpPr>
        <p:spPr>
          <a:xfrm>
            <a:off x="6087466" y="5424475"/>
            <a:ext cx="619475" cy="2146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1000" b="1" dirty="0">
                <a:solidFill>
                  <a:srgbClr val="FFC000"/>
                </a:solidFill>
              </a:rPr>
              <a:t>Stream</a:t>
            </a:r>
          </a:p>
        </p:txBody>
      </p:sp>
      <p:sp>
        <p:nvSpPr>
          <p:cNvPr id="349" name="TextBox 348"/>
          <p:cNvSpPr txBox="1"/>
          <p:nvPr/>
        </p:nvSpPr>
        <p:spPr>
          <a:xfrm>
            <a:off x="4090178" y="2620546"/>
            <a:ext cx="619475" cy="2146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1000" b="1" dirty="0">
                <a:solidFill>
                  <a:srgbClr val="FFC000"/>
                </a:solidFill>
              </a:rPr>
              <a:t>Clone</a:t>
            </a:r>
          </a:p>
        </p:txBody>
      </p:sp>
      <p:grpSp>
        <p:nvGrpSpPr>
          <p:cNvPr id="352" name="Group 351"/>
          <p:cNvGrpSpPr/>
          <p:nvPr/>
        </p:nvGrpSpPr>
        <p:grpSpPr>
          <a:xfrm>
            <a:off x="5519594" y="3371897"/>
            <a:ext cx="1649707" cy="808832"/>
            <a:chOff x="5691741" y="2951273"/>
            <a:chExt cx="1649707" cy="808832"/>
          </a:xfrm>
        </p:grpSpPr>
        <p:sp>
          <p:nvSpPr>
            <p:cNvPr id="350" name="Left-Right Arrow 349"/>
            <p:cNvSpPr/>
            <p:nvPr/>
          </p:nvSpPr>
          <p:spPr>
            <a:xfrm>
              <a:off x="5691741" y="2951273"/>
              <a:ext cx="1649707" cy="808832"/>
            </a:xfrm>
            <a:prstGeom prst="leftRightArrow">
              <a:avLst/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5000"/>
                </a:lnSpc>
              </a:pPr>
              <a:endParaRPr lang="en-US" dirty="0" err="1"/>
            </a:p>
          </p:txBody>
        </p:sp>
        <p:sp>
          <p:nvSpPr>
            <p:cNvPr id="351" name="TextBox 350"/>
            <p:cNvSpPr txBox="1"/>
            <p:nvPr/>
          </p:nvSpPr>
          <p:spPr>
            <a:xfrm>
              <a:off x="5873614" y="3130360"/>
              <a:ext cx="1228935" cy="425791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noAutofit/>
            </a:bodyPr>
            <a:lstStyle/>
            <a:p>
              <a:pPr algn="ctr"/>
              <a:r>
                <a:rPr lang="en-US" sz="1000" b="1" dirty="0" err="1"/>
                <a:t>SnapMirror</a:t>
              </a:r>
              <a:endParaRPr lang="en-US" sz="1000" b="1" dirty="0"/>
            </a:p>
            <a:p>
              <a:pPr algn="ctr"/>
              <a:r>
                <a:rPr lang="en-US" sz="1000" b="1" dirty="0" err="1"/>
                <a:t>SnapVault</a:t>
              </a:r>
              <a:endParaRPr lang="en-US" sz="1000" b="1" dirty="0"/>
            </a:p>
          </p:txBody>
        </p:sp>
      </p:grpSp>
      <p:sp>
        <p:nvSpPr>
          <p:cNvPr id="171" name="TextBox 170"/>
          <p:cNvSpPr txBox="1"/>
          <p:nvPr/>
        </p:nvSpPr>
        <p:spPr>
          <a:xfrm>
            <a:off x="2130159" y="3128998"/>
            <a:ext cx="619475" cy="2146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Clone</a:t>
            </a:r>
            <a:endParaRPr lang="en-US" sz="1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2120937" y="3941480"/>
            <a:ext cx="619475" cy="21462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>
              <a:lnSpc>
                <a:spcPct val="95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1000" b="1" dirty="0">
                <a:solidFill>
                  <a:schemeClr val="accent1">
                    <a:lumMod val="50000"/>
                  </a:schemeClr>
                </a:solidFill>
              </a:rPr>
              <a:t>Mount</a:t>
            </a:r>
          </a:p>
        </p:txBody>
      </p:sp>
    </p:spTree>
    <p:extLst>
      <p:ext uri="{BB962C8B-B14F-4D97-AF65-F5344CB8AC3E}">
        <p14:creationId xmlns:p14="http://schemas.microsoft.com/office/powerpoint/2010/main" val="155465128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170" grpId="0"/>
      <p:bldP spid="233" grpId="0"/>
      <p:bldP spid="234" grpId="0"/>
      <p:bldP spid="235" grpId="0"/>
      <p:bldP spid="236" grpId="0"/>
      <p:bldP spid="241" grpId="0"/>
      <p:bldP spid="278" grpId="0"/>
      <p:bldP spid="279" grpId="0"/>
      <p:bldP spid="280" grpId="0"/>
      <p:bldP spid="334" grpId="0"/>
      <p:bldP spid="337" grpId="0"/>
      <p:bldP spid="338" grpId="0"/>
      <p:bldP spid="339" grpId="0"/>
      <p:bldP spid="343" grpId="0" animBg="1"/>
      <p:bldP spid="344" grpId="0" animBg="1"/>
      <p:bldP spid="345" grpId="0" animBg="1"/>
      <p:bldP spid="346" grpId="0"/>
      <p:bldP spid="348" grpId="0"/>
      <p:bldP spid="349" grpId="0"/>
      <p:bldP spid="171" grpId="0"/>
      <p:bldP spid="17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656F90503FE047989F022AE62CA0CE" ma:contentTypeVersion="18" ma:contentTypeDescription="Create a new document." ma:contentTypeScope="" ma:versionID="9c2b61550ace1576018d543e83f46a0f">
  <xsd:schema xmlns:xsd="http://www.w3.org/2001/XMLSchema" xmlns:xs="http://www.w3.org/2001/XMLSchema" xmlns:p="http://schemas.microsoft.com/office/2006/metadata/properties" xmlns:ns2="dc3c5baf-c809-4538-acdb-12980401f7a4" xmlns:ns3="c1b77fce-c6a9-4004-b78d-d1e5c78de2bd" targetNamespace="http://schemas.microsoft.com/office/2006/metadata/properties" ma:root="true" ma:fieldsID="309bd77893f5ddf3c0301992ff5c1b26" ns2:_="" ns3:_="">
    <xsd:import namespace="dc3c5baf-c809-4538-acdb-12980401f7a4"/>
    <xsd:import namespace="c1b77fce-c6a9-4004-b78d-d1e5c78de2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3c5baf-c809-4538-acdb-12980401f7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12d6bfae-20a4-48c4-af29-0fa5c4d58d6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1b77fce-c6a9-4004-b78d-d1e5c78de2bd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16e2b955-f260-48a7-ae8c-c989f1bdaf15}" ma:internalName="TaxCatchAll" ma:showField="CatchAllData" ma:web="c1b77fce-c6a9-4004-b78d-d1e5c78de2b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1b77fce-c6a9-4004-b78d-d1e5c78de2bd" xsi:nil="true"/>
    <lcf76f155ced4ddcb4097134ff3c332f xmlns="dc3c5baf-c809-4538-acdb-12980401f7a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8E93615-750D-414C-8910-0969FB60A4F4}"/>
</file>

<file path=customXml/itemProps2.xml><?xml version="1.0" encoding="utf-8"?>
<ds:datastoreItem xmlns:ds="http://schemas.openxmlformats.org/officeDocument/2006/customXml" ds:itemID="{5091D7CF-2136-4C0F-BAC2-1FB37E8BACB0}"/>
</file>

<file path=customXml/itemProps3.xml><?xml version="1.0" encoding="utf-8"?>
<ds:datastoreItem xmlns:ds="http://schemas.openxmlformats.org/officeDocument/2006/customXml" ds:itemID="{CBABCB93-CE2D-45C9-A751-78B8AD9A40CB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160</Words>
  <Application>Microsoft Macintosh PowerPoint</Application>
  <PresentationFormat>Widescreen</PresentationFormat>
  <Paragraphs>60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O'Mahony, Brian</dc:creator>
  <cp:lastModifiedBy>O'Mahony, Brian</cp:lastModifiedBy>
  <cp:revision>1</cp:revision>
  <dcterms:created xsi:type="dcterms:W3CDTF">2017-05-24T14:34:54Z</dcterms:created>
  <dcterms:modified xsi:type="dcterms:W3CDTF">2017-05-24T14:36:01Z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0x010100EE656F90503FE047989F022AE62CA0CE</vt:lpwstr>
  </property>
</Properties>
</file>