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cap="none"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3200"/>
              </a:spcBef>
              <a:buSzPct val="75000"/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85800" indent="-342900">
              <a:lnSpc>
                <a:spcPct val="100000"/>
              </a:lnSpc>
              <a:spcBef>
                <a:spcPts val="3200"/>
              </a:spcBef>
              <a:buSzPct val="75000"/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028700" indent="-342900">
              <a:lnSpc>
                <a:spcPct val="100000"/>
              </a:lnSpc>
              <a:spcBef>
                <a:spcPts val="3200"/>
              </a:spcBef>
              <a:buSzPct val="75000"/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371600" indent="-342900">
              <a:lnSpc>
                <a:spcPct val="100000"/>
              </a:lnSpc>
              <a:spcBef>
                <a:spcPts val="3200"/>
              </a:spcBef>
              <a:buSzPct val="75000"/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714500" indent="-342900">
              <a:lnSpc>
                <a:spcPct val="100000"/>
              </a:lnSpc>
              <a:spcBef>
                <a:spcPts val="3200"/>
              </a:spcBef>
              <a:buSzPct val="75000"/>
              <a:defRPr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ukescript.com/update/2014/12/31/New-Version-Of-bck2brwsr-released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ukescript.com/update/2015/02/05/New-Version-of-Dukescript.html" TargetMode="External"/><Relationship Id="rId3" Type="http://schemas.openxmlformats.org/officeDocument/2006/relationships/hyperlink" Target="https://github.com/dukescript/dukescript-presenters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lugins.netbeans.org/plugin/57392/dukescript-project-wizard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ukescript.com/best/practices/2015/02/16/tdd-with-dukescript.html" TargetMode="External"/><Relationship Id="rId3" Type="http://schemas.openxmlformats.org/officeDocument/2006/relationships/hyperlink" Target="https://dukescript.com/best/practices/2015/02/18/testing-http-with-dukescript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dukescript.com" TargetMode="Externa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s://dukescript.com/update/2014/12/29/New-Version-Of-HTML-APIs-released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hyperlink" Target="https://github.com/konsoletyper/teavm/tree/master/teavm-samples/teavm-samples-benchmark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xelfi.cz/camera/" TargetMode="External"/><Relationship Id="rId3" Type="http://schemas.openxmlformats.org/officeDocument/2006/relationships/hyperlink" Target="https://github.com/sperlchris/leaflet4j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dukescript.com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76199" y="2841067"/>
            <a:ext cx="12293601" cy="3238501"/>
          </a:xfrm>
          <a:prstGeom prst="rect">
            <a:avLst/>
          </a:prstGeom>
        </p:spPr>
        <p:txBody>
          <a:bodyPr/>
          <a:lstStyle>
            <a:lvl1pPr>
              <a:defRPr>
                <a:latin typeface="spaceman"/>
                <a:ea typeface="spaceman"/>
                <a:cs typeface="spaceman"/>
                <a:sym typeface="spaceman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DukeScript?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806950" y="1149350"/>
            <a:ext cx="2832100" cy="2540000"/>
            <a:chOff x="-88900" y="-50800"/>
            <a:chExt cx="2832100" cy="2540000"/>
          </a:xfrm>
        </p:grpSpPr>
        <p:pic>
          <p:nvPicPr>
            <p:cNvPr id="37" name="javaduke_htlml5_c-0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654300" cy="2298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2832100" cy="2540000"/>
            </a:xfrm>
            <a:prstGeom prst="rect">
              <a:avLst/>
            </a:prstGeom>
            <a:effectLst/>
          </p:spPr>
        </p:pic>
      </p:grpSp>
      <p:sp>
        <p:nvSpPr>
          <p:cNvPr id="39" name="Shape 39"/>
          <p:cNvSpPr/>
          <p:nvPr/>
        </p:nvSpPr>
        <p:spPr>
          <a:xfrm>
            <a:off x="4121150" y="4047567"/>
            <a:ext cx="420370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What’s new in	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Desktop</a:t>
            </a:r>
          </a:p>
        </p:txBody>
      </p:sp>
      <p:sp>
        <p:nvSpPr>
          <p:cNvPr id="88" name="Shape 88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Hotspot</a:t>
            </a:r>
          </a:p>
        </p:txBody>
      </p:sp>
      <p:sp>
        <p:nvSpPr>
          <p:cNvPr id="89" name="Shape 89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javafx.scene.web.WebView</a:t>
            </a:r>
          </a:p>
        </p:txBody>
      </p:sp>
      <p:sp>
        <p:nvSpPr>
          <p:cNvPr id="90" name="Shape 90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DukeScript glues them together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Android</a:t>
            </a:r>
          </a:p>
        </p:txBody>
      </p:sp>
      <p:sp>
        <p:nvSpPr>
          <p:cNvPr id="93" name="Shape 93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Dalvik</a:t>
            </a:r>
          </a:p>
        </p:txBody>
      </p:sp>
      <p:sp>
        <p:nvSpPr>
          <p:cNvPr id="94" name="Shape 94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android.webkit.WebView</a:t>
            </a:r>
          </a:p>
        </p:txBody>
      </p:sp>
      <p:sp>
        <p:nvSpPr>
          <p:cNvPr id="95" name="Shape 95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DukeScript glues them together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iOS</a:t>
            </a:r>
          </a:p>
        </p:txBody>
      </p:sp>
      <p:sp>
        <p:nvSpPr>
          <p:cNvPr id="98" name="Shape 98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RoboVM</a:t>
            </a:r>
          </a:p>
        </p:txBody>
      </p:sp>
      <p:sp>
        <p:nvSpPr>
          <p:cNvPr id="99" name="Shape 99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NSObject.UIResponder.UiView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.UIWebView</a:t>
            </a:r>
          </a:p>
        </p:txBody>
      </p:sp>
      <p:sp>
        <p:nvSpPr>
          <p:cNvPr id="100" name="Shape 100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DukeScript glues them together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Browser</a:t>
            </a:r>
          </a:p>
        </p:txBody>
      </p:sp>
      <p:sp>
        <p:nvSpPr>
          <p:cNvPr id="103" name="Shape 103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bck2brwsr</a:t>
            </a:r>
          </a:p>
        </p:txBody>
      </p:sp>
      <p:sp>
        <p:nvSpPr>
          <p:cNvPr id="104" name="Shape 104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Chrome…</a:t>
            </a:r>
          </a:p>
        </p:txBody>
      </p:sp>
      <p:sp>
        <p:nvSpPr>
          <p:cNvPr id="105" name="Shape 105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DukeScript glues them together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creenshot 2015-03-16 15.17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0" y="2504812"/>
            <a:ext cx="13004801" cy="728601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4103439" y="901700"/>
            <a:ext cx="479792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35353"/>
                </a:solidFill>
              </a:rPr>
              <a:t>New Demos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11" name="Shape 111"/>
          <p:cNvSpPr/>
          <p:nvPr/>
        </p:nvSpPr>
        <p:spPr>
          <a:xfrm>
            <a:off x="1925801" y="3376482"/>
            <a:ext cx="9315352" cy="346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Version 0.12 of Bck2Brwsr</a:t>
            </a:r>
            <a:endParaRPr sz="6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https://dukescript.com/update/2014/12/31/New-Version-Of-bck2brwsr-released.html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14" name="Shape 114"/>
          <p:cNvSpPr/>
          <p:nvPr/>
        </p:nvSpPr>
        <p:spPr>
          <a:xfrm>
            <a:off x="394261" y="2354132"/>
            <a:ext cx="12378433" cy="55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New version of DukeScript for iOS and Android 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now fully Open Sourced!</a:t>
            </a:r>
            <a:endParaRPr sz="6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https://dukescript.com/update/2015/02/05/New-Version-of-Dukescript.html</a:t>
            </a:r>
            <a:endParaRPr sz="2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https://github.com/dukescript/dukescript-presenters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17" name="Shape 117"/>
          <p:cNvSpPr/>
          <p:nvPr/>
        </p:nvSpPr>
        <p:spPr>
          <a:xfrm>
            <a:off x="1669727" y="1923881"/>
            <a:ext cx="9665346" cy="69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New version of DukeScript NetBeans Plugin 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Demo</a:t>
            </a:r>
            <a:endParaRPr sz="6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http://plugins.netbeans.org/plugin/57392/dukescript-project-wizard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3147557" y="3971269"/>
            <a:ext cx="6709686" cy="4370031"/>
            <a:chOff x="-88900" y="-50800"/>
            <a:chExt cx="6709685" cy="4370030"/>
          </a:xfrm>
        </p:grpSpPr>
        <p:pic>
          <p:nvPicPr>
            <p:cNvPr id="119" name="Bildschirmfoto 2015-03-16 um 12.23.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531886" cy="41287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88900" y="-50800"/>
              <a:ext cx="6709686" cy="437003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  <p:bldP build="whole" bldLvl="1" animBg="1" rev="0" advAuto="0" spid="12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23" name="Shape 123"/>
          <p:cNvSpPr/>
          <p:nvPr/>
        </p:nvSpPr>
        <p:spPr>
          <a:xfrm>
            <a:off x="966154" y="2317581"/>
            <a:ext cx="11072491" cy="633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Blog series on MVVM and TDD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 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https://dukescript.com/best/practices/2015/02/16/tdd-with-dukescript.html</a:t>
            </a:r>
            <a:endParaRPr sz="21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https://dukescript.com/best/practices/2015/02/18/testing-http-with-dukescript.html</a:t>
            </a:r>
            <a:endParaRPr sz="2100">
              <a:solidFill>
                <a:srgbClr val="535353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0" y="4178300"/>
            <a:ext cx="3006477" cy="2589759"/>
          </a:xfrm>
          <a:prstGeom prst="rect">
            <a:avLst/>
          </a:prstGeom>
          <a:solidFill>
            <a:srgbClr val="C0BD95"/>
          </a:solidFill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222077" y="5149329"/>
            <a:ext cx="2341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/>
              <a:t>ViewModel</a:t>
            </a:r>
          </a:p>
        </p:txBody>
      </p:sp>
      <p:sp>
        <p:nvSpPr>
          <p:cNvPr id="126" name="Shape 126"/>
          <p:cNvSpPr/>
          <p:nvPr/>
        </p:nvSpPr>
        <p:spPr>
          <a:xfrm>
            <a:off x="9334500" y="4178300"/>
            <a:ext cx="3006477" cy="2589759"/>
          </a:xfrm>
          <a:prstGeom prst="rect">
            <a:avLst/>
          </a:prstGeom>
          <a:solidFill>
            <a:srgbClr val="D9971A"/>
          </a:solidFill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0302128" y="5149329"/>
            <a:ext cx="1071221" cy="647701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/>
              <a:t>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469900" y="4178300"/>
            <a:ext cx="3006477" cy="2589759"/>
          </a:xfrm>
          <a:prstGeom prst="rect">
            <a:avLst/>
          </a:prstGeom>
          <a:solidFill>
            <a:srgbClr val="FFFFFF"/>
          </a:solidFill>
          <a:ln w="25400">
            <a:solidFill>
              <a:srgbClr val="808785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>
            <a:off x="1344600" y="5162029"/>
            <a:ext cx="12570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Model</a:t>
            </a:r>
          </a:p>
        </p:txBody>
      </p:sp>
      <p:sp>
        <p:nvSpPr>
          <p:cNvPr id="130" name="Shape 130"/>
          <p:cNvSpPr/>
          <p:nvPr/>
        </p:nvSpPr>
        <p:spPr>
          <a:xfrm flipH="1">
            <a:off x="3470786" y="5473179"/>
            <a:ext cx="1424305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7877686" y="5473179"/>
            <a:ext cx="142430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CE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-334098" y="3657600"/>
            <a:ext cx="6370872" cy="24384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TDD</a:t>
            </a:r>
          </a:p>
        </p:txBody>
      </p:sp>
      <p:pic>
        <p:nvPicPr>
          <p:cNvPr id="134" name="tdd-enhanc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427" y="-1"/>
            <a:ext cx="6860369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6719"/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6718300" y="2597150"/>
            <a:ext cx="5334000" cy="6286501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2800"/>
              <a:t>Anton Epple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Trainer and Consultant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Eppleton IT Consulting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Twitter: @monacotoni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 u="sng">
                <a:hlinkClick r:id="rId2" invalidUrl="" action="" tgtFrame="" tooltip="" history="1" highlightClick="0" endSnd="0"/>
              </a:rPr>
              <a:t>www.dukescript.com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54100" y="2508250"/>
            <a:ext cx="4445000" cy="6616700"/>
            <a:chOff x="-127000" y="-88900"/>
            <a:chExt cx="4445000" cy="6616700"/>
          </a:xfrm>
        </p:grpSpPr>
        <p:pic>
          <p:nvPicPr>
            <p:cNvPr id="44" name="toni_epple_small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191000" cy="6286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4445000" cy="6616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37" name="Shape 137"/>
          <p:cNvSpPr/>
          <p:nvPr/>
        </p:nvSpPr>
        <p:spPr>
          <a:xfrm>
            <a:off x="3660915" y="1993899"/>
            <a:ext cx="55074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535353"/>
                </a:solidFill>
              </a:rPr>
              <a:t>Version 1.1 of HTML APIS</a:t>
            </a:r>
          </a:p>
        </p:txBody>
      </p:sp>
      <p:sp>
        <p:nvSpPr>
          <p:cNvPr id="138" name="Shape 138"/>
          <p:cNvSpPr/>
          <p:nvPr/>
        </p:nvSpPr>
        <p:spPr>
          <a:xfrm>
            <a:off x="7112431" y="3679553"/>
            <a:ext cx="5240073" cy="3362557"/>
          </a:xfrm>
          <a:prstGeom prst="rect">
            <a:avLst/>
          </a:prstGeom>
          <a:solidFill>
            <a:srgbClr val="9CC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6730636" y="4132895"/>
            <a:ext cx="902300" cy="457905"/>
          </a:xfrm>
          <a:prstGeom prst="rect">
            <a:avLst/>
          </a:prstGeom>
        </p:spPr>
      </p:pic>
      <p:pic>
        <p:nvPicPr>
          <p:cNvPr id="14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0636" y="5830655"/>
            <a:ext cx="902300" cy="457905"/>
          </a:xfrm>
          <a:prstGeom prst="rect">
            <a:avLst/>
          </a:prstGeom>
        </p:spPr>
      </p:pic>
      <p:sp>
        <p:nvSpPr>
          <p:cNvPr id="143" name="Shape 143"/>
          <p:cNvSpPr/>
          <p:nvPr/>
        </p:nvSpPr>
        <p:spPr>
          <a:xfrm>
            <a:off x="7514119" y="4044950"/>
            <a:ext cx="4590977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&lt;div id=„person“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data-bind=„…“&gt;&lt;/div&gt;</a:t>
            </a:r>
            <a:endParaRPr sz="3600">
              <a:solidFill>
                <a:srgbClr val="535353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7514119" y="5352880"/>
            <a:ext cx="4590977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&lt;div id=„address“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data-bind=„…“&gt;&lt;/div&gt;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9094106" y="2874826"/>
            <a:ext cx="1276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HTML</a:t>
            </a:r>
          </a:p>
        </p:txBody>
      </p:sp>
      <p:sp>
        <p:nvSpPr>
          <p:cNvPr id="146" name="Shape 146"/>
          <p:cNvSpPr/>
          <p:nvPr/>
        </p:nvSpPr>
        <p:spPr>
          <a:xfrm>
            <a:off x="255859" y="4050697"/>
            <a:ext cx="62849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Models.applyBindings(p, „person“);</a:t>
            </a:r>
          </a:p>
        </p:txBody>
      </p:sp>
      <p:sp>
        <p:nvSpPr>
          <p:cNvPr id="147" name="Shape 147"/>
          <p:cNvSpPr/>
          <p:nvPr/>
        </p:nvSpPr>
        <p:spPr>
          <a:xfrm>
            <a:off x="220364" y="5665508"/>
            <a:ext cx="635592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Models.applyBindings(a, „address“);</a:t>
            </a:r>
          </a:p>
        </p:txBody>
      </p:sp>
      <p:sp>
        <p:nvSpPr>
          <p:cNvPr id="148" name="Shape 148"/>
          <p:cNvSpPr/>
          <p:nvPr/>
        </p:nvSpPr>
        <p:spPr>
          <a:xfrm>
            <a:off x="1945664" y="7703242"/>
            <a:ext cx="91134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https://dukescript.com/update/2014/12/29/New-Version-Of-HTML-APIs-released.html</a:t>
            </a:r>
          </a:p>
        </p:txBody>
      </p:sp>
      <p:sp>
        <p:nvSpPr>
          <p:cNvPr id="149" name="Shape 149"/>
          <p:cNvSpPr/>
          <p:nvPr/>
        </p:nvSpPr>
        <p:spPr>
          <a:xfrm>
            <a:off x="3172730" y="2874826"/>
            <a:ext cx="7833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Java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ap_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943" y="1119687"/>
            <a:ext cx="13004801" cy="870373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new?</a:t>
            </a:r>
          </a:p>
        </p:txBody>
      </p:sp>
      <p:sp>
        <p:nvSpPr>
          <p:cNvPr id="153" name="Shape 153"/>
          <p:cNvSpPr/>
          <p:nvPr/>
        </p:nvSpPr>
        <p:spPr>
          <a:xfrm>
            <a:off x="1562803" y="1965661"/>
            <a:ext cx="9879194" cy="6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Performance Comparison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https://github.com/konsoletyper/teavm/tree/master/teavm-samples/teavm-samples-benchmark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Under Development?</a:t>
            </a:r>
          </a:p>
        </p:txBody>
      </p:sp>
      <p:sp>
        <p:nvSpPr>
          <p:cNvPr id="156" name="Shape 156"/>
          <p:cNvSpPr/>
          <p:nvPr/>
        </p:nvSpPr>
        <p:spPr>
          <a:xfrm>
            <a:off x="2141490" y="4309932"/>
            <a:ext cx="888397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Better Code Completion</a:t>
            </a:r>
            <a:endParaRPr sz="6800">
              <a:solidFill>
                <a:srgbClr val="535353"/>
              </a:solidFill>
            </a:endParaRPr>
          </a:p>
        </p:txBody>
      </p:sp>
      <p:pic>
        <p:nvPicPr>
          <p:cNvPr id="157" name="Bildschirmfoto 2015-03-16 um 12.15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36141"/>
            <a:ext cx="13004801" cy="1956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uckwheat-pancakes-10-10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430" y="-2767870"/>
            <a:ext cx="13203659" cy="1532944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4B4B4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B4B4B4"/>
                </a:solidFill>
              </a:rPr>
              <a:t>What’s Under Development?</a:t>
            </a:r>
          </a:p>
        </p:txBody>
      </p:sp>
      <p:sp>
        <p:nvSpPr>
          <p:cNvPr id="161" name="Shape 161"/>
          <p:cNvSpPr/>
          <p:nvPr/>
        </p:nvSpPr>
        <p:spPr>
          <a:xfrm>
            <a:off x="4051679" y="2877496"/>
            <a:ext cx="5163915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Hot Swapping</a:t>
            </a:r>
            <a:endParaRPr sz="6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2ModB1GB_-com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64673"/>
            <a:ext cx="13004801" cy="737235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Under Development?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Under Development?</a:t>
            </a:r>
          </a:p>
        </p:txBody>
      </p:sp>
      <p:sp>
        <p:nvSpPr>
          <p:cNvPr id="167" name="Shape 167"/>
          <p:cNvSpPr/>
          <p:nvPr/>
        </p:nvSpPr>
        <p:spPr>
          <a:xfrm>
            <a:off x="488937" y="3587750"/>
            <a:ext cx="792549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On Device Debugging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(iOS, Android)</a:t>
            </a:r>
            <a:endParaRPr sz="6800">
              <a:solidFill>
                <a:srgbClr val="535353"/>
              </a:solidFill>
            </a:endParaRPr>
          </a:p>
        </p:txBody>
      </p:sp>
      <p:pic>
        <p:nvPicPr>
          <p:cNvPr id="168" name="android-device-connect_USB-debugging-options 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2092" y="3053399"/>
            <a:ext cx="3628024" cy="5804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What’s Under Development?</a:t>
            </a:r>
          </a:p>
        </p:txBody>
      </p:sp>
      <p:sp>
        <p:nvSpPr>
          <p:cNvPr id="171" name="Shape 171"/>
          <p:cNvSpPr/>
          <p:nvPr/>
        </p:nvSpPr>
        <p:spPr>
          <a:xfrm>
            <a:off x="3773437" y="3323658"/>
            <a:ext cx="5745480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Camera API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Leaflet4j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Controls.js</a:t>
            </a: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http://xelfi.cz/camera/</a:t>
            </a:r>
            <a:endParaRPr sz="31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https://github.com/sperlchris/leaflet4j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434755" y="4309932"/>
            <a:ext cx="1029744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Thank you for your attention!</a:t>
            </a:r>
            <a:endParaRPr sz="6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355600" y="2051050"/>
            <a:ext cx="12293600" cy="3238500"/>
          </a:xfrm>
          <a:prstGeom prst="rect">
            <a:avLst/>
          </a:prstGeom>
        </p:spPr>
        <p:txBody>
          <a:bodyPr/>
          <a:lstStyle>
            <a:lvl1pPr>
              <a:defRPr>
                <a:latin typeface="spaceman"/>
                <a:ea typeface="spaceman"/>
                <a:cs typeface="spaceman"/>
                <a:sym typeface="spaceman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DukeScript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http://www.dukescript.com</a:t>
            </a:r>
            <a:endParaRPr sz="3800">
              <a:solidFill>
                <a:srgbClr val="535353"/>
              </a:solidFill>
            </a:endParaRPr>
          </a:p>
        </p:txBody>
      </p:sp>
      <p:grpSp>
        <p:nvGrpSpPr>
          <p:cNvPr id="51" name="Group 51"/>
          <p:cNvGrpSpPr/>
          <p:nvPr/>
        </p:nvGrpSpPr>
        <p:grpSpPr>
          <a:xfrm>
            <a:off x="4806950" y="1149350"/>
            <a:ext cx="2832100" cy="2540000"/>
            <a:chOff x="-88900" y="-50800"/>
            <a:chExt cx="2832100" cy="2540000"/>
          </a:xfrm>
        </p:grpSpPr>
        <p:pic>
          <p:nvPicPr>
            <p:cNvPr id="50" name="javaduke_htlml5_c-0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654300" cy="2298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9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88900" y="-50800"/>
              <a:ext cx="2832100" cy="2540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355600" y="-88900"/>
            <a:ext cx="13741400" cy="10007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4200">
                <a:solidFill>
                  <a:srgbClr val="FFFFFF"/>
                </a:solidFill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</a:p>
        </p:txBody>
      </p:sp>
      <p:pic>
        <p:nvPicPr>
          <p:cNvPr id="54" name="java_forbidde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1047750"/>
            <a:ext cx="9512300" cy="95123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xfrm>
            <a:off x="1041400" y="-152400"/>
            <a:ext cx="10464800" cy="2540000"/>
          </a:xfrm>
          <a:prstGeom prst="rect">
            <a:avLst/>
          </a:prstGeom>
        </p:spPr>
        <p:txBody>
          <a:bodyPr/>
          <a:lstStyle>
            <a:lvl1pPr defTabSz="457200">
              <a:defRPr cap="none" sz="14400">
                <a:solidFill>
                  <a:srgbClr val="A61702"/>
                </a:solidFill>
                <a:latin typeface="Mesquite Std Medium"/>
                <a:ea typeface="Mesquite Std Medium"/>
                <a:cs typeface="Mesquite Std Medium"/>
                <a:sym typeface="Mesquite Std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61702"/>
                </a:solidFill>
              </a:rPr>
              <a:t>Problem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jvm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414" y="1080114"/>
            <a:ext cx="9599972" cy="95999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 60"/>
          <p:cNvGrpSpPr/>
          <p:nvPr/>
        </p:nvGrpSpPr>
        <p:grpSpPr>
          <a:xfrm>
            <a:off x="7440755" y="5810136"/>
            <a:ext cx="3185321" cy="2845900"/>
            <a:chOff x="-88900" y="-50800"/>
            <a:chExt cx="3185319" cy="2845898"/>
          </a:xfrm>
        </p:grpSpPr>
        <p:pic>
          <p:nvPicPr>
            <p:cNvPr id="59" name="javaduke_htlml5_c-0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07520" cy="260459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88900" y="-50800"/>
              <a:ext cx="3185320" cy="2845899"/>
            </a:xfrm>
            <a:prstGeom prst="rect">
              <a:avLst/>
            </a:prstGeom>
            <a:effectLst/>
          </p:spPr>
        </p:pic>
      </p:grpSp>
      <p:grpSp>
        <p:nvGrpSpPr>
          <p:cNvPr id="63" name="Group 63"/>
          <p:cNvGrpSpPr/>
          <p:nvPr/>
        </p:nvGrpSpPr>
        <p:grpSpPr>
          <a:xfrm>
            <a:off x="2325070" y="6719910"/>
            <a:ext cx="1401903" cy="1301409"/>
            <a:chOff x="-88900" y="-50800"/>
            <a:chExt cx="1401902" cy="1301407"/>
          </a:xfrm>
        </p:grpSpPr>
        <p:pic>
          <p:nvPicPr>
            <p:cNvPr id="62" name="javaduke_htlml5_c-0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24103" cy="10601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88900" y="-50800"/>
              <a:ext cx="1401903" cy="1301408"/>
            </a:xfrm>
            <a:prstGeom prst="rect">
              <a:avLst/>
            </a:prstGeom>
            <a:effectLst/>
          </p:spPr>
        </p:pic>
      </p:grpSp>
      <p:sp>
        <p:nvSpPr>
          <p:cNvPr id="64" name="Shape 64"/>
          <p:cNvSpPr/>
          <p:nvPr/>
        </p:nvSpPr>
        <p:spPr>
          <a:xfrm>
            <a:off x="1041400" y="-1524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57200">
              <a:defRPr sz="14400">
                <a:solidFill>
                  <a:srgbClr val="0061FF"/>
                </a:solidFill>
                <a:latin typeface="Mesquite Std Medium"/>
                <a:ea typeface="Mesquite Std Medium"/>
                <a:cs typeface="Mesquite Std Medium"/>
                <a:sym typeface="Mesquite Std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0061FF"/>
                </a:solidFill>
              </a:rPr>
              <a:t>Solution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3628194" y="2691764"/>
            <a:ext cx="3751225" cy="3335990"/>
            <a:chOff x="-88900" y="-50800"/>
            <a:chExt cx="3751224" cy="3335988"/>
          </a:xfrm>
        </p:grpSpPr>
        <p:pic>
          <p:nvPicPr>
            <p:cNvPr id="66" name="javaduke_htlml5_c-0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73425" cy="30946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5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88900" y="-50800"/>
              <a:ext cx="3751225" cy="333598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1"/>
          <p:cNvGrpSpPr/>
          <p:nvPr/>
        </p:nvGrpSpPr>
        <p:grpSpPr>
          <a:xfrm>
            <a:off x="320427" y="3419054"/>
            <a:ext cx="3265680" cy="2915493"/>
            <a:chOff x="-88899" y="-50800"/>
            <a:chExt cx="3265678" cy="2915492"/>
          </a:xfrm>
        </p:grpSpPr>
        <p:pic>
          <p:nvPicPr>
            <p:cNvPr id="70" name="javaduke_htlml5_c-0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87880" cy="267419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3265680" cy="2915493"/>
            </a:xfrm>
            <a:prstGeom prst="rect">
              <a:avLst/>
            </a:prstGeom>
            <a:effectLst/>
          </p:spPr>
        </p:pic>
      </p:grpSp>
      <p:sp>
        <p:nvSpPr>
          <p:cNvPr id="72" name="Shape 72"/>
          <p:cNvSpPr/>
          <p:nvPr/>
        </p:nvSpPr>
        <p:spPr>
          <a:xfrm>
            <a:off x="4042946" y="3476085"/>
            <a:ext cx="83472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“DukeScript is the Lightweight JavaFX I always dreamed of!”</a:t>
            </a:r>
          </a:p>
        </p:txBody>
      </p:sp>
      <p:sp>
        <p:nvSpPr>
          <p:cNvPr id="73" name="Shape 73"/>
          <p:cNvSpPr/>
          <p:nvPr/>
        </p:nvSpPr>
        <p:spPr>
          <a:xfrm>
            <a:off x="6979695" y="5445169"/>
            <a:ext cx="51968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Stephen Chin, JavaOne M.C.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How does it work?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How does it work?</a:t>
            </a:r>
          </a:p>
        </p:txBody>
      </p:sp>
      <p:sp>
        <p:nvSpPr>
          <p:cNvPr id="78" name="Shape 78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Insert JVM here</a:t>
            </a:r>
          </a:p>
        </p:txBody>
      </p:sp>
      <p:sp>
        <p:nvSpPr>
          <p:cNvPr id="79" name="Shape 79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Insert HTML5 Renderer here</a:t>
            </a:r>
          </a:p>
        </p:txBody>
      </p:sp>
      <p:sp>
        <p:nvSpPr>
          <p:cNvPr id="80" name="Shape 80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DukeScript glues them together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How does it work?</a:t>
            </a:r>
          </a:p>
        </p:txBody>
      </p:sp>
      <p:sp>
        <p:nvSpPr>
          <p:cNvPr id="83" name="Shape 83"/>
          <p:cNvSpPr/>
          <p:nvPr/>
        </p:nvSpPr>
        <p:spPr>
          <a:xfrm>
            <a:off x="3086223" y="6620736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JVM executes Java Business Logic, written with DukeScript Java APIs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3086223" y="2662962"/>
            <a:ext cx="6832354" cy="2476501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HTML5 Component renders the result</a:t>
            </a:r>
          </a:p>
        </p:txBody>
      </p:sp>
      <p:sp>
        <p:nvSpPr>
          <p:cNvPr id="85" name="Shape 85"/>
          <p:cNvSpPr/>
          <p:nvPr/>
        </p:nvSpPr>
        <p:spPr>
          <a:xfrm>
            <a:off x="3086223" y="5367795"/>
            <a:ext cx="6832354" cy="1024609"/>
          </a:xfrm>
          <a:prstGeom prst="rect">
            <a:avLst/>
          </a:prstGeom>
          <a:solidFill>
            <a:srgbClr val="78AAB3"/>
          </a:solidFill>
          <a:ln w="635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DukeScript and it’s Java APIs control the Renderer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