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63"/>
  </p:notesMasterIdLst>
  <p:handoutMasterIdLst>
    <p:handoutMasterId r:id="rId64"/>
  </p:handoutMasterIdLst>
  <p:sldIdLst>
    <p:sldId id="304" r:id="rId3"/>
    <p:sldId id="310" r:id="rId4"/>
    <p:sldId id="432" r:id="rId5"/>
    <p:sldId id="407" r:id="rId6"/>
    <p:sldId id="406" r:id="rId7"/>
    <p:sldId id="321" r:id="rId8"/>
    <p:sldId id="427" r:id="rId9"/>
    <p:sldId id="322" r:id="rId10"/>
    <p:sldId id="343" r:id="rId11"/>
    <p:sldId id="370" r:id="rId12"/>
    <p:sldId id="405" r:id="rId13"/>
    <p:sldId id="418" r:id="rId14"/>
    <p:sldId id="333" r:id="rId15"/>
    <p:sldId id="334" r:id="rId16"/>
    <p:sldId id="335" r:id="rId17"/>
    <p:sldId id="429" r:id="rId18"/>
    <p:sldId id="410" r:id="rId19"/>
    <p:sldId id="411" r:id="rId20"/>
    <p:sldId id="412" r:id="rId21"/>
    <p:sldId id="425" r:id="rId22"/>
    <p:sldId id="337" r:id="rId23"/>
    <p:sldId id="338" r:id="rId24"/>
    <p:sldId id="339" r:id="rId25"/>
    <p:sldId id="340" r:id="rId26"/>
    <p:sldId id="341" r:id="rId27"/>
    <p:sldId id="342" r:id="rId28"/>
    <p:sldId id="413" r:id="rId29"/>
    <p:sldId id="414" r:id="rId30"/>
    <p:sldId id="415" r:id="rId31"/>
    <p:sldId id="416" r:id="rId32"/>
    <p:sldId id="417" r:id="rId33"/>
    <p:sldId id="362" r:id="rId34"/>
    <p:sldId id="347" r:id="rId35"/>
    <p:sldId id="402" r:id="rId36"/>
    <p:sldId id="403" r:id="rId37"/>
    <p:sldId id="404" r:id="rId38"/>
    <p:sldId id="348" r:id="rId39"/>
    <p:sldId id="374" r:id="rId40"/>
    <p:sldId id="433" r:id="rId41"/>
    <p:sldId id="395" r:id="rId42"/>
    <p:sldId id="376" r:id="rId43"/>
    <p:sldId id="375" r:id="rId44"/>
    <p:sldId id="377" r:id="rId45"/>
    <p:sldId id="378" r:id="rId46"/>
    <p:sldId id="388" r:id="rId47"/>
    <p:sldId id="396" r:id="rId48"/>
    <p:sldId id="391" r:id="rId49"/>
    <p:sldId id="389" r:id="rId50"/>
    <p:sldId id="393" r:id="rId51"/>
    <p:sldId id="394" r:id="rId52"/>
    <p:sldId id="397" r:id="rId53"/>
    <p:sldId id="390" r:id="rId54"/>
    <p:sldId id="400" r:id="rId55"/>
    <p:sldId id="401" r:id="rId56"/>
    <p:sldId id="424" r:id="rId57"/>
    <p:sldId id="421" r:id="rId58"/>
    <p:sldId id="419" r:id="rId59"/>
    <p:sldId id="428" r:id="rId60"/>
    <p:sldId id="426" r:id="rId61"/>
    <p:sldId id="423" r:id="rId62"/>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Source Sans Pro"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Source Sans Pro"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Source Sans Pro"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Source Sans Pro"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Source Sans Pro" charset="0"/>
        <a:ea typeface="ＭＳ Ｐゴシック" charset="0"/>
        <a:cs typeface="ＭＳ Ｐゴシック" charset="0"/>
      </a:defRPr>
    </a:lvl5pPr>
    <a:lvl6pPr marL="2286000" algn="l" defTabSz="457200" rtl="0" eaLnBrk="1" latinLnBrk="0" hangingPunct="1">
      <a:defRPr sz="2400" kern="1200">
        <a:solidFill>
          <a:schemeClr val="tx1"/>
        </a:solidFill>
        <a:latin typeface="Source Sans Pro" charset="0"/>
        <a:ea typeface="ＭＳ Ｐゴシック" charset="0"/>
        <a:cs typeface="ＭＳ Ｐゴシック" charset="0"/>
      </a:defRPr>
    </a:lvl6pPr>
    <a:lvl7pPr marL="2743200" algn="l" defTabSz="457200" rtl="0" eaLnBrk="1" latinLnBrk="0" hangingPunct="1">
      <a:defRPr sz="2400" kern="1200">
        <a:solidFill>
          <a:schemeClr val="tx1"/>
        </a:solidFill>
        <a:latin typeface="Source Sans Pro" charset="0"/>
        <a:ea typeface="ＭＳ Ｐゴシック" charset="0"/>
        <a:cs typeface="ＭＳ Ｐゴシック" charset="0"/>
      </a:defRPr>
    </a:lvl7pPr>
    <a:lvl8pPr marL="3200400" algn="l" defTabSz="457200" rtl="0" eaLnBrk="1" latinLnBrk="0" hangingPunct="1">
      <a:defRPr sz="2400" kern="1200">
        <a:solidFill>
          <a:schemeClr val="tx1"/>
        </a:solidFill>
        <a:latin typeface="Source Sans Pro" charset="0"/>
        <a:ea typeface="ＭＳ Ｐゴシック" charset="0"/>
        <a:cs typeface="ＭＳ Ｐゴシック" charset="0"/>
      </a:defRPr>
    </a:lvl8pPr>
    <a:lvl9pPr marL="3657600" algn="l" defTabSz="457200" rtl="0" eaLnBrk="1" latinLnBrk="0" hangingPunct="1">
      <a:defRPr sz="2400" kern="1200">
        <a:solidFill>
          <a:schemeClr val="tx1"/>
        </a:solidFill>
        <a:latin typeface="Source Sans Pro"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131"/>
    <a:srgbClr val="474747"/>
    <a:srgbClr val="000000"/>
    <a:srgbClr val="DBDBDB"/>
    <a:srgbClr val="004800"/>
    <a:srgbClr val="1711D6"/>
    <a:srgbClr val="274FC8"/>
    <a:srgbClr val="8C1515"/>
    <a:srgbClr val="D6DDD3"/>
    <a:srgbClr val="EDE8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4" autoAdjust="0"/>
    <p:restoredTop sz="87884" autoAdjust="0"/>
  </p:normalViewPr>
  <p:slideViewPr>
    <p:cSldViewPr snapToGrid="0" snapToObjects="1">
      <p:cViewPr>
        <p:scale>
          <a:sx n="94" d="100"/>
          <a:sy n="94" d="100"/>
        </p:scale>
        <p:origin x="-1280" y="-80"/>
      </p:cViewPr>
      <p:guideLst>
        <p:guide orient="horz" pos="2880"/>
        <p:guide pos="192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C8FDC30-7ED5-A347-B584-F48DA762AE33}" type="datetimeFigureOut">
              <a:rPr lang="en-US"/>
              <a:pPr>
                <a:defRPr/>
              </a:pPr>
              <a:t>7/15/17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053CFBE5-14D7-F048-A5AB-F3B71AC812DC}" type="slidenum">
              <a:rPr lang="en-US"/>
              <a:pPr>
                <a:defRPr/>
              </a:pPr>
              <a:t>‹#›</a:t>
            </a:fld>
            <a:endParaRPr lang="en-US" dirty="0"/>
          </a:p>
        </p:txBody>
      </p:sp>
    </p:spTree>
    <p:extLst>
      <p:ext uri="{BB962C8B-B14F-4D97-AF65-F5344CB8AC3E}">
        <p14:creationId xmlns:p14="http://schemas.microsoft.com/office/powerpoint/2010/main" val="1486580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A4B0798-91C6-FB4D-923C-3717AD916DC9}" type="datetimeFigureOut">
              <a:rPr lang="en-US"/>
              <a:pPr>
                <a:defRPr/>
              </a:pPr>
              <a:t>7/15/17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74C51615-A594-DF4F-83EE-45DF89B17AEB}" type="slidenum">
              <a:rPr lang="en-US"/>
              <a:pPr>
                <a:defRPr/>
              </a:pPr>
              <a:t>‹#›</a:t>
            </a:fld>
            <a:endParaRPr lang="en-US" dirty="0"/>
          </a:p>
        </p:txBody>
      </p:sp>
    </p:spTree>
    <p:extLst>
      <p:ext uri="{BB962C8B-B14F-4D97-AF65-F5344CB8AC3E}">
        <p14:creationId xmlns:p14="http://schemas.microsoft.com/office/powerpoint/2010/main" val="26079662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1</a:t>
            </a:fld>
            <a:endParaRPr lang="en-US" dirty="0"/>
          </a:p>
        </p:txBody>
      </p:sp>
    </p:spTree>
    <p:extLst>
      <p:ext uri="{BB962C8B-B14F-4D97-AF65-F5344CB8AC3E}">
        <p14:creationId xmlns:p14="http://schemas.microsoft.com/office/powerpoint/2010/main" val="1655899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Tools to help write </a:t>
            </a:r>
            <a:r>
              <a:rPr lang="en-US" dirty="0" err="1" smtClean="0"/>
              <a:t>testdata</a:t>
            </a:r>
            <a:endParaRPr lang="en-US" dirty="0" smtClean="0"/>
          </a:p>
          <a:p>
            <a:pPr marL="628650" lvl="1" indent="-171450">
              <a:buFontTx/>
              <a:buChar char="-"/>
            </a:pPr>
            <a:r>
              <a:rPr lang="en-US" dirty="0" err="1" smtClean="0"/>
              <a:t>sss_sdnet_tuples</a:t>
            </a:r>
            <a:endParaRPr lang="en-US" dirty="0" smtClean="0"/>
          </a:p>
          <a:p>
            <a:pPr marL="628650" lvl="1" indent="-171450">
              <a:buFontTx/>
              <a:buChar char="-"/>
            </a:pPr>
            <a:r>
              <a:rPr lang="en-US" dirty="0" err="1" smtClean="0"/>
              <a:t>scapy</a:t>
            </a:r>
            <a:endParaRPr lang="en-US" dirty="0" smtClean="0"/>
          </a:p>
          <a:p>
            <a:pPr marL="171450" indent="-171450">
              <a:buFontTx/>
              <a:buChar char="-"/>
            </a:pPr>
            <a:r>
              <a:rPr lang="en-US" dirty="0" smtClean="0"/>
              <a:t>Tools to help debug failing simulations</a:t>
            </a:r>
          </a:p>
          <a:p>
            <a:pPr marL="628650" lvl="1" indent="-171450">
              <a:buFontTx/>
              <a:buChar char="-"/>
            </a:pPr>
            <a:r>
              <a:rPr lang="en-US" dirty="0" smtClean="0"/>
              <a:t>Parsing</a:t>
            </a:r>
            <a:r>
              <a:rPr lang="en-US" baseline="0" dirty="0" smtClean="0"/>
              <a:t> simulation output into header / metadata fields</a:t>
            </a:r>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33</a:t>
            </a:fld>
            <a:endParaRPr lang="en-US" dirty="0"/>
          </a:p>
        </p:txBody>
      </p:sp>
    </p:spTree>
    <p:extLst>
      <p:ext uri="{BB962C8B-B14F-4D97-AF65-F5344CB8AC3E}">
        <p14:creationId xmlns:p14="http://schemas.microsoft.com/office/powerpoint/2010/main" val="524044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Now I’ll briefly describe the process of compiling</a:t>
            </a:r>
            <a:r>
              <a:rPr lang="en-US" baseline="0" dirty="0" smtClean="0"/>
              <a:t> P4 programs using the Xilinx P4-SDNet </a:t>
            </a:r>
            <a:r>
              <a:rPr lang="en-US" baseline="0" dirty="0" err="1" smtClean="0"/>
              <a:t>toolchain</a:t>
            </a:r>
            <a:endParaRPr lang="en-US" baseline="0" dirty="0" smtClean="0"/>
          </a:p>
          <a:p>
            <a:pPr marL="171450" indent="-171450">
              <a:buFontTx/>
              <a:buChar char="-"/>
            </a:pPr>
            <a:r>
              <a:rPr lang="en-US" baseline="0" dirty="0" smtClean="0"/>
              <a:t>But before I do, I want to clarify that P4-SDNet is an official Xilinx product, so I haven’t had much to do with it’s development other than helping to debug a few features here and there</a:t>
            </a:r>
          </a:p>
          <a:p>
            <a:pPr marL="171450" indent="-171450">
              <a:buFontTx/>
              <a:buChar char="-"/>
            </a:pPr>
            <a:r>
              <a:rPr lang="en-US" baseline="0" dirty="0" smtClean="0"/>
              <a:t>I was just fortunate enough to get the opportunity to put it to use for </a:t>
            </a:r>
            <a:r>
              <a:rPr lang="en-US" baseline="0" dirty="0" err="1" smtClean="0"/>
              <a:t>NetFPGA</a:t>
            </a:r>
            <a:endParaRPr lang="en-US" dirty="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55</a:t>
            </a:fld>
            <a:endParaRPr lang="en-US" dirty="0"/>
          </a:p>
        </p:txBody>
      </p:sp>
    </p:spTree>
    <p:extLst>
      <p:ext uri="{BB962C8B-B14F-4D97-AF65-F5344CB8AC3E}">
        <p14:creationId xmlns:p14="http://schemas.microsoft.com/office/powerpoint/2010/main" val="35794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smtClean="0"/>
              <a:t>P4 is an open source language that allows the specification</a:t>
            </a:r>
            <a:r>
              <a:rPr lang="en-US" baseline="0" dirty="0" smtClean="0"/>
              <a:t> of packet processing logic, as well as the automatic generation of an API to allow control-plane software to interact with the forwarding-plane</a:t>
            </a:r>
          </a:p>
          <a:p>
            <a:pPr marL="171450" indent="-171450">
              <a:buFontTx/>
              <a:buChar char="-"/>
            </a:pPr>
            <a:r>
              <a:rPr lang="en-US" baseline="0" dirty="0" smtClean="0"/>
              <a:t>It first appeared in a paper published in ACM CCR in 2014 and was largely motivated by limitations of the </a:t>
            </a:r>
            <a:r>
              <a:rPr lang="en-US" baseline="0" dirty="0" err="1" smtClean="0"/>
              <a:t>OpenFlow</a:t>
            </a:r>
            <a:r>
              <a:rPr lang="en-US" baseline="0" dirty="0" smtClean="0"/>
              <a:t> protocol. For those of you who are familiar with </a:t>
            </a:r>
            <a:r>
              <a:rPr lang="en-US" baseline="0" dirty="0" err="1" smtClean="0"/>
              <a:t>OpenFlow</a:t>
            </a:r>
            <a:r>
              <a:rPr lang="en-US" baseline="0" dirty="0" smtClean="0"/>
              <a:t> and SDN, these things really tried to give network owners and operators control over the control-plane. They could add and remove entries from tables that already exist in the hardware but could not add any new tables. I like to think of P4 as a logical extension to this, it tries to provide network owners and operators with an even deeper level of control, control over the forwarding plane.</a:t>
            </a:r>
            <a:endParaRPr lang="en-US" dirty="0" smtClean="0"/>
          </a:p>
          <a:p>
            <a:pPr marL="171450" indent="-171450">
              <a:buFontTx/>
              <a:buChar char="-"/>
            </a:pPr>
            <a:endParaRPr lang="en-US" dirty="0" smtClean="0"/>
          </a:p>
          <a:p>
            <a:pPr marL="171450" indent="-171450">
              <a:buFontTx/>
              <a:buChar char="-"/>
            </a:pPr>
            <a:r>
              <a:rPr lang="en-US" dirty="0" smtClean="0"/>
              <a:t>The</a:t>
            </a:r>
            <a:r>
              <a:rPr lang="en-US" baseline="0" dirty="0" smtClean="0"/>
              <a:t> current version of P4 is being called P4_14, but a fairly major revision to the language is coming out in May called P4_16. </a:t>
            </a:r>
          </a:p>
          <a:p>
            <a:pPr marL="171450" indent="-171450">
              <a:buFontTx/>
              <a:buChar char="-"/>
            </a:pPr>
            <a:r>
              <a:rPr lang="en-US" baseline="0" dirty="0" smtClean="0"/>
              <a:t>If you’d like to explore P4 more on your own after this talk, I’d highly encourage you to go check out P4.org. It is an open language consortium with about 60 member organizations.</a:t>
            </a:r>
          </a:p>
          <a:p>
            <a:pPr marL="171450" indent="-171450">
              <a:buFontTx/>
              <a:buChar char="-"/>
            </a:pPr>
            <a:r>
              <a:rPr lang="en-US" baseline="0" dirty="0" smtClean="0"/>
              <a:t>They have hosted multiple events at Stanford. Events such as Developers Days which are dedicated to teaching P4 to new developers, as well as P4 Workshops which are more conference style, where researchers give talks about the latest and greatest in programmable forwarding.</a:t>
            </a:r>
            <a:endParaRPr lang="en-US" dirty="0" smtClean="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3</a:t>
            </a:fld>
            <a:endParaRPr lang="en-US" dirty="0"/>
          </a:p>
        </p:txBody>
      </p:sp>
    </p:spTree>
    <p:extLst>
      <p:ext uri="{BB962C8B-B14F-4D97-AF65-F5344CB8AC3E}">
        <p14:creationId xmlns:p14="http://schemas.microsoft.com/office/powerpoint/2010/main" val="224626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So now you have a general sense of what P4 is and what is aims to accomplish. I’ll try to motivate why I think it’s so great.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Of course, an obvious benefit is that new features can now be added very easily, simply change the P4 program and recompile. Or you may actually want to remove features that you are not using (or don’t think you are using) in order to reduce complexity in your network. Many network failures are caused by unanticipated interactions of features that network operators didn’t even know they were using!</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aseline="0" dirty="0" smtClean="0"/>
          </a:p>
          <a:p>
            <a:pPr marL="0" indent="0">
              <a:buFontTx/>
              <a:buNone/>
            </a:pPr>
            <a:r>
              <a:rPr lang="en-US" dirty="0" smtClean="0"/>
              <a:t>With</a:t>
            </a:r>
            <a:r>
              <a:rPr lang="en-US" baseline="0" dirty="0" smtClean="0"/>
              <a:t> P4, it becomes very easy to reallocate resources between different tables after deployment. </a:t>
            </a:r>
            <a:r>
              <a:rPr lang="en-US" dirty="0" smtClean="0"/>
              <a:t>For fixed function switches,</a:t>
            </a:r>
            <a:r>
              <a:rPr lang="en-US" baseline="0" dirty="0" smtClean="0"/>
              <a:t> f</a:t>
            </a:r>
            <a:r>
              <a:rPr lang="en-US" dirty="0" smtClean="0"/>
              <a:t>eatures</a:t>
            </a:r>
            <a:r>
              <a:rPr lang="en-US" baseline="0" dirty="0" smtClean="0"/>
              <a:t> and table sizes are baked in at design time. </a:t>
            </a:r>
          </a:p>
          <a:p>
            <a:pPr marL="0" indent="0">
              <a:buFontTx/>
              <a:buNone/>
            </a:pPr>
            <a:endParaRPr lang="en-US" baseline="0" dirty="0" smtClean="0"/>
          </a:p>
          <a:p>
            <a:pPr marL="0" indent="0">
              <a:buFontTx/>
              <a:buNone/>
            </a:pPr>
            <a:r>
              <a:rPr lang="en-US" baseline="0" dirty="0" smtClean="0"/>
              <a:t>With programmable forwarding also comes much greater visibility into the network, as well as a software style development process</a:t>
            </a:r>
          </a:p>
          <a:p>
            <a:pPr marL="0" indent="0">
              <a:buFontTx/>
              <a:buNone/>
            </a:pPr>
            <a:endParaRPr lang="en-US" baseline="0" dirty="0" smtClean="0"/>
          </a:p>
          <a:p>
            <a:pPr marL="0" indent="0">
              <a:buFontTx/>
              <a:buNone/>
            </a:pPr>
            <a:r>
              <a:rPr lang="en-US" baseline="0" dirty="0" smtClean="0"/>
              <a:t>You keep your own P4 programs. </a:t>
            </a:r>
          </a:p>
          <a:p>
            <a:pPr marL="0" indent="0">
              <a:buFontTx/>
              <a:buNone/>
            </a:pPr>
            <a:r>
              <a:rPr lang="en-US" baseline="0" dirty="0" smtClean="0"/>
              <a:t>Could also use P4 programs to explicitly define the functionality of fixed function switch chips as a way to potentially replace datasheets.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4</a:t>
            </a:fld>
            <a:endParaRPr lang="en-US" dirty="0"/>
          </a:p>
        </p:txBody>
      </p:sp>
    </p:spTree>
    <p:extLst>
      <p:ext uri="{BB962C8B-B14F-4D97-AF65-F5344CB8AC3E}">
        <p14:creationId xmlns:p14="http://schemas.microsoft.com/office/powerpoint/2010/main" val="13591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5</a:t>
            </a:fld>
            <a:endParaRPr lang="en-US" dirty="0"/>
          </a:p>
        </p:txBody>
      </p:sp>
    </p:spTree>
    <p:extLst>
      <p:ext uri="{BB962C8B-B14F-4D97-AF65-F5344CB8AC3E}">
        <p14:creationId xmlns:p14="http://schemas.microsoft.com/office/powerpoint/2010/main" val="320679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So here is the general process for programming a P4 target.</a:t>
            </a:r>
          </a:p>
          <a:p>
            <a:pPr marL="171450" indent="-171450">
              <a:buFontTx/>
              <a:buChar char="-"/>
            </a:pPr>
            <a:r>
              <a:rPr lang="en-US" baseline="0" dirty="0" smtClean="0"/>
              <a:t>The manufacturer of the target provides the P4 programmer with 3 things</a:t>
            </a:r>
          </a:p>
          <a:p>
            <a:pPr marL="628650" lvl="1" indent="-171450">
              <a:buFontTx/>
              <a:buChar char="-"/>
            </a:pPr>
            <a:r>
              <a:rPr lang="en-US" baseline="0" dirty="0" smtClean="0"/>
              <a:t>The target itself</a:t>
            </a:r>
          </a:p>
          <a:p>
            <a:pPr marL="628650" lvl="1" indent="-171450">
              <a:buFontTx/>
              <a:buChar char="-"/>
            </a:pPr>
            <a:r>
              <a:rPr lang="en-US" baseline="0" dirty="0" smtClean="0"/>
              <a:t>A compiler that takes in the P4 program and generates the data-plane runtime implementation for the target, as well as an API to allow the control plane to interact with the tables and other </a:t>
            </a:r>
            <a:r>
              <a:rPr lang="en-US" baseline="0" dirty="0" err="1" smtClean="0"/>
              <a:t>stateful</a:t>
            </a:r>
            <a:r>
              <a:rPr lang="en-US" baseline="0" dirty="0" smtClean="0"/>
              <a:t> elements in the data-plane</a:t>
            </a:r>
          </a:p>
          <a:p>
            <a:pPr marL="628650" lvl="1" indent="-171450">
              <a:buFontTx/>
              <a:buChar char="-"/>
            </a:pPr>
            <a:r>
              <a:rPr lang="en-US" baseline="0" dirty="0" smtClean="0"/>
              <a:t>The manufacturer also provides a P4 architecture model for their target that the user then instantiates with their P4 program</a:t>
            </a:r>
            <a:r>
              <a:rPr lang="en-US" baseline="0" dirty="0" smtClean="0"/>
              <a:t>.</a:t>
            </a:r>
          </a:p>
          <a:p>
            <a:pPr marL="628650" lvl="1" indent="-171450">
              <a:buFontTx/>
              <a:buChar char="-"/>
            </a:pPr>
            <a:endParaRPr lang="en-US" baseline="0" dirty="0" smtClean="0"/>
          </a:p>
          <a:p>
            <a:pPr marL="171450" lvl="0" indent="-171450">
              <a:buFontTx/>
              <a:buChar char="-"/>
            </a:pPr>
            <a:r>
              <a:rPr lang="en-US" baseline="0" dirty="0" smtClean="0"/>
              <a:t>Target = </a:t>
            </a:r>
            <a:r>
              <a:rPr lang="en-US" baseline="0" dirty="0" err="1" smtClean="0"/>
              <a:t>NetFPGA</a:t>
            </a:r>
            <a:endParaRPr lang="en-US" baseline="0" dirty="0" smtClean="0"/>
          </a:p>
          <a:p>
            <a:pPr marL="171450" lvl="0" indent="-171450">
              <a:buFontTx/>
              <a:buChar char="-"/>
            </a:pPr>
            <a:r>
              <a:rPr lang="en-US" baseline="0" dirty="0" smtClean="0"/>
              <a:t>P4 compiler = P4-&gt;</a:t>
            </a:r>
            <a:r>
              <a:rPr lang="en-US" baseline="0" dirty="0" err="1" smtClean="0"/>
              <a:t>NetFPGA</a:t>
            </a:r>
            <a:r>
              <a:rPr lang="en-US" baseline="0" dirty="0" smtClean="0"/>
              <a:t> Workflow</a:t>
            </a:r>
          </a:p>
          <a:p>
            <a:pPr marL="171450" lvl="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6</a:t>
            </a:fld>
            <a:endParaRPr lang="en-US" dirty="0"/>
          </a:p>
        </p:txBody>
      </p:sp>
    </p:spTree>
    <p:extLst>
      <p:ext uri="{BB962C8B-B14F-4D97-AF65-F5344CB8AC3E}">
        <p14:creationId xmlns:p14="http://schemas.microsoft.com/office/powerpoint/2010/main" val="65358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Here is the particular P4</a:t>
            </a:r>
            <a:r>
              <a:rPr lang="en-US" baseline="0" dirty="0" smtClean="0"/>
              <a:t> architecture model that we are currently using for the SUME target, which we are calling the </a:t>
            </a:r>
            <a:r>
              <a:rPr lang="en-US" baseline="0" dirty="0" err="1" smtClean="0"/>
              <a:t>SimpleSumeSwitch</a:t>
            </a:r>
            <a:r>
              <a:rPr lang="en-US" baseline="0" dirty="0" smtClean="0"/>
              <a:t> architecture because it is pretty much the most basic thing that we could do.</a:t>
            </a:r>
          </a:p>
          <a:p>
            <a:pPr marL="171450" indent="-171450">
              <a:buFontTx/>
              <a:buChar char="-"/>
            </a:pPr>
            <a:r>
              <a:rPr lang="en-US" dirty="0" smtClean="0"/>
              <a:t>As you can see,</a:t>
            </a:r>
            <a:r>
              <a:rPr lang="en-US" baseline="0" dirty="0" smtClean="0"/>
              <a:t> it consists of …</a:t>
            </a:r>
          </a:p>
          <a:p>
            <a:pPr marL="171450" indent="-171450">
              <a:buFontTx/>
              <a:buChar char="-"/>
            </a:pPr>
            <a:r>
              <a:rPr lang="en-US" baseline="0" dirty="0" smtClean="0"/>
              <a:t>The P4 programmer is responsible for filling in the implementation of the parser, match-action pipeline, and </a:t>
            </a:r>
            <a:r>
              <a:rPr lang="en-US" baseline="0" dirty="0" err="1" smtClean="0"/>
              <a:t>deparser</a:t>
            </a:r>
            <a:r>
              <a:rPr lang="en-US" baseline="0" dirty="0" smtClean="0"/>
              <a:t> with their P4 program</a:t>
            </a:r>
          </a:p>
          <a:p>
            <a:pPr marL="171450" indent="-171450">
              <a:buFontTx/>
              <a:buChar char="-"/>
            </a:pPr>
            <a:endParaRPr lang="en-US" dirty="0" smtClean="0"/>
          </a:p>
          <a:p>
            <a:pPr marL="171450" indent="-171450">
              <a:buFontTx/>
              <a:buChar char="-"/>
            </a:pPr>
            <a:r>
              <a:rPr lang="en-US" dirty="0" smtClean="0"/>
              <a:t>Name buses</a:t>
            </a:r>
            <a:r>
              <a:rPr lang="en-US" baseline="0" dirty="0" smtClean="0"/>
              <a:t> – </a:t>
            </a:r>
            <a:r>
              <a:rPr lang="en-US" baseline="0" dirty="0" err="1" smtClean="0"/>
              <a:t>axi_stream</a:t>
            </a:r>
            <a:r>
              <a:rPr lang="en-US" baseline="0" dirty="0" smtClean="0"/>
              <a:t>, </a:t>
            </a:r>
            <a:r>
              <a:rPr lang="en-US" baseline="0" dirty="0" err="1" smtClean="0"/>
              <a:t>axi_lite</a:t>
            </a:r>
            <a:endParaRPr lang="en-US" dirty="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8</a:t>
            </a:fld>
            <a:endParaRPr lang="en-US" dirty="0"/>
          </a:p>
        </p:txBody>
      </p:sp>
    </p:spTree>
    <p:extLst>
      <p:ext uri="{BB962C8B-B14F-4D97-AF65-F5344CB8AC3E}">
        <p14:creationId xmlns:p14="http://schemas.microsoft.com/office/powerpoint/2010/main" val="1474127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Here is the current definition of the standard SUME metadata bus</a:t>
            </a:r>
          </a:p>
          <a:p>
            <a:pPr marL="171450" indent="-171450">
              <a:buFontTx/>
              <a:buChar char="-"/>
            </a:pPr>
            <a:r>
              <a:rPr lang="en-US" baseline="0" dirty="0" smtClean="0"/>
              <a:t>This bus consists of the fields that are set or used by other parts of the switch architecture outside of the parser, match-action pipeline, and </a:t>
            </a:r>
            <a:r>
              <a:rPr lang="en-US" baseline="0" dirty="0" err="1" smtClean="0"/>
              <a:t>deparser</a:t>
            </a:r>
            <a:endParaRPr lang="en-US" baseline="0" dirty="0" smtClean="0"/>
          </a:p>
          <a:p>
            <a:pPr marL="171450" indent="-171450">
              <a:buFontTx/>
              <a:buChar char="-"/>
            </a:pPr>
            <a:r>
              <a:rPr lang="en-US" baseline="0" dirty="0" smtClean="0"/>
              <a:t>It consists of things like … </a:t>
            </a:r>
          </a:p>
          <a:p>
            <a:pPr marL="171450" indent="-171450">
              <a:buFontTx/>
              <a:buChar char="-"/>
            </a:pPr>
            <a:r>
              <a:rPr lang="en-US" dirty="0" smtClean="0"/>
              <a:t>We’ve currently chosen the</a:t>
            </a:r>
            <a:r>
              <a:rPr lang="en-US" baseline="0" dirty="0" smtClean="0"/>
              <a:t> digest metadata to be convenient for a learning switch application, but ideally the P4 programmer should decide what fields they want here for their application</a:t>
            </a:r>
          </a:p>
          <a:p>
            <a:pPr marL="171450" indent="-171450">
              <a:buFontTx/>
              <a:buChar char="-"/>
            </a:pPr>
            <a:r>
              <a:rPr lang="en-US" baseline="0" dirty="0" smtClean="0"/>
              <a:t>In the future, we plan to add more standard SUME metadata fields that will provide the P4 programmer more information about the current state of the switch. For example, queue sizes, link utilizations, ingress time stamp.</a:t>
            </a:r>
            <a:endParaRPr lang="en-US" dirty="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9</a:t>
            </a:fld>
            <a:endParaRPr lang="en-US" dirty="0"/>
          </a:p>
        </p:txBody>
      </p:sp>
    </p:spTree>
    <p:extLst>
      <p:ext uri="{BB962C8B-B14F-4D97-AF65-F5344CB8AC3E}">
        <p14:creationId xmlns:p14="http://schemas.microsoft.com/office/powerpoint/2010/main" val="67354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Within the P4-NetFPGA workflow,</a:t>
            </a:r>
            <a:r>
              <a:rPr lang="en-US" baseline="0" dirty="0" smtClean="0"/>
              <a:t> the user’s P4 code that implements the parser, match-action pipeline, and </a:t>
            </a:r>
            <a:r>
              <a:rPr lang="en-US" baseline="0" dirty="0" err="1" smtClean="0"/>
              <a:t>deparser</a:t>
            </a:r>
            <a:r>
              <a:rPr lang="en-US" baseline="0" dirty="0" smtClean="0"/>
              <a:t> is compiled with respect to the </a:t>
            </a:r>
            <a:r>
              <a:rPr lang="en-US" baseline="0" dirty="0" err="1" smtClean="0"/>
              <a:t>SimpleSumeSwitch</a:t>
            </a:r>
            <a:r>
              <a:rPr lang="en-US" baseline="0" dirty="0" smtClean="0"/>
              <a:t> Architecture Model</a:t>
            </a:r>
          </a:p>
          <a:p>
            <a:pPr marL="171450" indent="-171450">
              <a:buFontTx/>
              <a:buChar char="-"/>
            </a:pPr>
            <a:r>
              <a:rPr lang="en-US" baseline="0" dirty="0" smtClean="0"/>
              <a:t>The compiler outputs a Verilog module for the whole P4-described system</a:t>
            </a:r>
          </a:p>
          <a:p>
            <a:pPr marL="171450" indent="-171450">
              <a:buFontTx/>
              <a:buChar char="-"/>
            </a:pPr>
            <a:r>
              <a:rPr lang="en-US" baseline="0" dirty="0" smtClean="0"/>
              <a:t>This module has standard AXI-S packet input/output interfaces, which is directly compatible with the rest of the SUME design.</a:t>
            </a:r>
          </a:p>
          <a:p>
            <a:pPr marL="171450" indent="-171450">
              <a:buFontTx/>
              <a:buChar char="-"/>
            </a:pPr>
            <a:r>
              <a:rPr lang="en-US" baseline="0" dirty="0" smtClean="0"/>
              <a:t>The only interface that is not directly compatible is the metadata interface, which uses big-endian while the SUME uses little-endian</a:t>
            </a:r>
          </a:p>
          <a:p>
            <a:pPr marL="171450" indent="-171450">
              <a:buFontTx/>
              <a:buChar char="-"/>
            </a:pPr>
            <a:r>
              <a:rPr lang="en-US" baseline="0" dirty="0" smtClean="0"/>
              <a:t>The </a:t>
            </a:r>
            <a:r>
              <a:rPr lang="en-US" baseline="0" dirty="0" err="1" smtClean="0"/>
              <a:t>SDNet</a:t>
            </a:r>
            <a:r>
              <a:rPr lang="en-US" baseline="0" dirty="0" smtClean="0"/>
              <a:t> output is engineered for 100G rates so is able to easily handle the aggregate 40G rate in the SUME</a:t>
            </a:r>
          </a:p>
          <a:p>
            <a:pPr marL="171450" indent="-171450">
              <a:buFontTx/>
              <a:buChar char="-"/>
            </a:pPr>
            <a:r>
              <a:rPr lang="en-US" baseline="0" dirty="0" smtClean="0"/>
              <a:t>The workflow also supports the P4 extern feature allowing users to use their own custom logic in their P4 programs</a:t>
            </a:r>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10</a:t>
            </a:fld>
            <a:endParaRPr lang="en-US" dirty="0"/>
          </a:p>
        </p:txBody>
      </p:sp>
    </p:spTree>
    <p:extLst>
      <p:ext uri="{BB962C8B-B14F-4D97-AF65-F5344CB8AC3E}">
        <p14:creationId xmlns:p14="http://schemas.microsoft.com/office/powerpoint/2010/main" val="185232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C51615-A594-DF4F-83EE-45DF89B17AEB}" type="slidenum">
              <a:rPr lang="en-US" smtClean="0"/>
              <a:pPr>
                <a:defRPr/>
              </a:pPr>
              <a:t>25</a:t>
            </a:fld>
            <a:endParaRPr lang="en-US" dirty="0"/>
          </a:p>
        </p:txBody>
      </p:sp>
    </p:spTree>
    <p:extLst>
      <p:ext uri="{BB962C8B-B14F-4D97-AF65-F5344CB8AC3E}">
        <p14:creationId xmlns:p14="http://schemas.microsoft.com/office/powerpoint/2010/main" val="3447111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3.pn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3.png"/><Relationship Id="rId5" Type="http://schemas.openxmlformats.org/officeDocument/2006/relationships/image" Target="../media/image5.jpeg"/><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0" y="6410325"/>
            <a:ext cx="9155113"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1663" y="6510338"/>
            <a:ext cx="181927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2397166"/>
            <a:ext cx="8229600" cy="824631"/>
          </a:xfrm>
          <a:prstGeom prst="rect">
            <a:avLst/>
          </a:prstGeom>
        </p:spPr>
        <p:txBody>
          <a:bodyPr>
            <a:noAutofit/>
          </a:bodyPr>
          <a:lstStyle>
            <a:lvl1pPr algn="ctr">
              <a:defRPr sz="3600">
                <a:solidFill>
                  <a:schemeClr val="tx1"/>
                </a:solidFill>
              </a:defRPr>
            </a:lvl1pPr>
          </a:lstStyle>
          <a:p>
            <a:r>
              <a:rPr lang="en-US" smtClean="0"/>
              <a:t>Click to edit Master title style</a:t>
            </a:r>
            <a:endParaRPr lang="en-US" dirty="0"/>
          </a:p>
        </p:txBody>
      </p:sp>
      <p:sp>
        <p:nvSpPr>
          <p:cNvPr id="12" name="Text Placeholder 33"/>
          <p:cNvSpPr>
            <a:spLocks noGrp="1"/>
          </p:cNvSpPr>
          <p:nvPr>
            <p:ph type="body" sz="quarter" idx="18"/>
          </p:nvPr>
        </p:nvSpPr>
        <p:spPr>
          <a:xfrm>
            <a:off x="1603375" y="4798696"/>
            <a:ext cx="6059488"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3" name="Subtitle 2"/>
          <p:cNvSpPr>
            <a:spLocks noGrp="1"/>
          </p:cNvSpPr>
          <p:nvPr>
            <p:ph type="subTitle" idx="1"/>
          </p:nvPr>
        </p:nvSpPr>
        <p:spPr>
          <a:xfrm>
            <a:off x="457200" y="3221797"/>
            <a:ext cx="82296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netfpga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62" y="6475413"/>
            <a:ext cx="1147390" cy="325568"/>
          </a:xfrm>
          <a:prstGeom prst="rect">
            <a:avLst/>
          </a:prstGeom>
        </p:spPr>
      </p:pic>
      <p:pic>
        <p:nvPicPr>
          <p:cNvPr id="1026" name="Picture 2" descr="https://www.thefastmode.com/media/k2/items/cache/bfd1c1bf0f19dbbe8f6733621075a427_XL.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57325" y="6426658"/>
            <a:ext cx="822324" cy="44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93104"/>
      </p:ext>
    </p:extLst>
  </p:cSld>
  <p:clrMapOvr>
    <a:masterClrMapping/>
  </p:clrMapOvr>
  <p:transition xmlns:p14="http://schemas.microsoft.com/office/powerpoint/2010/mai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dirty="0" smtClean="0"/>
              <a:t>Click to edit Master title style</a:t>
            </a:r>
            <a:endParaRPr lang="en-US" dirty="0"/>
          </a:p>
        </p:txBody>
      </p:sp>
      <p:sp>
        <p:nvSpPr>
          <p:cNvPr id="7" name="Content Placeholder 6"/>
          <p:cNvSpPr>
            <a:spLocks noGrp="1"/>
          </p:cNvSpPr>
          <p:nvPr>
            <p:ph sz="quarter" idx="10"/>
          </p:nvPr>
        </p:nvSpPr>
        <p:spPr>
          <a:xfrm>
            <a:off x="955678" y="1211580"/>
            <a:ext cx="7700963" cy="5012056"/>
          </a:xfrm>
        </p:spPr>
        <p:txBody>
          <a:bodyPr/>
          <a:lstStyle>
            <a:lvl1pPr>
              <a:defRPr sz="18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374754"/>
      </p:ext>
    </p:extLst>
  </p:cSld>
  <p:clrMapOvr>
    <a:masterClrMapping/>
  </p:clrMapOvr>
  <p:transition xmlns:p14="http://schemas.microsoft.com/office/powerpoint/2010/mai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0325" y="11113"/>
            <a:ext cx="4572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F290D498-541B-764C-93F7-7CCDB9974771}"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14" name="Content Placeholder 13"/>
          <p:cNvSpPr>
            <a:spLocks noGrp="1"/>
          </p:cNvSpPr>
          <p:nvPr>
            <p:ph sz="quarter" idx="10"/>
          </p:nvPr>
        </p:nvSpPr>
        <p:spPr>
          <a:xfrm>
            <a:off x="949328" y="1211580"/>
            <a:ext cx="3787775" cy="5012056"/>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5"/>
          <p:cNvSpPr>
            <a:spLocks noGrp="1"/>
          </p:cNvSpPr>
          <p:nvPr>
            <p:ph sz="quarter" idx="11"/>
          </p:nvPr>
        </p:nvSpPr>
        <p:spPr>
          <a:xfrm>
            <a:off x="4876800" y="1211580"/>
            <a:ext cx="3779838" cy="5012056"/>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7445295"/>
      </p:ext>
    </p:extLst>
  </p:cSld>
  <p:clrMapOvr>
    <a:masterClrMapping/>
  </p:clrMapOvr>
  <p:transition xmlns:p14="http://schemas.microsoft.com/office/powerpoint/2010/mai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12" name="Content Placeholder 11"/>
          <p:cNvSpPr>
            <a:spLocks noGrp="1"/>
          </p:cNvSpPr>
          <p:nvPr>
            <p:ph sz="quarter" idx="10"/>
          </p:nvPr>
        </p:nvSpPr>
        <p:spPr>
          <a:xfrm>
            <a:off x="948777" y="1211581"/>
            <a:ext cx="7707862" cy="2422143"/>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1"/>
          </p:nvPr>
        </p:nvSpPr>
        <p:spPr>
          <a:xfrm>
            <a:off x="949328" y="3788418"/>
            <a:ext cx="7707313" cy="2422143"/>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3164714"/>
      </p:ext>
    </p:extLst>
  </p:cSld>
  <p:clrMapOvr>
    <a:masterClrMapping/>
  </p:clrMapOvr>
  <p:transition xmlns:p14="http://schemas.microsoft.com/office/powerpoint/2010/mai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949328" y="1211580"/>
            <a:ext cx="3787775" cy="5012056"/>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1"/>
          </p:nvPr>
        </p:nvSpPr>
        <p:spPr>
          <a:xfrm>
            <a:off x="4876800" y="1211582"/>
            <a:ext cx="3779838" cy="2430780"/>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2"/>
          </p:nvPr>
        </p:nvSpPr>
        <p:spPr>
          <a:xfrm>
            <a:off x="4876800" y="3783329"/>
            <a:ext cx="3779838" cy="2440307"/>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995476"/>
      </p:ext>
    </p:extLst>
  </p:cSld>
  <p:clrMapOvr>
    <a:masterClrMapping/>
  </p:clrMapOvr>
  <p:transition xmlns:p14="http://schemas.microsoft.com/office/powerpoint/2010/mai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949328" y="1211582"/>
            <a:ext cx="3787775" cy="2430780"/>
          </a:xfrm>
        </p:spPr>
        <p:txBody>
          <a:bodyPr/>
          <a:lstStyle>
            <a:lvl1pPr>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955678" y="3787484"/>
            <a:ext cx="3781425" cy="2436152"/>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2"/>
          </p:nvPr>
        </p:nvSpPr>
        <p:spPr>
          <a:xfrm>
            <a:off x="4876800" y="1211582"/>
            <a:ext cx="3779838" cy="2430780"/>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3"/>
          </p:nvPr>
        </p:nvSpPr>
        <p:spPr>
          <a:xfrm>
            <a:off x="4876800" y="3787484"/>
            <a:ext cx="3779838" cy="2436152"/>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5202350"/>
      </p:ext>
    </p:extLst>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0" y="6410325"/>
            <a:ext cx="9155113"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0075" y="6510338"/>
            <a:ext cx="1817688"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8" y="2051687"/>
            <a:ext cx="2954337" cy="1234440"/>
          </a:xfrm>
          <a:prstGeom prst="rect">
            <a:avLst/>
          </a:prstGeom>
        </p:spPr>
        <p:txBody>
          <a:bodyPr/>
          <a:lstStyle>
            <a:lvl1pPr algn="r">
              <a:defRPr sz="2000" b="1">
                <a:solidFill>
                  <a:schemeClr val="tx1"/>
                </a:solidFill>
              </a:defRPr>
            </a:lvl1pPr>
          </a:lstStyle>
          <a:p>
            <a:r>
              <a:rPr lang="en-US" smtClean="0"/>
              <a:t>Click to edit Master title style</a:t>
            </a:r>
            <a:endParaRPr lang="en-US" dirty="0"/>
          </a:p>
        </p:txBody>
      </p:sp>
      <p:sp>
        <p:nvSpPr>
          <p:cNvPr id="13" name="Text Placeholder 3"/>
          <p:cNvSpPr>
            <a:spLocks noGrp="1"/>
          </p:cNvSpPr>
          <p:nvPr>
            <p:ph type="body" sz="half" idx="2"/>
          </p:nvPr>
        </p:nvSpPr>
        <p:spPr>
          <a:xfrm>
            <a:off x="1603378" y="3429000"/>
            <a:ext cx="2954337"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Picture Placeholder 16"/>
          <p:cNvSpPr>
            <a:spLocks noGrp="1"/>
          </p:cNvSpPr>
          <p:nvPr>
            <p:ph type="pic" sz="quarter" idx="13"/>
          </p:nvPr>
        </p:nvSpPr>
        <p:spPr>
          <a:xfrm>
            <a:off x="4665662" y="2046816"/>
            <a:ext cx="1951038"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smtClean="0"/>
              <a:t>Drag picture to placeholder or click icon to add</a:t>
            </a:r>
            <a:endParaRPr lang="en-US" noProof="0" dirty="0"/>
          </a:p>
        </p:txBody>
      </p:sp>
      <p:pic>
        <p:nvPicPr>
          <p:cNvPr id="9" name="Picture 8" descr="netfpga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362" y="6475413"/>
            <a:ext cx="1147390" cy="325568"/>
          </a:xfrm>
          <a:prstGeom prst="rect">
            <a:avLst/>
          </a:prstGeom>
        </p:spPr>
      </p:pic>
      <p:pic>
        <p:nvPicPr>
          <p:cNvPr id="10" name="Picture 2" descr="https://www.thefastmode.com/media/k2/items/cache/bfd1c1bf0f19dbbe8f6733621075a427_XL.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57325" y="6426658"/>
            <a:ext cx="822324" cy="44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55890"/>
      </p:ext>
    </p:extLst>
  </p:cSld>
  <p:clrMapOvr>
    <a:masterClrMapping/>
  </p:clrMapOvr>
  <p:transition xmlns:p14="http://schemas.microsoft.com/office/powerpoint/2010/mai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7" name="Content Placeholder 6"/>
          <p:cNvSpPr>
            <a:spLocks noGrp="1"/>
          </p:cNvSpPr>
          <p:nvPr>
            <p:ph sz="quarter" idx="10"/>
          </p:nvPr>
        </p:nvSpPr>
        <p:spPr>
          <a:xfrm>
            <a:off x="955678" y="1211580"/>
            <a:ext cx="7700963" cy="5012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4469017"/>
      </p:ext>
    </p:extLst>
  </p:cSld>
  <p:clrMapOvr>
    <a:masterClrMapping/>
  </p:clrMapOvr>
  <p:transition xmlns:p14="http://schemas.microsoft.com/office/powerpoint/2010/mai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0325" y="11113"/>
            <a:ext cx="4572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3F0A3273-100A-F74A-AD55-7BE7BDF587D1}"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14" name="Content Placeholder 13"/>
          <p:cNvSpPr>
            <a:spLocks noGrp="1"/>
          </p:cNvSpPr>
          <p:nvPr>
            <p:ph sz="quarter" idx="10"/>
          </p:nvPr>
        </p:nvSpPr>
        <p:spPr>
          <a:xfrm>
            <a:off x="949328" y="1211580"/>
            <a:ext cx="3787775" cy="5012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1"/>
          </p:nvPr>
        </p:nvSpPr>
        <p:spPr>
          <a:xfrm>
            <a:off x="4876800" y="1211580"/>
            <a:ext cx="3779838" cy="5012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8298088"/>
      </p:ext>
    </p:extLst>
  </p:cSld>
  <p:clrMapOvr>
    <a:masterClrMapping/>
  </p:clrMapOvr>
  <p:transition xmlns:p14="http://schemas.microsoft.com/office/powerpoint/2010/mai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12" name="Content Placeholder 11"/>
          <p:cNvSpPr>
            <a:spLocks noGrp="1"/>
          </p:cNvSpPr>
          <p:nvPr>
            <p:ph sz="quarter" idx="10"/>
          </p:nvPr>
        </p:nvSpPr>
        <p:spPr>
          <a:xfrm>
            <a:off x="948777" y="1211581"/>
            <a:ext cx="7707862" cy="24221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1"/>
          </p:nvPr>
        </p:nvSpPr>
        <p:spPr>
          <a:xfrm>
            <a:off x="949328" y="3788418"/>
            <a:ext cx="7707313" cy="24221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4173828"/>
      </p:ext>
    </p:extLst>
  </p:cSld>
  <p:clrMapOvr>
    <a:masterClrMapping/>
  </p:clrMapOvr>
  <p:transition xmlns:p14="http://schemas.microsoft.com/office/powerpoint/2010/mai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949328" y="1211580"/>
            <a:ext cx="3787775" cy="5012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1"/>
          </p:nvPr>
        </p:nvSpPr>
        <p:spPr>
          <a:xfrm>
            <a:off x="4876800" y="1211582"/>
            <a:ext cx="3779838" cy="2430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2"/>
          </p:nvPr>
        </p:nvSpPr>
        <p:spPr>
          <a:xfrm>
            <a:off x="4876800" y="3783329"/>
            <a:ext cx="3779838" cy="24403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4714713"/>
      </p:ext>
    </p:extLst>
  </p:cSld>
  <p:clrMapOvr>
    <a:masterClrMapping/>
  </p:clrMapOvr>
  <p:transition xmlns:p14="http://schemas.microsoft.com/office/powerpoint/2010/mai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479388"/>
            <a:ext cx="7707862" cy="650699"/>
          </a:xfrm>
          <a:prstGeom prst="rect">
            <a:avLst/>
          </a:prstGeom>
        </p:spPr>
        <p:txBody>
          <a:bodyPr/>
          <a:lstStyle>
            <a:lvl1pPr algn="l">
              <a:defRPr sz="2400">
                <a:solidFill>
                  <a:schemeClr val="bg2"/>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949328" y="1211582"/>
            <a:ext cx="3787775" cy="2430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1"/>
          </p:nvPr>
        </p:nvSpPr>
        <p:spPr>
          <a:xfrm>
            <a:off x="955678" y="3787484"/>
            <a:ext cx="3781425" cy="2436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12"/>
          </p:nvPr>
        </p:nvSpPr>
        <p:spPr>
          <a:xfrm>
            <a:off x="4876800" y="1211582"/>
            <a:ext cx="3779838" cy="24307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Content Placeholder 14"/>
          <p:cNvSpPr>
            <a:spLocks noGrp="1"/>
          </p:cNvSpPr>
          <p:nvPr>
            <p:ph sz="quarter" idx="13"/>
          </p:nvPr>
        </p:nvSpPr>
        <p:spPr>
          <a:xfrm>
            <a:off x="4876800" y="3787484"/>
            <a:ext cx="3779838" cy="2436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874475"/>
      </p:ext>
    </p:extLst>
  </p:cSld>
  <p:clrMapOvr>
    <a:masterClrMapping/>
  </p:clrMapOvr>
  <p:transition xmlns:p14="http://schemas.microsoft.com/office/powerpoint/2010/mai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6415088"/>
            <a:ext cx="20462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6410325"/>
            <a:ext cx="9155113"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1"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0075" y="6510338"/>
            <a:ext cx="1817688"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2403850"/>
            <a:ext cx="8229600" cy="824631"/>
          </a:xfrm>
          <a:prstGeom prst="rect">
            <a:avLst/>
          </a:prstGeom>
        </p:spPr>
        <p:txBody>
          <a:bodyPr>
            <a:noAutofit/>
          </a:bodyPr>
          <a:lstStyle>
            <a:lvl1pPr algn="ctr">
              <a:defRPr sz="3600">
                <a:solidFill>
                  <a:schemeClr val="tx1"/>
                </a:solidFill>
              </a:defRPr>
            </a:lvl1pPr>
          </a:lstStyle>
          <a:p>
            <a:r>
              <a:rPr lang="en-US" dirty="0" smtClean="0"/>
              <a:t>Click to edit Master title style</a:t>
            </a:r>
            <a:endParaRPr lang="en-US" dirty="0"/>
          </a:p>
        </p:txBody>
      </p:sp>
      <p:sp>
        <p:nvSpPr>
          <p:cNvPr id="12" name="Text Placeholder 33"/>
          <p:cNvSpPr>
            <a:spLocks noGrp="1"/>
          </p:cNvSpPr>
          <p:nvPr>
            <p:ph type="body" sz="quarter" idx="18"/>
          </p:nvPr>
        </p:nvSpPr>
        <p:spPr>
          <a:xfrm>
            <a:off x="1603375" y="4798696"/>
            <a:ext cx="6059488"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3" name="Subtitle 2"/>
          <p:cNvSpPr>
            <a:spLocks noGrp="1"/>
          </p:cNvSpPr>
          <p:nvPr>
            <p:ph type="subTitle" idx="1"/>
          </p:nvPr>
        </p:nvSpPr>
        <p:spPr>
          <a:xfrm>
            <a:off x="457200" y="3228481"/>
            <a:ext cx="82296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netfpga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362" y="6475413"/>
            <a:ext cx="1147390" cy="325568"/>
          </a:xfrm>
          <a:prstGeom prst="rect">
            <a:avLst/>
          </a:prstGeom>
        </p:spPr>
      </p:pic>
      <p:pic>
        <p:nvPicPr>
          <p:cNvPr id="10" name="Picture 2" descr="https://www.thefastmode.com/media/k2/items/cache/bfd1c1bf0f19dbbe8f6733621075a427_XL.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57325" y="6426658"/>
            <a:ext cx="822324" cy="44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56414"/>
      </p:ext>
    </p:extLst>
  </p:cSld>
  <p:clrMapOvr>
    <a:masterClrMapping/>
  </p:clrMapOvr>
  <p:transition xmlns:p14="http://schemas.microsoft.com/office/powerpoint/2010/mai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0" y="6410325"/>
            <a:ext cx="9155113"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0"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0075" y="6510338"/>
            <a:ext cx="1817688"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8" y="2051687"/>
            <a:ext cx="2954337" cy="1234440"/>
          </a:xfrm>
          <a:prstGeom prst="rect">
            <a:avLst/>
          </a:prstGeom>
        </p:spPr>
        <p:txBody>
          <a:bodyPr/>
          <a:lstStyle>
            <a:lvl1pPr algn="r">
              <a:defRPr sz="2000" b="1">
                <a:solidFill>
                  <a:schemeClr val="tx1"/>
                </a:solidFill>
              </a:defRPr>
            </a:lvl1pPr>
          </a:lstStyle>
          <a:p>
            <a:r>
              <a:rPr lang="en-US" smtClean="0"/>
              <a:t>Click to edit Master title style</a:t>
            </a:r>
            <a:endParaRPr lang="en-US" dirty="0"/>
          </a:p>
        </p:txBody>
      </p:sp>
      <p:sp>
        <p:nvSpPr>
          <p:cNvPr id="13" name="Text Placeholder 3"/>
          <p:cNvSpPr>
            <a:spLocks noGrp="1"/>
          </p:cNvSpPr>
          <p:nvPr>
            <p:ph type="body" sz="half" idx="2"/>
          </p:nvPr>
        </p:nvSpPr>
        <p:spPr>
          <a:xfrm>
            <a:off x="1603378" y="3429000"/>
            <a:ext cx="2954337"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Picture Placeholder 16"/>
          <p:cNvSpPr>
            <a:spLocks noGrp="1"/>
          </p:cNvSpPr>
          <p:nvPr>
            <p:ph type="pic" sz="quarter" idx="13"/>
          </p:nvPr>
        </p:nvSpPr>
        <p:spPr>
          <a:xfrm>
            <a:off x="4665662" y="2046816"/>
            <a:ext cx="1951038"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smtClean="0"/>
              <a:t>Click icon to add picture</a:t>
            </a:r>
            <a:endParaRPr lang="en-US" noProof="0" dirty="0"/>
          </a:p>
        </p:txBody>
      </p:sp>
      <p:pic>
        <p:nvPicPr>
          <p:cNvPr id="9" name="Picture 8" descr="netfpga_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362" y="6475413"/>
            <a:ext cx="1147390" cy="325568"/>
          </a:xfrm>
          <a:prstGeom prst="rect">
            <a:avLst/>
          </a:prstGeom>
        </p:spPr>
      </p:pic>
      <p:pic>
        <p:nvPicPr>
          <p:cNvPr id="10" name="Picture 2" descr="https://www.thefastmode.com/media/k2/items/cache/bfd1c1bf0f19dbbe8f6733621075a427_XL.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57325" y="6426658"/>
            <a:ext cx="822324" cy="44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592471"/>
      </p:ext>
    </p:extLst>
  </p:cSld>
  <p:clrMapOvr>
    <a:masterClrMapping/>
  </p:clrMapOvr>
  <p:transition xmlns:p14="http://schemas.microsoft.com/office/powerpoint/2010/mai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png"/><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2.xml"/><Relationship Id="rId9" Type="http://schemas.openxmlformats.org/officeDocument/2006/relationships/image" Target="../media/image1.emf"/><Relationship Id="rId10" Type="http://schemas.openxmlformats.org/officeDocument/2006/relationships/image" Target="../media/image2.png"/><Relationship Id="rId11"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
          <p:cNvSpPr>
            <a:spLocks noGrp="1"/>
          </p:cNvSpPr>
          <p:nvPr>
            <p:ph type="title"/>
          </p:nvPr>
        </p:nvSpPr>
        <p:spPr bwMode="auto">
          <a:xfrm>
            <a:off x="949325" y="479425"/>
            <a:ext cx="77073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a:p>
        </p:txBody>
      </p:sp>
      <p:sp>
        <p:nvSpPr>
          <p:cNvPr id="4" name="Text Placeholder 3"/>
          <p:cNvSpPr>
            <a:spLocks noGrp="1"/>
          </p:cNvSpPr>
          <p:nvPr>
            <p:ph type="body" idx="1"/>
          </p:nvPr>
        </p:nvSpPr>
        <p:spPr>
          <a:xfrm>
            <a:off x="949325" y="1204913"/>
            <a:ext cx="7707313" cy="5018087"/>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4"/>
          </p:nvPr>
        </p:nvSpPr>
        <p:spPr>
          <a:xfrm>
            <a:off x="109538" y="6415088"/>
            <a:ext cx="846137"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pPr>
              <a:defRPr/>
            </a:pPr>
            <a:fld id="{68FA8B43-678B-5B44-BCEB-AAC3EE2EFB41}" type="slidenum">
              <a:rPr lang="en-US"/>
              <a:pPr>
                <a:defRPr/>
              </a:pPr>
              <a:t>‹#›</a:t>
            </a:fld>
            <a:endParaRPr lang="en-US" dirty="0"/>
          </a:p>
        </p:txBody>
      </p:sp>
      <p:sp>
        <p:nvSpPr>
          <p:cNvPr id="10" name="Rectangle 9"/>
          <p:cNvSpPr/>
          <p:nvPr/>
        </p:nvSpPr>
        <p:spPr>
          <a:xfrm>
            <a:off x="0" y="0"/>
            <a:ext cx="457200" cy="6867525"/>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1030" name="Picture 10" title="Stanford University"/>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46888" y="6475413"/>
            <a:ext cx="1817687"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Xilinx_logo.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974746" y="6490181"/>
            <a:ext cx="960361" cy="183819"/>
          </a:xfrm>
          <a:prstGeom prst="rect">
            <a:avLst/>
          </a:prstGeom>
        </p:spPr>
      </p:pic>
      <p:pic>
        <p:nvPicPr>
          <p:cNvPr id="3" name="Picture 2" descr="netfpga_logo.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16265" y="6373682"/>
            <a:ext cx="1147390" cy="325568"/>
          </a:xfrm>
          <a:prstGeom prst="rect">
            <a:avLst/>
          </a:prstGeom>
        </p:spPr>
      </p:pic>
    </p:spTree>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Lst>
  <p:transition xmlns:p14="http://schemas.microsoft.com/office/powerpoint/2010/main" spd="slow">
    <p:fade/>
  </p:transition>
  <p:timing>
    <p:tnLst>
      <p:par>
        <p:cTn xmlns:p14="http://schemas.microsoft.com/office/powerpoint/2010/main" id="1" dur="indefinite" restart="never" nodeType="tmRoot"/>
      </p:par>
    </p:tnLst>
  </p:timing>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2"/>
          <p:cNvSpPr>
            <a:spLocks noGrp="1"/>
          </p:cNvSpPr>
          <p:nvPr>
            <p:ph type="title"/>
          </p:nvPr>
        </p:nvSpPr>
        <p:spPr bwMode="auto">
          <a:xfrm>
            <a:off x="949325" y="479425"/>
            <a:ext cx="77073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949325" y="1204913"/>
            <a:ext cx="7707313" cy="5018087"/>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09538" y="6415088"/>
            <a:ext cx="846137"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pPr>
              <a:defRPr/>
            </a:pPr>
            <a:fld id="{F0BDC7FD-4EBB-1748-9555-F553E59D3879}" type="slidenum">
              <a:rPr lang="en-US"/>
              <a:pPr>
                <a:defRPr/>
              </a:pPr>
              <a:t>‹#›</a:t>
            </a:fld>
            <a:endParaRPr lang="en-US" dirty="0"/>
          </a:p>
        </p:txBody>
      </p:sp>
      <p:sp>
        <p:nvSpPr>
          <p:cNvPr id="7" name="Rectangle 6"/>
          <p:cNvSpPr/>
          <p:nvPr/>
        </p:nvSpPr>
        <p:spPr>
          <a:xfrm>
            <a:off x="-11113" y="0"/>
            <a:ext cx="9155113" cy="4572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8C1515"/>
              </a:solidFill>
              <a:latin typeface="Arial"/>
            </a:endParaRPr>
          </a:p>
        </p:txBody>
      </p:sp>
      <p:pic>
        <p:nvPicPr>
          <p:cNvPr id="5126" name="Picture 10" title="Stanford University"/>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46888" y="6475413"/>
            <a:ext cx="1817687"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Xilinx_logo.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36516" y="6490181"/>
            <a:ext cx="960361" cy="183819"/>
          </a:xfrm>
          <a:prstGeom prst="rect">
            <a:avLst/>
          </a:prstGeom>
        </p:spPr>
      </p:pic>
      <p:pic>
        <p:nvPicPr>
          <p:cNvPr id="9" name="Picture 8" descr="netfpga_logo.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3285" y="6373682"/>
            <a:ext cx="1147390" cy="325568"/>
          </a:xfrm>
          <a:prstGeom prst="rect">
            <a:avLst/>
          </a:prstGeom>
        </p:spPr>
      </p:pic>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Lst>
  <p:transition xmlns:p14="http://schemas.microsoft.com/office/powerpoint/2010/main" spd="slow">
    <p:fade/>
  </p:transition>
  <p:timing>
    <p:tnLst>
      <p:par>
        <p:cTn xmlns:p14="http://schemas.microsoft.com/office/powerpoint/2010/main" id="1" dur="indefinite" restart="never" nodeType="tmRoot"/>
      </p:par>
    </p:tnLst>
  </p:timing>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NetFPGA/P4-NetFPGA-public/wiki/Tutorial-Assignments" TargetMode="External"/><Relationship Id="rId3" Type="http://schemas.openxmlformats.org/officeDocument/2006/relationships/hyperlink" Target="https://tinyurl.com/P4-NetFPGA-Cam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42801" y="3916840"/>
            <a:ext cx="8229600" cy="1062053"/>
          </a:xfrm>
        </p:spPr>
        <p:txBody>
          <a:bodyPr/>
          <a:lstStyle/>
          <a:p>
            <a:pPr fontAlgn="auto">
              <a:spcAft>
                <a:spcPts val="0"/>
              </a:spcAft>
              <a:buFont typeface="Arial"/>
              <a:buNone/>
              <a:defRPr/>
            </a:pPr>
            <a:r>
              <a:rPr lang="en-US" dirty="0" smtClean="0">
                <a:solidFill>
                  <a:schemeClr val="bg2"/>
                </a:solidFill>
                <a:ea typeface="+mn-ea"/>
                <a:cs typeface="+mn-cs"/>
              </a:rPr>
              <a:t>Stephen Ibanez</a:t>
            </a:r>
            <a:endParaRPr lang="en-US" dirty="0">
              <a:solidFill>
                <a:schemeClr val="bg2"/>
              </a:solidFill>
              <a:ea typeface="+mn-ea"/>
              <a:cs typeface="+mn-cs"/>
            </a:endParaRPr>
          </a:p>
        </p:txBody>
      </p:sp>
      <p:sp>
        <p:nvSpPr>
          <p:cNvPr id="7" name="Title 3"/>
          <p:cNvSpPr txBox="1">
            <a:spLocks/>
          </p:cNvSpPr>
          <p:nvPr/>
        </p:nvSpPr>
        <p:spPr bwMode="auto">
          <a:xfrm>
            <a:off x="698480" y="2777717"/>
            <a:ext cx="7707313" cy="93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noAutofit/>
          </a:bodyPr>
          <a:lstStyle>
            <a:lvl1pPr algn="ctr" defTabSz="457200" rtl="0" eaLnBrk="1" fontAlgn="base" hangingPunct="1">
              <a:lnSpc>
                <a:spcPct val="85000"/>
              </a:lnSpc>
              <a:spcBef>
                <a:spcPct val="0"/>
              </a:spcBef>
              <a:spcAft>
                <a:spcPct val="0"/>
              </a:spcAft>
              <a:defRPr sz="3600" kern="1200">
                <a:solidFill>
                  <a:schemeClr val="tx1"/>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a:lstStyle>
          <a:p>
            <a:r>
              <a:rPr lang="en-US" dirty="0" smtClean="0">
                <a:latin typeface="Arial" charset="0"/>
              </a:rPr>
              <a:t/>
            </a:r>
            <a:r>
              <a:rPr lang="en-US" sz="6600" dirty="0" smtClean="0">
                <a:latin typeface="Arial" charset="0"/>
              </a:rPr>
              <a:t>Tutorial</a:t>
            </a:r>
            <a:endParaRPr lang="en-US" sz="6600" dirty="0">
              <a:latin typeface="Arial" charset="0"/>
            </a:endParaRPr>
          </a:p>
        </p:txBody>
      </p:sp>
      <p:pic>
        <p:nvPicPr>
          <p:cNvPr id="3" name="Picture 2" descr="P4-NetFPGA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24" y="1085518"/>
            <a:ext cx="7512169" cy="125078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P4-&gt;</a:t>
            </a:r>
            <a:r>
              <a:rPr lang="en-US" dirty="0" err="1" smtClean="0"/>
              <a:t>NetFPGA</a:t>
            </a:r>
            <a:r>
              <a:rPr lang="en-US" dirty="0" smtClean="0"/>
              <a:t> Compilation Overview</a:t>
            </a:r>
            <a:endParaRPr lang="en-US" dirty="0"/>
          </a:p>
        </p:txBody>
      </p:sp>
      <p:sp>
        <p:nvSpPr>
          <p:cNvPr id="3" name="Content Placeholder 2"/>
          <p:cNvSpPr>
            <a:spLocks noGrp="1"/>
          </p:cNvSpPr>
          <p:nvPr>
            <p:ph sz="quarter" idx="10"/>
          </p:nvPr>
        </p:nvSpPr>
        <p:spPr/>
        <p:txBody>
          <a:bodyPr/>
          <a:lstStyle/>
          <a:p>
            <a:pPr>
              <a:buFont typeface="Arial" panose="020B0604020202020204" pitchFamily="34" charset="0"/>
              <a:buChar char="•"/>
            </a:pPr>
            <a:r>
              <a:rPr lang="en-US" dirty="0" smtClean="0"/>
              <a:t>User P4 code is compiled with respect to </a:t>
            </a:r>
            <a:r>
              <a:rPr lang="en-US" dirty="0" err="1"/>
              <a:t>SimpleSumeSwitch</a:t>
            </a:r>
            <a:r>
              <a:rPr lang="en-US" dirty="0"/>
              <a:t> Architecture </a:t>
            </a:r>
            <a:r>
              <a:rPr lang="en-US" dirty="0" smtClean="0"/>
              <a:t>Model:</a:t>
            </a:r>
          </a:p>
          <a:p>
            <a:pPr lvl="2">
              <a:buFont typeface="Arial" panose="020B0604020202020204" pitchFamily="34" charset="0"/>
              <a:buChar char="•"/>
            </a:pPr>
            <a:r>
              <a:rPr lang="en-US" dirty="0" smtClean="0">
                <a:solidFill>
                  <a:srgbClr val="474747"/>
                </a:solidFill>
              </a:rPr>
              <a:t>Code for Parser, Match-Action Pipeline, and Deparser</a:t>
            </a:r>
          </a:p>
          <a:p>
            <a:pPr lvl="1">
              <a:buFont typeface="Arial" panose="020B0604020202020204" pitchFamily="34" charset="0"/>
              <a:buChar char="•"/>
            </a:pPr>
            <a:r>
              <a:rPr lang="en-US" dirty="0" smtClean="0">
                <a:solidFill>
                  <a:schemeClr val="tx1"/>
                </a:solidFill>
              </a:rPr>
              <a:t>Compiler outputs Verilog module for whole P4-described </a:t>
            </a:r>
            <a:r>
              <a:rPr lang="en-US" dirty="0" smtClean="0">
                <a:solidFill>
                  <a:schemeClr val="tx1"/>
                </a:solidFill>
              </a:rPr>
              <a:t>system</a:t>
            </a:r>
          </a:p>
          <a:p>
            <a:pPr lvl="2">
              <a:buFont typeface="Arial" panose="020B0604020202020204" pitchFamily="34" charset="0"/>
              <a:buChar char="•"/>
            </a:pPr>
            <a:r>
              <a:rPr lang="en-US" dirty="0">
                <a:solidFill>
                  <a:srgbClr val="474747"/>
                </a:solidFill>
              </a:rPr>
              <a:t>S</a:t>
            </a:r>
            <a:r>
              <a:rPr lang="en-US" dirty="0" smtClean="0">
                <a:solidFill>
                  <a:srgbClr val="474747"/>
                </a:solidFill>
              </a:rPr>
              <a:t>tandard </a:t>
            </a:r>
            <a:r>
              <a:rPr lang="en-US" dirty="0" smtClean="0">
                <a:solidFill>
                  <a:srgbClr val="474747"/>
                </a:solidFill>
              </a:rPr>
              <a:t>AXI-S packet input/output </a:t>
            </a:r>
            <a:r>
              <a:rPr lang="en-US" dirty="0" smtClean="0">
                <a:solidFill>
                  <a:srgbClr val="474747"/>
                </a:solidFill>
              </a:rPr>
              <a:t>interfaces</a:t>
            </a:r>
          </a:p>
          <a:p>
            <a:pPr lvl="2">
              <a:buFont typeface="Arial" panose="020B0604020202020204" pitchFamily="34" charset="0"/>
              <a:buChar char="•"/>
            </a:pPr>
            <a:r>
              <a:rPr lang="en-US" dirty="0" smtClean="0">
                <a:solidFill>
                  <a:srgbClr val="474747"/>
                </a:solidFill>
              </a:rPr>
              <a:t>Standard AXI Lite control interface</a:t>
            </a:r>
            <a:endParaRPr lang="en-US" dirty="0" smtClean="0">
              <a:solidFill>
                <a:srgbClr val="474747"/>
              </a:solidFill>
            </a:endParaRPr>
          </a:p>
          <a:p>
            <a:pPr lvl="1">
              <a:buFont typeface="Arial" panose="020B0604020202020204" pitchFamily="34" charset="0"/>
              <a:buChar char="•"/>
            </a:pPr>
            <a:r>
              <a:rPr lang="en-US" dirty="0" smtClean="0">
                <a:solidFill>
                  <a:schemeClr val="tx1"/>
                </a:solidFill>
              </a:rPr>
              <a:t>Supports </a:t>
            </a:r>
            <a:r>
              <a:rPr lang="en-US" dirty="0" smtClean="0">
                <a:solidFill>
                  <a:schemeClr val="tx1"/>
                </a:solidFill>
              </a:rPr>
              <a:t>P4 extern feature for user defined logic</a:t>
            </a:r>
            <a:endParaRPr lang="en-US" dirty="0">
              <a:solidFill>
                <a:schemeClr val="tx1"/>
              </a:solidFill>
            </a:endParaRPr>
          </a:p>
        </p:txBody>
      </p:sp>
    </p:spTree>
    <p:extLst>
      <p:ext uri="{BB962C8B-B14F-4D97-AF65-F5344CB8AC3E}">
        <p14:creationId xmlns:p14="http://schemas.microsoft.com/office/powerpoint/2010/main" val="2648670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Language Components</a:t>
            </a:r>
            <a:endParaRPr lang="en-US" dirty="0"/>
          </a:p>
        </p:txBody>
      </p:sp>
      <p:sp>
        <p:nvSpPr>
          <p:cNvPr id="4" name="Rectangle 3"/>
          <p:cNvSpPr/>
          <p:nvPr/>
        </p:nvSpPr>
        <p:spPr>
          <a:xfrm>
            <a:off x="2355969" y="1487327"/>
            <a:ext cx="1670900" cy="1019404"/>
          </a:xfrm>
          <a:prstGeom prst="rect">
            <a:avLst/>
          </a:prstGeom>
          <a:solidFill>
            <a:srgbClr val="004800"/>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Parser Program</a:t>
            </a:r>
            <a:endParaRPr lang="en-US" sz="1800" dirty="0"/>
          </a:p>
        </p:txBody>
      </p:sp>
      <p:sp>
        <p:nvSpPr>
          <p:cNvPr id="5" name="Rectangle 4"/>
          <p:cNvSpPr/>
          <p:nvPr/>
        </p:nvSpPr>
        <p:spPr>
          <a:xfrm>
            <a:off x="2355969" y="3709962"/>
            <a:ext cx="1670900" cy="601615"/>
          </a:xfrm>
          <a:prstGeom prst="rect">
            <a:avLst/>
          </a:prstGeom>
          <a:solidFill>
            <a:srgbClr val="1711D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Control Flow</a:t>
            </a:r>
            <a:endParaRPr lang="en-US" sz="1800" dirty="0"/>
          </a:p>
        </p:txBody>
      </p:sp>
      <p:sp>
        <p:nvSpPr>
          <p:cNvPr id="6" name="Rectangle 5"/>
          <p:cNvSpPr/>
          <p:nvPr/>
        </p:nvSpPr>
        <p:spPr>
          <a:xfrm>
            <a:off x="2355969" y="4850341"/>
            <a:ext cx="1670900" cy="1019404"/>
          </a:xfrm>
          <a:prstGeom prst="rect">
            <a:avLst/>
          </a:prstGeom>
          <a:solidFill>
            <a:srgbClr val="004800"/>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Deparser Program</a:t>
            </a:r>
            <a:endParaRPr lang="en-US" sz="1800" dirty="0"/>
          </a:p>
        </p:txBody>
      </p:sp>
      <p:sp>
        <p:nvSpPr>
          <p:cNvPr id="7" name="Rectangle 6"/>
          <p:cNvSpPr/>
          <p:nvPr/>
        </p:nvSpPr>
        <p:spPr>
          <a:xfrm>
            <a:off x="2355969" y="3143767"/>
            <a:ext cx="1670900" cy="56619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Match + Action Tables</a:t>
            </a:r>
            <a:endParaRPr lang="en-US" sz="1800" dirty="0"/>
          </a:p>
        </p:txBody>
      </p:sp>
      <p:sp>
        <p:nvSpPr>
          <p:cNvPr id="8" name="TextBox 7"/>
          <p:cNvSpPr txBox="1"/>
          <p:nvPr/>
        </p:nvSpPr>
        <p:spPr>
          <a:xfrm>
            <a:off x="4461303" y="1556463"/>
            <a:ext cx="2254644" cy="830997"/>
          </a:xfrm>
          <a:prstGeom prst="rect">
            <a:avLst/>
          </a:prstGeom>
          <a:noFill/>
        </p:spPr>
        <p:txBody>
          <a:bodyPr wrap="none" rtlCol="0">
            <a:spAutoFit/>
          </a:bodyPr>
          <a:lstStyle/>
          <a:p>
            <a:r>
              <a:rPr lang="en-US" dirty="0" smtClean="0"/>
              <a:t>State-machine;</a:t>
            </a:r>
          </a:p>
          <a:p>
            <a:r>
              <a:rPr lang="en-US" dirty="0" smtClean="0"/>
              <a:t>Field extraction</a:t>
            </a:r>
            <a:endParaRPr lang="en-US" dirty="0"/>
          </a:p>
        </p:txBody>
      </p:sp>
      <p:sp>
        <p:nvSpPr>
          <p:cNvPr id="9" name="TextBox 8"/>
          <p:cNvSpPr txBox="1"/>
          <p:nvPr/>
        </p:nvSpPr>
        <p:spPr>
          <a:xfrm>
            <a:off x="4461303" y="3143767"/>
            <a:ext cx="3624309" cy="1200328"/>
          </a:xfrm>
          <a:prstGeom prst="rect">
            <a:avLst/>
          </a:prstGeom>
          <a:noFill/>
        </p:spPr>
        <p:txBody>
          <a:bodyPr wrap="none" rtlCol="0">
            <a:spAutoFit/>
          </a:bodyPr>
          <a:lstStyle/>
          <a:p>
            <a:r>
              <a:rPr lang="en-US" dirty="0" smtClean="0"/>
              <a:t>Table lookup and update;</a:t>
            </a:r>
          </a:p>
          <a:p>
            <a:r>
              <a:rPr lang="en-US" dirty="0" smtClean="0"/>
              <a:t>Field manipulation;</a:t>
            </a:r>
          </a:p>
          <a:p>
            <a:r>
              <a:rPr lang="en-US" dirty="0" smtClean="0"/>
              <a:t>Control Flow</a:t>
            </a:r>
            <a:endParaRPr lang="en-US" dirty="0"/>
          </a:p>
        </p:txBody>
      </p:sp>
      <p:sp>
        <p:nvSpPr>
          <p:cNvPr id="10" name="TextBox 9"/>
          <p:cNvSpPr txBox="1"/>
          <p:nvPr/>
        </p:nvSpPr>
        <p:spPr>
          <a:xfrm>
            <a:off x="4478736" y="5130444"/>
            <a:ext cx="2237211" cy="461665"/>
          </a:xfrm>
          <a:prstGeom prst="rect">
            <a:avLst/>
          </a:prstGeom>
          <a:noFill/>
        </p:spPr>
        <p:txBody>
          <a:bodyPr wrap="none" rtlCol="0">
            <a:spAutoFit/>
          </a:bodyPr>
          <a:lstStyle/>
          <a:p>
            <a:r>
              <a:rPr lang="en-US" dirty="0" smtClean="0"/>
              <a:t>Field assembly</a:t>
            </a:r>
            <a:endParaRPr lang="en-US" dirty="0"/>
          </a:p>
        </p:txBody>
      </p:sp>
    </p:spTree>
    <p:extLst>
      <p:ext uri="{BB962C8B-B14F-4D97-AF65-F5344CB8AC3E}">
        <p14:creationId xmlns:p14="http://schemas.microsoft.com/office/powerpoint/2010/main" val="24988856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P4 Program Structure</a:t>
            </a:r>
            <a:endParaRPr lang="en-US" dirty="0"/>
          </a:p>
        </p:txBody>
      </p:sp>
      <p:sp>
        <p:nvSpPr>
          <p:cNvPr id="3" name="Content Placeholder 2"/>
          <p:cNvSpPr>
            <a:spLocks noGrp="1"/>
          </p:cNvSpPr>
          <p:nvPr>
            <p:ph sz="quarter" idx="10"/>
          </p:nvPr>
        </p:nvSpPr>
        <p:spPr/>
        <p:txBody>
          <a:bodyPr>
            <a:normAutofit fontScale="70000" lnSpcReduction="20000"/>
          </a:bodyPr>
          <a:lstStyle/>
          <a:p>
            <a:pPr marL="0" indent="0"/>
            <a:endParaRPr lang="en-US" b="1" dirty="0">
              <a:latin typeface="Courier New"/>
              <a:cs typeface="Courier New"/>
            </a:endParaRPr>
          </a:p>
          <a:p>
            <a:pPr marL="0" indent="0"/>
            <a:r>
              <a:rPr lang="en-US" b="1" dirty="0">
                <a:solidFill>
                  <a:srgbClr val="FF6600"/>
                </a:solidFill>
                <a:latin typeface="Courier New"/>
                <a:cs typeface="Courier New"/>
              </a:rPr>
              <a:t>#include</a:t>
            </a:r>
            <a:r>
              <a:rPr lang="en-US" b="1" dirty="0">
                <a:latin typeface="Courier New"/>
                <a:cs typeface="Courier New"/>
              </a:rPr>
              <a:t> &lt;core.p4&gt;</a:t>
            </a:r>
          </a:p>
          <a:p>
            <a:pPr marL="0" indent="0"/>
            <a:r>
              <a:rPr lang="en-US" b="1" dirty="0">
                <a:solidFill>
                  <a:srgbClr val="FF6600"/>
                </a:solidFill>
                <a:latin typeface="Courier New"/>
                <a:cs typeface="Courier New"/>
              </a:rPr>
              <a:t>#include</a:t>
            </a:r>
            <a:r>
              <a:rPr lang="en-US" b="1" dirty="0">
                <a:latin typeface="Courier New"/>
                <a:cs typeface="Courier New"/>
              </a:rPr>
              <a:t> &lt;sume_switch.p4&gt;</a:t>
            </a:r>
          </a:p>
          <a:p>
            <a:pPr marL="0" indent="0"/>
            <a:endParaRPr lang="en-US" b="1" dirty="0">
              <a:latin typeface="Courier New"/>
              <a:cs typeface="Courier New"/>
            </a:endParaRPr>
          </a:p>
          <a:p>
            <a:pPr marL="0" indent="0"/>
            <a:r>
              <a:rPr lang="en-US" b="1" dirty="0">
                <a:solidFill>
                  <a:srgbClr val="008000"/>
                </a:solidFill>
                <a:latin typeface="Courier New"/>
                <a:cs typeface="Courier New"/>
              </a:rPr>
              <a:t>/******** CONSTANTS ********/</a:t>
            </a:r>
          </a:p>
          <a:p>
            <a:pPr marL="0" indent="0"/>
            <a:r>
              <a:rPr lang="en-US" b="1" dirty="0">
                <a:solidFill>
                  <a:srgbClr val="FF6600"/>
                </a:solidFill>
                <a:latin typeface="Courier New"/>
                <a:cs typeface="Courier New"/>
              </a:rPr>
              <a:t>#define</a:t>
            </a:r>
            <a:r>
              <a:rPr lang="en-US" b="1" dirty="0">
                <a:latin typeface="Courier New"/>
                <a:cs typeface="Courier New"/>
              </a:rPr>
              <a:t> IPV4_TYPE   0x0800</a:t>
            </a:r>
          </a:p>
          <a:p>
            <a:pPr marL="0" indent="0"/>
            <a:endParaRPr lang="en-US" b="1" dirty="0">
              <a:latin typeface="Courier New"/>
              <a:cs typeface="Courier New"/>
            </a:endParaRPr>
          </a:p>
          <a:p>
            <a:pPr marL="0" indent="0"/>
            <a:r>
              <a:rPr lang="en-US" b="1" dirty="0">
                <a:solidFill>
                  <a:srgbClr val="008000"/>
                </a:solidFill>
                <a:latin typeface="Courier New"/>
                <a:cs typeface="Courier New"/>
              </a:rPr>
              <a:t>/******** TYPES ********/</a:t>
            </a:r>
          </a:p>
          <a:p>
            <a:pPr marL="0" indent="0"/>
            <a:r>
              <a:rPr lang="en-US" b="1" dirty="0" err="1">
                <a:solidFill>
                  <a:srgbClr val="FF6600"/>
                </a:solidFill>
                <a:latin typeface="Courier New"/>
                <a:cs typeface="Courier New"/>
              </a:rPr>
              <a:t>typedef</a:t>
            </a:r>
            <a:r>
              <a:rPr lang="en-US" b="1" dirty="0">
                <a:latin typeface="Courier New"/>
                <a:cs typeface="Courier New"/>
              </a:rPr>
              <a:t> </a:t>
            </a:r>
            <a:r>
              <a:rPr lang="en-US" b="1" dirty="0">
                <a:solidFill>
                  <a:srgbClr val="FF6600"/>
                </a:solidFill>
                <a:latin typeface="Courier New"/>
                <a:cs typeface="Courier New"/>
              </a:rPr>
              <a:t>bit</a:t>
            </a:r>
            <a:r>
              <a:rPr lang="en-US" b="1" dirty="0">
                <a:latin typeface="Courier New"/>
                <a:cs typeface="Courier New"/>
              </a:rPr>
              <a:t>&lt;48&gt; </a:t>
            </a:r>
            <a:r>
              <a:rPr lang="en-US" b="1" dirty="0" err="1">
                <a:latin typeface="Courier New"/>
                <a:cs typeface="Courier New"/>
              </a:rPr>
              <a:t>EthAddr_t</a:t>
            </a:r>
            <a:r>
              <a:rPr lang="en-US" b="1" dirty="0">
                <a:latin typeface="Courier New"/>
                <a:cs typeface="Courier New"/>
              </a:rPr>
              <a:t>;</a:t>
            </a:r>
          </a:p>
          <a:p>
            <a:pPr marL="0" indent="0"/>
            <a:r>
              <a:rPr lang="en-US" b="1" dirty="0">
                <a:solidFill>
                  <a:srgbClr val="FF6600"/>
                </a:solidFill>
                <a:latin typeface="Courier New"/>
                <a:cs typeface="Courier New"/>
              </a:rPr>
              <a:t>header</a:t>
            </a:r>
            <a:r>
              <a:rPr lang="en-US" b="1" dirty="0">
                <a:latin typeface="Courier New"/>
                <a:cs typeface="Courier New"/>
              </a:rPr>
              <a:t> </a:t>
            </a:r>
            <a:r>
              <a:rPr lang="en-US" b="1" dirty="0" err="1">
                <a:latin typeface="Courier New"/>
                <a:cs typeface="Courier New"/>
              </a:rPr>
              <a:t>Ethernet_h</a:t>
            </a:r>
            <a:r>
              <a:rPr lang="en-US" b="1" dirty="0">
                <a:latin typeface="Courier New"/>
                <a:cs typeface="Courier New"/>
              </a:rPr>
              <a:t> {...}</a:t>
            </a:r>
          </a:p>
          <a:p>
            <a:pPr marL="0" indent="0"/>
            <a:r>
              <a:rPr lang="en-US" b="1" dirty="0" err="1">
                <a:solidFill>
                  <a:srgbClr val="FF6600"/>
                </a:solidFill>
                <a:latin typeface="Courier New"/>
                <a:cs typeface="Courier New"/>
              </a:rPr>
              <a:t>struct</a:t>
            </a:r>
            <a:r>
              <a:rPr lang="en-US" b="1" dirty="0">
                <a:latin typeface="Courier New"/>
                <a:cs typeface="Courier New"/>
              </a:rPr>
              <a:t> </a:t>
            </a:r>
            <a:r>
              <a:rPr lang="en-US" b="1" dirty="0" err="1">
                <a:latin typeface="Courier New"/>
                <a:cs typeface="Courier New"/>
              </a:rPr>
              <a:t>Parsed_packet</a:t>
            </a:r>
            <a:r>
              <a:rPr lang="en-US" b="1" dirty="0">
                <a:latin typeface="Courier New"/>
                <a:cs typeface="Courier New"/>
              </a:rPr>
              <a:t> {...}</a:t>
            </a:r>
          </a:p>
          <a:p>
            <a:pPr marL="0" indent="0"/>
            <a:r>
              <a:rPr lang="en-US" b="1" dirty="0" err="1">
                <a:solidFill>
                  <a:srgbClr val="FF6600"/>
                </a:solidFill>
                <a:latin typeface="Courier New"/>
                <a:cs typeface="Courier New"/>
              </a:rPr>
              <a:t>struct</a:t>
            </a:r>
            <a:r>
              <a:rPr lang="en-US" b="1" dirty="0">
                <a:latin typeface="Courier New"/>
                <a:cs typeface="Courier New"/>
              </a:rPr>
              <a:t> </a:t>
            </a:r>
            <a:r>
              <a:rPr lang="en-US" b="1" dirty="0" err="1">
                <a:latin typeface="Courier New"/>
                <a:cs typeface="Courier New"/>
              </a:rPr>
              <a:t>user_metadata_t</a:t>
            </a:r>
            <a:r>
              <a:rPr lang="en-US" b="1" dirty="0">
                <a:latin typeface="Courier New"/>
                <a:cs typeface="Courier New"/>
              </a:rPr>
              <a:t> {...}</a:t>
            </a:r>
          </a:p>
          <a:p>
            <a:pPr marL="0" indent="0"/>
            <a:r>
              <a:rPr lang="en-US" b="1" dirty="0" err="1">
                <a:solidFill>
                  <a:srgbClr val="FF6600"/>
                </a:solidFill>
                <a:latin typeface="Courier New"/>
                <a:cs typeface="Courier New"/>
              </a:rPr>
              <a:t>struct</a:t>
            </a:r>
            <a:r>
              <a:rPr lang="en-US" b="1" dirty="0">
                <a:latin typeface="Courier New"/>
                <a:cs typeface="Courier New"/>
              </a:rPr>
              <a:t> </a:t>
            </a:r>
            <a:r>
              <a:rPr lang="en-US" b="1" dirty="0" err="1">
                <a:latin typeface="Courier New"/>
                <a:cs typeface="Courier New"/>
              </a:rPr>
              <a:t>digest_data_t</a:t>
            </a:r>
            <a:r>
              <a:rPr lang="en-US" b="1" dirty="0">
                <a:latin typeface="Courier New"/>
                <a:cs typeface="Courier New"/>
              </a:rPr>
              <a:t> {...}</a:t>
            </a:r>
          </a:p>
          <a:p>
            <a:pPr marL="0" indent="0"/>
            <a:endParaRPr lang="en-US" b="1" dirty="0">
              <a:latin typeface="Courier New"/>
              <a:cs typeface="Courier New"/>
            </a:endParaRPr>
          </a:p>
          <a:p>
            <a:pPr marL="0" indent="0"/>
            <a:r>
              <a:rPr lang="en-US" b="1" dirty="0">
                <a:solidFill>
                  <a:srgbClr val="008000"/>
                </a:solidFill>
                <a:latin typeface="Courier New"/>
                <a:cs typeface="Courier New"/>
              </a:rPr>
              <a:t>/******** EXTERN FUNCTIONS ********/</a:t>
            </a:r>
          </a:p>
          <a:p>
            <a:pPr marL="0" indent="0"/>
            <a:r>
              <a:rPr lang="en-US" b="1" dirty="0">
                <a:solidFill>
                  <a:srgbClr val="FF6600"/>
                </a:solidFill>
                <a:latin typeface="Courier New"/>
                <a:cs typeface="Courier New"/>
              </a:rPr>
              <a:t>extern</a:t>
            </a:r>
            <a:r>
              <a:rPr lang="en-US" b="1" dirty="0">
                <a:latin typeface="Courier New"/>
                <a:cs typeface="Courier New"/>
              </a:rPr>
              <a:t> </a:t>
            </a:r>
            <a:r>
              <a:rPr lang="en-US" b="1" dirty="0">
                <a:solidFill>
                  <a:srgbClr val="FF6600"/>
                </a:solidFill>
                <a:latin typeface="Courier New"/>
                <a:cs typeface="Courier New"/>
              </a:rPr>
              <a:t>void</a:t>
            </a:r>
            <a:r>
              <a:rPr lang="en-US" b="1" dirty="0">
                <a:latin typeface="Courier New"/>
                <a:cs typeface="Courier New"/>
              </a:rPr>
              <a:t> </a:t>
            </a:r>
            <a:r>
              <a:rPr lang="en-US" b="1" dirty="0" err="1">
                <a:latin typeface="Courier New"/>
                <a:cs typeface="Courier New"/>
              </a:rPr>
              <a:t>const_reg_rw</a:t>
            </a:r>
            <a:r>
              <a:rPr lang="en-US" b="1" dirty="0">
                <a:latin typeface="Courier New"/>
                <a:cs typeface="Courier New"/>
              </a:rPr>
              <a:t>(...);</a:t>
            </a:r>
          </a:p>
          <a:p>
            <a:pPr marL="0" indent="0"/>
            <a:endParaRPr lang="en-US" b="1" dirty="0">
              <a:latin typeface="Courier New"/>
              <a:cs typeface="Courier New"/>
            </a:endParaRPr>
          </a:p>
          <a:p>
            <a:pPr marL="0" indent="0"/>
            <a:r>
              <a:rPr lang="en-US" b="1" dirty="0">
                <a:solidFill>
                  <a:srgbClr val="008000"/>
                </a:solidFill>
                <a:latin typeface="Courier New"/>
                <a:cs typeface="Courier New"/>
              </a:rPr>
              <a:t>/******** PARSERS and CONTROLS ********/</a:t>
            </a:r>
          </a:p>
          <a:p>
            <a:pPr marL="0" indent="0"/>
            <a:r>
              <a:rPr lang="en-US" b="1" dirty="0">
                <a:solidFill>
                  <a:srgbClr val="FF6600"/>
                </a:solidFill>
                <a:latin typeface="Courier New"/>
                <a:cs typeface="Courier New"/>
              </a:rPr>
              <a:t>parser</a:t>
            </a:r>
            <a:r>
              <a:rPr lang="en-US" b="1" dirty="0">
                <a:latin typeface="Courier New"/>
                <a:cs typeface="Courier New"/>
              </a:rPr>
              <a:t> </a:t>
            </a:r>
            <a:r>
              <a:rPr lang="en-US" b="1" dirty="0" err="1">
                <a:latin typeface="Courier New"/>
                <a:cs typeface="Courier New"/>
              </a:rPr>
              <a:t>TopParser</a:t>
            </a:r>
            <a:r>
              <a:rPr lang="en-US" b="1" dirty="0">
                <a:latin typeface="Courier New"/>
                <a:cs typeface="Courier New"/>
              </a:rPr>
              <a:t>(...) {...}</a:t>
            </a:r>
          </a:p>
          <a:p>
            <a:pPr marL="0" indent="0"/>
            <a:r>
              <a:rPr lang="en-US" b="1" dirty="0">
                <a:solidFill>
                  <a:srgbClr val="FF6600"/>
                </a:solidFill>
                <a:latin typeface="Courier New"/>
                <a:cs typeface="Courier New"/>
              </a:rPr>
              <a:t>control</a:t>
            </a:r>
            <a:r>
              <a:rPr lang="en-US" b="1" dirty="0">
                <a:latin typeface="Courier New"/>
                <a:cs typeface="Courier New"/>
              </a:rPr>
              <a:t> </a:t>
            </a:r>
            <a:r>
              <a:rPr lang="en-US" b="1" dirty="0" err="1">
                <a:latin typeface="Courier New"/>
                <a:cs typeface="Courier New"/>
              </a:rPr>
              <a:t>TopPipe</a:t>
            </a:r>
            <a:r>
              <a:rPr lang="en-US" b="1" dirty="0">
                <a:latin typeface="Courier New"/>
                <a:cs typeface="Courier New"/>
              </a:rPr>
              <a:t>(...) {...}</a:t>
            </a:r>
          </a:p>
          <a:p>
            <a:pPr marL="0" indent="0"/>
            <a:r>
              <a:rPr lang="en-US" b="1" dirty="0">
                <a:solidFill>
                  <a:srgbClr val="FF6600"/>
                </a:solidFill>
                <a:latin typeface="Courier New"/>
                <a:cs typeface="Courier New"/>
              </a:rPr>
              <a:t>control</a:t>
            </a:r>
            <a:r>
              <a:rPr lang="en-US" b="1" dirty="0">
                <a:latin typeface="Courier New"/>
                <a:cs typeface="Courier New"/>
              </a:rPr>
              <a:t> </a:t>
            </a:r>
            <a:r>
              <a:rPr lang="en-US" b="1" dirty="0" err="1">
                <a:latin typeface="Courier New"/>
                <a:cs typeface="Courier New"/>
              </a:rPr>
              <a:t>TopDeparser</a:t>
            </a:r>
            <a:r>
              <a:rPr lang="en-US" b="1" dirty="0">
                <a:latin typeface="Courier New"/>
                <a:cs typeface="Courier New"/>
              </a:rPr>
              <a:t>(...) {...}</a:t>
            </a:r>
          </a:p>
          <a:p>
            <a:pPr marL="0" indent="0"/>
            <a:endParaRPr lang="en-US" b="1" dirty="0">
              <a:latin typeface="Courier New"/>
              <a:cs typeface="Courier New"/>
            </a:endParaRPr>
          </a:p>
          <a:p>
            <a:pPr marL="0" indent="0"/>
            <a:r>
              <a:rPr lang="en-US" b="1" dirty="0">
                <a:solidFill>
                  <a:srgbClr val="008000"/>
                </a:solidFill>
                <a:latin typeface="Courier New"/>
                <a:cs typeface="Courier New"/>
              </a:rPr>
              <a:t>/******** FULL PACKAGE ********/</a:t>
            </a:r>
          </a:p>
          <a:p>
            <a:pPr marL="0" indent="0"/>
            <a:r>
              <a:rPr lang="en-US" b="1" dirty="0" err="1">
                <a:latin typeface="Courier New"/>
                <a:cs typeface="Courier New"/>
              </a:rPr>
              <a:t>SimpleSumeSwitch</a:t>
            </a:r>
            <a:r>
              <a:rPr lang="en-US" b="1" dirty="0">
                <a:latin typeface="Courier New"/>
                <a:cs typeface="Courier New"/>
              </a:rPr>
              <a:t>(</a:t>
            </a:r>
            <a:r>
              <a:rPr lang="en-US" b="1" dirty="0" err="1">
                <a:latin typeface="Courier New"/>
                <a:cs typeface="Courier New"/>
              </a:rPr>
              <a:t>TopParser</a:t>
            </a:r>
            <a:r>
              <a:rPr lang="en-US" b="1" dirty="0">
                <a:latin typeface="Courier New"/>
                <a:cs typeface="Courier New"/>
              </a:rPr>
              <a:t>(), </a:t>
            </a:r>
            <a:r>
              <a:rPr lang="en-US" b="1" dirty="0" err="1">
                <a:latin typeface="Courier New"/>
                <a:cs typeface="Courier New"/>
              </a:rPr>
              <a:t>TopPipe</a:t>
            </a:r>
            <a:r>
              <a:rPr lang="en-US" b="1" dirty="0">
                <a:latin typeface="Courier New"/>
                <a:cs typeface="Courier New"/>
              </a:rPr>
              <a:t>(), </a:t>
            </a:r>
            <a:r>
              <a:rPr lang="en-US" b="1" dirty="0" err="1">
                <a:latin typeface="Courier New"/>
                <a:cs typeface="Courier New"/>
              </a:rPr>
              <a:t>TopDeparser</a:t>
            </a:r>
            <a:r>
              <a:rPr lang="en-US" b="1" dirty="0">
                <a:latin typeface="Courier New"/>
                <a:cs typeface="Courier New"/>
              </a:rPr>
              <a:t>()) main;</a:t>
            </a:r>
          </a:p>
        </p:txBody>
      </p:sp>
    </p:spTree>
    <p:extLst>
      <p:ext uri="{BB962C8B-B14F-4D97-AF65-F5344CB8AC3E}">
        <p14:creationId xmlns:p14="http://schemas.microsoft.com/office/powerpoint/2010/main" val="207604027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by example – L2 Learning Switch</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Parses Ethernet frames</a:t>
            </a:r>
          </a:p>
          <a:p>
            <a:pPr>
              <a:buFont typeface="Arial"/>
              <a:buChar char="•"/>
            </a:pPr>
            <a:r>
              <a:rPr lang="en-US" dirty="0" smtClean="0"/>
              <a:t>Forwards based on Ethernet destination address</a:t>
            </a:r>
          </a:p>
          <a:p>
            <a:pPr>
              <a:buFont typeface="Arial"/>
              <a:buChar char="•"/>
            </a:pPr>
            <a:r>
              <a:rPr lang="en-US" dirty="0" smtClean="0"/>
              <a:t>Frame </a:t>
            </a:r>
            <a:r>
              <a:rPr lang="en-US" dirty="0" smtClean="0"/>
              <a:t>broadcasted </a:t>
            </a:r>
            <a:r>
              <a:rPr lang="en-US" dirty="0" smtClean="0"/>
              <a:t>(with ingress port filtering) if address not in forwarding database</a:t>
            </a:r>
          </a:p>
          <a:p>
            <a:pPr>
              <a:buFont typeface="Arial"/>
              <a:buChar char="•"/>
            </a:pPr>
            <a:r>
              <a:rPr lang="en-US" dirty="0" smtClean="0"/>
              <a:t>Learns based on Ethernet source address</a:t>
            </a:r>
          </a:p>
          <a:p>
            <a:pPr>
              <a:buFont typeface="Arial"/>
              <a:buChar char="•"/>
            </a:pPr>
            <a:r>
              <a:rPr lang="en-US" dirty="0" smtClean="0"/>
              <a:t>If source address is unknown, the address and the source port are sent to the control-plane (which will add an entry to the forwarding database)</a:t>
            </a:r>
            <a:endParaRPr lang="en-US" dirty="0"/>
          </a:p>
        </p:txBody>
      </p:sp>
    </p:spTree>
    <p:extLst>
      <p:ext uri="{BB962C8B-B14F-4D97-AF65-F5344CB8AC3E}">
        <p14:creationId xmlns:p14="http://schemas.microsoft.com/office/powerpoint/2010/main" val="31596566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75" y="165788"/>
            <a:ext cx="6820909" cy="650699"/>
          </a:xfrm>
        </p:spPr>
        <p:txBody>
          <a:bodyPr/>
          <a:lstStyle/>
          <a:p>
            <a:r>
              <a:rPr lang="en-US" dirty="0" smtClean="0"/>
              <a:t>Learning Switch – </a:t>
            </a:r>
            <a:r>
              <a:rPr lang="en-US" dirty="0" smtClean="0"/>
              <a:t>Header/Metadata </a:t>
            </a:r>
            <a:r>
              <a:rPr lang="en-US" dirty="0" smtClean="0"/>
              <a:t>definitions</a:t>
            </a:r>
            <a:endParaRPr lang="en-US" dirty="0"/>
          </a:p>
        </p:txBody>
      </p:sp>
      <p:cxnSp>
        <p:nvCxnSpPr>
          <p:cNvPr id="7" name="Straight Connector 6"/>
          <p:cNvCxnSpPr/>
          <p:nvPr/>
        </p:nvCxnSpPr>
        <p:spPr>
          <a:xfrm>
            <a:off x="4610719" y="956471"/>
            <a:ext cx="0" cy="53573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Content Placeholder 2"/>
          <p:cNvSpPr>
            <a:spLocks noGrp="1"/>
          </p:cNvSpPr>
          <p:nvPr>
            <p:ph sz="quarter" idx="10"/>
          </p:nvPr>
        </p:nvSpPr>
        <p:spPr>
          <a:xfrm>
            <a:off x="4878060" y="1035378"/>
            <a:ext cx="4056764" cy="4507797"/>
          </a:xfrm>
          <a:ln w="19050" cmpd="sng">
            <a:solidFill>
              <a:schemeClr val="tx1"/>
            </a:solidFill>
            <a:prstDash val="dash"/>
          </a:ln>
        </p:spPr>
        <p:txBody>
          <a:bodyPr>
            <a:normAutofit/>
          </a:bodyPr>
          <a:lstStyle/>
          <a:p>
            <a:pPr marL="285750" indent="-285750">
              <a:buFont typeface="Arial"/>
              <a:buChar char="•"/>
            </a:pPr>
            <a:r>
              <a:rPr lang="en-US" sz="1700" b="1" dirty="0" err="1"/>
              <a:t>t</a:t>
            </a:r>
            <a:r>
              <a:rPr lang="en-US" sz="1700" b="1" dirty="0" err="1" smtClean="0"/>
              <a:t>ypedef</a:t>
            </a:r>
            <a:r>
              <a:rPr lang="en-US" sz="1700" dirty="0" smtClean="0"/>
              <a:t> – alternative name for a type</a:t>
            </a:r>
            <a:endParaRPr lang="en-US" sz="1700" dirty="0" smtClean="0"/>
          </a:p>
          <a:p>
            <a:pPr marL="285750" indent="-285750">
              <a:buFont typeface="Arial"/>
              <a:buChar char="•"/>
            </a:pPr>
            <a:r>
              <a:rPr lang="en-US" sz="1700" b="1" dirty="0"/>
              <a:t>h</a:t>
            </a:r>
            <a:r>
              <a:rPr lang="en-US" sz="1700" b="1" dirty="0" smtClean="0"/>
              <a:t>eader</a:t>
            </a:r>
            <a:r>
              <a:rPr lang="en-US" sz="1700" dirty="0" smtClean="0"/>
              <a:t> – ordered collection of members</a:t>
            </a:r>
          </a:p>
          <a:p>
            <a:pPr marL="512763" lvl="2" indent="-285750">
              <a:buFont typeface="Arial"/>
              <a:buChar char="•"/>
            </a:pPr>
            <a:r>
              <a:rPr lang="en-US" sz="1700" dirty="0" smtClean="0"/>
              <a:t>Can be valid or invalid</a:t>
            </a:r>
          </a:p>
          <a:p>
            <a:pPr marL="512763" lvl="2" indent="-285750">
              <a:buFont typeface="Arial"/>
              <a:buChar char="•"/>
            </a:pPr>
            <a:r>
              <a:rPr lang="en-US" sz="1700" dirty="0" smtClean="0"/>
              <a:t>Byte-aligned</a:t>
            </a:r>
          </a:p>
          <a:p>
            <a:pPr marL="285750" indent="-285750">
              <a:buFont typeface="Arial"/>
              <a:buChar char="•"/>
            </a:pPr>
            <a:r>
              <a:rPr lang="en-US" sz="1700" b="1" dirty="0" err="1"/>
              <a:t>s</a:t>
            </a:r>
            <a:r>
              <a:rPr lang="en-US" sz="1700" b="1" dirty="0" err="1" smtClean="0"/>
              <a:t>truct</a:t>
            </a:r>
            <a:r>
              <a:rPr lang="en-US" sz="1700" dirty="0" smtClean="0"/>
              <a:t> – collection of members</a:t>
            </a:r>
          </a:p>
          <a:p>
            <a:pPr marL="512763" lvl="2" indent="-285750">
              <a:buFont typeface="Arial"/>
              <a:buChar char="•"/>
            </a:pPr>
            <a:r>
              <a:rPr lang="en-US" sz="1700" dirty="0" smtClean="0"/>
              <a:t>May contain any derived types</a:t>
            </a:r>
          </a:p>
          <a:p>
            <a:pPr>
              <a:buFont typeface="Arial"/>
              <a:buChar char="•"/>
            </a:pPr>
            <a:r>
              <a:rPr lang="en-US" sz="1700" dirty="0"/>
              <a:t>Header </a:t>
            </a:r>
            <a:r>
              <a:rPr lang="en-US" sz="1700" dirty="0" smtClean="0"/>
              <a:t>stacks - array </a:t>
            </a:r>
            <a:r>
              <a:rPr lang="en-US" sz="1700" dirty="0"/>
              <a:t>of </a:t>
            </a:r>
            <a:r>
              <a:rPr lang="en-US" sz="1700" dirty="0" smtClean="0"/>
              <a:t>headers</a:t>
            </a:r>
            <a:endParaRPr lang="en-US" sz="1700" dirty="0" smtClean="0"/>
          </a:p>
          <a:p>
            <a:pPr marL="285750" indent="-285750">
              <a:buFont typeface="Arial"/>
              <a:buChar char="•"/>
            </a:pPr>
            <a:r>
              <a:rPr lang="en-US" sz="1700" dirty="0" err="1" smtClean="0"/>
              <a:t>Parsed_packet</a:t>
            </a:r>
            <a:endParaRPr lang="en-US" sz="1700" dirty="0" smtClean="0"/>
          </a:p>
          <a:p>
            <a:pPr marL="512763" lvl="2" indent="-285750">
              <a:buFont typeface="Arial"/>
              <a:buChar char="•"/>
            </a:pPr>
            <a:r>
              <a:rPr lang="en-US" sz="1700" dirty="0" smtClean="0"/>
              <a:t>The </a:t>
            </a:r>
            <a:r>
              <a:rPr lang="en-US" sz="1700" dirty="0" smtClean="0"/>
              <a:t>headers that can be parsed, manipulated, or created by the </a:t>
            </a:r>
            <a:r>
              <a:rPr lang="en-US" sz="1700" dirty="0" smtClean="0"/>
              <a:t>switch</a:t>
            </a:r>
          </a:p>
          <a:p>
            <a:pPr marL="285750" indent="-285750">
              <a:buFont typeface="Arial"/>
              <a:buChar char="•"/>
            </a:pPr>
            <a:r>
              <a:rPr lang="en-US" sz="1700" dirty="0" err="1" smtClean="0"/>
              <a:t>digest_data_t</a:t>
            </a:r>
            <a:endParaRPr lang="en-US" sz="1700" dirty="0"/>
          </a:p>
          <a:p>
            <a:pPr marL="512763" lvl="2" indent="-285750">
              <a:buFont typeface="Arial"/>
              <a:buChar char="•"/>
            </a:pPr>
            <a:r>
              <a:rPr lang="en-US" sz="1700" dirty="0" smtClean="0"/>
              <a:t>Data that may be sent to the control-plane if desired.</a:t>
            </a:r>
            <a:endParaRPr lang="en-US" sz="1700" dirty="0"/>
          </a:p>
          <a:p>
            <a:pPr marL="0" indent="0"/>
            <a:endParaRPr lang="en-US" sz="1700" dirty="0"/>
          </a:p>
          <a:p>
            <a:pPr marL="285750" indent="-285750">
              <a:buFont typeface="Wingdings" charset="2"/>
              <a:buChar char="u"/>
            </a:pPr>
            <a:endParaRPr lang="en-US" sz="1700" dirty="0"/>
          </a:p>
        </p:txBody>
      </p:sp>
      <p:sp>
        <p:nvSpPr>
          <p:cNvPr id="3" name="TextBox 2"/>
          <p:cNvSpPr txBox="1"/>
          <p:nvPr/>
        </p:nvSpPr>
        <p:spPr>
          <a:xfrm>
            <a:off x="642784" y="956471"/>
            <a:ext cx="3841029" cy="4832092"/>
          </a:xfrm>
          <a:prstGeom prst="rect">
            <a:avLst/>
          </a:prstGeom>
          <a:noFill/>
        </p:spPr>
        <p:txBody>
          <a:bodyPr wrap="square" rtlCol="0">
            <a:spAutoFit/>
          </a:bodyPr>
          <a:lstStyle/>
          <a:p>
            <a:r>
              <a:rPr lang="en-US" sz="1400" b="1" dirty="0" err="1">
                <a:solidFill>
                  <a:srgbClr val="FF6600"/>
                </a:solidFill>
                <a:latin typeface="Courier New"/>
                <a:cs typeface="Courier New"/>
              </a:rPr>
              <a:t>typedef</a:t>
            </a:r>
            <a:r>
              <a:rPr lang="en-US" sz="1400" b="1" dirty="0">
                <a:solidFill>
                  <a:srgbClr val="FF6600"/>
                </a:solidFill>
                <a:latin typeface="Courier New"/>
                <a:cs typeface="Courier New"/>
              </a:rPr>
              <a:t> bit</a:t>
            </a:r>
            <a:r>
              <a:rPr lang="en-US" sz="1400" b="1" dirty="0">
                <a:latin typeface="Courier New"/>
                <a:cs typeface="Courier New"/>
              </a:rPr>
              <a:t>&lt;48&gt; </a:t>
            </a:r>
            <a:r>
              <a:rPr lang="en-US" sz="1400" b="1" dirty="0" err="1">
                <a:latin typeface="Courier New"/>
                <a:cs typeface="Courier New"/>
              </a:rPr>
              <a:t>EthernetAddress</a:t>
            </a:r>
            <a:r>
              <a:rPr lang="en-US" sz="1400" b="1" dirty="0">
                <a:latin typeface="Courier New"/>
                <a:cs typeface="Courier New"/>
              </a:rPr>
              <a:t>;</a:t>
            </a:r>
          </a:p>
          <a:p>
            <a:endParaRPr lang="en-US" sz="1400" b="1" dirty="0" smtClean="0">
              <a:solidFill>
                <a:srgbClr val="008000"/>
              </a:solidFill>
              <a:latin typeface="Courier New"/>
              <a:cs typeface="Courier New"/>
            </a:endParaRPr>
          </a:p>
          <a:p>
            <a:r>
              <a:rPr lang="en-US" sz="1400" b="1" dirty="0" smtClean="0">
                <a:solidFill>
                  <a:srgbClr val="008000"/>
                </a:solidFill>
                <a:latin typeface="Courier New"/>
                <a:cs typeface="Courier New"/>
              </a:rPr>
              <a:t>/</a:t>
            </a:r>
            <a:r>
              <a:rPr lang="en-US" sz="1400" b="1" dirty="0">
                <a:solidFill>
                  <a:srgbClr val="008000"/>
                </a:solidFill>
                <a:latin typeface="Courier New"/>
                <a:cs typeface="Courier New"/>
              </a:rPr>
              <a:t>/ standard Ethernet header</a:t>
            </a:r>
          </a:p>
          <a:p>
            <a:r>
              <a:rPr lang="en-US" sz="1400" b="1" dirty="0">
                <a:solidFill>
                  <a:srgbClr val="FF6600"/>
                </a:solidFill>
                <a:latin typeface="Courier New"/>
                <a:cs typeface="Courier New"/>
              </a:rPr>
              <a:t>header</a:t>
            </a:r>
            <a:r>
              <a:rPr lang="en-US" sz="1400" b="1" dirty="0">
                <a:latin typeface="Courier New"/>
                <a:cs typeface="Courier New"/>
              </a:rPr>
              <a:t> </a:t>
            </a:r>
            <a:r>
              <a:rPr lang="en-US" sz="1400" b="1" dirty="0" err="1">
                <a:latin typeface="Courier New"/>
                <a:cs typeface="Courier New"/>
              </a:rPr>
              <a:t>Ethernet_h</a:t>
            </a:r>
            <a:r>
              <a:rPr lang="en-US" sz="1400" b="1" dirty="0">
                <a:latin typeface="Courier New"/>
                <a:cs typeface="Courier New"/>
              </a:rPr>
              <a:t> {</a:t>
            </a:r>
          </a:p>
          <a:p>
            <a:r>
              <a:rPr lang="en-US" sz="1400" b="1" dirty="0">
                <a:latin typeface="Courier New"/>
                <a:cs typeface="Courier New"/>
              </a:rPr>
              <a:t>    </a:t>
            </a:r>
            <a:r>
              <a:rPr lang="en-US" sz="1400" b="1" dirty="0" err="1" smtClean="0">
                <a:latin typeface="Courier New"/>
                <a:cs typeface="Courier New"/>
              </a:rPr>
              <a:t>EthernetAddress</a:t>
            </a:r>
            <a:r>
              <a:rPr lang="en-US" sz="1400" b="1" dirty="0" smtClean="0">
                <a:latin typeface="Courier New"/>
                <a:cs typeface="Courier New"/>
              </a:rPr>
              <a:t> </a:t>
            </a:r>
            <a:r>
              <a:rPr lang="en-US" sz="1400" b="1" dirty="0" err="1">
                <a:latin typeface="Courier New"/>
                <a:cs typeface="Courier New"/>
              </a:rPr>
              <a:t>dstAddr</a:t>
            </a:r>
            <a:r>
              <a:rPr lang="en-US" sz="1400" b="1" dirty="0">
                <a:latin typeface="Courier New"/>
                <a:cs typeface="Courier New"/>
              </a:rPr>
              <a:t>;</a:t>
            </a:r>
          </a:p>
          <a:p>
            <a:r>
              <a:rPr lang="en-US" sz="1400" b="1" dirty="0">
                <a:latin typeface="Courier New"/>
                <a:cs typeface="Courier New"/>
              </a:rPr>
              <a:t>    </a:t>
            </a:r>
            <a:r>
              <a:rPr lang="en-US" sz="1400" b="1" dirty="0" err="1">
                <a:solidFill>
                  <a:srgbClr val="000000"/>
                </a:solidFill>
                <a:latin typeface="Courier New"/>
                <a:cs typeface="Courier New"/>
              </a:rPr>
              <a:t>EthernetAddress</a:t>
            </a:r>
            <a:r>
              <a:rPr lang="en-US" sz="1400" b="1" dirty="0" smtClean="0">
                <a:latin typeface="Courier New"/>
                <a:cs typeface="Courier New"/>
              </a:rPr>
              <a:t> </a:t>
            </a:r>
            <a:r>
              <a:rPr lang="en-US" sz="1400" b="1" dirty="0" err="1">
                <a:latin typeface="Courier New"/>
                <a:cs typeface="Courier New"/>
              </a:rPr>
              <a:t>srcAddr</a:t>
            </a:r>
            <a:r>
              <a:rPr lang="en-US" sz="1400" b="1" dirty="0">
                <a:latin typeface="Courier New"/>
                <a:cs typeface="Courier New"/>
              </a:rPr>
              <a:t>;</a:t>
            </a: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&lt;16&gt; </a:t>
            </a:r>
            <a:r>
              <a:rPr lang="en-US" sz="1400" b="1" dirty="0" err="1">
                <a:latin typeface="Courier New"/>
                <a:cs typeface="Courier New"/>
              </a:rPr>
              <a:t>etherType</a:t>
            </a:r>
            <a:r>
              <a:rPr lang="en-US" sz="1400" b="1" dirty="0">
                <a:latin typeface="Courier New"/>
                <a:cs typeface="Courier New"/>
              </a:rPr>
              <a:t>;</a:t>
            </a:r>
          </a:p>
          <a:p>
            <a:r>
              <a:rPr lang="en-US" sz="1400" b="1" dirty="0">
                <a:latin typeface="Courier New"/>
                <a:cs typeface="Courier New"/>
              </a:rPr>
              <a:t>}</a:t>
            </a:r>
          </a:p>
          <a:p>
            <a:endParaRPr lang="en-US" sz="1400" b="1" dirty="0" smtClean="0">
              <a:latin typeface="Courier New"/>
              <a:cs typeface="Courier New"/>
            </a:endParaRPr>
          </a:p>
          <a:p>
            <a:r>
              <a:rPr lang="en-US" sz="1400" b="1" dirty="0">
                <a:solidFill>
                  <a:srgbClr val="008000"/>
                </a:solidFill>
                <a:latin typeface="Courier New"/>
                <a:cs typeface="Courier New"/>
              </a:rPr>
              <a:t>// List of all recognized headers</a:t>
            </a:r>
          </a:p>
          <a:p>
            <a:r>
              <a:rPr lang="en-US" sz="1400" b="1" dirty="0" err="1">
                <a:solidFill>
                  <a:srgbClr val="FF6600"/>
                </a:solidFill>
                <a:latin typeface="Courier New"/>
                <a:cs typeface="Courier New"/>
              </a:rPr>
              <a:t>struct</a:t>
            </a:r>
            <a:r>
              <a:rPr lang="en-US" sz="1400" b="1" dirty="0">
                <a:latin typeface="Courier New"/>
                <a:cs typeface="Courier New"/>
              </a:rPr>
              <a:t> </a:t>
            </a:r>
            <a:r>
              <a:rPr lang="en-US" sz="1400" b="1" dirty="0" err="1">
                <a:latin typeface="Courier New"/>
                <a:cs typeface="Courier New"/>
              </a:rPr>
              <a:t>Parsed_packet</a:t>
            </a:r>
            <a:r>
              <a:rPr lang="en-US" sz="1400" b="1" dirty="0">
                <a:latin typeface="Courier New"/>
                <a:cs typeface="Courier New"/>
              </a:rPr>
              <a:t> {</a:t>
            </a:r>
          </a:p>
          <a:p>
            <a:r>
              <a:rPr lang="en-US" sz="1400" b="1" dirty="0">
                <a:latin typeface="Courier New"/>
                <a:cs typeface="Courier New"/>
              </a:rPr>
              <a:t>    </a:t>
            </a:r>
            <a:r>
              <a:rPr lang="en-US" sz="1400" b="1" dirty="0" err="1">
                <a:latin typeface="Courier New"/>
                <a:cs typeface="Courier New"/>
              </a:rPr>
              <a:t>Ethernet_h</a:t>
            </a:r>
            <a:r>
              <a:rPr lang="en-US" sz="1400" b="1" dirty="0">
                <a:latin typeface="Courier New"/>
                <a:cs typeface="Courier New"/>
              </a:rPr>
              <a:t> </a:t>
            </a:r>
            <a:r>
              <a:rPr lang="en-US" sz="1400" b="1" dirty="0" err="1">
                <a:latin typeface="Courier New"/>
                <a:cs typeface="Courier New"/>
              </a:rPr>
              <a:t>ethernet</a:t>
            </a:r>
            <a:r>
              <a:rPr lang="en-US" sz="1400" b="1" dirty="0">
                <a:latin typeface="Courier New"/>
                <a:cs typeface="Courier New"/>
              </a:rPr>
              <a:t>;</a:t>
            </a:r>
          </a:p>
          <a:p>
            <a:r>
              <a:rPr lang="en-US" sz="1400" b="1" dirty="0" smtClean="0">
                <a:latin typeface="Courier New"/>
                <a:cs typeface="Courier New"/>
              </a:rPr>
              <a:t>}</a:t>
            </a:r>
            <a:endParaRPr lang="en-US" sz="1400" b="1" dirty="0">
              <a:latin typeface="Courier New"/>
              <a:cs typeface="Courier New"/>
            </a:endParaRPr>
          </a:p>
          <a:p>
            <a:endParaRPr lang="en-US" sz="1400" b="1" dirty="0">
              <a:latin typeface="Courier New"/>
              <a:cs typeface="Courier New"/>
            </a:endParaRPr>
          </a:p>
          <a:p>
            <a:r>
              <a:rPr lang="en-US" sz="1400" b="1" dirty="0">
                <a:solidFill>
                  <a:srgbClr val="008000"/>
                </a:solidFill>
                <a:latin typeface="Courier New"/>
                <a:cs typeface="Courier New"/>
              </a:rPr>
              <a:t>// data to send to </a:t>
            </a:r>
            <a:r>
              <a:rPr lang="en-US" sz="1400" b="1" dirty="0" err="1">
                <a:solidFill>
                  <a:srgbClr val="008000"/>
                </a:solidFill>
                <a:latin typeface="Courier New"/>
                <a:cs typeface="Courier New"/>
              </a:rPr>
              <a:t>cpu</a:t>
            </a:r>
            <a:r>
              <a:rPr lang="en-US" sz="1400" b="1" dirty="0">
                <a:solidFill>
                  <a:srgbClr val="008000"/>
                </a:solidFill>
                <a:latin typeface="Courier New"/>
                <a:cs typeface="Courier New"/>
              </a:rPr>
              <a:t> if desired</a:t>
            </a:r>
          </a:p>
          <a:p>
            <a:r>
              <a:rPr lang="en-US" sz="1400" b="1" dirty="0">
                <a:solidFill>
                  <a:srgbClr val="008000"/>
                </a:solidFill>
                <a:latin typeface="Courier New"/>
                <a:cs typeface="Courier New"/>
              </a:rPr>
              <a:t>// MUST be 80 bits</a:t>
            </a:r>
          </a:p>
          <a:p>
            <a:r>
              <a:rPr lang="en-US" sz="1400" b="1" dirty="0" err="1">
                <a:solidFill>
                  <a:srgbClr val="FF6600"/>
                </a:solidFill>
                <a:latin typeface="Courier New"/>
                <a:cs typeface="Courier New"/>
              </a:rPr>
              <a:t>struct</a:t>
            </a:r>
            <a:r>
              <a:rPr lang="en-US" sz="1400" b="1" dirty="0">
                <a:latin typeface="Courier New"/>
                <a:cs typeface="Courier New"/>
              </a:rPr>
              <a:t> </a:t>
            </a:r>
            <a:r>
              <a:rPr lang="en-US" sz="1400" b="1" dirty="0" err="1">
                <a:latin typeface="Courier New"/>
                <a:cs typeface="Courier New"/>
              </a:rPr>
              <a:t>digest_data_t</a:t>
            </a:r>
            <a:r>
              <a:rPr lang="en-US" sz="1400" b="1" dirty="0">
                <a:latin typeface="Courier New"/>
                <a:cs typeface="Courier New"/>
              </a:rPr>
              <a:t> {</a:t>
            </a:r>
          </a:p>
          <a:p>
            <a:r>
              <a:rPr lang="en-US" sz="1400" b="1" dirty="0">
                <a:latin typeface="Courier New"/>
                <a:cs typeface="Courier New"/>
              </a:rPr>
              <a:t>    </a:t>
            </a:r>
            <a:r>
              <a:rPr lang="en-US" sz="1400" b="1" dirty="0" err="1">
                <a:latin typeface="Courier New"/>
                <a:cs typeface="Courier New"/>
              </a:rPr>
              <a:t>port_t</a:t>
            </a:r>
            <a:r>
              <a:rPr lang="en-US" sz="1400" b="1" dirty="0">
                <a:latin typeface="Courier New"/>
                <a:cs typeface="Courier New"/>
              </a:rPr>
              <a:t> </a:t>
            </a:r>
            <a:r>
              <a:rPr lang="en-US" sz="1400" b="1" dirty="0" err="1">
                <a:latin typeface="Courier New"/>
                <a:cs typeface="Courier New"/>
              </a:rPr>
              <a:t>src_port</a:t>
            </a:r>
            <a:r>
              <a:rPr lang="en-US" sz="1400" b="1" dirty="0">
                <a:latin typeface="Courier New"/>
                <a:cs typeface="Courier New"/>
              </a:rPr>
              <a:t>;</a:t>
            </a:r>
          </a:p>
          <a:p>
            <a:r>
              <a:rPr lang="en-US" sz="1400" b="1" dirty="0">
                <a:latin typeface="Courier New"/>
                <a:cs typeface="Courier New"/>
              </a:rPr>
              <a:t>    </a:t>
            </a:r>
            <a:r>
              <a:rPr lang="en-US" sz="1400" b="1" dirty="0" err="1">
                <a:latin typeface="Courier New"/>
                <a:cs typeface="Courier New"/>
              </a:rPr>
              <a:t>EthernetAddress</a:t>
            </a:r>
            <a:r>
              <a:rPr lang="en-US" sz="1400" b="1" dirty="0">
                <a:latin typeface="Courier New"/>
                <a:cs typeface="Courier New"/>
              </a:rPr>
              <a:t> </a:t>
            </a:r>
            <a:r>
              <a:rPr lang="en-US" sz="1400" b="1" dirty="0" err="1">
                <a:latin typeface="Courier New"/>
                <a:cs typeface="Courier New"/>
              </a:rPr>
              <a:t>eth_src_addr</a:t>
            </a:r>
            <a:r>
              <a:rPr lang="en-US" sz="1400" b="1" dirty="0">
                <a:latin typeface="Courier New"/>
                <a:cs typeface="Courier New"/>
              </a:rPr>
              <a:t>;</a:t>
            </a:r>
          </a:p>
          <a:p>
            <a:r>
              <a:rPr lang="en-US" sz="1400" b="1" dirty="0">
                <a:latin typeface="Courier New"/>
                <a:cs typeface="Courier New"/>
              </a:rPr>
              <a:t>    bit&lt;24&gt; unused;</a:t>
            </a:r>
          </a:p>
          <a:p>
            <a:r>
              <a:rPr lang="en-US" sz="1400" b="1" dirty="0">
                <a:latin typeface="Courier New"/>
                <a:cs typeface="Courier New"/>
              </a:rPr>
              <a:t>}</a:t>
            </a:r>
          </a:p>
          <a:p>
            <a:endParaRPr lang="en-US" sz="1400" b="1" dirty="0">
              <a:latin typeface="Courier New"/>
              <a:cs typeface="Courier New"/>
            </a:endParaRPr>
          </a:p>
        </p:txBody>
      </p:sp>
    </p:spTree>
    <p:extLst>
      <p:ext uri="{BB962C8B-B14F-4D97-AF65-F5344CB8AC3E}">
        <p14:creationId xmlns:p14="http://schemas.microsoft.com/office/powerpoint/2010/main" val="21874080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Switch – Parser</a:t>
            </a:r>
            <a:endParaRPr lang="en-US" dirty="0"/>
          </a:p>
        </p:txBody>
      </p:sp>
      <p:sp>
        <p:nvSpPr>
          <p:cNvPr id="8" name="Content Placeholder 2"/>
          <p:cNvSpPr>
            <a:spLocks noGrp="1"/>
          </p:cNvSpPr>
          <p:nvPr>
            <p:ph sz="quarter" idx="10"/>
          </p:nvPr>
        </p:nvSpPr>
        <p:spPr>
          <a:xfrm>
            <a:off x="5591533" y="1709107"/>
            <a:ext cx="3452727" cy="4604667"/>
          </a:xfrm>
          <a:ln w="19050" cmpd="sng">
            <a:solidFill>
              <a:srgbClr val="000000"/>
            </a:solidFill>
            <a:prstDash val="dash"/>
          </a:ln>
        </p:spPr>
        <p:txBody>
          <a:bodyPr>
            <a:normAutofit/>
          </a:bodyPr>
          <a:lstStyle/>
          <a:p>
            <a:pPr marL="285750" indent="-285750">
              <a:buFont typeface="Arial"/>
              <a:buChar char="•"/>
            </a:pPr>
            <a:r>
              <a:rPr lang="en-US" sz="1700" dirty="0" smtClean="0"/>
              <a:t>S</a:t>
            </a:r>
            <a:r>
              <a:rPr lang="en-US" sz="1700" dirty="0" smtClean="0"/>
              <a:t>tate </a:t>
            </a:r>
            <a:r>
              <a:rPr lang="en-US" sz="1700" dirty="0" smtClean="0"/>
              <a:t>machine</a:t>
            </a:r>
          </a:p>
          <a:p>
            <a:pPr>
              <a:buFont typeface="Arial"/>
              <a:buChar char="•"/>
            </a:pPr>
            <a:r>
              <a:rPr lang="en-US" sz="1700" dirty="0"/>
              <a:t>3 predefined states:</a:t>
            </a:r>
          </a:p>
          <a:p>
            <a:pPr lvl="2">
              <a:buFont typeface="Arial"/>
              <a:buChar char="•"/>
            </a:pPr>
            <a:r>
              <a:rPr lang="en-US" sz="1700" dirty="0"/>
              <a:t>start</a:t>
            </a:r>
          </a:p>
          <a:p>
            <a:pPr lvl="2">
              <a:buFont typeface="Arial"/>
              <a:buChar char="•"/>
            </a:pPr>
            <a:r>
              <a:rPr lang="en-US" sz="1700" dirty="0"/>
              <a:t>accept</a:t>
            </a:r>
          </a:p>
          <a:p>
            <a:pPr lvl="2">
              <a:buFont typeface="Arial"/>
              <a:buChar char="•"/>
            </a:pPr>
            <a:r>
              <a:rPr lang="en-US" sz="1700" dirty="0"/>
              <a:t>reject</a:t>
            </a:r>
          </a:p>
          <a:p>
            <a:pPr lvl="1">
              <a:buFont typeface="Arial"/>
              <a:buChar char="•"/>
            </a:pPr>
            <a:r>
              <a:rPr lang="en-US" sz="1700" dirty="0">
                <a:solidFill>
                  <a:schemeClr val="tx1"/>
                </a:solidFill>
              </a:rPr>
              <a:t>User defined </a:t>
            </a:r>
            <a:r>
              <a:rPr lang="en-US" sz="1700" dirty="0" smtClean="0">
                <a:solidFill>
                  <a:schemeClr val="tx1"/>
                </a:solidFill>
              </a:rPr>
              <a:t>states</a:t>
            </a:r>
            <a:endParaRPr lang="en-US" sz="1700" dirty="0" smtClean="0"/>
          </a:p>
          <a:p>
            <a:pPr marL="285750" indent="-285750">
              <a:buFont typeface="Arial"/>
              <a:buChar char="•"/>
            </a:pPr>
            <a:r>
              <a:rPr lang="en-US" sz="1700" dirty="0" smtClean="0"/>
              <a:t>Extracts </a:t>
            </a:r>
            <a:r>
              <a:rPr lang="en-US" sz="1700" dirty="0" smtClean="0"/>
              <a:t>headers from incoming packets</a:t>
            </a:r>
          </a:p>
          <a:p>
            <a:pPr marL="285750" indent="-285750">
              <a:buFont typeface="Arial"/>
              <a:buChar char="•"/>
            </a:pPr>
            <a:r>
              <a:rPr lang="en-US" sz="1700" dirty="0" smtClean="0"/>
              <a:t>Produces parsed representation of packet for use in match-action </a:t>
            </a:r>
            <a:r>
              <a:rPr lang="en-US" sz="1700" dirty="0" smtClean="0"/>
              <a:t>pipeline</a:t>
            </a:r>
          </a:p>
          <a:p>
            <a:pPr marL="285750" indent="-285750">
              <a:buFont typeface="Arial"/>
              <a:buChar char="•"/>
            </a:pPr>
            <a:r>
              <a:rPr lang="en-US" sz="1600" dirty="0" smtClean="0">
                <a:latin typeface="Courier New"/>
                <a:cs typeface="Courier New"/>
              </a:rPr>
              <a:t>@</a:t>
            </a:r>
            <a:r>
              <a:rPr lang="en-US" sz="1600" dirty="0" err="1" smtClean="0">
                <a:latin typeface="Courier New"/>
                <a:cs typeface="Courier New"/>
              </a:rPr>
              <a:t>Xilinx_MaxPacketRegion</a:t>
            </a:r>
            <a:r>
              <a:rPr lang="en-US" sz="1600" dirty="0">
                <a:latin typeface="Courier New"/>
                <a:cs typeface="Courier New"/>
              </a:rPr>
              <a:t> </a:t>
            </a:r>
            <a:r>
              <a:rPr lang="en-US" sz="1700" dirty="0" smtClean="0"/>
              <a:t>– for parser/</a:t>
            </a:r>
            <a:r>
              <a:rPr lang="en-US" sz="1700" dirty="0" err="1" smtClean="0"/>
              <a:t>deparser</a:t>
            </a:r>
            <a:r>
              <a:rPr lang="en-US" sz="1700" dirty="0" smtClean="0"/>
              <a:t>; declares the largest packet size (in bits) to support</a:t>
            </a:r>
            <a:endParaRPr lang="en-US" sz="1700" dirty="0" smtClean="0"/>
          </a:p>
          <a:p>
            <a:pPr marL="0" indent="0"/>
            <a:endParaRPr lang="en-US" sz="1700" dirty="0"/>
          </a:p>
        </p:txBody>
      </p:sp>
      <p:sp>
        <p:nvSpPr>
          <p:cNvPr id="3" name="TextBox 2"/>
          <p:cNvSpPr txBox="1"/>
          <p:nvPr/>
        </p:nvSpPr>
        <p:spPr>
          <a:xfrm>
            <a:off x="485800" y="1641558"/>
            <a:ext cx="5016087" cy="3323987"/>
          </a:xfrm>
          <a:prstGeom prst="rect">
            <a:avLst/>
          </a:prstGeom>
          <a:noFill/>
        </p:spPr>
        <p:txBody>
          <a:bodyPr wrap="square" rtlCol="0">
            <a:spAutoFit/>
          </a:bodyPr>
          <a:lstStyle/>
          <a:p>
            <a:r>
              <a:rPr lang="en-US" sz="1400" b="1" dirty="0">
                <a:latin typeface="Courier New"/>
                <a:cs typeface="Courier New"/>
              </a:rPr>
              <a:t>@</a:t>
            </a:r>
            <a:r>
              <a:rPr lang="en-US" sz="1400" b="1" dirty="0" err="1" smtClean="0">
                <a:latin typeface="Courier New"/>
                <a:cs typeface="Courier New"/>
              </a:rPr>
              <a:t>Xilinx_MaxPacketRegion</a:t>
            </a:r>
            <a:r>
              <a:rPr lang="en-US" sz="1400" b="1" dirty="0">
                <a:latin typeface="Courier New"/>
                <a:cs typeface="Courier New"/>
              </a:rPr>
              <a:t>(16384</a:t>
            </a:r>
            <a:r>
              <a:rPr lang="en-US" sz="1400" b="1" dirty="0" smtClean="0">
                <a:latin typeface="Courier New"/>
                <a:cs typeface="Courier New"/>
              </a:rPr>
              <a:t>)</a:t>
            </a:r>
            <a:endParaRPr lang="en-US" sz="1400" b="1" dirty="0" smtClean="0">
              <a:solidFill>
                <a:srgbClr val="FF6600"/>
              </a:solidFill>
              <a:latin typeface="Courier New"/>
              <a:cs typeface="Courier New"/>
            </a:endParaRPr>
          </a:p>
          <a:p>
            <a:r>
              <a:rPr lang="en-US" sz="1400" b="1" dirty="0" smtClean="0">
                <a:solidFill>
                  <a:srgbClr val="FF6600"/>
                </a:solidFill>
                <a:latin typeface="Courier New"/>
                <a:cs typeface="Courier New"/>
              </a:rPr>
              <a:t>parser</a:t>
            </a:r>
            <a:r>
              <a:rPr lang="en-US" sz="1400" b="1" dirty="0" smtClean="0">
                <a:latin typeface="Courier New"/>
                <a:cs typeface="Courier New"/>
              </a:rPr>
              <a:t> </a:t>
            </a:r>
            <a:r>
              <a:rPr lang="en-US" sz="1400" b="1" dirty="0" err="1">
                <a:latin typeface="Courier New"/>
                <a:cs typeface="Courier New"/>
              </a:rPr>
              <a:t>TopParser</a:t>
            </a:r>
            <a:r>
              <a:rPr lang="en-US" sz="1400" b="1" dirty="0">
                <a:latin typeface="Courier New"/>
                <a:cs typeface="Courier New"/>
              </a:rPr>
              <a:t>(</a:t>
            </a:r>
            <a:r>
              <a:rPr lang="en-US" sz="1400" b="1" dirty="0" err="1">
                <a:latin typeface="Courier New"/>
                <a:cs typeface="Courier New"/>
              </a:rPr>
              <a:t>packet_in</a:t>
            </a:r>
            <a:r>
              <a:rPr lang="en-US" sz="1400" b="1" dirty="0">
                <a:latin typeface="Courier New"/>
                <a:cs typeface="Courier New"/>
              </a:rPr>
              <a:t> b,</a:t>
            </a:r>
          </a:p>
          <a:p>
            <a:r>
              <a:rPr lang="en-US" sz="1400" b="1" dirty="0">
                <a:latin typeface="Courier New"/>
                <a:cs typeface="Courier New"/>
              </a:rPr>
              <a:t>       </a:t>
            </a:r>
            <a:r>
              <a:rPr lang="en-US" sz="1400" b="1" dirty="0" smtClean="0">
                <a:solidFill>
                  <a:srgbClr val="FF6600"/>
                </a:solidFill>
                <a:latin typeface="Courier New"/>
                <a:cs typeface="Courier New"/>
              </a:rPr>
              <a:t>out</a:t>
            </a:r>
            <a:r>
              <a:rPr lang="en-US" sz="1400" b="1" dirty="0" smtClean="0">
                <a:latin typeface="Courier New"/>
                <a:cs typeface="Courier New"/>
              </a:rPr>
              <a:t> </a:t>
            </a:r>
            <a:r>
              <a:rPr lang="en-US" sz="1400" b="1" dirty="0" err="1">
                <a:latin typeface="Courier New"/>
                <a:cs typeface="Courier New"/>
              </a:rPr>
              <a:t>Parsed_packet</a:t>
            </a:r>
            <a:r>
              <a:rPr lang="en-US" sz="1400" b="1" dirty="0">
                <a:latin typeface="Courier New"/>
                <a:cs typeface="Courier New"/>
              </a:rPr>
              <a:t> p,</a:t>
            </a:r>
          </a:p>
          <a:p>
            <a:r>
              <a:rPr lang="en-US" sz="1400" b="1" dirty="0" smtClean="0">
                <a:solidFill>
                  <a:srgbClr val="FF6600"/>
                </a:solidFill>
                <a:latin typeface="Courier New"/>
                <a:cs typeface="Courier New"/>
              </a:rPr>
              <a:t>       out</a:t>
            </a:r>
            <a:r>
              <a:rPr lang="en-US" sz="1400" b="1" dirty="0" smtClean="0">
                <a:latin typeface="Courier New"/>
                <a:cs typeface="Courier New"/>
              </a:rPr>
              <a:t> </a:t>
            </a:r>
            <a:r>
              <a:rPr lang="en-US" sz="1400" b="1" dirty="0" err="1">
                <a:latin typeface="Courier New"/>
                <a:cs typeface="Courier New"/>
              </a:rPr>
              <a:t>user_metadata_t</a:t>
            </a:r>
            <a:r>
              <a:rPr lang="en-US" sz="1400" b="1" dirty="0">
                <a:latin typeface="Courier New"/>
                <a:cs typeface="Courier New"/>
              </a:rPr>
              <a:t> </a:t>
            </a:r>
            <a:r>
              <a:rPr lang="en-US" sz="1400" b="1" dirty="0" err="1">
                <a:latin typeface="Courier New"/>
                <a:cs typeface="Courier New"/>
              </a:rPr>
              <a:t>user_metadata</a:t>
            </a:r>
            <a:r>
              <a:rPr lang="en-US" sz="1400" b="1" dirty="0">
                <a:latin typeface="Courier New"/>
                <a:cs typeface="Courier New"/>
              </a:rPr>
              <a:t>,</a:t>
            </a:r>
          </a:p>
          <a:p>
            <a:r>
              <a:rPr lang="en-US" sz="1400" b="1" dirty="0" smtClean="0">
                <a:solidFill>
                  <a:srgbClr val="FF6600"/>
                </a:solidFill>
                <a:latin typeface="Courier New"/>
                <a:cs typeface="Courier New"/>
              </a:rPr>
              <a:t>       out</a:t>
            </a:r>
            <a:r>
              <a:rPr lang="en-US" sz="1400" b="1" dirty="0" smtClean="0">
                <a:latin typeface="Courier New"/>
                <a:cs typeface="Courier New"/>
              </a:rPr>
              <a:t> </a:t>
            </a:r>
            <a:r>
              <a:rPr lang="en-US" sz="1400" b="1" dirty="0" err="1">
                <a:latin typeface="Courier New"/>
                <a:cs typeface="Courier New"/>
              </a:rPr>
              <a:t>digest_data_t</a:t>
            </a:r>
            <a:r>
              <a:rPr lang="en-US" sz="1400" b="1" dirty="0">
                <a:latin typeface="Courier New"/>
                <a:cs typeface="Courier New"/>
              </a:rPr>
              <a:t> </a:t>
            </a:r>
            <a:r>
              <a:rPr lang="en-US" sz="1400" b="1" dirty="0" err="1">
                <a:latin typeface="Courier New"/>
                <a:cs typeface="Courier New"/>
              </a:rPr>
              <a:t>digest_data</a:t>
            </a:r>
            <a:r>
              <a:rPr lang="en-US" sz="1400" b="1" dirty="0">
                <a:latin typeface="Courier New"/>
                <a:cs typeface="Courier New"/>
              </a:rPr>
              <a:t>,</a:t>
            </a:r>
          </a:p>
          <a:p>
            <a:r>
              <a:rPr lang="en-US" sz="1400" b="1" dirty="0" smtClean="0">
                <a:solidFill>
                  <a:srgbClr val="FF6600"/>
                </a:solidFill>
                <a:latin typeface="Courier New"/>
                <a:cs typeface="Courier New"/>
              </a:rPr>
              <a:t>       </a:t>
            </a:r>
            <a:r>
              <a:rPr lang="en-US" sz="1400" b="1" dirty="0" err="1" smtClean="0">
                <a:solidFill>
                  <a:srgbClr val="FF6600"/>
                </a:solidFill>
                <a:latin typeface="Courier New"/>
                <a:cs typeface="Courier New"/>
              </a:rPr>
              <a:t>inout</a:t>
            </a:r>
            <a:r>
              <a:rPr lang="en-US" sz="1400" b="1" dirty="0" smtClean="0">
                <a:latin typeface="Courier New"/>
                <a:cs typeface="Courier New"/>
              </a:rPr>
              <a:t> </a:t>
            </a:r>
            <a:r>
              <a:rPr lang="en-US" sz="1400" b="1" dirty="0" err="1">
                <a:latin typeface="Courier New"/>
                <a:cs typeface="Courier New"/>
              </a:rPr>
              <a:t>sume_metadata_t</a:t>
            </a:r>
            <a:r>
              <a:rPr lang="en-US" sz="1400" b="1" dirty="0">
                <a:latin typeface="Courier New"/>
                <a:cs typeface="Courier New"/>
              </a:rPr>
              <a:t> </a:t>
            </a:r>
            <a:r>
              <a:rPr lang="en-US" sz="1400" b="1" dirty="0" err="1">
                <a:latin typeface="Courier New"/>
                <a:cs typeface="Courier New"/>
              </a:rPr>
              <a:t>sume_metadata</a:t>
            </a:r>
            <a:r>
              <a:rPr lang="en-US" sz="1400" b="1" dirty="0">
                <a:latin typeface="Courier New"/>
                <a:cs typeface="Courier New"/>
              </a:rPr>
              <a:t>) </a:t>
            </a:r>
            <a:r>
              <a:rPr lang="en-US" sz="1400" b="1" dirty="0" smtClean="0">
                <a:latin typeface="Courier New"/>
                <a:cs typeface="Courier New"/>
              </a:rPr>
              <a:t>{</a:t>
            </a:r>
          </a:p>
          <a:p>
            <a:r>
              <a:rPr lang="en-US" sz="1400" b="1" dirty="0">
                <a:solidFill>
                  <a:srgbClr val="FF6600"/>
                </a:solidFill>
                <a:latin typeface="Courier New"/>
                <a:cs typeface="Courier New"/>
              </a:rPr>
              <a:t> </a:t>
            </a:r>
            <a:r>
              <a:rPr lang="en-US" sz="1400" b="1" dirty="0" smtClean="0">
                <a:solidFill>
                  <a:srgbClr val="FF6600"/>
                </a:solidFill>
                <a:latin typeface="Courier New"/>
                <a:cs typeface="Courier New"/>
              </a:rPr>
              <a:t> </a:t>
            </a:r>
          </a:p>
          <a:p>
            <a:r>
              <a:rPr lang="en-US" sz="1400" b="1" dirty="0" smtClean="0">
                <a:solidFill>
                  <a:srgbClr val="FF6600"/>
                </a:solidFill>
                <a:latin typeface="Courier New"/>
                <a:cs typeface="Courier New"/>
              </a:rPr>
              <a:t>  state</a:t>
            </a:r>
            <a:r>
              <a:rPr lang="en-US" sz="1400" b="1" dirty="0" smtClean="0">
                <a:latin typeface="Courier New"/>
                <a:cs typeface="Courier New"/>
              </a:rPr>
              <a:t> </a:t>
            </a:r>
            <a:r>
              <a:rPr lang="en-US" sz="1400" b="1" dirty="0">
                <a:latin typeface="Courier New"/>
                <a:cs typeface="Courier New"/>
              </a:rPr>
              <a:t>start {</a:t>
            </a:r>
          </a:p>
          <a:p>
            <a:r>
              <a:rPr lang="en-US" sz="1400" b="1" dirty="0" smtClean="0">
                <a:latin typeface="Courier New"/>
                <a:cs typeface="Courier New"/>
              </a:rPr>
              <a:t>    </a:t>
            </a:r>
            <a:r>
              <a:rPr lang="en-US" sz="1400" b="1" dirty="0" err="1" smtClean="0">
                <a:latin typeface="Courier New"/>
                <a:cs typeface="Courier New"/>
              </a:rPr>
              <a:t>b.extract</a:t>
            </a:r>
            <a:r>
              <a:rPr lang="en-US" sz="1400" b="1" dirty="0">
                <a:latin typeface="Courier New"/>
                <a:cs typeface="Courier New"/>
              </a:rPr>
              <a:t>(</a:t>
            </a:r>
            <a:r>
              <a:rPr lang="en-US" sz="1400" b="1" dirty="0" err="1">
                <a:latin typeface="Courier New"/>
                <a:cs typeface="Courier New"/>
              </a:rPr>
              <a:t>p.ethernet</a:t>
            </a:r>
            <a:r>
              <a:rPr lang="en-US" sz="1400" b="1" dirty="0">
                <a:latin typeface="Courier New"/>
                <a:cs typeface="Courier New"/>
              </a:rPr>
              <a:t>);</a:t>
            </a:r>
          </a:p>
          <a:p>
            <a:r>
              <a:rPr lang="da-DK" sz="1400" b="1" dirty="0" smtClean="0">
                <a:latin typeface="Courier New"/>
                <a:cs typeface="Courier New"/>
              </a:rPr>
              <a:t>    </a:t>
            </a:r>
            <a:r>
              <a:rPr lang="da-DK" sz="1400" b="1" dirty="0" err="1" smtClean="0">
                <a:latin typeface="Courier New"/>
                <a:cs typeface="Courier New"/>
              </a:rPr>
              <a:t>digest_data.src_port</a:t>
            </a:r>
            <a:r>
              <a:rPr lang="da-DK" sz="1400" b="1" dirty="0" smtClean="0">
                <a:latin typeface="Courier New"/>
                <a:cs typeface="Courier New"/>
              </a:rPr>
              <a:t> </a:t>
            </a:r>
            <a:r>
              <a:rPr lang="da-DK" sz="1400" b="1" dirty="0">
                <a:latin typeface="Courier New"/>
                <a:cs typeface="Courier New"/>
              </a:rPr>
              <a:t>= 0;</a:t>
            </a:r>
          </a:p>
          <a:p>
            <a:r>
              <a:rPr lang="da-DK" sz="1400" b="1" dirty="0" smtClean="0">
                <a:latin typeface="Courier New"/>
                <a:cs typeface="Courier New"/>
              </a:rPr>
              <a:t>    </a:t>
            </a:r>
            <a:r>
              <a:rPr lang="da-DK" sz="1400" b="1" dirty="0" err="1" smtClean="0">
                <a:latin typeface="Courier New"/>
                <a:cs typeface="Courier New"/>
              </a:rPr>
              <a:t>digest_data.eth_src_addr</a:t>
            </a:r>
            <a:r>
              <a:rPr lang="da-DK" sz="1400" b="1" dirty="0" smtClean="0">
                <a:latin typeface="Courier New"/>
                <a:cs typeface="Courier New"/>
              </a:rPr>
              <a:t> </a:t>
            </a:r>
            <a:r>
              <a:rPr lang="da-DK" sz="1400" b="1" dirty="0">
                <a:latin typeface="Courier New"/>
                <a:cs typeface="Courier New"/>
              </a:rPr>
              <a:t>= 0;</a:t>
            </a:r>
          </a:p>
          <a:p>
            <a:r>
              <a:rPr lang="en-US" sz="1400" b="1" dirty="0" smtClean="0">
                <a:latin typeface="Courier New"/>
                <a:cs typeface="Courier New"/>
              </a:rPr>
              <a:t>    </a:t>
            </a:r>
            <a:r>
              <a:rPr lang="en-US" sz="1400" b="1" dirty="0" err="1" smtClean="0">
                <a:latin typeface="Courier New"/>
                <a:cs typeface="Courier New"/>
              </a:rPr>
              <a:t>digest_data.unused</a:t>
            </a:r>
            <a:r>
              <a:rPr lang="en-US" sz="1400" b="1" dirty="0" smtClean="0">
                <a:latin typeface="Courier New"/>
                <a:cs typeface="Courier New"/>
              </a:rPr>
              <a:t> </a:t>
            </a:r>
            <a:r>
              <a:rPr lang="en-US" sz="1400" b="1" dirty="0">
                <a:latin typeface="Courier New"/>
                <a:cs typeface="Courier New"/>
              </a:rPr>
              <a:t>= 0;</a:t>
            </a:r>
          </a:p>
          <a:p>
            <a:r>
              <a:rPr lang="en-US" sz="1400" b="1" dirty="0" smtClean="0">
                <a:solidFill>
                  <a:srgbClr val="FF6600"/>
                </a:solidFill>
                <a:latin typeface="Courier New"/>
                <a:cs typeface="Courier New"/>
              </a:rPr>
              <a:t>    transition </a:t>
            </a:r>
            <a:r>
              <a:rPr lang="fr-FR" sz="1400" b="1" dirty="0" err="1" smtClean="0">
                <a:latin typeface="Courier New"/>
                <a:cs typeface="Courier New"/>
              </a:rPr>
              <a:t>accept</a:t>
            </a:r>
            <a:r>
              <a:rPr lang="fr-FR" sz="1400" b="1" dirty="0" smtClean="0">
                <a:latin typeface="Courier New"/>
                <a:cs typeface="Courier New"/>
              </a:rPr>
              <a:t>;</a:t>
            </a:r>
            <a:endParaRPr lang="fr-FR" sz="1400" b="1" dirty="0">
              <a:latin typeface="Courier New"/>
              <a:cs typeface="Courier New"/>
            </a:endParaRPr>
          </a:p>
          <a:p>
            <a:r>
              <a:rPr lang="fr-FR" sz="1400" b="1" dirty="0" smtClean="0">
                <a:latin typeface="Courier New"/>
                <a:cs typeface="Courier New"/>
              </a:rPr>
              <a:t>  }</a:t>
            </a:r>
            <a:endParaRPr lang="fr-FR" sz="1400" b="1" dirty="0">
              <a:latin typeface="Courier New"/>
              <a:cs typeface="Courier New"/>
            </a:endParaRPr>
          </a:p>
          <a:p>
            <a:r>
              <a:rPr lang="pl-PL" sz="1400" b="1" dirty="0" smtClean="0">
                <a:latin typeface="Courier New"/>
                <a:cs typeface="Courier New"/>
              </a:rPr>
              <a:t>}</a:t>
            </a:r>
            <a:endParaRPr lang="en-US" sz="1400" b="1" dirty="0">
              <a:latin typeface="Courier New"/>
              <a:cs typeface="Courier New"/>
            </a:endParaRPr>
          </a:p>
        </p:txBody>
      </p:sp>
      <p:pic>
        <p:nvPicPr>
          <p:cNvPr id="9" name="Picture 8"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7" name="Rectangle 6"/>
          <p:cNvSpPr/>
          <p:nvPr/>
        </p:nvSpPr>
        <p:spPr>
          <a:xfrm>
            <a:off x="5591533" y="171001"/>
            <a:ext cx="501270" cy="879554"/>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462356" y="1709108"/>
            <a:ext cx="0" cy="46046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9863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 IPv4 </a:t>
            </a:r>
            <a:r>
              <a:rPr lang="en-US" dirty="0" smtClean="0"/>
              <a:t>– Parser</a:t>
            </a:r>
            <a:endParaRPr lang="en-US" dirty="0"/>
          </a:p>
        </p:txBody>
      </p:sp>
      <p:sp>
        <p:nvSpPr>
          <p:cNvPr id="8" name="Content Placeholder 2"/>
          <p:cNvSpPr>
            <a:spLocks noGrp="1"/>
          </p:cNvSpPr>
          <p:nvPr>
            <p:ph sz="quarter" idx="10"/>
          </p:nvPr>
        </p:nvSpPr>
        <p:spPr>
          <a:xfrm>
            <a:off x="5591533" y="1709107"/>
            <a:ext cx="3452727" cy="4604667"/>
          </a:xfrm>
          <a:ln w="19050" cmpd="sng">
            <a:solidFill>
              <a:srgbClr val="000000"/>
            </a:solidFill>
            <a:prstDash val="dash"/>
          </a:ln>
        </p:spPr>
        <p:txBody>
          <a:bodyPr>
            <a:normAutofit/>
          </a:bodyPr>
          <a:lstStyle/>
          <a:p>
            <a:pPr marL="285750" indent="-285750">
              <a:buFont typeface="Arial"/>
              <a:buChar char="•"/>
            </a:pPr>
            <a:r>
              <a:rPr lang="en-US" sz="1700" dirty="0" smtClean="0"/>
              <a:t>S</a:t>
            </a:r>
            <a:r>
              <a:rPr lang="en-US" sz="1700" dirty="0" smtClean="0"/>
              <a:t>tate </a:t>
            </a:r>
            <a:r>
              <a:rPr lang="en-US" sz="1700" dirty="0" smtClean="0"/>
              <a:t>machine</a:t>
            </a:r>
          </a:p>
          <a:p>
            <a:pPr>
              <a:buFont typeface="Arial"/>
              <a:buChar char="•"/>
            </a:pPr>
            <a:r>
              <a:rPr lang="en-US" sz="1700" dirty="0"/>
              <a:t>3 predefined states:</a:t>
            </a:r>
          </a:p>
          <a:p>
            <a:pPr lvl="2">
              <a:buFont typeface="Arial"/>
              <a:buChar char="•"/>
            </a:pPr>
            <a:r>
              <a:rPr lang="en-US" sz="1700" dirty="0"/>
              <a:t>start</a:t>
            </a:r>
          </a:p>
          <a:p>
            <a:pPr lvl="2">
              <a:buFont typeface="Arial"/>
              <a:buChar char="•"/>
            </a:pPr>
            <a:r>
              <a:rPr lang="en-US" sz="1700" dirty="0"/>
              <a:t>accept</a:t>
            </a:r>
          </a:p>
          <a:p>
            <a:pPr lvl="2">
              <a:buFont typeface="Arial"/>
              <a:buChar char="•"/>
            </a:pPr>
            <a:r>
              <a:rPr lang="en-US" sz="1700" dirty="0"/>
              <a:t>reject</a:t>
            </a:r>
          </a:p>
          <a:p>
            <a:pPr lvl="1">
              <a:buFont typeface="Arial"/>
              <a:buChar char="•"/>
            </a:pPr>
            <a:r>
              <a:rPr lang="en-US" sz="1700" dirty="0">
                <a:solidFill>
                  <a:schemeClr val="tx1"/>
                </a:solidFill>
              </a:rPr>
              <a:t>User defined </a:t>
            </a:r>
            <a:r>
              <a:rPr lang="en-US" sz="1700" dirty="0" smtClean="0">
                <a:solidFill>
                  <a:schemeClr val="tx1"/>
                </a:solidFill>
              </a:rPr>
              <a:t>states</a:t>
            </a:r>
            <a:endParaRPr lang="en-US" sz="1700" dirty="0" smtClean="0"/>
          </a:p>
          <a:p>
            <a:pPr marL="285750" indent="-285750">
              <a:buFont typeface="Arial"/>
              <a:buChar char="•"/>
            </a:pPr>
            <a:r>
              <a:rPr lang="en-US" sz="1700" dirty="0" smtClean="0"/>
              <a:t>Extracts </a:t>
            </a:r>
            <a:r>
              <a:rPr lang="en-US" sz="1700" dirty="0" smtClean="0"/>
              <a:t>headers from incoming packets</a:t>
            </a:r>
          </a:p>
          <a:p>
            <a:pPr marL="285750" indent="-285750">
              <a:buFont typeface="Arial"/>
              <a:buChar char="•"/>
            </a:pPr>
            <a:r>
              <a:rPr lang="en-US" sz="1700" dirty="0" smtClean="0"/>
              <a:t>Produces parsed representation of packet for use in match-action </a:t>
            </a:r>
            <a:r>
              <a:rPr lang="en-US" sz="1700" dirty="0" smtClean="0"/>
              <a:t>pipeline</a:t>
            </a:r>
          </a:p>
          <a:p>
            <a:pPr marL="285750" indent="-285750">
              <a:buFont typeface="Arial"/>
              <a:buChar char="•"/>
            </a:pPr>
            <a:r>
              <a:rPr lang="en-US" sz="1600" dirty="0" smtClean="0">
                <a:latin typeface="Courier New"/>
                <a:cs typeface="Courier New"/>
              </a:rPr>
              <a:t>@</a:t>
            </a:r>
            <a:r>
              <a:rPr lang="en-US" sz="1600" dirty="0" err="1" smtClean="0">
                <a:latin typeface="Courier New"/>
                <a:cs typeface="Courier New"/>
              </a:rPr>
              <a:t>Xilinx_MaxPacketRegion</a:t>
            </a:r>
            <a:r>
              <a:rPr lang="en-US" sz="1600" dirty="0">
                <a:latin typeface="Courier New"/>
                <a:cs typeface="Courier New"/>
              </a:rPr>
              <a:t> </a:t>
            </a:r>
            <a:r>
              <a:rPr lang="en-US" sz="1700" dirty="0" smtClean="0"/>
              <a:t>– for parser/</a:t>
            </a:r>
            <a:r>
              <a:rPr lang="en-US" sz="1700" dirty="0" err="1" smtClean="0"/>
              <a:t>deparser</a:t>
            </a:r>
            <a:r>
              <a:rPr lang="en-US" sz="1700" dirty="0" smtClean="0"/>
              <a:t>; declares the largest packet size (in bits) to support</a:t>
            </a:r>
            <a:endParaRPr lang="en-US" sz="1700" dirty="0" smtClean="0"/>
          </a:p>
          <a:p>
            <a:pPr marL="0" indent="0"/>
            <a:endParaRPr lang="en-US" sz="1700" dirty="0"/>
          </a:p>
        </p:txBody>
      </p:sp>
      <p:sp>
        <p:nvSpPr>
          <p:cNvPr id="3" name="TextBox 2"/>
          <p:cNvSpPr txBox="1"/>
          <p:nvPr/>
        </p:nvSpPr>
        <p:spPr>
          <a:xfrm>
            <a:off x="485800" y="1641558"/>
            <a:ext cx="5016087" cy="4832092"/>
          </a:xfrm>
          <a:prstGeom prst="rect">
            <a:avLst/>
          </a:prstGeom>
          <a:noFill/>
        </p:spPr>
        <p:txBody>
          <a:bodyPr wrap="square" rtlCol="0">
            <a:spAutoFit/>
          </a:bodyPr>
          <a:lstStyle/>
          <a:p>
            <a:r>
              <a:rPr lang="en-US" sz="1400" b="1" dirty="0" smtClean="0">
                <a:solidFill>
                  <a:srgbClr val="FF6600"/>
                </a:solidFill>
                <a:latin typeface="Courier New"/>
                <a:cs typeface="Courier New"/>
              </a:rPr>
              <a:t>parser</a:t>
            </a:r>
            <a:r>
              <a:rPr lang="en-US" sz="1400" b="1" dirty="0" smtClean="0">
                <a:latin typeface="Courier New"/>
                <a:cs typeface="Courier New"/>
              </a:rPr>
              <a:t> </a:t>
            </a:r>
            <a:r>
              <a:rPr lang="en-US" sz="1400" b="1" dirty="0" err="1">
                <a:latin typeface="Courier New"/>
                <a:cs typeface="Courier New"/>
              </a:rPr>
              <a:t>TopParser</a:t>
            </a:r>
            <a:r>
              <a:rPr lang="en-US" sz="1400" b="1" dirty="0">
                <a:latin typeface="Courier New"/>
                <a:cs typeface="Courier New"/>
              </a:rPr>
              <a:t>(</a:t>
            </a:r>
            <a:r>
              <a:rPr lang="en-US" sz="1400" b="1" dirty="0" err="1">
                <a:latin typeface="Courier New"/>
                <a:cs typeface="Courier New"/>
              </a:rPr>
              <a:t>packet_in</a:t>
            </a:r>
            <a:r>
              <a:rPr lang="en-US" sz="1400" b="1" dirty="0">
                <a:latin typeface="Courier New"/>
                <a:cs typeface="Courier New"/>
              </a:rPr>
              <a:t> b,</a:t>
            </a:r>
          </a:p>
          <a:p>
            <a:r>
              <a:rPr lang="en-US" sz="1400" b="1" dirty="0">
                <a:latin typeface="Courier New"/>
                <a:cs typeface="Courier New"/>
              </a:rPr>
              <a:t>       </a:t>
            </a:r>
            <a:r>
              <a:rPr lang="en-US" sz="1400" b="1" dirty="0" smtClean="0">
                <a:solidFill>
                  <a:srgbClr val="FF6600"/>
                </a:solidFill>
                <a:latin typeface="Courier New"/>
                <a:cs typeface="Courier New"/>
              </a:rPr>
              <a:t>out</a:t>
            </a:r>
            <a:r>
              <a:rPr lang="en-US" sz="1400" b="1" dirty="0" smtClean="0">
                <a:latin typeface="Courier New"/>
                <a:cs typeface="Courier New"/>
              </a:rPr>
              <a:t> </a:t>
            </a:r>
            <a:r>
              <a:rPr lang="en-US" sz="1400" b="1" dirty="0" err="1">
                <a:latin typeface="Courier New"/>
                <a:cs typeface="Courier New"/>
              </a:rPr>
              <a:t>Parsed_packet</a:t>
            </a:r>
            <a:r>
              <a:rPr lang="en-US" sz="1400" b="1" dirty="0">
                <a:latin typeface="Courier New"/>
                <a:cs typeface="Courier New"/>
              </a:rPr>
              <a:t> p,</a:t>
            </a:r>
          </a:p>
          <a:p>
            <a:r>
              <a:rPr lang="en-US" sz="1400" b="1" dirty="0" smtClean="0">
                <a:solidFill>
                  <a:srgbClr val="FF6600"/>
                </a:solidFill>
                <a:latin typeface="Courier New"/>
                <a:cs typeface="Courier New"/>
              </a:rPr>
              <a:t>       out</a:t>
            </a:r>
            <a:r>
              <a:rPr lang="en-US" sz="1400" b="1" dirty="0" smtClean="0">
                <a:latin typeface="Courier New"/>
                <a:cs typeface="Courier New"/>
              </a:rPr>
              <a:t> </a:t>
            </a:r>
            <a:r>
              <a:rPr lang="en-US" sz="1400" b="1" dirty="0" err="1">
                <a:latin typeface="Courier New"/>
                <a:cs typeface="Courier New"/>
              </a:rPr>
              <a:t>user_metadata_t</a:t>
            </a:r>
            <a:r>
              <a:rPr lang="en-US" sz="1400" b="1" dirty="0">
                <a:latin typeface="Courier New"/>
                <a:cs typeface="Courier New"/>
              </a:rPr>
              <a:t> </a:t>
            </a:r>
            <a:r>
              <a:rPr lang="en-US" sz="1400" b="1" dirty="0" err="1">
                <a:latin typeface="Courier New"/>
                <a:cs typeface="Courier New"/>
              </a:rPr>
              <a:t>user_metadata</a:t>
            </a:r>
            <a:r>
              <a:rPr lang="en-US" sz="1400" b="1" dirty="0">
                <a:latin typeface="Courier New"/>
                <a:cs typeface="Courier New"/>
              </a:rPr>
              <a:t>,</a:t>
            </a:r>
          </a:p>
          <a:p>
            <a:r>
              <a:rPr lang="en-US" sz="1400" b="1" dirty="0" smtClean="0">
                <a:solidFill>
                  <a:srgbClr val="FF6600"/>
                </a:solidFill>
                <a:latin typeface="Courier New"/>
                <a:cs typeface="Courier New"/>
              </a:rPr>
              <a:t>       out</a:t>
            </a:r>
            <a:r>
              <a:rPr lang="en-US" sz="1400" b="1" dirty="0" smtClean="0">
                <a:latin typeface="Courier New"/>
                <a:cs typeface="Courier New"/>
              </a:rPr>
              <a:t> </a:t>
            </a:r>
            <a:r>
              <a:rPr lang="en-US" sz="1400" b="1" dirty="0" err="1">
                <a:latin typeface="Courier New"/>
                <a:cs typeface="Courier New"/>
              </a:rPr>
              <a:t>digest_data_t</a:t>
            </a:r>
            <a:r>
              <a:rPr lang="en-US" sz="1400" b="1" dirty="0">
                <a:latin typeface="Courier New"/>
                <a:cs typeface="Courier New"/>
              </a:rPr>
              <a:t> </a:t>
            </a:r>
            <a:r>
              <a:rPr lang="en-US" sz="1400" b="1" dirty="0" err="1">
                <a:latin typeface="Courier New"/>
                <a:cs typeface="Courier New"/>
              </a:rPr>
              <a:t>digest_data</a:t>
            </a:r>
            <a:r>
              <a:rPr lang="en-US" sz="1400" b="1" dirty="0">
                <a:latin typeface="Courier New"/>
                <a:cs typeface="Courier New"/>
              </a:rPr>
              <a:t>,</a:t>
            </a:r>
          </a:p>
          <a:p>
            <a:r>
              <a:rPr lang="en-US" sz="1400" b="1" dirty="0" smtClean="0">
                <a:solidFill>
                  <a:srgbClr val="FF6600"/>
                </a:solidFill>
                <a:latin typeface="Courier New"/>
                <a:cs typeface="Courier New"/>
              </a:rPr>
              <a:t>       </a:t>
            </a:r>
            <a:r>
              <a:rPr lang="en-US" sz="1400" b="1" dirty="0" err="1" smtClean="0">
                <a:solidFill>
                  <a:srgbClr val="FF6600"/>
                </a:solidFill>
                <a:latin typeface="Courier New"/>
                <a:cs typeface="Courier New"/>
              </a:rPr>
              <a:t>inout</a:t>
            </a:r>
            <a:r>
              <a:rPr lang="en-US" sz="1400" b="1" dirty="0" smtClean="0">
                <a:latin typeface="Courier New"/>
                <a:cs typeface="Courier New"/>
              </a:rPr>
              <a:t> </a:t>
            </a:r>
            <a:r>
              <a:rPr lang="en-US" sz="1400" b="1" dirty="0" err="1">
                <a:latin typeface="Courier New"/>
                <a:cs typeface="Courier New"/>
              </a:rPr>
              <a:t>sume_metadata_t</a:t>
            </a:r>
            <a:r>
              <a:rPr lang="en-US" sz="1400" b="1" dirty="0">
                <a:latin typeface="Courier New"/>
                <a:cs typeface="Courier New"/>
              </a:rPr>
              <a:t> </a:t>
            </a:r>
            <a:r>
              <a:rPr lang="en-US" sz="1400" b="1" dirty="0" err="1">
                <a:latin typeface="Courier New"/>
                <a:cs typeface="Courier New"/>
              </a:rPr>
              <a:t>sume_metadata</a:t>
            </a:r>
            <a:r>
              <a:rPr lang="en-US" sz="1400" b="1" dirty="0">
                <a:latin typeface="Courier New"/>
                <a:cs typeface="Courier New"/>
              </a:rPr>
              <a:t>) </a:t>
            </a:r>
            <a:r>
              <a:rPr lang="en-US" sz="1400" b="1" dirty="0" smtClean="0">
                <a:latin typeface="Courier New"/>
                <a:cs typeface="Courier New"/>
              </a:rPr>
              <a:t>{</a:t>
            </a:r>
          </a:p>
          <a:p>
            <a:r>
              <a:rPr lang="en-US" sz="1400" b="1" dirty="0">
                <a:solidFill>
                  <a:srgbClr val="FF6600"/>
                </a:solidFill>
                <a:latin typeface="Courier New"/>
                <a:cs typeface="Courier New"/>
              </a:rPr>
              <a:t> </a:t>
            </a:r>
            <a:r>
              <a:rPr lang="en-US" sz="1400" b="1" dirty="0" smtClean="0">
                <a:solidFill>
                  <a:srgbClr val="FF6600"/>
                </a:solidFill>
                <a:latin typeface="Courier New"/>
                <a:cs typeface="Courier New"/>
              </a:rPr>
              <a:t> </a:t>
            </a:r>
          </a:p>
          <a:p>
            <a:r>
              <a:rPr lang="en-US" sz="1400" b="1" dirty="0" smtClean="0">
                <a:solidFill>
                  <a:srgbClr val="FF6600"/>
                </a:solidFill>
                <a:latin typeface="Courier New"/>
                <a:cs typeface="Courier New"/>
              </a:rPr>
              <a:t>  state</a:t>
            </a:r>
            <a:r>
              <a:rPr lang="en-US" sz="1400" b="1" dirty="0" smtClean="0">
                <a:latin typeface="Courier New"/>
                <a:cs typeface="Courier New"/>
              </a:rPr>
              <a:t> </a:t>
            </a:r>
            <a:r>
              <a:rPr lang="en-US" sz="1400" b="1" dirty="0">
                <a:latin typeface="Courier New"/>
                <a:cs typeface="Courier New"/>
              </a:rPr>
              <a:t>start {</a:t>
            </a:r>
          </a:p>
          <a:p>
            <a:r>
              <a:rPr lang="en-US" sz="1400" b="1" dirty="0" smtClean="0">
                <a:latin typeface="Courier New"/>
                <a:cs typeface="Courier New"/>
              </a:rPr>
              <a:t>    </a:t>
            </a:r>
            <a:r>
              <a:rPr lang="en-US" sz="1400" b="1" dirty="0" err="1" smtClean="0">
                <a:latin typeface="Courier New"/>
                <a:cs typeface="Courier New"/>
              </a:rPr>
              <a:t>b.extract</a:t>
            </a:r>
            <a:r>
              <a:rPr lang="en-US" sz="1400" b="1" dirty="0">
                <a:latin typeface="Courier New"/>
                <a:cs typeface="Courier New"/>
              </a:rPr>
              <a:t>(</a:t>
            </a:r>
            <a:r>
              <a:rPr lang="en-US" sz="1400" b="1" dirty="0" err="1">
                <a:latin typeface="Courier New"/>
                <a:cs typeface="Courier New"/>
              </a:rPr>
              <a:t>p.ethernet</a:t>
            </a:r>
            <a:r>
              <a:rPr lang="en-US" sz="1400" b="1" dirty="0">
                <a:latin typeface="Courier New"/>
                <a:cs typeface="Courier New"/>
              </a:rPr>
              <a:t>);</a:t>
            </a:r>
          </a:p>
          <a:p>
            <a:r>
              <a:rPr lang="da-DK" sz="1400" b="1" dirty="0" smtClean="0">
                <a:latin typeface="Courier New"/>
                <a:cs typeface="Courier New"/>
              </a:rPr>
              <a:t>    </a:t>
            </a:r>
            <a:r>
              <a:rPr lang="da-DK" sz="1400" b="1" dirty="0" err="1" smtClean="0">
                <a:latin typeface="Courier New"/>
                <a:cs typeface="Courier New"/>
              </a:rPr>
              <a:t>digest_data.src_port</a:t>
            </a:r>
            <a:r>
              <a:rPr lang="da-DK" sz="1400" b="1" dirty="0" smtClean="0">
                <a:latin typeface="Courier New"/>
                <a:cs typeface="Courier New"/>
              </a:rPr>
              <a:t> </a:t>
            </a:r>
            <a:r>
              <a:rPr lang="da-DK" sz="1400" b="1" dirty="0">
                <a:latin typeface="Courier New"/>
                <a:cs typeface="Courier New"/>
              </a:rPr>
              <a:t>= 0;</a:t>
            </a:r>
          </a:p>
          <a:p>
            <a:r>
              <a:rPr lang="da-DK" sz="1400" b="1" dirty="0" smtClean="0">
                <a:latin typeface="Courier New"/>
                <a:cs typeface="Courier New"/>
              </a:rPr>
              <a:t>    </a:t>
            </a:r>
            <a:r>
              <a:rPr lang="da-DK" sz="1400" b="1" dirty="0" err="1" smtClean="0">
                <a:latin typeface="Courier New"/>
                <a:cs typeface="Courier New"/>
              </a:rPr>
              <a:t>digest_data.eth_src_addr</a:t>
            </a:r>
            <a:r>
              <a:rPr lang="da-DK" sz="1400" b="1" dirty="0" smtClean="0">
                <a:latin typeface="Courier New"/>
                <a:cs typeface="Courier New"/>
              </a:rPr>
              <a:t> </a:t>
            </a:r>
            <a:r>
              <a:rPr lang="da-DK" sz="1400" b="1" dirty="0">
                <a:latin typeface="Courier New"/>
                <a:cs typeface="Courier New"/>
              </a:rPr>
              <a:t>= 0;</a:t>
            </a:r>
          </a:p>
          <a:p>
            <a:r>
              <a:rPr lang="en-US" sz="1400" b="1" dirty="0" smtClean="0">
                <a:latin typeface="Courier New"/>
                <a:cs typeface="Courier New"/>
              </a:rPr>
              <a:t>    </a:t>
            </a:r>
            <a:r>
              <a:rPr lang="en-US" sz="1400" b="1" dirty="0" err="1" smtClean="0">
                <a:latin typeface="Courier New"/>
                <a:cs typeface="Courier New"/>
              </a:rPr>
              <a:t>digest_data.unused</a:t>
            </a:r>
            <a:r>
              <a:rPr lang="en-US" sz="1400" b="1" dirty="0" smtClean="0">
                <a:latin typeface="Courier New"/>
                <a:cs typeface="Courier New"/>
              </a:rPr>
              <a:t> </a:t>
            </a:r>
            <a:r>
              <a:rPr lang="en-US" sz="1400" b="1" dirty="0">
                <a:latin typeface="Courier New"/>
                <a:cs typeface="Courier New"/>
              </a:rPr>
              <a:t>= 0;</a:t>
            </a:r>
          </a:p>
          <a:p>
            <a:r>
              <a:rPr lang="en-US" sz="1400" b="1" dirty="0" smtClean="0">
                <a:solidFill>
                  <a:srgbClr val="FF6600"/>
                </a:solidFill>
                <a:latin typeface="Courier New"/>
                <a:cs typeface="Courier New"/>
              </a:rPr>
              <a:t>    transition </a:t>
            </a:r>
            <a:r>
              <a:rPr lang="fr-FR" sz="1400" b="1" dirty="0" smtClean="0">
                <a:latin typeface="Courier New"/>
                <a:cs typeface="Courier New"/>
              </a:rPr>
              <a:t>select(</a:t>
            </a:r>
            <a:r>
              <a:rPr lang="fr-FR" sz="1400" b="1" dirty="0" err="1" smtClean="0">
                <a:latin typeface="Courier New"/>
                <a:cs typeface="Courier New"/>
              </a:rPr>
              <a:t>p.ethernet.etherType</a:t>
            </a:r>
            <a:r>
              <a:rPr lang="fr-FR" sz="1400" b="1" dirty="0" smtClean="0">
                <a:latin typeface="Courier New"/>
                <a:cs typeface="Courier New"/>
              </a:rPr>
              <a:t>) {</a:t>
            </a:r>
          </a:p>
          <a:p>
            <a:r>
              <a:rPr lang="fr-FR" sz="1400" b="1" dirty="0" smtClean="0">
                <a:latin typeface="Courier New"/>
                <a:cs typeface="Courier New"/>
              </a:rPr>
              <a:t>        IPV4_TYPE : parse_ipv4;</a:t>
            </a:r>
          </a:p>
          <a:p>
            <a:r>
              <a:rPr lang="fr-FR" sz="1400" b="1" dirty="0">
                <a:latin typeface="Courier New"/>
                <a:cs typeface="Courier New"/>
              </a:rPr>
              <a:t> </a:t>
            </a:r>
            <a:r>
              <a:rPr lang="fr-FR" sz="1400" b="1" dirty="0" smtClean="0">
                <a:latin typeface="Courier New"/>
                <a:cs typeface="Courier New"/>
              </a:rPr>
              <a:t>       default : </a:t>
            </a:r>
            <a:r>
              <a:rPr lang="fr-FR" sz="1400" b="1" dirty="0" err="1" smtClean="0">
                <a:latin typeface="Courier New"/>
                <a:cs typeface="Courier New"/>
              </a:rPr>
              <a:t>accept</a:t>
            </a:r>
            <a:r>
              <a:rPr lang="fr-FR" sz="1400" b="1" dirty="0" smtClean="0">
                <a:latin typeface="Courier New"/>
                <a:cs typeface="Courier New"/>
              </a:rPr>
              <a:t>;</a:t>
            </a:r>
            <a:endParaRPr lang="fr-FR" sz="1400" b="1" dirty="0">
              <a:latin typeface="Courier New"/>
              <a:cs typeface="Courier New"/>
            </a:endParaRPr>
          </a:p>
          <a:p>
            <a:r>
              <a:rPr lang="fr-FR" sz="1400" b="1" dirty="0" smtClean="0">
                <a:latin typeface="Courier New"/>
                <a:cs typeface="Courier New"/>
              </a:rPr>
              <a:t>    }</a:t>
            </a:r>
            <a:endParaRPr lang="fr-FR" sz="1400" b="1" dirty="0">
              <a:latin typeface="Courier New"/>
              <a:cs typeface="Courier New"/>
            </a:endParaRPr>
          </a:p>
          <a:p>
            <a:r>
              <a:rPr lang="fr-FR" sz="1400" b="1" dirty="0" smtClean="0">
                <a:latin typeface="Courier New"/>
                <a:cs typeface="Courier New"/>
              </a:rPr>
              <a:t>  }</a:t>
            </a:r>
          </a:p>
          <a:p>
            <a:endParaRPr lang="fr-FR" sz="1400" b="1" dirty="0">
              <a:latin typeface="Courier New"/>
              <a:cs typeface="Courier New"/>
            </a:endParaRPr>
          </a:p>
          <a:p>
            <a:r>
              <a:rPr lang="fr-FR" sz="1400" b="1" dirty="0" smtClean="0">
                <a:latin typeface="Courier New"/>
                <a:cs typeface="Courier New"/>
              </a:rPr>
              <a:t>  </a:t>
            </a:r>
            <a:r>
              <a:rPr lang="fr-FR" sz="1400" b="1" dirty="0" smtClean="0">
                <a:solidFill>
                  <a:srgbClr val="FF6600"/>
                </a:solidFill>
                <a:latin typeface="Courier New"/>
                <a:cs typeface="Courier New"/>
              </a:rPr>
              <a:t>state</a:t>
            </a:r>
            <a:r>
              <a:rPr lang="fr-FR" sz="1400" b="1" dirty="0" smtClean="0">
                <a:latin typeface="Courier New"/>
                <a:cs typeface="Courier New"/>
              </a:rPr>
              <a:t> parse_ipv4 {</a:t>
            </a:r>
          </a:p>
          <a:p>
            <a:r>
              <a:rPr lang="fr-FR" sz="1400" b="1" dirty="0" smtClean="0">
                <a:latin typeface="Courier New"/>
                <a:cs typeface="Courier New"/>
              </a:rPr>
              <a:t>  </a:t>
            </a:r>
            <a:r>
              <a:rPr lang="fr-FR" sz="1400" b="1" dirty="0">
                <a:latin typeface="Courier New"/>
                <a:cs typeface="Courier New"/>
              </a:rPr>
              <a:t> </a:t>
            </a:r>
            <a:r>
              <a:rPr lang="fr-FR" sz="1400" b="1" dirty="0" smtClean="0">
                <a:latin typeface="Courier New"/>
                <a:cs typeface="Courier New"/>
              </a:rPr>
              <a:t> </a:t>
            </a:r>
            <a:r>
              <a:rPr lang="fr-FR" sz="1400" b="1" dirty="0" err="1" smtClean="0">
                <a:latin typeface="Courier New"/>
                <a:cs typeface="Courier New"/>
              </a:rPr>
              <a:t>b.extract</a:t>
            </a:r>
            <a:r>
              <a:rPr lang="fr-FR" sz="1400" b="1" dirty="0" smtClean="0">
                <a:latin typeface="Courier New"/>
                <a:cs typeface="Courier New"/>
              </a:rPr>
              <a:t>(</a:t>
            </a:r>
            <a:r>
              <a:rPr lang="fr-FR" sz="1400" b="1" dirty="0" err="1" smtClean="0">
                <a:latin typeface="Courier New"/>
                <a:cs typeface="Courier New"/>
              </a:rPr>
              <a:t>p.ip</a:t>
            </a:r>
            <a:r>
              <a:rPr lang="fr-FR" sz="1400" b="1" dirty="0" smtClean="0">
                <a:latin typeface="Courier New"/>
                <a:cs typeface="Courier New"/>
              </a:rPr>
              <a:t>);</a:t>
            </a:r>
          </a:p>
          <a:p>
            <a:r>
              <a:rPr lang="fr-FR" sz="1400" b="1" dirty="0">
                <a:latin typeface="Courier New"/>
                <a:cs typeface="Courier New"/>
              </a:rPr>
              <a:t> </a:t>
            </a:r>
            <a:r>
              <a:rPr lang="fr-FR" sz="1400" b="1" dirty="0" smtClean="0">
                <a:latin typeface="Courier New"/>
                <a:cs typeface="Courier New"/>
              </a:rPr>
              <a:t>   </a:t>
            </a:r>
            <a:r>
              <a:rPr lang="fr-FR" sz="1400" b="1" dirty="0" smtClean="0">
                <a:solidFill>
                  <a:srgbClr val="FF6600"/>
                </a:solidFill>
                <a:latin typeface="Courier New"/>
                <a:cs typeface="Courier New"/>
              </a:rPr>
              <a:t>transition</a:t>
            </a:r>
            <a:r>
              <a:rPr lang="fr-FR" sz="1400" b="1" dirty="0" smtClean="0">
                <a:latin typeface="Courier New"/>
                <a:cs typeface="Courier New"/>
              </a:rPr>
              <a:t> </a:t>
            </a:r>
            <a:r>
              <a:rPr lang="fr-FR" sz="1400" b="1" dirty="0" err="1" smtClean="0">
                <a:latin typeface="Courier New"/>
                <a:cs typeface="Courier New"/>
              </a:rPr>
              <a:t>accept</a:t>
            </a:r>
            <a:r>
              <a:rPr lang="fr-FR" sz="1400" b="1" dirty="0" smtClean="0">
                <a:latin typeface="Courier New"/>
                <a:cs typeface="Courier New"/>
              </a:rPr>
              <a:t>;  </a:t>
            </a:r>
            <a:endParaRPr lang="fr-FR" sz="1400" b="1" dirty="0">
              <a:latin typeface="Courier New"/>
              <a:cs typeface="Courier New"/>
            </a:endParaRPr>
          </a:p>
          <a:p>
            <a:r>
              <a:rPr lang="fr-FR" sz="1400" b="1" dirty="0" smtClean="0">
                <a:latin typeface="Courier New"/>
                <a:cs typeface="Courier New"/>
              </a:rPr>
              <a:t>  }</a:t>
            </a:r>
            <a:endParaRPr lang="fr-FR" sz="1400" b="1" dirty="0">
              <a:latin typeface="Courier New"/>
              <a:cs typeface="Courier New"/>
            </a:endParaRPr>
          </a:p>
          <a:p>
            <a:r>
              <a:rPr lang="pl-PL" sz="1400" b="1" dirty="0" smtClean="0">
                <a:latin typeface="Courier New"/>
                <a:cs typeface="Courier New"/>
              </a:rPr>
              <a:t>}</a:t>
            </a:r>
            <a:endParaRPr lang="en-US" sz="1400" b="1" dirty="0">
              <a:latin typeface="Courier New"/>
              <a:cs typeface="Courier New"/>
            </a:endParaRPr>
          </a:p>
        </p:txBody>
      </p:sp>
      <p:pic>
        <p:nvPicPr>
          <p:cNvPr id="9" name="Picture 8"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7" name="Rectangle 6"/>
          <p:cNvSpPr/>
          <p:nvPr/>
        </p:nvSpPr>
        <p:spPr>
          <a:xfrm>
            <a:off x="5591533" y="171001"/>
            <a:ext cx="501270" cy="879554"/>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462356" y="1709108"/>
            <a:ext cx="0" cy="46046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3021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Blocks</a:t>
            </a:r>
            <a:endParaRPr lang="en-US" dirty="0"/>
          </a:p>
        </p:txBody>
      </p:sp>
      <p:sp>
        <p:nvSpPr>
          <p:cNvPr id="3" name="Content Placeholder 2"/>
          <p:cNvSpPr>
            <a:spLocks noGrp="1"/>
          </p:cNvSpPr>
          <p:nvPr>
            <p:ph sz="quarter" idx="10"/>
          </p:nvPr>
        </p:nvSpPr>
        <p:spPr>
          <a:xfrm>
            <a:off x="5455830" y="1227260"/>
            <a:ext cx="3435982" cy="4495211"/>
          </a:xfrm>
          <a:ln w="19050" cmpd="sng">
            <a:solidFill>
              <a:schemeClr val="tx1"/>
            </a:solidFill>
            <a:prstDash val="dash"/>
          </a:ln>
        </p:spPr>
        <p:txBody>
          <a:bodyPr>
            <a:normAutofit/>
          </a:bodyPr>
          <a:lstStyle/>
          <a:p>
            <a:pPr>
              <a:buFont typeface="Arial"/>
              <a:buChar char="•"/>
            </a:pPr>
            <a:r>
              <a:rPr lang="en-US" sz="1700" dirty="0" smtClean="0"/>
              <a:t>Similar to C functions without loops</a:t>
            </a:r>
          </a:p>
          <a:p>
            <a:pPr lvl="2">
              <a:buFont typeface="Arial"/>
              <a:buChar char="•"/>
            </a:pPr>
            <a:r>
              <a:rPr lang="en-US" sz="1700" dirty="0" smtClean="0"/>
              <a:t>Algorithms should be representable as Directed Acyclic Graphs (DAG)</a:t>
            </a:r>
          </a:p>
          <a:p>
            <a:pPr>
              <a:buFont typeface="Arial"/>
              <a:buChar char="•"/>
            </a:pPr>
            <a:r>
              <a:rPr lang="en-US" sz="1700" dirty="0" smtClean="0"/>
              <a:t>Standard arithmetic and logical operations:</a:t>
            </a:r>
          </a:p>
          <a:p>
            <a:pPr lvl="2">
              <a:buFont typeface="Arial"/>
              <a:buChar char="•"/>
            </a:pPr>
            <a:r>
              <a:rPr lang="en-US" sz="1700" dirty="0" smtClean="0"/>
              <a:t>+, -, *</a:t>
            </a:r>
          </a:p>
          <a:p>
            <a:pPr lvl="2">
              <a:buFont typeface="Arial"/>
              <a:buChar char="•"/>
            </a:pPr>
            <a:r>
              <a:rPr lang="en-US" sz="1700" dirty="0"/>
              <a:t>~, &amp;, |, ^, &gt;&gt;, &lt;&lt; </a:t>
            </a:r>
            <a:endParaRPr lang="en-US" sz="1700" dirty="0"/>
          </a:p>
          <a:p>
            <a:pPr lvl="2">
              <a:buFont typeface="Arial"/>
              <a:buChar char="•"/>
            </a:pPr>
            <a:r>
              <a:rPr lang="en-US" sz="1700" dirty="0"/>
              <a:t>==, !=, &gt;, &gt;=, &lt;, &lt;= </a:t>
            </a:r>
            <a:endParaRPr lang="en-US" sz="1700" dirty="0"/>
          </a:p>
          <a:p>
            <a:pPr lvl="2">
              <a:buFont typeface="Arial"/>
              <a:buChar char="•"/>
            </a:pPr>
            <a:r>
              <a:rPr lang="en-US" sz="1700" dirty="0"/>
              <a:t>No division/modulo </a:t>
            </a:r>
            <a:endParaRPr lang="en-US" sz="1700" dirty="0"/>
          </a:p>
          <a:p>
            <a:pPr>
              <a:buFont typeface="Arial"/>
              <a:buChar char="•"/>
            </a:pPr>
            <a:r>
              <a:rPr lang="en-US" sz="1700" dirty="0" smtClean="0"/>
              <a:t>Additional operations:</a:t>
            </a:r>
          </a:p>
          <a:p>
            <a:pPr lvl="2">
              <a:buFont typeface="Arial"/>
              <a:buChar char="•"/>
            </a:pPr>
            <a:r>
              <a:rPr lang="en-US" sz="1700" dirty="0"/>
              <a:t>Bit-slicing: [</a:t>
            </a:r>
            <a:r>
              <a:rPr lang="en-US" sz="1700" dirty="0" err="1"/>
              <a:t>m:l</a:t>
            </a:r>
            <a:r>
              <a:rPr lang="en-US" sz="1700" dirty="0" smtClean="0"/>
              <a:t>]</a:t>
            </a:r>
            <a:endParaRPr lang="en-US" sz="1700" dirty="0"/>
          </a:p>
          <a:p>
            <a:pPr lvl="2">
              <a:buFont typeface="Arial"/>
              <a:buChar char="•"/>
            </a:pPr>
            <a:r>
              <a:rPr lang="en-US" sz="1700" dirty="0"/>
              <a:t>Bit Concatenation: +</a:t>
            </a:r>
            <a:r>
              <a:rPr lang="en-US" sz="1700" dirty="0" smtClean="0"/>
              <a:t>+</a:t>
            </a:r>
            <a:endParaRPr lang="en-US" sz="1700" dirty="0"/>
          </a:p>
        </p:txBody>
      </p:sp>
      <p:sp>
        <p:nvSpPr>
          <p:cNvPr id="4" name="Content Placeholder 2"/>
          <p:cNvSpPr txBox="1">
            <a:spLocks/>
          </p:cNvSpPr>
          <p:nvPr/>
        </p:nvSpPr>
        <p:spPr>
          <a:xfrm>
            <a:off x="674140" y="1211580"/>
            <a:ext cx="4781689" cy="5012056"/>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US" sz="1400" b="1" dirty="0">
                <a:solidFill>
                  <a:srgbClr val="FF6600"/>
                </a:solidFill>
                <a:latin typeface="Courier New"/>
                <a:cs typeface="Courier New"/>
              </a:rPr>
              <a:t>control</a:t>
            </a:r>
            <a:r>
              <a:rPr lang="en-US" sz="1400" b="1" dirty="0">
                <a:latin typeface="Courier New"/>
                <a:cs typeface="Courier New"/>
              </a:rPr>
              <a:t> </a:t>
            </a:r>
            <a:r>
              <a:rPr lang="en-US" sz="1400" b="1" dirty="0" err="1">
                <a:latin typeface="Courier New"/>
                <a:cs typeface="Courier New"/>
              </a:rPr>
              <a:t>TopPipe</a:t>
            </a:r>
            <a:r>
              <a:rPr lang="en-US" sz="1400" b="1" dirty="0">
                <a:latin typeface="Courier New"/>
                <a:cs typeface="Courier New"/>
              </a:rPr>
              <a:t>(</a:t>
            </a:r>
            <a:r>
              <a:rPr lang="en-US" sz="1400" b="1" dirty="0" err="1">
                <a:solidFill>
                  <a:srgbClr val="FF6600"/>
                </a:solidFill>
                <a:latin typeface="Courier New"/>
                <a:cs typeface="Courier New"/>
              </a:rPr>
              <a:t>inout</a:t>
            </a:r>
            <a:r>
              <a:rPr lang="en-US" sz="1400" b="1" dirty="0">
                <a:latin typeface="Courier New"/>
                <a:cs typeface="Courier New"/>
              </a:rPr>
              <a:t> </a:t>
            </a:r>
            <a:r>
              <a:rPr lang="en-US" sz="1400" b="1" dirty="0" err="1">
                <a:latin typeface="Courier New"/>
                <a:cs typeface="Courier New"/>
              </a:rPr>
              <a:t>Parsed_packet</a:t>
            </a:r>
            <a:r>
              <a:rPr lang="en-US" sz="1400" b="1" dirty="0">
                <a:latin typeface="Courier New"/>
                <a:cs typeface="Courier New"/>
              </a:rPr>
              <a:t> p,</a:t>
            </a:r>
          </a:p>
          <a:p>
            <a:pPr marL="0" indent="0"/>
            <a:r>
              <a:rPr lang="en-US" sz="1400" b="1" dirty="0">
                <a:latin typeface="Courier New"/>
                <a:cs typeface="Courier New"/>
              </a:rPr>
              <a:t> </a:t>
            </a:r>
            <a:r>
              <a:rPr lang="en-US" sz="1400" b="1" dirty="0" smtClean="0">
                <a:latin typeface="Courier New"/>
                <a:cs typeface="Courier New"/>
              </a:rPr>
              <a:t>   </a:t>
            </a:r>
            <a:r>
              <a:rPr lang="en-US" sz="1400" b="1" dirty="0" err="1" smtClean="0">
                <a:solidFill>
                  <a:srgbClr val="FF6600"/>
                </a:solidFill>
                <a:latin typeface="Courier New"/>
                <a:cs typeface="Courier New"/>
              </a:rPr>
              <a:t>inout</a:t>
            </a:r>
            <a:r>
              <a:rPr lang="en-US" sz="1400" b="1" dirty="0" smtClean="0">
                <a:latin typeface="Courier New"/>
                <a:cs typeface="Courier New"/>
              </a:rPr>
              <a:t> </a:t>
            </a:r>
            <a:r>
              <a:rPr lang="en-US" sz="1400" b="1" dirty="0" err="1">
                <a:latin typeface="Courier New"/>
                <a:cs typeface="Courier New"/>
              </a:rPr>
              <a:t>user_metadata_t</a:t>
            </a:r>
            <a:r>
              <a:rPr lang="en-US" sz="1400" b="1" dirty="0">
                <a:latin typeface="Courier New"/>
                <a:cs typeface="Courier New"/>
              </a:rPr>
              <a:t> </a:t>
            </a:r>
            <a:r>
              <a:rPr lang="en-US" sz="1400" b="1" dirty="0" err="1">
                <a:latin typeface="Courier New"/>
                <a:cs typeface="Courier New"/>
              </a:rPr>
              <a:t>user_metadata</a:t>
            </a:r>
            <a:r>
              <a:rPr lang="en-US" sz="1400" b="1" dirty="0">
                <a:latin typeface="Courier New"/>
                <a:cs typeface="Courier New"/>
              </a:rPr>
              <a:t>, </a:t>
            </a:r>
          </a:p>
          <a:p>
            <a:pPr marL="0" indent="0"/>
            <a:r>
              <a:rPr lang="en-US" sz="1400" b="1" dirty="0" smtClean="0">
                <a:latin typeface="Courier New"/>
                <a:cs typeface="Courier New"/>
              </a:rPr>
              <a:t>    </a:t>
            </a:r>
            <a:r>
              <a:rPr lang="en-US" sz="1400" b="1" dirty="0" err="1" smtClean="0">
                <a:solidFill>
                  <a:srgbClr val="FF6600"/>
                </a:solidFill>
                <a:latin typeface="Courier New"/>
                <a:cs typeface="Courier New"/>
              </a:rPr>
              <a:t>inout</a:t>
            </a:r>
            <a:r>
              <a:rPr lang="en-US" sz="1400" b="1" dirty="0" smtClean="0">
                <a:latin typeface="Courier New"/>
                <a:cs typeface="Courier New"/>
              </a:rPr>
              <a:t> </a:t>
            </a:r>
            <a:r>
              <a:rPr lang="en-US" sz="1400" b="1" dirty="0" err="1">
                <a:latin typeface="Courier New"/>
                <a:cs typeface="Courier New"/>
              </a:rPr>
              <a:t>digest_data_t</a:t>
            </a:r>
            <a:r>
              <a:rPr lang="en-US" sz="1400" b="1" dirty="0">
                <a:latin typeface="Courier New"/>
                <a:cs typeface="Courier New"/>
              </a:rPr>
              <a:t> </a:t>
            </a:r>
            <a:r>
              <a:rPr lang="en-US" sz="1400" b="1" dirty="0" err="1">
                <a:latin typeface="Courier New"/>
                <a:cs typeface="Courier New"/>
              </a:rPr>
              <a:t>digest_data</a:t>
            </a:r>
            <a:r>
              <a:rPr lang="en-US" sz="1400" b="1" dirty="0">
                <a:latin typeface="Courier New"/>
                <a:cs typeface="Courier New"/>
              </a:rPr>
              <a:t>, </a:t>
            </a:r>
          </a:p>
          <a:p>
            <a:pPr marL="0" indent="0"/>
            <a:r>
              <a:rPr lang="en-US" sz="1400" b="1" dirty="0" smtClean="0">
                <a:latin typeface="Courier New"/>
                <a:cs typeface="Courier New"/>
              </a:rPr>
              <a:t>    </a:t>
            </a:r>
            <a:r>
              <a:rPr lang="en-US" sz="1400" b="1" dirty="0" err="1" smtClean="0">
                <a:solidFill>
                  <a:srgbClr val="FF6600"/>
                </a:solidFill>
                <a:latin typeface="Courier New"/>
                <a:cs typeface="Courier New"/>
              </a:rPr>
              <a:t>inout</a:t>
            </a:r>
            <a:r>
              <a:rPr lang="en-US" sz="1400" b="1" dirty="0" smtClean="0">
                <a:latin typeface="Courier New"/>
                <a:cs typeface="Courier New"/>
              </a:rPr>
              <a:t> </a:t>
            </a:r>
            <a:r>
              <a:rPr lang="en-US" sz="1400" b="1" dirty="0" err="1">
                <a:latin typeface="Courier New"/>
                <a:cs typeface="Courier New"/>
              </a:rPr>
              <a:t>sume_metadata_t</a:t>
            </a:r>
            <a:r>
              <a:rPr lang="en-US" sz="1400" b="1" dirty="0">
                <a:latin typeface="Courier New"/>
                <a:cs typeface="Courier New"/>
              </a:rPr>
              <a:t> </a:t>
            </a:r>
            <a:r>
              <a:rPr lang="en-US" sz="1400" b="1" dirty="0" err="1">
                <a:latin typeface="Courier New"/>
                <a:cs typeface="Courier New"/>
              </a:rPr>
              <a:t>sume_metadata</a:t>
            </a:r>
            <a:r>
              <a:rPr lang="en-US" sz="1400" b="1" dirty="0">
                <a:latin typeface="Courier New"/>
                <a:cs typeface="Courier New"/>
              </a:rPr>
              <a:t>) {</a:t>
            </a:r>
          </a:p>
          <a:p>
            <a:pPr marL="0" indent="0"/>
            <a:endParaRPr lang="en-US" sz="1400" b="1" dirty="0">
              <a:latin typeface="Courier New"/>
              <a:cs typeface="Courier New"/>
            </a:endParaRPr>
          </a:p>
          <a:p>
            <a:pPr marL="0" indent="0"/>
            <a:r>
              <a:rPr lang="en-US" sz="1400" b="1" dirty="0">
                <a:solidFill>
                  <a:srgbClr val="008000"/>
                </a:solidFill>
                <a:latin typeface="Courier New"/>
                <a:cs typeface="Courier New"/>
              </a:rPr>
              <a:t>    // Define </a:t>
            </a:r>
            <a:r>
              <a:rPr lang="en-US" sz="1400" b="1" dirty="0" smtClean="0">
                <a:solidFill>
                  <a:srgbClr val="008000"/>
                </a:solidFill>
                <a:latin typeface="Courier New"/>
                <a:cs typeface="Courier New"/>
              </a:rPr>
              <a:t>tables</a:t>
            </a:r>
            <a:endParaRPr lang="en-US" sz="1400" b="1" dirty="0">
              <a:solidFill>
                <a:srgbClr val="008000"/>
              </a:solidFill>
              <a:latin typeface="Courier New"/>
              <a:cs typeface="Courier New"/>
            </a:endParaRPr>
          </a:p>
          <a:p>
            <a:pPr marL="0" indent="0"/>
            <a:r>
              <a:rPr lang="en-US" sz="1400" b="1" dirty="0" smtClean="0">
                <a:solidFill>
                  <a:srgbClr val="008000"/>
                </a:solidFill>
                <a:latin typeface="Courier New"/>
                <a:cs typeface="Courier New"/>
              </a:rPr>
              <a:t>    // Define actions</a:t>
            </a:r>
          </a:p>
          <a:p>
            <a:pPr marL="0" indent="0"/>
            <a:r>
              <a:rPr lang="en-US" sz="1400" b="1" dirty="0">
                <a:solidFill>
                  <a:srgbClr val="008000"/>
                </a:solidFill>
                <a:latin typeface="Courier New"/>
                <a:cs typeface="Courier New"/>
              </a:rPr>
              <a:t> </a:t>
            </a:r>
            <a:r>
              <a:rPr lang="en-US" sz="1400" b="1" dirty="0" smtClean="0">
                <a:solidFill>
                  <a:srgbClr val="008000"/>
                </a:solidFill>
                <a:latin typeface="Courier New"/>
                <a:cs typeface="Courier New"/>
              </a:rPr>
              <a:t>   // Define global metadata</a:t>
            </a:r>
            <a:endParaRPr lang="en-US" sz="1400" b="1" dirty="0">
              <a:solidFill>
                <a:srgbClr val="008000"/>
              </a:solidFill>
              <a:latin typeface="Courier New"/>
              <a:cs typeface="Courier New"/>
            </a:endParaRPr>
          </a:p>
          <a:p>
            <a:pPr marL="0" indent="0"/>
            <a:r>
              <a:rPr lang="en-US" sz="1400" b="1" dirty="0">
                <a:latin typeface="Courier New"/>
                <a:cs typeface="Courier New"/>
              </a:rPr>
              <a:t>    </a:t>
            </a:r>
          </a:p>
          <a:p>
            <a:pPr marL="0" indent="0"/>
            <a:r>
              <a:rPr lang="en-US" sz="1400" b="1" dirty="0" smtClean="0">
                <a:latin typeface="Courier New"/>
                <a:cs typeface="Courier New"/>
              </a:rPr>
              <a:t>    </a:t>
            </a:r>
            <a:r>
              <a:rPr lang="en-US" sz="1400" b="1" dirty="0" smtClean="0">
                <a:solidFill>
                  <a:srgbClr val="FF6600"/>
                </a:solidFill>
                <a:latin typeface="Courier New"/>
                <a:cs typeface="Courier New"/>
              </a:rPr>
              <a:t>apply</a:t>
            </a:r>
            <a:r>
              <a:rPr lang="en-US" sz="1400" b="1" dirty="0" smtClean="0">
                <a:latin typeface="Courier New"/>
                <a:cs typeface="Courier New"/>
              </a:rPr>
              <a:t> {</a:t>
            </a:r>
          </a:p>
          <a:p>
            <a:pPr marL="0" indent="0"/>
            <a:r>
              <a:rPr lang="en-US" sz="1400" b="1" dirty="0" smtClean="0">
                <a:solidFill>
                  <a:srgbClr val="008000"/>
                </a:solidFill>
                <a:latin typeface="Courier New"/>
                <a:cs typeface="Courier New"/>
              </a:rPr>
              <a:t>        // Apply tables</a:t>
            </a:r>
          </a:p>
          <a:p>
            <a:pPr marL="0" indent="0"/>
            <a:r>
              <a:rPr lang="en-US" sz="1400" b="1" dirty="0" smtClean="0">
                <a:solidFill>
                  <a:srgbClr val="008000"/>
                </a:solidFill>
                <a:latin typeface="Courier New"/>
                <a:cs typeface="Courier New"/>
              </a:rPr>
              <a:t>        // Call actions</a:t>
            </a:r>
          </a:p>
          <a:p>
            <a:pPr marL="0" indent="0"/>
            <a:r>
              <a:rPr lang="en-US" sz="1400" b="1" dirty="0" smtClean="0">
                <a:solidFill>
                  <a:srgbClr val="008000"/>
                </a:solidFill>
                <a:latin typeface="Courier New"/>
                <a:cs typeface="Courier New"/>
              </a:rPr>
              <a:t>        // Define local metadata</a:t>
            </a:r>
          </a:p>
          <a:p>
            <a:pPr marL="0" indent="0"/>
            <a:r>
              <a:rPr lang="en-US" sz="1400" b="1" dirty="0" smtClean="0">
                <a:latin typeface="Courier New"/>
                <a:cs typeface="Courier New"/>
              </a:rPr>
              <a:t>    }</a:t>
            </a:r>
          </a:p>
          <a:p>
            <a:pPr marL="0" indent="0"/>
            <a:r>
              <a:rPr lang="en-US" sz="1400" b="1" dirty="0" smtClean="0">
                <a:latin typeface="Courier New"/>
                <a:cs typeface="Courier New"/>
              </a:rPr>
              <a:t>}</a:t>
            </a:r>
            <a:endParaRPr lang="en-US" sz="1400" b="1" dirty="0" smtClean="0">
              <a:latin typeface="Courier New"/>
              <a:cs typeface="Courier New"/>
            </a:endParaRPr>
          </a:p>
        </p:txBody>
      </p:sp>
      <p:cxnSp>
        <p:nvCxnSpPr>
          <p:cNvPr id="6" name="Straight Connector 5"/>
          <p:cNvCxnSpPr/>
          <p:nvPr/>
        </p:nvCxnSpPr>
        <p:spPr>
          <a:xfrm>
            <a:off x="5327887" y="1227260"/>
            <a:ext cx="0" cy="50865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98498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Match-Action Tables</a:t>
            </a:r>
            <a:endParaRPr lang="en-US" dirty="0"/>
          </a:p>
        </p:txBody>
      </p:sp>
      <p:sp>
        <p:nvSpPr>
          <p:cNvPr id="3" name="Content Placeholder 2"/>
          <p:cNvSpPr>
            <a:spLocks noGrp="1"/>
          </p:cNvSpPr>
          <p:nvPr>
            <p:ph sz="quarter" idx="10"/>
          </p:nvPr>
        </p:nvSpPr>
        <p:spPr/>
        <p:txBody>
          <a:bodyPr>
            <a:normAutofit/>
          </a:bodyPr>
          <a:lstStyle/>
          <a:p>
            <a:pPr>
              <a:buFont typeface="Arial"/>
              <a:buChar char="•"/>
            </a:pPr>
            <a:r>
              <a:rPr lang="en-US" dirty="0" smtClean="0"/>
              <a:t>Which fields (header and/or metadata) to match on</a:t>
            </a:r>
          </a:p>
          <a:p>
            <a:pPr lvl="2">
              <a:buFont typeface="Arial"/>
              <a:buChar char="•"/>
            </a:pPr>
            <a:r>
              <a:rPr lang="en-US" dirty="0" smtClean="0"/>
              <a:t>Match type: exact, ternary, LPM</a:t>
            </a:r>
          </a:p>
          <a:p>
            <a:pPr>
              <a:buFont typeface="Arial"/>
              <a:buChar char="•"/>
            </a:pPr>
            <a:r>
              <a:rPr lang="en-US" dirty="0" smtClean="0"/>
              <a:t>List of valid actions that can be applied</a:t>
            </a:r>
          </a:p>
          <a:p>
            <a:pPr>
              <a:buFont typeface="Arial"/>
              <a:buChar char="•"/>
            </a:pPr>
            <a:r>
              <a:rPr lang="en-US" dirty="0" smtClean="0"/>
              <a:t>Resources to allocate to table</a:t>
            </a:r>
          </a:p>
          <a:p>
            <a:pPr>
              <a:buFont typeface="Arial"/>
              <a:buChar char="•"/>
            </a:pPr>
            <a:r>
              <a:rPr lang="en-US" dirty="0" smtClean="0"/>
              <a:t>Single entry includes:</a:t>
            </a:r>
          </a:p>
          <a:p>
            <a:pPr lvl="2">
              <a:buFont typeface="Arial"/>
              <a:buChar char="•"/>
            </a:pPr>
            <a:r>
              <a:rPr lang="en-US" dirty="0" smtClean="0"/>
              <a:t>Specific key to match on</a:t>
            </a:r>
          </a:p>
          <a:p>
            <a:pPr lvl="2">
              <a:buFont typeface="Arial"/>
              <a:buChar char="•"/>
            </a:pPr>
            <a:r>
              <a:rPr lang="en-US" dirty="0" smtClean="0"/>
              <a:t>A </a:t>
            </a:r>
            <a:r>
              <a:rPr lang="en-US" b="1" dirty="0" smtClean="0"/>
              <a:t>single</a:t>
            </a:r>
            <a:r>
              <a:rPr lang="en-US" dirty="0" smtClean="0"/>
              <a:t> action</a:t>
            </a:r>
          </a:p>
          <a:p>
            <a:pPr lvl="3">
              <a:buFont typeface="Arial"/>
              <a:buChar char="•"/>
            </a:pPr>
            <a:r>
              <a:rPr lang="en-US" dirty="0" smtClean="0"/>
              <a:t>To be executed when a packet matches the entry</a:t>
            </a:r>
          </a:p>
          <a:p>
            <a:pPr lvl="2">
              <a:buFont typeface="Arial"/>
              <a:buChar char="•"/>
            </a:pPr>
            <a:r>
              <a:rPr lang="en-US" dirty="0" smtClean="0"/>
              <a:t>(Optional) action data</a:t>
            </a:r>
          </a:p>
          <a:p>
            <a:pPr>
              <a:buFont typeface="Arial"/>
              <a:buChar char="•"/>
            </a:pPr>
            <a:r>
              <a:rPr lang="en-US" dirty="0" smtClean="0"/>
              <a:t>apply() method returns:</a:t>
            </a:r>
          </a:p>
          <a:p>
            <a:pPr lvl="2">
              <a:buFont typeface="Arial"/>
              <a:buChar char="•"/>
            </a:pPr>
            <a:r>
              <a:rPr lang="en-US" dirty="0" smtClean="0"/>
              <a:t>hit (</a:t>
            </a:r>
            <a:r>
              <a:rPr lang="en-US" dirty="0" err="1" smtClean="0"/>
              <a:t>boolean</a:t>
            </a:r>
            <a:r>
              <a:rPr lang="en-US" dirty="0" smtClean="0"/>
              <a:t>) – hit in table</a:t>
            </a:r>
          </a:p>
          <a:p>
            <a:pPr lvl="2">
              <a:buFont typeface="Arial"/>
              <a:buChar char="•"/>
            </a:pPr>
            <a:r>
              <a:rPr lang="en-US" dirty="0" err="1" smtClean="0"/>
              <a:t>action_run</a:t>
            </a:r>
            <a:r>
              <a:rPr lang="en-US" dirty="0" smtClean="0"/>
              <a:t> (</a:t>
            </a:r>
            <a:r>
              <a:rPr lang="en-US" dirty="0" err="1" smtClean="0"/>
              <a:t>enum</a:t>
            </a:r>
            <a:r>
              <a:rPr lang="en-US" dirty="0" smtClean="0"/>
              <a:t>) – the action invoked by the table</a:t>
            </a:r>
            <a:endParaRPr lang="en-US" dirty="0"/>
          </a:p>
        </p:txBody>
      </p:sp>
    </p:spTree>
    <p:extLst>
      <p:ext uri="{BB962C8B-B14F-4D97-AF65-F5344CB8AC3E}">
        <p14:creationId xmlns:p14="http://schemas.microsoft.com/office/powerpoint/2010/main" val="312473561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Modify header/metadata</a:t>
            </a:r>
          </a:p>
          <a:p>
            <a:pPr>
              <a:buFont typeface="Arial"/>
              <a:buChar char="•"/>
            </a:pPr>
            <a:r>
              <a:rPr lang="en-US" dirty="0"/>
              <a:t>Used in tables or invoked </a:t>
            </a:r>
            <a:r>
              <a:rPr lang="en-US" dirty="0" smtClean="0"/>
              <a:t>directly</a:t>
            </a:r>
          </a:p>
          <a:p>
            <a:pPr>
              <a:buFont typeface="Arial"/>
              <a:buChar char="•"/>
            </a:pPr>
            <a:r>
              <a:rPr lang="en-US" dirty="0" smtClean="0"/>
              <a:t>May contain if/else statements</a:t>
            </a:r>
          </a:p>
          <a:p>
            <a:pPr>
              <a:buFont typeface="Arial"/>
              <a:buChar char="•"/>
            </a:pPr>
            <a:r>
              <a:rPr lang="en-US" dirty="0"/>
              <a:t>Action Parameters</a:t>
            </a:r>
          </a:p>
          <a:p>
            <a:pPr lvl="2">
              <a:buFont typeface="Arial"/>
              <a:buChar char="•"/>
            </a:pPr>
            <a:r>
              <a:rPr lang="en-US" dirty="0"/>
              <a:t>Directional – from data-plane</a:t>
            </a:r>
          </a:p>
          <a:p>
            <a:pPr lvl="2">
              <a:buFont typeface="Arial"/>
              <a:buChar char="•"/>
            </a:pPr>
            <a:r>
              <a:rPr lang="en-US" dirty="0"/>
              <a:t>Directionless – from control-</a:t>
            </a:r>
            <a:r>
              <a:rPr lang="en-US" dirty="0" smtClean="0"/>
              <a:t>plane</a:t>
            </a:r>
          </a:p>
          <a:p>
            <a:pPr>
              <a:buFont typeface="Arial"/>
              <a:buChar char="•"/>
            </a:pPr>
            <a:r>
              <a:rPr lang="en-US" dirty="0" smtClean="0"/>
              <a:t>Header validity bit manipulation</a:t>
            </a:r>
          </a:p>
          <a:p>
            <a:pPr lvl="2">
              <a:buFont typeface="Arial"/>
              <a:buChar char="•"/>
            </a:pPr>
            <a:r>
              <a:rPr lang="en-US" dirty="0" err="1"/>
              <a:t>h</a:t>
            </a:r>
            <a:r>
              <a:rPr lang="en-US" dirty="0" err="1" smtClean="0"/>
              <a:t>eader.setValid</a:t>
            </a:r>
            <a:r>
              <a:rPr lang="en-US" dirty="0" smtClean="0"/>
              <a:t>()</a:t>
            </a:r>
          </a:p>
          <a:p>
            <a:pPr lvl="2">
              <a:buFont typeface="Arial"/>
              <a:buChar char="•"/>
            </a:pPr>
            <a:r>
              <a:rPr lang="en-US" dirty="0" err="1" smtClean="0"/>
              <a:t>header.setInvalid</a:t>
            </a:r>
            <a:r>
              <a:rPr lang="en-US" dirty="0" smtClean="0"/>
              <a:t>()</a:t>
            </a:r>
          </a:p>
          <a:p>
            <a:pPr lvl="2">
              <a:buFont typeface="Arial"/>
              <a:buChar char="•"/>
            </a:pPr>
            <a:r>
              <a:rPr lang="en-US" dirty="0" err="1" smtClean="0"/>
              <a:t>header.isValid</a:t>
            </a:r>
            <a:r>
              <a:rPr lang="en-US" dirty="0" smtClean="0"/>
              <a:t>()</a:t>
            </a:r>
          </a:p>
          <a:p>
            <a:pPr marL="0" indent="0"/>
            <a:endParaRPr lang="en-US" dirty="0" smtClean="0"/>
          </a:p>
        </p:txBody>
      </p:sp>
    </p:spTree>
    <p:extLst>
      <p:ext uri="{BB962C8B-B14F-4D97-AF65-F5344CB8AC3E}">
        <p14:creationId xmlns:p14="http://schemas.microsoft.com/office/powerpoint/2010/main" val="175804139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p:cNvSpPr>
            <a:spLocks noGrp="1"/>
          </p:cNvSpPr>
          <p:nvPr>
            <p:ph type="title"/>
          </p:nvPr>
        </p:nvSpPr>
        <p:spPr>
          <a:xfrm>
            <a:off x="949325" y="479425"/>
            <a:ext cx="7707313" cy="650875"/>
          </a:xfrm>
        </p:spPr>
        <p:txBody>
          <a:bodyPr/>
          <a:lstStyle/>
          <a:p>
            <a:r>
              <a:rPr lang="en-US" dirty="0" smtClean="0">
                <a:latin typeface="Arial" charset="0"/>
              </a:rPr>
              <a:t>Outline</a:t>
            </a:r>
            <a:r>
              <a:rPr lang="en-US" dirty="0">
                <a:latin typeface="Arial" charset="0"/>
              </a:rPr>
              <a:t>	</a:t>
            </a:r>
          </a:p>
        </p:txBody>
      </p:sp>
      <p:sp>
        <p:nvSpPr>
          <p:cNvPr id="5" name="Content Placeholder 4"/>
          <p:cNvSpPr>
            <a:spLocks noGrp="1"/>
          </p:cNvSpPr>
          <p:nvPr>
            <p:ph sz="quarter" idx="10"/>
          </p:nvPr>
        </p:nvSpPr>
        <p:spPr>
          <a:xfrm>
            <a:off x="955675" y="1211263"/>
            <a:ext cx="7700963" cy="5011737"/>
          </a:xfrm>
        </p:spPr>
        <p:txBody>
          <a:bodyPr/>
          <a:lstStyle/>
          <a:p>
            <a:pPr>
              <a:buFont typeface="Arial"/>
              <a:buChar char="•"/>
            </a:pPr>
            <a:r>
              <a:rPr lang="en-US" dirty="0" smtClean="0"/>
              <a:t>P4 Motivation</a:t>
            </a:r>
          </a:p>
          <a:p>
            <a:pPr>
              <a:buFont typeface="Arial"/>
              <a:buChar char="•"/>
            </a:pPr>
            <a:r>
              <a:rPr lang="en-US" dirty="0" smtClean="0"/>
              <a:t>P4 for </a:t>
            </a:r>
            <a:r>
              <a:rPr lang="en-US" dirty="0" err="1" smtClean="0"/>
              <a:t>NetFPGA</a:t>
            </a:r>
            <a:r>
              <a:rPr lang="en-US" dirty="0" smtClean="0"/>
              <a:t> Overview</a:t>
            </a:r>
            <a:endParaRPr lang="en-US" dirty="0" smtClean="0"/>
          </a:p>
          <a:p>
            <a:pPr>
              <a:buFont typeface="Arial"/>
              <a:buChar char="•"/>
            </a:pPr>
            <a:r>
              <a:rPr lang="en-US" dirty="0" smtClean="0"/>
              <a:t>P4-&gt;</a:t>
            </a:r>
            <a:r>
              <a:rPr lang="en-US" dirty="0" err="1" smtClean="0"/>
              <a:t>NetFPGA</a:t>
            </a:r>
            <a:r>
              <a:rPr lang="en-US" dirty="0" smtClean="0"/>
              <a:t> </a:t>
            </a:r>
            <a:r>
              <a:rPr lang="en-US" dirty="0" smtClean="0"/>
              <a:t>Workflow Overview</a:t>
            </a:r>
            <a:endParaRPr lang="en-US" dirty="0"/>
          </a:p>
          <a:p>
            <a:pPr>
              <a:buFont typeface="Arial"/>
              <a:buChar char="•"/>
            </a:pPr>
            <a:r>
              <a:rPr lang="en-US" dirty="0" smtClean="0"/>
              <a:t>Tutorial Assignments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Switch – </a:t>
            </a:r>
            <a:br>
              <a:rPr lang="en-US" dirty="0" smtClean="0"/>
            </a:br>
            <a:r>
              <a:rPr lang="en-US" dirty="0" smtClean="0"/>
              <a:t>Control Flow</a:t>
            </a:r>
            <a:endParaRPr lang="en-US" dirty="0"/>
          </a:p>
        </p:txBody>
      </p:sp>
      <p:sp>
        <p:nvSpPr>
          <p:cNvPr id="3" name="TextBox 2"/>
          <p:cNvSpPr txBox="1"/>
          <p:nvPr/>
        </p:nvSpPr>
        <p:spPr>
          <a:xfrm>
            <a:off x="642787" y="1991348"/>
            <a:ext cx="4731831" cy="3323987"/>
          </a:xfrm>
          <a:prstGeom prst="rect">
            <a:avLst/>
          </a:prstGeom>
          <a:noFill/>
        </p:spPr>
        <p:txBody>
          <a:bodyPr wrap="square" rtlCol="0">
            <a:spAutoFit/>
          </a:bodyPr>
          <a:lstStyle/>
          <a:p>
            <a:r>
              <a:rPr lang="en-US" sz="1400" b="1" dirty="0" smtClean="0">
                <a:solidFill>
                  <a:srgbClr val="FF6600"/>
                </a:solidFill>
                <a:latin typeface="Courier New"/>
                <a:cs typeface="Courier New"/>
              </a:rPr>
              <a:t>apply</a:t>
            </a:r>
            <a:r>
              <a:rPr lang="en-US" sz="1400" b="1" dirty="0" smtClean="0">
                <a:latin typeface="Courier New"/>
                <a:cs typeface="Courier New"/>
              </a:rPr>
              <a:t> </a:t>
            </a:r>
            <a:r>
              <a:rPr lang="en-US" sz="1400" b="1" dirty="0">
                <a:latin typeface="Courier New"/>
                <a:cs typeface="Courier New"/>
              </a:rPr>
              <a:t>{</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try to forward based on </a:t>
            </a:r>
            <a:endParaRPr lang="en-US" sz="1400" b="1" dirty="0" smtClean="0">
              <a:solidFill>
                <a:srgbClr val="008000"/>
              </a:solidFill>
              <a:latin typeface="Courier New"/>
              <a:cs typeface="Courier New"/>
            </a:endParaRPr>
          </a:p>
          <a:p>
            <a:r>
              <a:rPr lang="en-US" sz="1400" b="1" dirty="0" smtClean="0">
                <a:solidFill>
                  <a:srgbClr val="008000"/>
                </a:solidFill>
                <a:latin typeface="Courier New"/>
                <a:cs typeface="Courier New"/>
              </a:rPr>
              <a:t>  // destination </a:t>
            </a:r>
            <a:r>
              <a:rPr lang="en-US" sz="1400" b="1" dirty="0">
                <a:solidFill>
                  <a:srgbClr val="008000"/>
                </a:solidFill>
                <a:latin typeface="Courier New"/>
                <a:cs typeface="Courier New"/>
              </a:rPr>
              <a:t>Ethernet address</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forward.</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miss in forwarding table</a:t>
            </a:r>
          </a:p>
          <a:p>
            <a:r>
              <a:rPr lang="en-US" sz="1400" b="1" dirty="0" smtClean="0">
                <a:latin typeface="Courier New"/>
                <a:cs typeface="Courier New"/>
              </a:rPr>
              <a:t>    </a:t>
            </a:r>
            <a:r>
              <a:rPr lang="en-US" sz="1400" b="1" dirty="0" err="1" smtClean="0">
                <a:latin typeface="Courier New"/>
                <a:cs typeface="Courier New"/>
              </a:rPr>
              <a:t>broadcast.</a:t>
            </a:r>
            <a:r>
              <a:rPr lang="en-US" sz="1400" b="1" dirty="0" err="1" smtClean="0">
                <a:solidFill>
                  <a:srgbClr val="FF6600"/>
                </a:solidFill>
                <a:latin typeface="Courier New"/>
                <a:cs typeface="Courier New"/>
              </a:rPr>
              <a:t>apply</a:t>
            </a:r>
            <a:r>
              <a:rPr lang="en-US" sz="1400" b="1" dirty="0">
                <a:latin typeface="Courier New"/>
                <a:cs typeface="Courier New"/>
              </a:rPr>
              <a:t>();</a:t>
            </a:r>
          </a:p>
          <a:p>
            <a:r>
              <a:rPr lang="en-US" sz="1400" b="1" dirty="0" smtClean="0">
                <a:latin typeface="Courier New"/>
                <a:cs typeface="Courier New"/>
              </a:rPr>
              <a:t>  }</a:t>
            </a:r>
            <a:endParaRPr lang="en-US" sz="1400" b="1" dirty="0">
              <a:latin typeface="Courier New"/>
              <a:cs typeface="Courier New"/>
            </a:endParaRPr>
          </a:p>
          <a:p>
            <a:endParaRPr lang="en-US" sz="1400" b="1" dirty="0">
              <a:latin typeface="Courier New"/>
              <a:cs typeface="Courier New"/>
            </a:endParaRP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check if </a:t>
            </a:r>
            <a:r>
              <a:rPr lang="en-US" sz="1400" b="1" dirty="0" err="1">
                <a:solidFill>
                  <a:srgbClr val="008000"/>
                </a:solidFill>
                <a:latin typeface="Courier New"/>
                <a:cs typeface="Courier New"/>
              </a:rPr>
              <a:t>src</a:t>
            </a:r>
            <a:r>
              <a:rPr lang="en-US" sz="1400" b="1" dirty="0">
                <a:solidFill>
                  <a:srgbClr val="008000"/>
                </a:solidFill>
                <a:latin typeface="Courier New"/>
                <a:cs typeface="Courier New"/>
              </a:rPr>
              <a:t> Ethernet </a:t>
            </a:r>
            <a:r>
              <a:rPr lang="en-US" sz="1400" b="1" dirty="0" smtClean="0">
                <a:solidFill>
                  <a:srgbClr val="008000"/>
                </a:solidFill>
                <a:latin typeface="Courier New"/>
                <a:cs typeface="Courier New"/>
              </a:rPr>
              <a:t>address</a:t>
            </a:r>
          </a:p>
          <a:p>
            <a:r>
              <a:rPr lang="en-US" sz="1400" b="1" dirty="0" smtClean="0">
                <a:solidFill>
                  <a:srgbClr val="008000"/>
                </a:solidFill>
                <a:latin typeface="Courier New"/>
                <a:cs typeface="Courier New"/>
              </a:rPr>
              <a:t>  // </a:t>
            </a:r>
            <a:r>
              <a:rPr lang="en-US" sz="1400" b="1" dirty="0">
                <a:solidFill>
                  <a:srgbClr val="008000"/>
                </a:solidFill>
                <a:latin typeface="Courier New"/>
                <a:cs typeface="Courier New"/>
              </a:rPr>
              <a:t>is in the forwarding database</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smac.</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unknown source MAC address</a:t>
            </a:r>
          </a:p>
          <a:p>
            <a:r>
              <a:rPr lang="nb-NO" sz="1400" b="1" dirty="0" smtClean="0">
                <a:latin typeface="Courier New"/>
                <a:cs typeface="Courier New"/>
              </a:rPr>
              <a:t>    </a:t>
            </a:r>
            <a:r>
              <a:rPr lang="nb-NO" sz="1400" b="1" dirty="0" err="1" smtClean="0">
                <a:latin typeface="Courier New"/>
                <a:cs typeface="Courier New"/>
              </a:rPr>
              <a:t>send_to_control</a:t>
            </a:r>
            <a:r>
              <a:rPr lang="nb-NO" sz="1400" b="1" dirty="0">
                <a:latin typeface="Courier New"/>
                <a:cs typeface="Courier New"/>
              </a:rPr>
              <a:t>();</a:t>
            </a:r>
          </a:p>
          <a:p>
            <a:r>
              <a:rPr lang="nb-NO" sz="1400" b="1" dirty="0" smtClean="0">
                <a:latin typeface="Courier New"/>
                <a:cs typeface="Courier New"/>
              </a:rPr>
              <a:t>  }</a:t>
            </a:r>
            <a:endParaRPr lang="nb-NO" sz="1400" b="1" dirty="0">
              <a:latin typeface="Courier New"/>
              <a:cs typeface="Courier New"/>
            </a:endParaRPr>
          </a:p>
          <a:p>
            <a:r>
              <a:rPr lang="nb-NO" sz="1400" b="1" dirty="0" smtClean="0">
                <a:latin typeface="Courier New"/>
                <a:cs typeface="Courier New"/>
              </a:rPr>
              <a:t>}</a:t>
            </a:r>
            <a:endParaRPr lang="en-US" sz="1400" b="1" dirty="0">
              <a:latin typeface="Courier New"/>
              <a:cs typeface="Courier New"/>
            </a:endParaRPr>
          </a:p>
        </p:txBody>
      </p:sp>
      <p:pic>
        <p:nvPicPr>
          <p:cNvPr id="8" name="Picture 7"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14" name="Rectangle 13"/>
          <p:cNvSpPr/>
          <p:nvPr/>
        </p:nvSpPr>
        <p:spPr>
          <a:xfrm>
            <a:off x="6745487" y="186680"/>
            <a:ext cx="634942" cy="128723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2"/>
          <p:cNvSpPr>
            <a:spLocks noGrp="1"/>
          </p:cNvSpPr>
          <p:nvPr>
            <p:ph sz="quarter" idx="10"/>
          </p:nvPr>
        </p:nvSpPr>
        <p:spPr>
          <a:xfrm>
            <a:off x="5455830" y="2181411"/>
            <a:ext cx="3435982" cy="2973295"/>
          </a:xfrm>
          <a:ln w="19050" cmpd="sng">
            <a:solidFill>
              <a:schemeClr val="tx1"/>
            </a:solidFill>
            <a:prstDash val="dash"/>
          </a:ln>
        </p:spPr>
        <p:txBody>
          <a:bodyPr>
            <a:normAutofit/>
          </a:bodyPr>
          <a:lstStyle/>
          <a:p>
            <a:pPr>
              <a:buFont typeface="Arial"/>
              <a:buChar char="•"/>
            </a:pPr>
            <a:r>
              <a:rPr lang="en-US" sz="1700" dirty="0" smtClean="0"/>
              <a:t>Try to forward based on </a:t>
            </a:r>
            <a:r>
              <a:rPr lang="en-US" sz="1700" dirty="0" err="1" smtClean="0"/>
              <a:t>dst</a:t>
            </a:r>
            <a:r>
              <a:rPr lang="en-US" sz="1700" dirty="0" smtClean="0"/>
              <a:t> MAC</a:t>
            </a:r>
          </a:p>
          <a:p>
            <a:pPr>
              <a:buFont typeface="Arial"/>
              <a:buChar char="•"/>
            </a:pPr>
            <a:r>
              <a:rPr lang="en-US" sz="1700" dirty="0" smtClean="0"/>
              <a:t>Broadcast packet if </a:t>
            </a:r>
            <a:r>
              <a:rPr lang="en-US" sz="1700" dirty="0" err="1" smtClean="0"/>
              <a:t>dst</a:t>
            </a:r>
            <a:r>
              <a:rPr lang="en-US" sz="1700" dirty="0" smtClean="0"/>
              <a:t> MAC is not known</a:t>
            </a:r>
          </a:p>
          <a:p>
            <a:pPr>
              <a:buFont typeface="Arial"/>
              <a:buChar char="•"/>
            </a:pPr>
            <a:endParaRPr lang="en-US" sz="1700" dirty="0" smtClean="0"/>
          </a:p>
          <a:p>
            <a:pPr>
              <a:buFont typeface="Arial"/>
              <a:buChar char="•"/>
            </a:pPr>
            <a:endParaRPr lang="en-US" sz="1700" dirty="0"/>
          </a:p>
          <a:p>
            <a:pPr>
              <a:buFont typeface="Arial"/>
              <a:buChar char="•"/>
            </a:pPr>
            <a:r>
              <a:rPr lang="en-US" sz="1700" dirty="0" smtClean="0"/>
              <a:t>Check if </a:t>
            </a:r>
            <a:r>
              <a:rPr lang="en-US" sz="1700" dirty="0" err="1" smtClean="0"/>
              <a:t>src</a:t>
            </a:r>
            <a:r>
              <a:rPr lang="en-US" sz="1700" dirty="0" smtClean="0"/>
              <a:t> MAC is known</a:t>
            </a:r>
          </a:p>
          <a:p>
            <a:pPr>
              <a:buFont typeface="Arial"/>
              <a:buChar char="•"/>
            </a:pPr>
            <a:r>
              <a:rPr lang="en-US" sz="1700" dirty="0" smtClean="0"/>
              <a:t>Send </a:t>
            </a:r>
            <a:r>
              <a:rPr lang="en-US" sz="1700" dirty="0" err="1" smtClean="0"/>
              <a:t>src</a:t>
            </a:r>
            <a:r>
              <a:rPr lang="en-US" sz="1700" dirty="0" smtClean="0"/>
              <a:t> port and </a:t>
            </a:r>
            <a:r>
              <a:rPr lang="en-US" sz="1700" dirty="0" err="1" smtClean="0"/>
              <a:t>src</a:t>
            </a:r>
            <a:r>
              <a:rPr lang="en-US" sz="1700" dirty="0" smtClean="0"/>
              <a:t> MAC to control-plane if </a:t>
            </a:r>
            <a:r>
              <a:rPr lang="en-US" sz="1700" dirty="0" err="1" smtClean="0"/>
              <a:t>src</a:t>
            </a:r>
            <a:r>
              <a:rPr lang="en-US" sz="1700" dirty="0" smtClean="0"/>
              <a:t> MAC is unknown</a:t>
            </a:r>
            <a:endParaRPr lang="en-US" sz="1700" dirty="0"/>
          </a:p>
        </p:txBody>
      </p:sp>
      <p:cxnSp>
        <p:nvCxnSpPr>
          <p:cNvPr id="12" name="Straight Connector 11"/>
          <p:cNvCxnSpPr/>
          <p:nvPr/>
        </p:nvCxnSpPr>
        <p:spPr>
          <a:xfrm>
            <a:off x="4849771" y="1792941"/>
            <a:ext cx="0" cy="4520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2706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42787" y="1991348"/>
            <a:ext cx="4731831" cy="3323987"/>
          </a:xfrm>
          <a:prstGeom prst="rect">
            <a:avLst/>
          </a:prstGeom>
          <a:noFill/>
        </p:spPr>
        <p:txBody>
          <a:bodyPr wrap="square" rtlCol="0">
            <a:spAutoFit/>
          </a:bodyPr>
          <a:lstStyle/>
          <a:p>
            <a:r>
              <a:rPr lang="en-US" sz="1400" b="1" dirty="0" smtClean="0">
                <a:solidFill>
                  <a:srgbClr val="FF6600"/>
                </a:solidFill>
                <a:latin typeface="Courier New"/>
                <a:cs typeface="Courier New"/>
              </a:rPr>
              <a:t>apply</a:t>
            </a:r>
            <a:r>
              <a:rPr lang="en-US" sz="1400" b="1" dirty="0" smtClean="0">
                <a:latin typeface="Courier New"/>
                <a:cs typeface="Courier New"/>
              </a:rPr>
              <a:t> </a:t>
            </a:r>
            <a:r>
              <a:rPr lang="en-US" sz="1400" b="1" dirty="0">
                <a:latin typeface="Courier New"/>
                <a:cs typeface="Courier New"/>
              </a:rPr>
              <a:t>{</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try to forward based on </a:t>
            </a:r>
            <a:endParaRPr lang="en-US" sz="1400" b="1" dirty="0" smtClean="0">
              <a:solidFill>
                <a:srgbClr val="008000"/>
              </a:solidFill>
              <a:latin typeface="Courier New"/>
              <a:cs typeface="Courier New"/>
            </a:endParaRPr>
          </a:p>
          <a:p>
            <a:r>
              <a:rPr lang="en-US" sz="1400" b="1" dirty="0" smtClean="0">
                <a:solidFill>
                  <a:srgbClr val="008000"/>
                </a:solidFill>
                <a:latin typeface="Courier New"/>
                <a:cs typeface="Courier New"/>
              </a:rPr>
              <a:t>  // destination </a:t>
            </a:r>
            <a:r>
              <a:rPr lang="en-US" sz="1400" b="1" dirty="0">
                <a:solidFill>
                  <a:srgbClr val="008000"/>
                </a:solidFill>
                <a:latin typeface="Courier New"/>
                <a:cs typeface="Courier New"/>
              </a:rPr>
              <a:t>Ethernet address</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forward.</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miss in forwarding table</a:t>
            </a:r>
          </a:p>
          <a:p>
            <a:r>
              <a:rPr lang="en-US" sz="1400" b="1" dirty="0" smtClean="0">
                <a:latin typeface="Courier New"/>
                <a:cs typeface="Courier New"/>
              </a:rPr>
              <a:t>    </a:t>
            </a:r>
            <a:r>
              <a:rPr lang="en-US" sz="1400" b="1" dirty="0" err="1" smtClean="0">
                <a:latin typeface="Courier New"/>
                <a:cs typeface="Courier New"/>
              </a:rPr>
              <a:t>broadcast.</a:t>
            </a:r>
            <a:r>
              <a:rPr lang="en-US" sz="1400" b="1" dirty="0" err="1" smtClean="0">
                <a:solidFill>
                  <a:srgbClr val="FF6600"/>
                </a:solidFill>
                <a:latin typeface="Courier New"/>
                <a:cs typeface="Courier New"/>
              </a:rPr>
              <a:t>apply</a:t>
            </a:r>
            <a:r>
              <a:rPr lang="en-US" sz="1400" b="1" dirty="0">
                <a:latin typeface="Courier New"/>
                <a:cs typeface="Courier New"/>
              </a:rPr>
              <a:t>();</a:t>
            </a:r>
          </a:p>
          <a:p>
            <a:r>
              <a:rPr lang="en-US" sz="1400" b="1" dirty="0" smtClean="0">
                <a:latin typeface="Courier New"/>
                <a:cs typeface="Courier New"/>
              </a:rPr>
              <a:t>  }</a:t>
            </a:r>
            <a:endParaRPr lang="en-US" sz="1400" b="1" dirty="0">
              <a:latin typeface="Courier New"/>
              <a:cs typeface="Courier New"/>
            </a:endParaRPr>
          </a:p>
          <a:p>
            <a:endParaRPr lang="en-US" sz="1400" b="1" dirty="0">
              <a:latin typeface="Courier New"/>
              <a:cs typeface="Courier New"/>
            </a:endParaRP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check if </a:t>
            </a:r>
            <a:r>
              <a:rPr lang="en-US" sz="1400" b="1" dirty="0" err="1">
                <a:solidFill>
                  <a:srgbClr val="008000"/>
                </a:solidFill>
                <a:latin typeface="Courier New"/>
                <a:cs typeface="Courier New"/>
              </a:rPr>
              <a:t>src</a:t>
            </a:r>
            <a:r>
              <a:rPr lang="en-US" sz="1400" b="1" dirty="0">
                <a:solidFill>
                  <a:srgbClr val="008000"/>
                </a:solidFill>
                <a:latin typeface="Courier New"/>
                <a:cs typeface="Courier New"/>
              </a:rPr>
              <a:t> Ethernet </a:t>
            </a:r>
            <a:r>
              <a:rPr lang="en-US" sz="1400" b="1" dirty="0" smtClean="0">
                <a:solidFill>
                  <a:srgbClr val="008000"/>
                </a:solidFill>
                <a:latin typeface="Courier New"/>
                <a:cs typeface="Courier New"/>
              </a:rPr>
              <a:t>address</a:t>
            </a:r>
          </a:p>
          <a:p>
            <a:r>
              <a:rPr lang="en-US" sz="1400" b="1" dirty="0" smtClean="0">
                <a:solidFill>
                  <a:srgbClr val="008000"/>
                </a:solidFill>
                <a:latin typeface="Courier New"/>
                <a:cs typeface="Courier New"/>
              </a:rPr>
              <a:t>  // </a:t>
            </a:r>
            <a:r>
              <a:rPr lang="en-US" sz="1400" b="1" dirty="0">
                <a:solidFill>
                  <a:srgbClr val="008000"/>
                </a:solidFill>
                <a:latin typeface="Courier New"/>
                <a:cs typeface="Courier New"/>
              </a:rPr>
              <a:t>is in the forwarding database</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smac.</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unknown source MAC address</a:t>
            </a:r>
          </a:p>
          <a:p>
            <a:r>
              <a:rPr lang="nb-NO" sz="1400" b="1" dirty="0" smtClean="0">
                <a:latin typeface="Courier New"/>
                <a:cs typeface="Courier New"/>
              </a:rPr>
              <a:t>    </a:t>
            </a:r>
            <a:r>
              <a:rPr lang="nb-NO" sz="1400" b="1" dirty="0" err="1" smtClean="0">
                <a:latin typeface="Courier New"/>
                <a:cs typeface="Courier New"/>
              </a:rPr>
              <a:t>send_to_control</a:t>
            </a:r>
            <a:r>
              <a:rPr lang="nb-NO" sz="1400" b="1" dirty="0">
                <a:latin typeface="Courier New"/>
                <a:cs typeface="Courier New"/>
              </a:rPr>
              <a:t>();</a:t>
            </a:r>
          </a:p>
          <a:p>
            <a:r>
              <a:rPr lang="nb-NO" sz="1400" b="1" dirty="0" smtClean="0">
                <a:latin typeface="Courier New"/>
                <a:cs typeface="Courier New"/>
              </a:rPr>
              <a:t>  }</a:t>
            </a:r>
            <a:endParaRPr lang="nb-NO" sz="1400" b="1" dirty="0">
              <a:latin typeface="Courier New"/>
              <a:cs typeface="Courier New"/>
            </a:endParaRPr>
          </a:p>
          <a:p>
            <a:r>
              <a:rPr lang="nb-NO" sz="1400" b="1" dirty="0" smtClean="0">
                <a:latin typeface="Courier New"/>
                <a:cs typeface="Courier New"/>
              </a:rPr>
              <a:t>}</a:t>
            </a:r>
            <a:endParaRPr lang="en-US" sz="1400" b="1" dirty="0">
              <a:latin typeface="Courier New"/>
              <a:cs typeface="Courier New"/>
            </a:endParaRPr>
          </a:p>
        </p:txBody>
      </p:sp>
      <p:sp>
        <p:nvSpPr>
          <p:cNvPr id="2" name="Title 1"/>
          <p:cNvSpPr>
            <a:spLocks noGrp="1"/>
          </p:cNvSpPr>
          <p:nvPr>
            <p:ph type="title"/>
          </p:nvPr>
        </p:nvSpPr>
        <p:spPr/>
        <p:txBody>
          <a:bodyPr/>
          <a:lstStyle/>
          <a:p>
            <a:r>
              <a:rPr lang="en-US" dirty="0" smtClean="0"/>
              <a:t>Learning Switch – </a:t>
            </a:r>
            <a:br>
              <a:rPr lang="en-US" dirty="0" smtClean="0"/>
            </a:br>
            <a:r>
              <a:rPr lang="en-US" dirty="0" smtClean="0"/>
              <a:t>Control Flow</a:t>
            </a:r>
            <a:endParaRPr lang="en-US" dirty="0"/>
          </a:p>
        </p:txBody>
      </p:sp>
      <p:sp>
        <p:nvSpPr>
          <p:cNvPr id="7" name="Rectangle 6"/>
          <p:cNvSpPr/>
          <p:nvPr/>
        </p:nvSpPr>
        <p:spPr>
          <a:xfrm>
            <a:off x="4858580" y="1991348"/>
            <a:ext cx="4140858" cy="3539431"/>
          </a:xfrm>
          <a:prstGeom prst="rect">
            <a:avLst/>
          </a:prstGeom>
          <a:ln w="19050" cmpd="sng">
            <a:solidFill>
              <a:schemeClr val="tx1"/>
            </a:solidFill>
          </a:ln>
        </p:spPr>
        <p:txBody>
          <a:bodyPr wrap="square">
            <a:spAutoFit/>
          </a:bodyPr>
          <a:lstStyle/>
          <a:p>
            <a:r>
              <a:rPr lang="en-US" sz="1400" b="1" dirty="0">
                <a:solidFill>
                  <a:srgbClr val="FF6600"/>
                </a:solidFill>
                <a:latin typeface="Courier New"/>
                <a:cs typeface="Courier New"/>
              </a:rPr>
              <a:t>action</a:t>
            </a:r>
            <a:r>
              <a:rPr lang="en-US" sz="1400" b="1" dirty="0">
                <a:latin typeface="Courier New"/>
                <a:cs typeface="Courier New"/>
              </a:rPr>
              <a:t> </a:t>
            </a:r>
            <a:r>
              <a:rPr lang="en-US" sz="1400" b="1" dirty="0" err="1">
                <a:latin typeface="Courier New"/>
                <a:cs typeface="Courier New"/>
              </a:rPr>
              <a:t>set_output_port</a:t>
            </a:r>
            <a:r>
              <a:rPr lang="en-US" sz="1400" b="1" dirty="0">
                <a:latin typeface="Courier New"/>
                <a:cs typeface="Courier New"/>
              </a:rPr>
              <a:t>(</a:t>
            </a:r>
            <a:r>
              <a:rPr lang="en-US" sz="1400" b="1" dirty="0" err="1">
                <a:latin typeface="Courier New"/>
                <a:cs typeface="Courier New"/>
              </a:rPr>
              <a:t>port_t</a:t>
            </a:r>
            <a:r>
              <a:rPr lang="en-US" sz="1400" b="1" dirty="0">
                <a:latin typeface="Courier New"/>
                <a:cs typeface="Courier New"/>
              </a:rPr>
              <a:t> port</a:t>
            </a:r>
            <a:r>
              <a:rPr lang="en-US" sz="1400" b="1" dirty="0" smtClean="0">
                <a:latin typeface="Courier New"/>
                <a:cs typeface="Courier New"/>
              </a:rPr>
              <a:t>) {</a:t>
            </a:r>
            <a:endParaRPr lang="en-US" sz="1400" b="1" dirty="0">
              <a:latin typeface="Courier New"/>
              <a:cs typeface="Courier New"/>
            </a:endParaRPr>
          </a:p>
          <a:p>
            <a:r>
              <a:rPr lang="en-US" sz="1400" b="1" dirty="0">
                <a:latin typeface="Courier New"/>
                <a:cs typeface="Courier New"/>
              </a:rPr>
              <a:t>    </a:t>
            </a:r>
            <a:r>
              <a:rPr lang="en-US" sz="1400" b="1" dirty="0" err="1">
                <a:latin typeface="Courier New"/>
                <a:cs typeface="Courier New"/>
              </a:rPr>
              <a:t>sume_metadata.dst_port</a:t>
            </a:r>
            <a:r>
              <a:rPr lang="en-US" sz="1400" b="1" dirty="0">
                <a:latin typeface="Courier New"/>
                <a:cs typeface="Courier New"/>
              </a:rPr>
              <a:t> = port;</a:t>
            </a:r>
          </a:p>
          <a:p>
            <a:r>
              <a:rPr lang="en-US" sz="1400" b="1" dirty="0">
                <a:latin typeface="Courier New"/>
                <a:cs typeface="Courier New"/>
              </a:rPr>
              <a:t>}</a:t>
            </a:r>
          </a:p>
          <a:p>
            <a:endParaRPr lang="en-US" sz="1400" b="1" dirty="0">
              <a:latin typeface="Courier New"/>
              <a:cs typeface="Courier New"/>
            </a:endParaRPr>
          </a:p>
          <a:p>
            <a:r>
              <a:rPr lang="en-US" sz="1400" b="1" dirty="0">
                <a:solidFill>
                  <a:srgbClr val="FF6600"/>
                </a:solidFill>
                <a:latin typeface="Courier New"/>
                <a:cs typeface="Courier New"/>
              </a:rPr>
              <a:t>table</a:t>
            </a:r>
            <a:r>
              <a:rPr lang="en-US" sz="1400" b="1" dirty="0">
                <a:latin typeface="Courier New"/>
                <a:cs typeface="Courier New"/>
              </a:rPr>
              <a:t> forward {</a:t>
            </a:r>
          </a:p>
          <a:p>
            <a:r>
              <a:rPr lang="en-US" sz="1400" b="1" dirty="0">
                <a:latin typeface="Courier New"/>
                <a:cs typeface="Courier New"/>
              </a:rPr>
              <a:t>    key = </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r>
              <a:rPr lang="en-US" sz="1400" b="1" dirty="0" err="1">
                <a:latin typeface="Courier New"/>
                <a:cs typeface="Courier New"/>
              </a:rPr>
              <a:t>p</a:t>
            </a:r>
            <a:r>
              <a:rPr lang="en-US" sz="1400" b="1" dirty="0" err="1" smtClean="0">
                <a:latin typeface="Courier New"/>
                <a:cs typeface="Courier New"/>
              </a:rPr>
              <a:t>.ethernet.dstAddr</a:t>
            </a:r>
            <a:r>
              <a:rPr lang="en-US" sz="1400" b="1" dirty="0">
                <a:latin typeface="Courier New"/>
                <a:cs typeface="Courier New"/>
              </a:rPr>
              <a:t>: exact</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endParaRPr lang="en-US" sz="1400" b="1" dirty="0">
              <a:latin typeface="Courier New"/>
              <a:cs typeface="Courier New"/>
            </a:endParaRPr>
          </a:p>
          <a:p>
            <a:endParaRPr lang="en-US" sz="1400" b="1" dirty="0">
              <a:latin typeface="Courier New"/>
              <a:cs typeface="Courier New"/>
            </a:endParaRPr>
          </a:p>
          <a:p>
            <a:r>
              <a:rPr lang="en-US" sz="1400" b="1" dirty="0">
                <a:latin typeface="Courier New"/>
                <a:cs typeface="Courier New"/>
              </a:rPr>
              <a:t>    actions = {</a:t>
            </a:r>
          </a:p>
          <a:p>
            <a:r>
              <a:rPr lang="en-US" sz="1400" b="1" dirty="0">
                <a:latin typeface="Courier New"/>
                <a:cs typeface="Courier New"/>
              </a:rPr>
              <a:t>        </a:t>
            </a:r>
            <a:r>
              <a:rPr lang="en-US" sz="1400" b="1" dirty="0" err="1">
                <a:latin typeface="Courier New"/>
                <a:cs typeface="Courier New"/>
              </a:rPr>
              <a:t>set_output_port</a:t>
            </a:r>
            <a:r>
              <a:rPr lang="en-US" sz="1400" b="1" dirty="0">
                <a:latin typeface="Courier New"/>
                <a:cs typeface="Courier New"/>
              </a:rPr>
              <a:t>;</a:t>
            </a:r>
          </a:p>
          <a:p>
            <a:r>
              <a:rPr lang="en-US" sz="1400" b="1" dirty="0">
                <a:latin typeface="Courier New"/>
                <a:cs typeface="Courier New"/>
              </a:rPr>
              <a:t>        </a:t>
            </a:r>
            <a:r>
              <a:rPr lang="en-US" sz="1400" b="1" dirty="0" err="1">
                <a:latin typeface="Courier New"/>
                <a:cs typeface="Courier New"/>
              </a:rPr>
              <a:t>NoAction</a:t>
            </a:r>
            <a:r>
              <a:rPr lang="en-US" sz="1400" b="1" dirty="0">
                <a:latin typeface="Courier New"/>
                <a:cs typeface="Courier New"/>
              </a:rPr>
              <a:t>;</a:t>
            </a:r>
          </a:p>
          <a:p>
            <a:r>
              <a:rPr lang="en-US" sz="1400" b="1" dirty="0">
                <a:latin typeface="Courier New"/>
                <a:cs typeface="Courier New"/>
              </a:rPr>
              <a:t>    }</a:t>
            </a:r>
          </a:p>
          <a:p>
            <a:r>
              <a:rPr lang="en-US" sz="1400" b="1" dirty="0">
                <a:latin typeface="Courier New"/>
                <a:cs typeface="Courier New"/>
              </a:rPr>
              <a:t>    size = 64;</a:t>
            </a:r>
          </a:p>
          <a:p>
            <a:r>
              <a:rPr lang="en-US" sz="1400" b="1" dirty="0">
                <a:latin typeface="Courier New"/>
                <a:cs typeface="Courier New"/>
              </a:rPr>
              <a:t>    </a:t>
            </a:r>
            <a:r>
              <a:rPr lang="en-US" sz="1400" b="1" dirty="0" err="1">
                <a:latin typeface="Courier New"/>
                <a:cs typeface="Courier New"/>
              </a:rPr>
              <a:t>default_action</a:t>
            </a:r>
            <a:r>
              <a:rPr lang="en-US" sz="1400" b="1" dirty="0">
                <a:latin typeface="Courier New"/>
                <a:cs typeface="Courier New"/>
              </a:rPr>
              <a:t> = </a:t>
            </a:r>
            <a:r>
              <a:rPr lang="en-US" sz="1400" b="1" dirty="0" err="1">
                <a:latin typeface="Courier New"/>
                <a:cs typeface="Courier New"/>
              </a:rPr>
              <a:t>NoAction</a:t>
            </a:r>
            <a:r>
              <a:rPr lang="en-US" sz="1400" b="1" dirty="0">
                <a:latin typeface="Courier New"/>
                <a:cs typeface="Courier New"/>
              </a:rPr>
              <a:t>;</a:t>
            </a:r>
          </a:p>
          <a:p>
            <a:r>
              <a:rPr lang="en-US" sz="1400" b="1" dirty="0">
                <a:latin typeface="Courier New"/>
                <a:cs typeface="Courier New"/>
              </a:rPr>
              <a:t>}</a:t>
            </a:r>
          </a:p>
        </p:txBody>
      </p:sp>
      <p:pic>
        <p:nvPicPr>
          <p:cNvPr id="14" name="Picture 13"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15" name="Rectangle 14"/>
          <p:cNvSpPr/>
          <p:nvPr/>
        </p:nvSpPr>
        <p:spPr>
          <a:xfrm>
            <a:off x="6745487" y="186680"/>
            <a:ext cx="634942" cy="128723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3841028" y="2786907"/>
            <a:ext cx="1001873"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75456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42787" y="1991348"/>
            <a:ext cx="4731831" cy="3323987"/>
          </a:xfrm>
          <a:prstGeom prst="rect">
            <a:avLst/>
          </a:prstGeom>
          <a:noFill/>
        </p:spPr>
        <p:txBody>
          <a:bodyPr wrap="square" rtlCol="0">
            <a:spAutoFit/>
          </a:bodyPr>
          <a:lstStyle/>
          <a:p>
            <a:r>
              <a:rPr lang="en-US" sz="1400" b="1" dirty="0" smtClean="0">
                <a:solidFill>
                  <a:srgbClr val="FF6600"/>
                </a:solidFill>
                <a:latin typeface="Courier New"/>
                <a:cs typeface="Courier New"/>
              </a:rPr>
              <a:t>apply</a:t>
            </a:r>
            <a:r>
              <a:rPr lang="en-US" sz="1400" b="1" dirty="0" smtClean="0">
                <a:latin typeface="Courier New"/>
                <a:cs typeface="Courier New"/>
              </a:rPr>
              <a:t> </a:t>
            </a:r>
            <a:r>
              <a:rPr lang="en-US" sz="1400" b="1" dirty="0">
                <a:latin typeface="Courier New"/>
                <a:cs typeface="Courier New"/>
              </a:rPr>
              <a:t>{</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try to forward based on </a:t>
            </a:r>
            <a:endParaRPr lang="en-US" sz="1400" b="1" dirty="0" smtClean="0">
              <a:solidFill>
                <a:srgbClr val="008000"/>
              </a:solidFill>
              <a:latin typeface="Courier New"/>
              <a:cs typeface="Courier New"/>
            </a:endParaRPr>
          </a:p>
          <a:p>
            <a:r>
              <a:rPr lang="en-US" sz="1400" b="1" dirty="0" smtClean="0">
                <a:solidFill>
                  <a:srgbClr val="008000"/>
                </a:solidFill>
                <a:latin typeface="Courier New"/>
                <a:cs typeface="Courier New"/>
              </a:rPr>
              <a:t>  // destination </a:t>
            </a:r>
            <a:r>
              <a:rPr lang="en-US" sz="1400" b="1" dirty="0">
                <a:solidFill>
                  <a:srgbClr val="008000"/>
                </a:solidFill>
                <a:latin typeface="Courier New"/>
                <a:cs typeface="Courier New"/>
              </a:rPr>
              <a:t>Ethernet address</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forward.</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miss in forwarding table</a:t>
            </a:r>
          </a:p>
          <a:p>
            <a:r>
              <a:rPr lang="en-US" sz="1400" b="1" dirty="0" smtClean="0">
                <a:latin typeface="Courier New"/>
                <a:cs typeface="Courier New"/>
              </a:rPr>
              <a:t>    </a:t>
            </a:r>
            <a:r>
              <a:rPr lang="en-US" sz="1400" b="1" dirty="0" err="1" smtClean="0">
                <a:latin typeface="Courier New"/>
                <a:cs typeface="Courier New"/>
              </a:rPr>
              <a:t>broadcast.</a:t>
            </a:r>
            <a:r>
              <a:rPr lang="en-US" sz="1400" b="1" dirty="0" err="1" smtClean="0">
                <a:solidFill>
                  <a:srgbClr val="FF6600"/>
                </a:solidFill>
                <a:latin typeface="Courier New"/>
                <a:cs typeface="Courier New"/>
              </a:rPr>
              <a:t>apply</a:t>
            </a:r>
            <a:r>
              <a:rPr lang="en-US" sz="1400" b="1" dirty="0">
                <a:latin typeface="Courier New"/>
                <a:cs typeface="Courier New"/>
              </a:rPr>
              <a:t>();</a:t>
            </a:r>
          </a:p>
          <a:p>
            <a:r>
              <a:rPr lang="en-US" sz="1400" b="1" dirty="0" smtClean="0">
                <a:latin typeface="Courier New"/>
                <a:cs typeface="Courier New"/>
              </a:rPr>
              <a:t>  }</a:t>
            </a:r>
            <a:endParaRPr lang="en-US" sz="1400" b="1" dirty="0">
              <a:latin typeface="Courier New"/>
              <a:cs typeface="Courier New"/>
            </a:endParaRPr>
          </a:p>
          <a:p>
            <a:endParaRPr lang="en-US" sz="1400" b="1" dirty="0">
              <a:latin typeface="Courier New"/>
              <a:cs typeface="Courier New"/>
            </a:endParaRP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check if </a:t>
            </a:r>
            <a:r>
              <a:rPr lang="en-US" sz="1400" b="1" dirty="0" err="1">
                <a:solidFill>
                  <a:srgbClr val="008000"/>
                </a:solidFill>
                <a:latin typeface="Courier New"/>
                <a:cs typeface="Courier New"/>
              </a:rPr>
              <a:t>src</a:t>
            </a:r>
            <a:r>
              <a:rPr lang="en-US" sz="1400" b="1" dirty="0">
                <a:solidFill>
                  <a:srgbClr val="008000"/>
                </a:solidFill>
                <a:latin typeface="Courier New"/>
                <a:cs typeface="Courier New"/>
              </a:rPr>
              <a:t> Ethernet </a:t>
            </a:r>
            <a:r>
              <a:rPr lang="en-US" sz="1400" b="1" dirty="0" smtClean="0">
                <a:solidFill>
                  <a:srgbClr val="008000"/>
                </a:solidFill>
                <a:latin typeface="Courier New"/>
                <a:cs typeface="Courier New"/>
              </a:rPr>
              <a:t>address</a:t>
            </a:r>
          </a:p>
          <a:p>
            <a:r>
              <a:rPr lang="en-US" sz="1400" b="1" dirty="0" smtClean="0">
                <a:solidFill>
                  <a:srgbClr val="008000"/>
                </a:solidFill>
                <a:latin typeface="Courier New"/>
                <a:cs typeface="Courier New"/>
              </a:rPr>
              <a:t>  // </a:t>
            </a:r>
            <a:r>
              <a:rPr lang="en-US" sz="1400" b="1" dirty="0">
                <a:solidFill>
                  <a:srgbClr val="008000"/>
                </a:solidFill>
                <a:latin typeface="Courier New"/>
                <a:cs typeface="Courier New"/>
              </a:rPr>
              <a:t>is in the forwarding database</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smac.</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unknown source MAC address</a:t>
            </a:r>
          </a:p>
          <a:p>
            <a:r>
              <a:rPr lang="nb-NO" sz="1400" b="1" dirty="0" smtClean="0">
                <a:latin typeface="Courier New"/>
                <a:cs typeface="Courier New"/>
              </a:rPr>
              <a:t>    </a:t>
            </a:r>
            <a:r>
              <a:rPr lang="nb-NO" sz="1400" b="1" dirty="0" err="1" smtClean="0">
                <a:latin typeface="Courier New"/>
                <a:cs typeface="Courier New"/>
              </a:rPr>
              <a:t>send_to_control</a:t>
            </a:r>
            <a:r>
              <a:rPr lang="nb-NO" sz="1400" b="1" dirty="0">
                <a:latin typeface="Courier New"/>
                <a:cs typeface="Courier New"/>
              </a:rPr>
              <a:t>();</a:t>
            </a:r>
          </a:p>
          <a:p>
            <a:r>
              <a:rPr lang="nb-NO" sz="1400" b="1" dirty="0" smtClean="0">
                <a:latin typeface="Courier New"/>
                <a:cs typeface="Courier New"/>
              </a:rPr>
              <a:t>  }</a:t>
            </a:r>
            <a:endParaRPr lang="nb-NO" sz="1400" b="1" dirty="0">
              <a:latin typeface="Courier New"/>
              <a:cs typeface="Courier New"/>
            </a:endParaRPr>
          </a:p>
          <a:p>
            <a:r>
              <a:rPr lang="nb-NO" sz="1400" b="1" dirty="0" smtClean="0">
                <a:latin typeface="Courier New"/>
                <a:cs typeface="Courier New"/>
              </a:rPr>
              <a:t>}</a:t>
            </a:r>
            <a:endParaRPr lang="en-US" sz="1400" b="1" dirty="0">
              <a:latin typeface="Courier New"/>
              <a:cs typeface="Courier New"/>
            </a:endParaRPr>
          </a:p>
        </p:txBody>
      </p:sp>
      <p:sp>
        <p:nvSpPr>
          <p:cNvPr id="2" name="Title 1"/>
          <p:cNvSpPr>
            <a:spLocks noGrp="1"/>
          </p:cNvSpPr>
          <p:nvPr>
            <p:ph type="title"/>
          </p:nvPr>
        </p:nvSpPr>
        <p:spPr/>
        <p:txBody>
          <a:bodyPr/>
          <a:lstStyle/>
          <a:p>
            <a:r>
              <a:rPr lang="en-US" dirty="0" smtClean="0"/>
              <a:t>Learning Switch – </a:t>
            </a:r>
            <a:br>
              <a:rPr lang="en-US" dirty="0" smtClean="0"/>
            </a:br>
            <a:r>
              <a:rPr lang="en-US" dirty="0" smtClean="0"/>
              <a:t>Control Flow</a:t>
            </a:r>
            <a:endParaRPr lang="en-US" dirty="0"/>
          </a:p>
        </p:txBody>
      </p:sp>
      <p:cxnSp>
        <p:nvCxnSpPr>
          <p:cNvPr id="6" name="Straight Arrow Connector 5"/>
          <p:cNvCxnSpPr/>
          <p:nvPr/>
        </p:nvCxnSpPr>
        <p:spPr>
          <a:xfrm flipH="1">
            <a:off x="3224417" y="3225548"/>
            <a:ext cx="1579627"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800287" y="2022708"/>
            <a:ext cx="4138904" cy="3539431"/>
          </a:xfrm>
          <a:prstGeom prst="rect">
            <a:avLst/>
          </a:prstGeom>
          <a:noFill/>
          <a:ln w="19050" cmpd="sng">
            <a:solidFill>
              <a:srgbClr val="000000"/>
            </a:solidFill>
          </a:ln>
        </p:spPr>
        <p:txBody>
          <a:bodyPr wrap="square" rtlCol="0">
            <a:spAutoFit/>
          </a:bodyPr>
          <a:lstStyle/>
          <a:p>
            <a:r>
              <a:rPr lang="en-US" sz="1400" b="1" dirty="0">
                <a:solidFill>
                  <a:srgbClr val="FF6600"/>
                </a:solidFill>
                <a:latin typeface="Courier New"/>
                <a:cs typeface="Courier New"/>
              </a:rPr>
              <a:t>action</a:t>
            </a:r>
            <a:r>
              <a:rPr lang="en-US" sz="1400" b="1" dirty="0">
                <a:latin typeface="Courier New"/>
                <a:cs typeface="Courier New"/>
              </a:rPr>
              <a:t> </a:t>
            </a:r>
            <a:r>
              <a:rPr lang="en-US" sz="1400" b="1" dirty="0" err="1">
                <a:latin typeface="Courier New"/>
                <a:cs typeface="Courier New"/>
              </a:rPr>
              <a:t>set_broadcast</a:t>
            </a:r>
            <a:r>
              <a:rPr lang="en-US" sz="1400" b="1" dirty="0">
                <a:latin typeface="Courier New"/>
                <a:cs typeface="Courier New"/>
              </a:rPr>
              <a:t>(</a:t>
            </a:r>
            <a:r>
              <a:rPr lang="en-US" sz="1400" b="1" dirty="0" err="1">
                <a:latin typeface="Courier New"/>
                <a:cs typeface="Courier New"/>
              </a:rPr>
              <a:t>port_t</a:t>
            </a:r>
            <a:r>
              <a:rPr lang="en-US" sz="1400" b="1" dirty="0">
                <a:latin typeface="Courier New"/>
                <a:cs typeface="Courier New"/>
              </a:rPr>
              <a:t> port) {</a:t>
            </a:r>
          </a:p>
          <a:p>
            <a:r>
              <a:rPr lang="en-US" sz="1400" b="1" dirty="0">
                <a:latin typeface="Courier New"/>
                <a:cs typeface="Courier New"/>
              </a:rPr>
              <a:t>    </a:t>
            </a:r>
            <a:r>
              <a:rPr lang="en-US" sz="1400" b="1" dirty="0" err="1">
                <a:latin typeface="Courier New"/>
                <a:cs typeface="Courier New"/>
              </a:rPr>
              <a:t>sume_metadata.dst_port</a:t>
            </a:r>
            <a:r>
              <a:rPr lang="en-US" sz="1400" b="1" dirty="0">
                <a:latin typeface="Courier New"/>
                <a:cs typeface="Courier New"/>
              </a:rPr>
              <a:t> = port;</a:t>
            </a:r>
          </a:p>
          <a:p>
            <a:r>
              <a:rPr lang="en-US" sz="1400" b="1" dirty="0">
                <a:latin typeface="Courier New"/>
                <a:cs typeface="Courier New"/>
              </a:rPr>
              <a:t>}</a:t>
            </a:r>
          </a:p>
          <a:p>
            <a:endParaRPr lang="en-US" sz="1400" b="1" dirty="0">
              <a:latin typeface="Courier New"/>
              <a:cs typeface="Courier New"/>
            </a:endParaRPr>
          </a:p>
          <a:p>
            <a:r>
              <a:rPr lang="en-US" sz="1400" b="1" dirty="0">
                <a:solidFill>
                  <a:srgbClr val="FF6600"/>
                </a:solidFill>
                <a:latin typeface="Courier New"/>
                <a:cs typeface="Courier New"/>
              </a:rPr>
              <a:t>table</a:t>
            </a:r>
            <a:r>
              <a:rPr lang="en-US" sz="1400" b="1" dirty="0">
                <a:latin typeface="Courier New"/>
                <a:cs typeface="Courier New"/>
              </a:rPr>
              <a:t> broadcast {</a:t>
            </a:r>
          </a:p>
          <a:p>
            <a:r>
              <a:rPr lang="en-US" sz="1400" b="1" dirty="0">
                <a:latin typeface="Courier New"/>
                <a:cs typeface="Courier New"/>
              </a:rPr>
              <a:t>    key = </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sume_metadata.src_port</a:t>
            </a:r>
            <a:r>
              <a:rPr lang="en-US" sz="1400" b="1" dirty="0">
                <a:latin typeface="Courier New"/>
                <a:cs typeface="Courier New"/>
              </a:rPr>
              <a:t>: exact</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endParaRPr lang="en-US" sz="1400" b="1" dirty="0">
              <a:latin typeface="Courier New"/>
              <a:cs typeface="Courier New"/>
            </a:endParaRPr>
          </a:p>
          <a:p>
            <a:endParaRPr lang="en-US" sz="1400" b="1" dirty="0">
              <a:latin typeface="Courier New"/>
              <a:cs typeface="Courier New"/>
            </a:endParaRPr>
          </a:p>
          <a:p>
            <a:r>
              <a:rPr lang="en-US" sz="1400" b="1" dirty="0">
                <a:latin typeface="Courier New"/>
                <a:cs typeface="Courier New"/>
              </a:rPr>
              <a:t>    actions = {</a:t>
            </a:r>
          </a:p>
          <a:p>
            <a:r>
              <a:rPr lang="en-US" sz="1400" b="1" dirty="0">
                <a:latin typeface="Courier New"/>
                <a:cs typeface="Courier New"/>
              </a:rPr>
              <a:t>        </a:t>
            </a:r>
            <a:r>
              <a:rPr lang="en-US" sz="1400" b="1" dirty="0" err="1">
                <a:latin typeface="Courier New"/>
                <a:cs typeface="Courier New"/>
              </a:rPr>
              <a:t>set_broadcast</a:t>
            </a:r>
            <a:r>
              <a:rPr lang="en-US" sz="1400" b="1" dirty="0">
                <a:latin typeface="Courier New"/>
                <a:cs typeface="Courier New"/>
              </a:rPr>
              <a:t>;</a:t>
            </a:r>
          </a:p>
          <a:p>
            <a:r>
              <a:rPr lang="en-US" sz="1400" b="1" dirty="0">
                <a:latin typeface="Courier New"/>
                <a:cs typeface="Courier New"/>
              </a:rPr>
              <a:t>        </a:t>
            </a:r>
            <a:r>
              <a:rPr lang="en-US" sz="1400" b="1" dirty="0" err="1">
                <a:latin typeface="Courier New"/>
                <a:cs typeface="Courier New"/>
              </a:rPr>
              <a:t>NoAction</a:t>
            </a:r>
            <a:r>
              <a:rPr lang="en-US" sz="1400" b="1" dirty="0">
                <a:latin typeface="Courier New"/>
                <a:cs typeface="Courier New"/>
              </a:rPr>
              <a:t>;</a:t>
            </a:r>
          </a:p>
          <a:p>
            <a:r>
              <a:rPr lang="en-US" sz="1400" b="1" dirty="0">
                <a:latin typeface="Courier New"/>
                <a:cs typeface="Courier New"/>
              </a:rPr>
              <a:t>    }</a:t>
            </a:r>
          </a:p>
          <a:p>
            <a:r>
              <a:rPr lang="en-US" sz="1400" b="1" dirty="0">
                <a:latin typeface="Courier New"/>
                <a:cs typeface="Courier New"/>
              </a:rPr>
              <a:t>    size = 64;</a:t>
            </a:r>
          </a:p>
          <a:p>
            <a:r>
              <a:rPr lang="en-US" sz="1400" b="1" dirty="0">
                <a:latin typeface="Courier New"/>
                <a:cs typeface="Courier New"/>
              </a:rPr>
              <a:t>    </a:t>
            </a:r>
            <a:r>
              <a:rPr lang="en-US" sz="1400" b="1" dirty="0" err="1">
                <a:latin typeface="Courier New"/>
                <a:cs typeface="Courier New"/>
              </a:rPr>
              <a:t>default_action</a:t>
            </a:r>
            <a:r>
              <a:rPr lang="en-US" sz="1400" b="1" dirty="0">
                <a:latin typeface="Courier New"/>
                <a:cs typeface="Courier New"/>
              </a:rPr>
              <a:t> = </a:t>
            </a:r>
            <a:r>
              <a:rPr lang="en-US" sz="1400" b="1" dirty="0" err="1">
                <a:latin typeface="Courier New"/>
                <a:cs typeface="Courier New"/>
              </a:rPr>
              <a:t>NoAction</a:t>
            </a:r>
            <a:r>
              <a:rPr lang="en-US" sz="1400" b="1" dirty="0">
                <a:latin typeface="Courier New"/>
                <a:cs typeface="Courier New"/>
              </a:rPr>
              <a:t>;</a:t>
            </a:r>
          </a:p>
          <a:p>
            <a:r>
              <a:rPr lang="en-US" sz="1400" b="1" dirty="0">
                <a:latin typeface="Courier New"/>
                <a:cs typeface="Courier New"/>
              </a:rPr>
              <a:t>}</a:t>
            </a:r>
          </a:p>
        </p:txBody>
      </p:sp>
      <p:pic>
        <p:nvPicPr>
          <p:cNvPr id="12" name="Picture 11"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13" name="Rectangle 12"/>
          <p:cNvSpPr/>
          <p:nvPr/>
        </p:nvSpPr>
        <p:spPr>
          <a:xfrm>
            <a:off x="6745487" y="186680"/>
            <a:ext cx="634942" cy="128723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4432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42787" y="1991348"/>
            <a:ext cx="4731831" cy="3323987"/>
          </a:xfrm>
          <a:prstGeom prst="rect">
            <a:avLst/>
          </a:prstGeom>
          <a:noFill/>
        </p:spPr>
        <p:txBody>
          <a:bodyPr wrap="square" rtlCol="0">
            <a:spAutoFit/>
          </a:bodyPr>
          <a:lstStyle/>
          <a:p>
            <a:r>
              <a:rPr lang="en-US" sz="1400" b="1" dirty="0" smtClean="0">
                <a:solidFill>
                  <a:srgbClr val="FF6600"/>
                </a:solidFill>
                <a:latin typeface="Courier New"/>
                <a:cs typeface="Courier New"/>
              </a:rPr>
              <a:t>apply</a:t>
            </a:r>
            <a:r>
              <a:rPr lang="en-US" sz="1400" b="1" dirty="0" smtClean="0">
                <a:latin typeface="Courier New"/>
                <a:cs typeface="Courier New"/>
              </a:rPr>
              <a:t> </a:t>
            </a:r>
            <a:r>
              <a:rPr lang="en-US" sz="1400" b="1" dirty="0">
                <a:latin typeface="Courier New"/>
                <a:cs typeface="Courier New"/>
              </a:rPr>
              <a:t>{</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try to forward based on </a:t>
            </a:r>
            <a:endParaRPr lang="en-US" sz="1400" b="1" dirty="0" smtClean="0">
              <a:solidFill>
                <a:srgbClr val="008000"/>
              </a:solidFill>
              <a:latin typeface="Courier New"/>
              <a:cs typeface="Courier New"/>
            </a:endParaRPr>
          </a:p>
          <a:p>
            <a:r>
              <a:rPr lang="en-US" sz="1400" b="1" dirty="0" smtClean="0">
                <a:solidFill>
                  <a:srgbClr val="008000"/>
                </a:solidFill>
                <a:latin typeface="Courier New"/>
                <a:cs typeface="Courier New"/>
              </a:rPr>
              <a:t>  // destination </a:t>
            </a:r>
            <a:r>
              <a:rPr lang="en-US" sz="1400" b="1" dirty="0">
                <a:solidFill>
                  <a:srgbClr val="008000"/>
                </a:solidFill>
                <a:latin typeface="Courier New"/>
                <a:cs typeface="Courier New"/>
              </a:rPr>
              <a:t>Ethernet address</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forward.</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miss in forwarding table</a:t>
            </a:r>
          </a:p>
          <a:p>
            <a:r>
              <a:rPr lang="en-US" sz="1400" b="1" dirty="0" smtClean="0">
                <a:latin typeface="Courier New"/>
                <a:cs typeface="Courier New"/>
              </a:rPr>
              <a:t>    </a:t>
            </a:r>
            <a:r>
              <a:rPr lang="en-US" sz="1400" b="1" dirty="0" err="1" smtClean="0">
                <a:latin typeface="Courier New"/>
                <a:cs typeface="Courier New"/>
              </a:rPr>
              <a:t>broadcast.</a:t>
            </a:r>
            <a:r>
              <a:rPr lang="en-US" sz="1400" b="1" dirty="0" err="1" smtClean="0">
                <a:solidFill>
                  <a:srgbClr val="FF6600"/>
                </a:solidFill>
                <a:latin typeface="Courier New"/>
                <a:cs typeface="Courier New"/>
              </a:rPr>
              <a:t>apply</a:t>
            </a:r>
            <a:r>
              <a:rPr lang="en-US" sz="1400" b="1" dirty="0">
                <a:latin typeface="Courier New"/>
                <a:cs typeface="Courier New"/>
              </a:rPr>
              <a:t>();</a:t>
            </a:r>
          </a:p>
          <a:p>
            <a:r>
              <a:rPr lang="en-US" sz="1400" b="1" dirty="0" smtClean="0">
                <a:latin typeface="Courier New"/>
                <a:cs typeface="Courier New"/>
              </a:rPr>
              <a:t>  }</a:t>
            </a:r>
            <a:endParaRPr lang="en-US" sz="1400" b="1" dirty="0">
              <a:latin typeface="Courier New"/>
              <a:cs typeface="Courier New"/>
            </a:endParaRPr>
          </a:p>
          <a:p>
            <a:endParaRPr lang="en-US" sz="1400" b="1" dirty="0">
              <a:latin typeface="Courier New"/>
              <a:cs typeface="Courier New"/>
            </a:endParaRP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check if </a:t>
            </a:r>
            <a:r>
              <a:rPr lang="en-US" sz="1400" b="1" dirty="0" err="1">
                <a:solidFill>
                  <a:srgbClr val="008000"/>
                </a:solidFill>
                <a:latin typeface="Courier New"/>
                <a:cs typeface="Courier New"/>
              </a:rPr>
              <a:t>src</a:t>
            </a:r>
            <a:r>
              <a:rPr lang="en-US" sz="1400" b="1" dirty="0">
                <a:solidFill>
                  <a:srgbClr val="008000"/>
                </a:solidFill>
                <a:latin typeface="Courier New"/>
                <a:cs typeface="Courier New"/>
              </a:rPr>
              <a:t> Ethernet </a:t>
            </a:r>
            <a:r>
              <a:rPr lang="en-US" sz="1400" b="1" dirty="0" smtClean="0">
                <a:solidFill>
                  <a:srgbClr val="008000"/>
                </a:solidFill>
                <a:latin typeface="Courier New"/>
                <a:cs typeface="Courier New"/>
              </a:rPr>
              <a:t>address</a:t>
            </a:r>
          </a:p>
          <a:p>
            <a:r>
              <a:rPr lang="en-US" sz="1400" b="1" dirty="0" smtClean="0">
                <a:solidFill>
                  <a:srgbClr val="008000"/>
                </a:solidFill>
                <a:latin typeface="Courier New"/>
                <a:cs typeface="Courier New"/>
              </a:rPr>
              <a:t>  // </a:t>
            </a:r>
            <a:r>
              <a:rPr lang="en-US" sz="1400" b="1" dirty="0">
                <a:solidFill>
                  <a:srgbClr val="008000"/>
                </a:solidFill>
                <a:latin typeface="Courier New"/>
                <a:cs typeface="Courier New"/>
              </a:rPr>
              <a:t>is in the forwarding database</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smac.</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unknown source MAC address</a:t>
            </a:r>
          </a:p>
          <a:p>
            <a:r>
              <a:rPr lang="nb-NO" sz="1400" b="1" dirty="0" smtClean="0">
                <a:latin typeface="Courier New"/>
                <a:cs typeface="Courier New"/>
              </a:rPr>
              <a:t>    </a:t>
            </a:r>
            <a:r>
              <a:rPr lang="nb-NO" sz="1400" b="1" dirty="0" err="1" smtClean="0">
                <a:latin typeface="Courier New"/>
                <a:cs typeface="Courier New"/>
              </a:rPr>
              <a:t>send_to_control</a:t>
            </a:r>
            <a:r>
              <a:rPr lang="nb-NO" sz="1400" b="1" dirty="0">
                <a:latin typeface="Courier New"/>
                <a:cs typeface="Courier New"/>
              </a:rPr>
              <a:t>();</a:t>
            </a:r>
          </a:p>
          <a:p>
            <a:r>
              <a:rPr lang="nb-NO" sz="1400" b="1" dirty="0" smtClean="0">
                <a:latin typeface="Courier New"/>
                <a:cs typeface="Courier New"/>
              </a:rPr>
              <a:t>  }</a:t>
            </a:r>
            <a:endParaRPr lang="nb-NO" sz="1400" b="1" dirty="0">
              <a:latin typeface="Courier New"/>
              <a:cs typeface="Courier New"/>
            </a:endParaRPr>
          </a:p>
          <a:p>
            <a:r>
              <a:rPr lang="nb-NO" sz="1400" b="1" dirty="0" smtClean="0">
                <a:latin typeface="Courier New"/>
                <a:cs typeface="Courier New"/>
              </a:rPr>
              <a:t>}</a:t>
            </a:r>
            <a:endParaRPr lang="en-US" sz="1400" b="1" dirty="0">
              <a:latin typeface="Courier New"/>
              <a:cs typeface="Courier New"/>
            </a:endParaRPr>
          </a:p>
        </p:txBody>
      </p:sp>
      <p:sp>
        <p:nvSpPr>
          <p:cNvPr id="2" name="Title 1"/>
          <p:cNvSpPr>
            <a:spLocks noGrp="1"/>
          </p:cNvSpPr>
          <p:nvPr>
            <p:ph type="title"/>
          </p:nvPr>
        </p:nvSpPr>
        <p:spPr/>
        <p:txBody>
          <a:bodyPr/>
          <a:lstStyle/>
          <a:p>
            <a:r>
              <a:rPr lang="en-US" dirty="0" smtClean="0"/>
              <a:t>Learning Switch – </a:t>
            </a:r>
            <a:br>
              <a:rPr lang="en-US" dirty="0" smtClean="0"/>
            </a:br>
            <a:r>
              <a:rPr lang="en-US" dirty="0" smtClean="0"/>
              <a:t>Control Flow</a:t>
            </a:r>
            <a:endParaRPr lang="en-US" dirty="0"/>
          </a:p>
        </p:txBody>
      </p:sp>
      <p:cxnSp>
        <p:nvCxnSpPr>
          <p:cNvPr id="6" name="Straight Arrow Connector 5"/>
          <p:cNvCxnSpPr/>
          <p:nvPr/>
        </p:nvCxnSpPr>
        <p:spPr>
          <a:xfrm flipH="1">
            <a:off x="3547257" y="4314893"/>
            <a:ext cx="1176429"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723686" y="3073267"/>
            <a:ext cx="3632324" cy="2462213"/>
          </a:xfrm>
          <a:prstGeom prst="rect">
            <a:avLst/>
          </a:prstGeom>
          <a:noFill/>
          <a:ln w="19050" cmpd="sng">
            <a:solidFill>
              <a:srgbClr val="000000"/>
            </a:solidFill>
          </a:ln>
        </p:spPr>
        <p:txBody>
          <a:bodyPr wrap="none" rtlCol="0">
            <a:spAutoFit/>
          </a:bodyPr>
          <a:lstStyle/>
          <a:p>
            <a:r>
              <a:rPr lang="en-US" sz="1400" b="1" dirty="0">
                <a:solidFill>
                  <a:srgbClr val="FF6600"/>
                </a:solidFill>
                <a:latin typeface="Courier New"/>
                <a:cs typeface="Courier New"/>
              </a:rPr>
              <a:t>table</a:t>
            </a:r>
            <a:r>
              <a:rPr lang="en-US" sz="1400" b="1" dirty="0">
                <a:latin typeface="Courier New"/>
                <a:cs typeface="Courier New"/>
              </a:rPr>
              <a:t> </a:t>
            </a:r>
            <a:r>
              <a:rPr lang="en-US" sz="1400" b="1" dirty="0" err="1">
                <a:latin typeface="Courier New"/>
                <a:cs typeface="Courier New"/>
              </a:rPr>
              <a:t>smac</a:t>
            </a:r>
            <a:r>
              <a:rPr lang="en-US" sz="1400" b="1" dirty="0">
                <a:latin typeface="Courier New"/>
                <a:cs typeface="Courier New"/>
              </a:rPr>
              <a:t> {</a:t>
            </a:r>
          </a:p>
          <a:p>
            <a:r>
              <a:rPr lang="en-US" sz="1400" b="1" dirty="0">
                <a:latin typeface="Courier New"/>
                <a:cs typeface="Courier New"/>
              </a:rPr>
              <a:t>    key = {</a:t>
            </a:r>
          </a:p>
          <a:p>
            <a:r>
              <a:rPr lang="en-US" sz="1400" b="1" dirty="0">
                <a:latin typeface="Courier New"/>
                <a:cs typeface="Courier New"/>
              </a:rPr>
              <a:t>      </a:t>
            </a:r>
            <a:r>
              <a:rPr lang="en-US" sz="1400" b="1" dirty="0" err="1">
                <a:latin typeface="Courier New"/>
                <a:cs typeface="Courier New"/>
              </a:rPr>
              <a:t>p</a:t>
            </a:r>
            <a:r>
              <a:rPr lang="en-US" sz="1400" b="1" dirty="0" err="1" smtClean="0">
                <a:latin typeface="Courier New"/>
                <a:cs typeface="Courier New"/>
              </a:rPr>
              <a:t>.ethernet.srcAddr</a:t>
            </a:r>
            <a:r>
              <a:rPr lang="en-US" sz="1400" b="1" dirty="0">
                <a:latin typeface="Courier New"/>
                <a:cs typeface="Courier New"/>
              </a:rPr>
              <a:t>: exact;</a:t>
            </a:r>
          </a:p>
          <a:p>
            <a:r>
              <a:rPr lang="en-US" sz="1400" b="1" dirty="0">
                <a:latin typeface="Courier New"/>
                <a:cs typeface="Courier New"/>
              </a:rPr>
              <a:t>    }</a:t>
            </a:r>
          </a:p>
          <a:p>
            <a:endParaRPr lang="en-US" sz="1400" b="1" dirty="0">
              <a:latin typeface="Courier New"/>
              <a:cs typeface="Courier New"/>
            </a:endParaRPr>
          </a:p>
          <a:p>
            <a:r>
              <a:rPr lang="en-US" sz="1400" b="1" dirty="0">
                <a:latin typeface="Courier New"/>
                <a:cs typeface="Courier New"/>
              </a:rPr>
              <a:t>    actions = {</a:t>
            </a:r>
          </a:p>
          <a:p>
            <a:r>
              <a:rPr lang="en-US" sz="1400" b="1" dirty="0">
                <a:latin typeface="Courier New"/>
                <a:cs typeface="Courier New"/>
              </a:rPr>
              <a:t>        </a:t>
            </a:r>
            <a:r>
              <a:rPr lang="en-US" sz="1400" b="1" dirty="0" err="1">
                <a:latin typeface="Courier New"/>
                <a:cs typeface="Courier New"/>
              </a:rPr>
              <a:t>NoAction</a:t>
            </a:r>
            <a:r>
              <a:rPr lang="en-US" sz="1400" b="1" dirty="0">
                <a:latin typeface="Courier New"/>
                <a:cs typeface="Courier New"/>
              </a:rPr>
              <a:t>;</a:t>
            </a:r>
          </a:p>
          <a:p>
            <a:r>
              <a:rPr lang="en-US" sz="1400" b="1" dirty="0">
                <a:latin typeface="Courier New"/>
                <a:cs typeface="Courier New"/>
              </a:rPr>
              <a:t>    }</a:t>
            </a:r>
          </a:p>
          <a:p>
            <a:r>
              <a:rPr lang="en-US" sz="1400" b="1" dirty="0">
                <a:latin typeface="Courier New"/>
                <a:cs typeface="Courier New"/>
              </a:rPr>
              <a:t>    size = 64;</a:t>
            </a:r>
          </a:p>
          <a:p>
            <a:r>
              <a:rPr lang="en-US" sz="1400" b="1" dirty="0">
                <a:latin typeface="Courier New"/>
                <a:cs typeface="Courier New"/>
              </a:rPr>
              <a:t>    </a:t>
            </a:r>
            <a:r>
              <a:rPr lang="en-US" sz="1400" b="1" dirty="0" err="1">
                <a:latin typeface="Courier New"/>
                <a:cs typeface="Courier New"/>
              </a:rPr>
              <a:t>default_action</a:t>
            </a:r>
            <a:r>
              <a:rPr lang="en-US" sz="1400" b="1" dirty="0">
                <a:latin typeface="Courier New"/>
                <a:cs typeface="Courier New"/>
              </a:rPr>
              <a:t> = </a:t>
            </a:r>
            <a:r>
              <a:rPr lang="en-US" sz="1400" b="1" dirty="0" err="1">
                <a:latin typeface="Courier New"/>
                <a:cs typeface="Courier New"/>
              </a:rPr>
              <a:t>NoAction</a:t>
            </a:r>
            <a:r>
              <a:rPr lang="en-US" sz="1400" b="1" dirty="0">
                <a:latin typeface="Courier New"/>
                <a:cs typeface="Courier New"/>
              </a:rPr>
              <a:t>;</a:t>
            </a:r>
          </a:p>
          <a:p>
            <a:r>
              <a:rPr lang="en-US" sz="1400" b="1" dirty="0">
                <a:latin typeface="Courier New"/>
                <a:cs typeface="Courier New"/>
              </a:rPr>
              <a:t>}</a:t>
            </a:r>
          </a:p>
        </p:txBody>
      </p:sp>
      <p:pic>
        <p:nvPicPr>
          <p:cNvPr id="13" name="Picture 12"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14" name="Rectangle 13"/>
          <p:cNvSpPr/>
          <p:nvPr/>
        </p:nvSpPr>
        <p:spPr>
          <a:xfrm>
            <a:off x="6745487" y="186680"/>
            <a:ext cx="634942" cy="128723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900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42787" y="1991348"/>
            <a:ext cx="4731831" cy="3323987"/>
          </a:xfrm>
          <a:prstGeom prst="rect">
            <a:avLst/>
          </a:prstGeom>
          <a:noFill/>
        </p:spPr>
        <p:txBody>
          <a:bodyPr wrap="square" rtlCol="0">
            <a:spAutoFit/>
          </a:bodyPr>
          <a:lstStyle/>
          <a:p>
            <a:r>
              <a:rPr lang="en-US" sz="1400" b="1" dirty="0" smtClean="0">
                <a:solidFill>
                  <a:srgbClr val="FF6600"/>
                </a:solidFill>
                <a:latin typeface="Courier New"/>
                <a:cs typeface="Courier New"/>
              </a:rPr>
              <a:t>apply</a:t>
            </a:r>
            <a:r>
              <a:rPr lang="en-US" sz="1400" b="1" dirty="0" smtClean="0">
                <a:latin typeface="Courier New"/>
                <a:cs typeface="Courier New"/>
              </a:rPr>
              <a:t> </a:t>
            </a:r>
            <a:r>
              <a:rPr lang="en-US" sz="1400" b="1" dirty="0">
                <a:latin typeface="Courier New"/>
                <a:cs typeface="Courier New"/>
              </a:rPr>
              <a:t>{</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try to forward based on </a:t>
            </a:r>
            <a:endParaRPr lang="en-US" sz="1400" b="1" dirty="0" smtClean="0">
              <a:solidFill>
                <a:srgbClr val="008000"/>
              </a:solidFill>
              <a:latin typeface="Courier New"/>
              <a:cs typeface="Courier New"/>
            </a:endParaRPr>
          </a:p>
          <a:p>
            <a:r>
              <a:rPr lang="en-US" sz="1400" b="1" dirty="0" smtClean="0">
                <a:solidFill>
                  <a:srgbClr val="008000"/>
                </a:solidFill>
                <a:latin typeface="Courier New"/>
                <a:cs typeface="Courier New"/>
              </a:rPr>
              <a:t>  // destination </a:t>
            </a:r>
            <a:r>
              <a:rPr lang="en-US" sz="1400" b="1" dirty="0">
                <a:solidFill>
                  <a:srgbClr val="008000"/>
                </a:solidFill>
                <a:latin typeface="Courier New"/>
                <a:cs typeface="Courier New"/>
              </a:rPr>
              <a:t>Ethernet address</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forward.</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miss in forwarding table</a:t>
            </a:r>
          </a:p>
          <a:p>
            <a:r>
              <a:rPr lang="en-US" sz="1400" b="1" dirty="0" smtClean="0">
                <a:latin typeface="Courier New"/>
                <a:cs typeface="Courier New"/>
              </a:rPr>
              <a:t>    </a:t>
            </a:r>
            <a:r>
              <a:rPr lang="en-US" sz="1400" b="1" dirty="0" err="1" smtClean="0">
                <a:latin typeface="Courier New"/>
                <a:cs typeface="Courier New"/>
              </a:rPr>
              <a:t>broadcast.</a:t>
            </a:r>
            <a:r>
              <a:rPr lang="en-US" sz="1400" b="1" dirty="0" err="1" smtClean="0">
                <a:solidFill>
                  <a:srgbClr val="FF6600"/>
                </a:solidFill>
                <a:latin typeface="Courier New"/>
                <a:cs typeface="Courier New"/>
              </a:rPr>
              <a:t>apply</a:t>
            </a:r>
            <a:r>
              <a:rPr lang="en-US" sz="1400" b="1" dirty="0">
                <a:latin typeface="Courier New"/>
                <a:cs typeface="Courier New"/>
              </a:rPr>
              <a:t>();</a:t>
            </a:r>
          </a:p>
          <a:p>
            <a:r>
              <a:rPr lang="en-US" sz="1400" b="1" dirty="0" smtClean="0">
                <a:latin typeface="Courier New"/>
                <a:cs typeface="Courier New"/>
              </a:rPr>
              <a:t>  }</a:t>
            </a:r>
            <a:endParaRPr lang="en-US" sz="1400" b="1" dirty="0">
              <a:latin typeface="Courier New"/>
              <a:cs typeface="Courier New"/>
            </a:endParaRPr>
          </a:p>
          <a:p>
            <a:endParaRPr lang="en-US" sz="1400" b="1" dirty="0">
              <a:latin typeface="Courier New"/>
              <a:cs typeface="Courier New"/>
            </a:endParaRP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check if </a:t>
            </a:r>
            <a:r>
              <a:rPr lang="en-US" sz="1400" b="1" dirty="0" err="1">
                <a:solidFill>
                  <a:srgbClr val="008000"/>
                </a:solidFill>
                <a:latin typeface="Courier New"/>
                <a:cs typeface="Courier New"/>
              </a:rPr>
              <a:t>src</a:t>
            </a:r>
            <a:r>
              <a:rPr lang="en-US" sz="1400" b="1" dirty="0">
                <a:solidFill>
                  <a:srgbClr val="008000"/>
                </a:solidFill>
                <a:latin typeface="Courier New"/>
                <a:cs typeface="Courier New"/>
              </a:rPr>
              <a:t> Ethernet </a:t>
            </a:r>
            <a:r>
              <a:rPr lang="en-US" sz="1400" b="1" dirty="0" smtClean="0">
                <a:solidFill>
                  <a:srgbClr val="008000"/>
                </a:solidFill>
                <a:latin typeface="Courier New"/>
                <a:cs typeface="Courier New"/>
              </a:rPr>
              <a:t>address</a:t>
            </a:r>
          </a:p>
          <a:p>
            <a:r>
              <a:rPr lang="en-US" sz="1400" b="1" dirty="0" smtClean="0">
                <a:solidFill>
                  <a:srgbClr val="008000"/>
                </a:solidFill>
                <a:latin typeface="Courier New"/>
                <a:cs typeface="Courier New"/>
              </a:rPr>
              <a:t>  // </a:t>
            </a:r>
            <a:r>
              <a:rPr lang="en-US" sz="1400" b="1" dirty="0">
                <a:solidFill>
                  <a:srgbClr val="008000"/>
                </a:solidFill>
                <a:latin typeface="Courier New"/>
                <a:cs typeface="Courier New"/>
              </a:rPr>
              <a:t>is in the forwarding database</a:t>
            </a:r>
          </a:p>
          <a:p>
            <a:r>
              <a:rPr lang="en-US" sz="1400" b="1" dirty="0" smtClean="0">
                <a:latin typeface="Courier New"/>
                <a:cs typeface="Courier New"/>
              </a:rPr>
              <a:t>  if </a:t>
            </a:r>
            <a:r>
              <a:rPr lang="en-US" sz="1400" b="1" dirty="0">
                <a:latin typeface="Courier New"/>
                <a:cs typeface="Courier New"/>
              </a:rPr>
              <a:t>(!</a:t>
            </a:r>
            <a:r>
              <a:rPr lang="en-US" sz="1400" b="1" dirty="0" err="1">
                <a:latin typeface="Courier New"/>
                <a:cs typeface="Courier New"/>
              </a:rPr>
              <a:t>smac.</a:t>
            </a:r>
            <a:r>
              <a:rPr lang="en-US" sz="1400" b="1" dirty="0" err="1">
                <a:solidFill>
                  <a:srgbClr val="FF6600"/>
                </a:solidFill>
                <a:latin typeface="Courier New"/>
                <a:cs typeface="Courier New"/>
              </a:rPr>
              <a:t>apply</a:t>
            </a:r>
            <a:r>
              <a:rPr lang="en-US" sz="1400" b="1" dirty="0">
                <a:latin typeface="Courier New"/>
                <a:cs typeface="Courier New"/>
              </a:rPr>
              <a:t>().hit) {</a:t>
            </a:r>
          </a:p>
          <a:p>
            <a:r>
              <a:rPr lang="en-US" sz="1400" b="1" dirty="0" smtClean="0">
                <a:solidFill>
                  <a:srgbClr val="008000"/>
                </a:solidFill>
                <a:latin typeface="Courier New"/>
                <a:cs typeface="Courier New"/>
              </a:rPr>
              <a:t>    /</a:t>
            </a:r>
            <a:r>
              <a:rPr lang="en-US" sz="1400" b="1" dirty="0">
                <a:solidFill>
                  <a:srgbClr val="008000"/>
                </a:solidFill>
                <a:latin typeface="Courier New"/>
                <a:cs typeface="Courier New"/>
              </a:rPr>
              <a:t>/ unknown source MAC address</a:t>
            </a:r>
          </a:p>
          <a:p>
            <a:r>
              <a:rPr lang="nb-NO" sz="1400" b="1" dirty="0" smtClean="0">
                <a:latin typeface="Courier New"/>
                <a:cs typeface="Courier New"/>
              </a:rPr>
              <a:t>    </a:t>
            </a:r>
            <a:r>
              <a:rPr lang="nb-NO" sz="1400" b="1" dirty="0" err="1" smtClean="0">
                <a:latin typeface="Courier New"/>
                <a:cs typeface="Courier New"/>
              </a:rPr>
              <a:t>send_to_control</a:t>
            </a:r>
            <a:r>
              <a:rPr lang="nb-NO" sz="1400" b="1" dirty="0">
                <a:latin typeface="Courier New"/>
                <a:cs typeface="Courier New"/>
              </a:rPr>
              <a:t>();</a:t>
            </a:r>
          </a:p>
          <a:p>
            <a:r>
              <a:rPr lang="nb-NO" sz="1400" b="1" dirty="0" smtClean="0">
                <a:latin typeface="Courier New"/>
                <a:cs typeface="Courier New"/>
              </a:rPr>
              <a:t>  }</a:t>
            </a:r>
            <a:endParaRPr lang="nb-NO" sz="1400" b="1" dirty="0">
              <a:latin typeface="Courier New"/>
              <a:cs typeface="Courier New"/>
            </a:endParaRPr>
          </a:p>
          <a:p>
            <a:r>
              <a:rPr lang="nb-NO" sz="1400" b="1" dirty="0" smtClean="0">
                <a:latin typeface="Courier New"/>
                <a:cs typeface="Courier New"/>
              </a:rPr>
              <a:t>}</a:t>
            </a:r>
            <a:endParaRPr lang="en-US" sz="1400" b="1" dirty="0">
              <a:latin typeface="Courier New"/>
              <a:cs typeface="Courier New"/>
            </a:endParaRPr>
          </a:p>
        </p:txBody>
      </p:sp>
      <p:sp>
        <p:nvSpPr>
          <p:cNvPr id="2" name="Title 1"/>
          <p:cNvSpPr>
            <a:spLocks noGrp="1"/>
          </p:cNvSpPr>
          <p:nvPr>
            <p:ph type="title"/>
          </p:nvPr>
        </p:nvSpPr>
        <p:spPr/>
        <p:txBody>
          <a:bodyPr/>
          <a:lstStyle/>
          <a:p>
            <a:r>
              <a:rPr lang="en-US" dirty="0" smtClean="0"/>
              <a:t>Learning Switch – </a:t>
            </a:r>
            <a:br>
              <a:rPr lang="en-US" dirty="0" smtClean="0"/>
            </a:br>
            <a:r>
              <a:rPr lang="en-US" dirty="0" smtClean="0"/>
              <a:t>Control Flow</a:t>
            </a:r>
            <a:endParaRPr lang="en-US" dirty="0"/>
          </a:p>
        </p:txBody>
      </p:sp>
      <p:cxnSp>
        <p:nvCxnSpPr>
          <p:cNvPr id="6" name="Straight Arrow Connector 5"/>
          <p:cNvCxnSpPr/>
          <p:nvPr/>
        </p:nvCxnSpPr>
        <p:spPr>
          <a:xfrm flipH="1" flipV="1">
            <a:off x="3158820" y="4712656"/>
            <a:ext cx="1119502" cy="413629"/>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9" name="Picture 8"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10" name="Rectangle 9"/>
          <p:cNvSpPr/>
          <p:nvPr/>
        </p:nvSpPr>
        <p:spPr>
          <a:xfrm>
            <a:off x="6745487" y="186680"/>
            <a:ext cx="634942" cy="128723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567767" y="5158535"/>
            <a:ext cx="6218069" cy="1169551"/>
          </a:xfrm>
          <a:prstGeom prst="rect">
            <a:avLst/>
          </a:prstGeom>
          <a:noFill/>
          <a:ln w="19050" cmpd="sng">
            <a:solidFill>
              <a:srgbClr val="000000"/>
            </a:solidFill>
          </a:ln>
        </p:spPr>
        <p:txBody>
          <a:bodyPr wrap="none" rtlCol="0">
            <a:spAutoFit/>
          </a:bodyPr>
          <a:lstStyle/>
          <a:p>
            <a:r>
              <a:rPr lang="en-US" sz="1400" b="1" dirty="0" smtClean="0">
                <a:solidFill>
                  <a:srgbClr val="FF6600"/>
                </a:solidFill>
                <a:latin typeface="Courier New"/>
                <a:cs typeface="Courier New"/>
              </a:rPr>
              <a:t>action</a:t>
            </a:r>
            <a:r>
              <a:rPr lang="en-US" sz="1400" b="1" dirty="0" smtClean="0">
                <a:latin typeface="Courier New"/>
                <a:cs typeface="Courier New"/>
              </a:rPr>
              <a:t> </a:t>
            </a:r>
            <a:r>
              <a:rPr lang="en-US" sz="1400" b="1" dirty="0" err="1">
                <a:latin typeface="Courier New"/>
                <a:cs typeface="Courier New"/>
              </a:rPr>
              <a:t>send_to_control</a:t>
            </a:r>
            <a:r>
              <a:rPr lang="en-US" sz="1400" b="1" dirty="0">
                <a:latin typeface="Courier New"/>
                <a:cs typeface="Courier New"/>
              </a:rPr>
              <a:t>() {</a:t>
            </a:r>
          </a:p>
          <a:p>
            <a:r>
              <a:rPr lang="en-US" sz="1400" b="1" dirty="0" smtClean="0">
                <a:latin typeface="Courier New"/>
                <a:cs typeface="Courier New"/>
              </a:rPr>
              <a:t>    </a:t>
            </a:r>
            <a:r>
              <a:rPr lang="en-US" sz="1400" b="1" dirty="0" err="1" smtClean="0">
                <a:latin typeface="Courier New"/>
                <a:cs typeface="Courier New"/>
              </a:rPr>
              <a:t>digest_data.src_port</a:t>
            </a:r>
            <a:r>
              <a:rPr lang="en-US" sz="1400" b="1" dirty="0" smtClean="0">
                <a:latin typeface="Courier New"/>
                <a:cs typeface="Courier New"/>
              </a:rPr>
              <a:t> </a:t>
            </a:r>
            <a:r>
              <a:rPr lang="en-US" sz="1400" b="1" dirty="0">
                <a:latin typeface="Courier New"/>
                <a:cs typeface="Courier New"/>
              </a:rPr>
              <a:t>= </a:t>
            </a:r>
            <a:r>
              <a:rPr lang="en-US" sz="1400" b="1" dirty="0" err="1">
                <a:latin typeface="Courier New"/>
                <a:cs typeface="Courier New"/>
              </a:rPr>
              <a:t>sume_metadata.src_port</a:t>
            </a:r>
            <a:r>
              <a:rPr lang="en-US" sz="1400" b="1" dirty="0">
                <a:latin typeface="Courier New"/>
                <a:cs typeface="Courier New"/>
              </a:rPr>
              <a:t>;</a:t>
            </a:r>
          </a:p>
          <a:p>
            <a:r>
              <a:rPr lang="en-US" sz="1400" b="1" dirty="0" smtClean="0">
                <a:latin typeface="Courier New"/>
                <a:cs typeface="Courier New"/>
              </a:rPr>
              <a:t>    </a:t>
            </a:r>
            <a:r>
              <a:rPr lang="en-US" sz="1400" b="1" dirty="0" err="1" smtClean="0">
                <a:latin typeface="Courier New"/>
                <a:cs typeface="Courier New"/>
              </a:rPr>
              <a:t>digest_data.eth_src_addr</a:t>
            </a:r>
            <a:r>
              <a:rPr lang="en-US" sz="1400" b="1" dirty="0" smtClean="0">
                <a:latin typeface="Courier New"/>
                <a:cs typeface="Courier New"/>
              </a:rPr>
              <a:t> </a:t>
            </a:r>
            <a:r>
              <a:rPr lang="en-US" sz="1400" b="1" dirty="0">
                <a:latin typeface="Courier New"/>
                <a:cs typeface="Courier New"/>
              </a:rPr>
              <a:t>= </a:t>
            </a:r>
            <a:r>
              <a:rPr lang="en-US" sz="1400" b="1" dirty="0" err="1">
                <a:latin typeface="Courier New"/>
                <a:cs typeface="Courier New"/>
              </a:rPr>
              <a:t>headers.ethernet.srcAddr</a:t>
            </a:r>
            <a:r>
              <a:rPr lang="en-US" sz="1400" b="1" dirty="0">
                <a:latin typeface="Courier New"/>
                <a:cs typeface="Courier New"/>
              </a:rPr>
              <a:t>;</a:t>
            </a:r>
          </a:p>
          <a:p>
            <a:r>
              <a:rPr lang="en-US" sz="1400" b="1" dirty="0" smtClean="0">
                <a:latin typeface="Courier New"/>
                <a:cs typeface="Courier New"/>
              </a:rPr>
              <a:t>    </a:t>
            </a:r>
            <a:r>
              <a:rPr lang="en-US" sz="1400" b="1" dirty="0" err="1" smtClean="0">
                <a:latin typeface="Courier New"/>
                <a:cs typeface="Courier New"/>
              </a:rPr>
              <a:t>sume_metadata.send_dig_to_cpu</a:t>
            </a:r>
            <a:r>
              <a:rPr lang="en-US" sz="1400" b="1" dirty="0" smtClean="0">
                <a:latin typeface="Courier New"/>
                <a:cs typeface="Courier New"/>
              </a:rPr>
              <a:t> </a:t>
            </a:r>
            <a:r>
              <a:rPr lang="en-US" sz="1400" b="1" dirty="0">
                <a:latin typeface="Courier New"/>
                <a:cs typeface="Courier New"/>
              </a:rPr>
              <a:t>= 1;</a:t>
            </a:r>
          </a:p>
          <a:p>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34296325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impleSumeSwitch_arch.png"/>
          <p:cNvPicPr>
            <a:picLocks noChangeAspect="1"/>
          </p:cNvPicPr>
          <p:nvPr/>
        </p:nvPicPr>
        <p:blipFill rotWithShape="1">
          <a:blip r:embed="rId3">
            <a:extLst>
              <a:ext uri="{28A0092B-C50C-407E-A947-70E740481C1C}">
                <a14:useLocalDpi xmlns:a14="http://schemas.microsoft.com/office/drawing/2010/main" val="0"/>
              </a:ext>
            </a:extLst>
          </a:blip>
          <a:srcRect b="31738"/>
          <a:stretch/>
        </p:blipFill>
        <p:spPr>
          <a:xfrm>
            <a:off x="5264873" y="155320"/>
            <a:ext cx="3734564" cy="1438886"/>
          </a:xfrm>
          <a:prstGeom prst="rect">
            <a:avLst/>
          </a:prstGeom>
        </p:spPr>
      </p:pic>
      <p:sp>
        <p:nvSpPr>
          <p:cNvPr id="2" name="Title 1"/>
          <p:cNvSpPr>
            <a:spLocks noGrp="1"/>
          </p:cNvSpPr>
          <p:nvPr>
            <p:ph type="title"/>
          </p:nvPr>
        </p:nvSpPr>
        <p:spPr/>
        <p:txBody>
          <a:bodyPr/>
          <a:lstStyle/>
          <a:p>
            <a:r>
              <a:rPr lang="en-US" dirty="0" smtClean="0"/>
              <a:t>Learning Switch – </a:t>
            </a:r>
            <a:br>
              <a:rPr lang="en-US" dirty="0" smtClean="0"/>
            </a:br>
            <a:r>
              <a:rPr lang="en-US" dirty="0" smtClean="0"/>
              <a:t>Deparser</a:t>
            </a:r>
            <a:endParaRPr lang="en-US" dirty="0"/>
          </a:p>
        </p:txBody>
      </p:sp>
      <p:sp>
        <p:nvSpPr>
          <p:cNvPr id="11" name="Rectangle 10"/>
          <p:cNvSpPr/>
          <p:nvPr/>
        </p:nvSpPr>
        <p:spPr>
          <a:xfrm>
            <a:off x="8053052" y="203200"/>
            <a:ext cx="659148" cy="879847"/>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ontent Placeholder 2"/>
          <p:cNvSpPr>
            <a:spLocks noGrp="1"/>
          </p:cNvSpPr>
          <p:nvPr>
            <p:ph sz="quarter" idx="10"/>
          </p:nvPr>
        </p:nvSpPr>
        <p:spPr>
          <a:xfrm>
            <a:off x="5408707" y="2514877"/>
            <a:ext cx="3590730" cy="2223157"/>
          </a:xfrm>
          <a:ln>
            <a:solidFill>
              <a:srgbClr val="000000"/>
            </a:solidFill>
            <a:prstDash val="dash"/>
          </a:ln>
        </p:spPr>
        <p:txBody>
          <a:bodyPr>
            <a:normAutofit/>
          </a:bodyPr>
          <a:lstStyle/>
          <a:p>
            <a:pPr marL="285750" indent="-285750">
              <a:buFont typeface="Arial"/>
              <a:buChar char="•"/>
            </a:pPr>
            <a:r>
              <a:rPr lang="en-US" sz="1700" dirty="0" smtClean="0">
                <a:solidFill>
                  <a:srgbClr val="000000"/>
                </a:solidFill>
              </a:rPr>
              <a:t>Reconstruct the packet</a:t>
            </a:r>
          </a:p>
          <a:p>
            <a:pPr marL="285750" indent="-285750">
              <a:buFont typeface="Arial"/>
              <a:buChar char="•"/>
            </a:pPr>
            <a:r>
              <a:rPr lang="en-US" sz="1700" dirty="0" smtClean="0">
                <a:solidFill>
                  <a:srgbClr val="000000"/>
                </a:solidFill>
              </a:rPr>
              <a:t>emit(header) – serialize the header </a:t>
            </a:r>
            <a:r>
              <a:rPr lang="en-US" sz="1700" b="1" dirty="0" smtClean="0">
                <a:solidFill>
                  <a:srgbClr val="000000"/>
                </a:solidFill>
              </a:rPr>
              <a:t>if</a:t>
            </a:r>
            <a:r>
              <a:rPr lang="en-US" sz="1700" dirty="0" smtClean="0">
                <a:solidFill>
                  <a:srgbClr val="000000"/>
                </a:solidFill>
              </a:rPr>
              <a:t> it is valid</a:t>
            </a:r>
          </a:p>
          <a:p>
            <a:pPr marL="285750" indent="-285750">
              <a:buFont typeface="Arial"/>
              <a:buChar char="•"/>
            </a:pPr>
            <a:r>
              <a:rPr lang="en-US" sz="1600" dirty="0">
                <a:latin typeface="Courier New"/>
                <a:cs typeface="Courier New"/>
              </a:rPr>
              <a:t>@</a:t>
            </a:r>
            <a:r>
              <a:rPr lang="en-US" sz="1600" dirty="0" err="1">
                <a:latin typeface="Courier New"/>
                <a:cs typeface="Courier New"/>
              </a:rPr>
              <a:t>Xilinx_MaxPacketRegion</a:t>
            </a:r>
            <a:r>
              <a:rPr lang="en-US" sz="1600" dirty="0">
                <a:latin typeface="Courier New"/>
                <a:cs typeface="Courier New"/>
              </a:rPr>
              <a:t> </a:t>
            </a:r>
            <a:r>
              <a:rPr lang="en-US" sz="1700" dirty="0"/>
              <a:t>– for parser/</a:t>
            </a:r>
            <a:r>
              <a:rPr lang="en-US" sz="1700" dirty="0" err="1"/>
              <a:t>deparser</a:t>
            </a:r>
            <a:r>
              <a:rPr lang="en-US" sz="1700" dirty="0"/>
              <a:t>; declares the largest packet size (in bits) to support</a:t>
            </a:r>
          </a:p>
          <a:p>
            <a:pPr marL="285750" indent="-285750">
              <a:buFont typeface="Arial"/>
              <a:buChar char="•"/>
            </a:pPr>
            <a:endParaRPr lang="en-US" sz="1700" dirty="0" smtClean="0">
              <a:solidFill>
                <a:srgbClr val="000000"/>
              </a:solidFill>
            </a:endParaRPr>
          </a:p>
        </p:txBody>
      </p:sp>
      <p:sp>
        <p:nvSpPr>
          <p:cNvPr id="3" name="TextBox 2"/>
          <p:cNvSpPr txBox="1"/>
          <p:nvPr/>
        </p:nvSpPr>
        <p:spPr>
          <a:xfrm>
            <a:off x="555155" y="2275821"/>
            <a:ext cx="4709718" cy="2677656"/>
          </a:xfrm>
          <a:prstGeom prst="rect">
            <a:avLst/>
          </a:prstGeom>
          <a:noFill/>
        </p:spPr>
        <p:txBody>
          <a:bodyPr wrap="none" rtlCol="0">
            <a:spAutoFit/>
          </a:bodyPr>
          <a:lstStyle/>
          <a:p>
            <a:r>
              <a:rPr lang="en-US" sz="1400" b="1" dirty="0">
                <a:solidFill>
                  <a:srgbClr val="008000"/>
                </a:solidFill>
                <a:latin typeface="Courier New"/>
                <a:cs typeface="Courier New"/>
              </a:rPr>
              <a:t>// </a:t>
            </a:r>
            <a:r>
              <a:rPr lang="en-US" sz="1400" b="1" dirty="0" err="1">
                <a:solidFill>
                  <a:srgbClr val="008000"/>
                </a:solidFill>
                <a:latin typeface="Courier New"/>
                <a:cs typeface="Courier New"/>
              </a:rPr>
              <a:t>Deparser</a:t>
            </a:r>
            <a:r>
              <a:rPr lang="en-US" sz="1400" b="1" dirty="0">
                <a:solidFill>
                  <a:srgbClr val="008000"/>
                </a:solidFill>
                <a:latin typeface="Courier New"/>
                <a:cs typeface="Courier New"/>
              </a:rPr>
              <a:t> Implementation</a:t>
            </a:r>
          </a:p>
          <a:p>
            <a:r>
              <a:rPr lang="en-US" sz="1400" b="1" dirty="0">
                <a:latin typeface="Courier New"/>
                <a:cs typeface="Courier New"/>
              </a:rPr>
              <a:t>@</a:t>
            </a:r>
            <a:r>
              <a:rPr lang="en-US" sz="1400" b="1" dirty="0" err="1" smtClean="0">
                <a:latin typeface="Courier New"/>
                <a:cs typeface="Courier New"/>
              </a:rPr>
              <a:t>Xilinx_MaxPacketRegion</a:t>
            </a:r>
            <a:r>
              <a:rPr lang="en-US" sz="1400" b="1" dirty="0">
                <a:latin typeface="Courier New"/>
                <a:cs typeface="Courier New"/>
              </a:rPr>
              <a:t>(16384</a:t>
            </a:r>
            <a:r>
              <a:rPr lang="en-US" sz="1400" b="1" dirty="0" smtClean="0">
                <a:latin typeface="Courier New"/>
                <a:cs typeface="Courier New"/>
              </a:rPr>
              <a:t>)</a:t>
            </a:r>
            <a:endParaRPr lang="en-US" sz="1400" b="1" dirty="0" smtClean="0">
              <a:solidFill>
                <a:srgbClr val="FF6600"/>
              </a:solidFill>
              <a:latin typeface="Courier New"/>
              <a:cs typeface="Courier New"/>
            </a:endParaRPr>
          </a:p>
          <a:p>
            <a:r>
              <a:rPr lang="en-US" sz="1400" b="1" dirty="0" smtClean="0">
                <a:solidFill>
                  <a:srgbClr val="FF6600"/>
                </a:solidFill>
                <a:latin typeface="Courier New"/>
                <a:cs typeface="Courier New"/>
              </a:rPr>
              <a:t>control</a:t>
            </a:r>
            <a:r>
              <a:rPr lang="en-US" sz="1400" b="1" dirty="0" smtClean="0">
                <a:latin typeface="Courier New"/>
                <a:cs typeface="Courier New"/>
              </a:rPr>
              <a:t> </a:t>
            </a:r>
            <a:r>
              <a:rPr lang="en-US" sz="1400" b="1" dirty="0" err="1">
                <a:latin typeface="Courier New"/>
                <a:cs typeface="Courier New"/>
              </a:rPr>
              <a:t>TopDeparser</a:t>
            </a:r>
            <a:r>
              <a:rPr lang="en-US" sz="1400" b="1" dirty="0">
                <a:latin typeface="Courier New"/>
                <a:cs typeface="Courier New"/>
              </a:rPr>
              <a:t>(</a:t>
            </a:r>
            <a:r>
              <a:rPr lang="en-US" sz="1400" b="1" dirty="0" err="1">
                <a:latin typeface="Courier New"/>
                <a:cs typeface="Courier New"/>
              </a:rPr>
              <a:t>packet_out</a:t>
            </a:r>
            <a:r>
              <a:rPr lang="en-US" sz="1400" b="1" dirty="0">
                <a:latin typeface="Courier New"/>
                <a:cs typeface="Courier New"/>
              </a:rPr>
              <a:t> b,</a:t>
            </a:r>
          </a:p>
          <a:p>
            <a:r>
              <a:rPr lang="sv-SE" sz="1400" b="1" dirty="0" smtClean="0">
                <a:solidFill>
                  <a:srgbClr val="FF6600"/>
                </a:solidFill>
                <a:latin typeface="Courier New"/>
                <a:cs typeface="Courier New"/>
              </a:rPr>
              <a:t>    in</a:t>
            </a:r>
            <a:r>
              <a:rPr lang="sv-SE" sz="1400" b="1" dirty="0" smtClean="0">
                <a:latin typeface="Courier New"/>
                <a:cs typeface="Courier New"/>
              </a:rPr>
              <a:t> </a:t>
            </a:r>
            <a:r>
              <a:rPr lang="sv-SE" sz="1400" b="1" dirty="0" err="1">
                <a:latin typeface="Courier New"/>
                <a:cs typeface="Courier New"/>
              </a:rPr>
              <a:t>Parsed_packet</a:t>
            </a:r>
            <a:r>
              <a:rPr lang="sv-SE" sz="1400" b="1" dirty="0">
                <a:latin typeface="Courier New"/>
                <a:cs typeface="Courier New"/>
              </a:rPr>
              <a:t> p,</a:t>
            </a:r>
          </a:p>
          <a:p>
            <a:r>
              <a:rPr lang="en-US" sz="1400" b="1" dirty="0" smtClean="0">
                <a:solidFill>
                  <a:srgbClr val="FF6600"/>
                </a:solidFill>
                <a:latin typeface="Courier New"/>
                <a:cs typeface="Courier New"/>
              </a:rPr>
              <a:t>    in</a:t>
            </a:r>
            <a:r>
              <a:rPr lang="en-US" sz="1400" b="1" dirty="0" smtClean="0">
                <a:latin typeface="Courier New"/>
                <a:cs typeface="Courier New"/>
              </a:rPr>
              <a:t> </a:t>
            </a:r>
            <a:r>
              <a:rPr lang="en-US" sz="1400" b="1" dirty="0" err="1">
                <a:latin typeface="Courier New"/>
                <a:cs typeface="Courier New"/>
              </a:rPr>
              <a:t>user_metadata_t</a:t>
            </a:r>
            <a:r>
              <a:rPr lang="en-US" sz="1400" b="1" dirty="0">
                <a:latin typeface="Courier New"/>
                <a:cs typeface="Courier New"/>
              </a:rPr>
              <a:t> </a:t>
            </a:r>
            <a:r>
              <a:rPr lang="en-US" sz="1400" b="1" dirty="0" err="1">
                <a:latin typeface="Courier New"/>
                <a:cs typeface="Courier New"/>
              </a:rPr>
              <a:t>user_metadata</a:t>
            </a:r>
            <a:r>
              <a:rPr lang="en-US" sz="1400" b="1" dirty="0">
                <a:latin typeface="Courier New"/>
                <a:cs typeface="Courier New"/>
              </a:rPr>
              <a:t>,</a:t>
            </a:r>
          </a:p>
          <a:p>
            <a:r>
              <a:rPr lang="fr-FR" sz="1400" b="1" dirty="0" smtClean="0">
                <a:solidFill>
                  <a:srgbClr val="FF6600"/>
                </a:solidFill>
                <a:latin typeface="Courier New"/>
                <a:cs typeface="Courier New"/>
              </a:rPr>
              <a:t>    </a:t>
            </a:r>
            <a:r>
              <a:rPr lang="fr-FR" sz="1400" b="1" dirty="0" err="1" smtClean="0">
                <a:solidFill>
                  <a:srgbClr val="FF6600"/>
                </a:solidFill>
                <a:latin typeface="Courier New"/>
                <a:cs typeface="Courier New"/>
              </a:rPr>
              <a:t>inout</a:t>
            </a:r>
            <a:r>
              <a:rPr lang="fr-FR" sz="1400" b="1" dirty="0" smtClean="0">
                <a:latin typeface="Courier New"/>
                <a:cs typeface="Courier New"/>
              </a:rPr>
              <a:t> </a:t>
            </a:r>
            <a:r>
              <a:rPr lang="fr-FR" sz="1400" b="1" dirty="0" err="1">
                <a:latin typeface="Courier New"/>
                <a:cs typeface="Courier New"/>
              </a:rPr>
              <a:t>digest_data_t</a:t>
            </a:r>
            <a:r>
              <a:rPr lang="fr-FR" sz="1400" b="1" dirty="0">
                <a:latin typeface="Courier New"/>
                <a:cs typeface="Courier New"/>
              </a:rPr>
              <a:t> </a:t>
            </a:r>
            <a:r>
              <a:rPr lang="fr-FR" sz="1400" b="1" dirty="0" err="1">
                <a:latin typeface="Courier New"/>
                <a:cs typeface="Courier New"/>
              </a:rPr>
              <a:t>digest_data</a:t>
            </a:r>
            <a:r>
              <a:rPr lang="fr-FR" sz="1400" b="1" dirty="0">
                <a:latin typeface="Courier New"/>
                <a:cs typeface="Courier New"/>
              </a:rPr>
              <a:t>,</a:t>
            </a:r>
          </a:p>
          <a:p>
            <a:r>
              <a:rPr lang="fr-FR" sz="1400" b="1" dirty="0" smtClean="0">
                <a:solidFill>
                  <a:srgbClr val="FF6600"/>
                </a:solidFill>
                <a:latin typeface="Courier New"/>
                <a:cs typeface="Courier New"/>
              </a:rPr>
              <a:t>    </a:t>
            </a:r>
            <a:r>
              <a:rPr lang="fr-FR" sz="1400" b="1" dirty="0" err="1" smtClean="0">
                <a:solidFill>
                  <a:srgbClr val="FF6600"/>
                </a:solidFill>
                <a:latin typeface="Courier New"/>
                <a:cs typeface="Courier New"/>
              </a:rPr>
              <a:t>inout</a:t>
            </a:r>
            <a:r>
              <a:rPr lang="fr-FR" sz="1400" b="1" dirty="0" smtClean="0">
                <a:latin typeface="Courier New"/>
                <a:cs typeface="Courier New"/>
              </a:rPr>
              <a:t> </a:t>
            </a:r>
            <a:r>
              <a:rPr lang="fr-FR" sz="1400" b="1" dirty="0" err="1">
                <a:latin typeface="Courier New"/>
                <a:cs typeface="Courier New"/>
              </a:rPr>
              <a:t>sume_metadata_t</a:t>
            </a:r>
            <a:r>
              <a:rPr lang="fr-FR" sz="1400" b="1" dirty="0">
                <a:latin typeface="Courier New"/>
                <a:cs typeface="Courier New"/>
              </a:rPr>
              <a:t> </a:t>
            </a:r>
            <a:r>
              <a:rPr lang="fr-FR" sz="1400" b="1" dirty="0" err="1">
                <a:latin typeface="Courier New"/>
                <a:cs typeface="Courier New"/>
              </a:rPr>
              <a:t>sume_metadata</a:t>
            </a:r>
            <a:r>
              <a:rPr lang="fr-FR" sz="1400" b="1" dirty="0">
                <a:latin typeface="Courier New"/>
                <a:cs typeface="Courier New"/>
              </a:rPr>
              <a:t>) {</a:t>
            </a:r>
          </a:p>
          <a:p>
            <a:endParaRPr lang="en-US" sz="1400" b="1" dirty="0" smtClean="0">
              <a:latin typeface="Courier New"/>
              <a:cs typeface="Courier New"/>
            </a:endParaRPr>
          </a:p>
          <a:p>
            <a:r>
              <a:rPr lang="en-US" sz="1400" b="1" dirty="0" smtClean="0">
                <a:latin typeface="Courier New"/>
                <a:cs typeface="Courier New"/>
              </a:rPr>
              <a:t>    </a:t>
            </a:r>
            <a:r>
              <a:rPr lang="en-US" sz="1400" b="1" dirty="0">
                <a:solidFill>
                  <a:srgbClr val="FF6600"/>
                </a:solidFill>
                <a:latin typeface="Courier New"/>
                <a:cs typeface="Courier New"/>
              </a:rPr>
              <a:t>apply</a:t>
            </a:r>
            <a:r>
              <a:rPr lang="en-US" sz="1400" b="1" dirty="0">
                <a:latin typeface="Courier New"/>
                <a:cs typeface="Courier New"/>
              </a:rPr>
              <a:t> {</a:t>
            </a:r>
          </a:p>
          <a:p>
            <a:r>
              <a:rPr lang="en-US" sz="1400" b="1" dirty="0">
                <a:latin typeface="Courier New"/>
                <a:cs typeface="Courier New"/>
              </a:rPr>
              <a:t>        </a:t>
            </a:r>
            <a:r>
              <a:rPr lang="en-US" sz="1400" b="1" dirty="0" err="1">
                <a:latin typeface="Courier New"/>
                <a:cs typeface="Courier New"/>
              </a:rPr>
              <a:t>b.emit</a:t>
            </a:r>
            <a:r>
              <a:rPr lang="en-US" sz="1400" b="1" dirty="0">
                <a:latin typeface="Courier New"/>
                <a:cs typeface="Courier New"/>
              </a:rPr>
              <a:t>(</a:t>
            </a:r>
            <a:r>
              <a:rPr lang="en-US" sz="1400" b="1" dirty="0" err="1">
                <a:latin typeface="Courier New"/>
                <a:cs typeface="Courier New"/>
              </a:rPr>
              <a:t>p.ethernet</a:t>
            </a:r>
            <a:r>
              <a:rPr lang="en-US" sz="1400" b="1" dirty="0">
                <a:latin typeface="Courier New"/>
                <a:cs typeface="Courier New"/>
              </a:rPr>
              <a:t>);</a:t>
            </a:r>
          </a:p>
          <a:p>
            <a:r>
              <a:rPr lang="pl-PL" sz="1400" b="1" dirty="0" smtClean="0">
                <a:latin typeface="Courier New"/>
                <a:cs typeface="Courier New"/>
              </a:rPr>
              <a:t>    }</a:t>
            </a:r>
            <a:endParaRPr lang="pl-PL" sz="1400" b="1" dirty="0">
              <a:latin typeface="Courier New"/>
              <a:cs typeface="Courier New"/>
            </a:endParaRPr>
          </a:p>
          <a:p>
            <a:r>
              <a:rPr lang="pl-PL" sz="1400" b="1" dirty="0">
                <a:latin typeface="Courier New"/>
                <a:cs typeface="Courier New"/>
              </a:rPr>
              <a:t>}</a:t>
            </a:r>
            <a:endParaRPr lang="en-US" sz="1400" b="1" dirty="0">
              <a:latin typeface="Courier New"/>
              <a:cs typeface="Courier New"/>
            </a:endParaRPr>
          </a:p>
        </p:txBody>
      </p:sp>
      <p:cxnSp>
        <p:nvCxnSpPr>
          <p:cNvPr id="10" name="Straight Connector 9"/>
          <p:cNvCxnSpPr/>
          <p:nvPr/>
        </p:nvCxnSpPr>
        <p:spPr>
          <a:xfrm>
            <a:off x="5238237" y="1792941"/>
            <a:ext cx="0" cy="4520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3062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Switch – Control-Plane</a:t>
            </a:r>
            <a:endParaRPr lang="en-US" dirty="0"/>
          </a:p>
        </p:txBody>
      </p:sp>
      <p:sp>
        <p:nvSpPr>
          <p:cNvPr id="7" name="Content Placeholder 6"/>
          <p:cNvSpPr>
            <a:spLocks noGrp="1"/>
          </p:cNvSpPr>
          <p:nvPr>
            <p:ph sz="quarter" idx="10"/>
          </p:nvPr>
        </p:nvSpPr>
        <p:spPr>
          <a:xfrm>
            <a:off x="5901457" y="1458789"/>
            <a:ext cx="3063249" cy="3845329"/>
          </a:xfrm>
          <a:ln w="19050" cmpd="sng">
            <a:solidFill>
              <a:schemeClr val="tx1"/>
            </a:solidFill>
            <a:prstDash val="dash"/>
          </a:ln>
        </p:spPr>
        <p:txBody>
          <a:bodyPr/>
          <a:lstStyle/>
          <a:p>
            <a:pPr>
              <a:buFont typeface="Arial"/>
              <a:buChar char="•"/>
            </a:pPr>
            <a:r>
              <a:rPr lang="en-US" dirty="0" smtClean="0"/>
              <a:t>Monitor DMA interface</a:t>
            </a:r>
          </a:p>
          <a:p>
            <a:pPr>
              <a:buFont typeface="Arial"/>
              <a:buChar char="•"/>
            </a:pPr>
            <a:endParaRPr lang="en-US" dirty="0"/>
          </a:p>
          <a:p>
            <a:pPr>
              <a:buFont typeface="Arial"/>
              <a:buChar char="•"/>
            </a:pPr>
            <a:r>
              <a:rPr lang="en-US" dirty="0" smtClean="0"/>
              <a:t>Convert DMA data to appropriate format</a:t>
            </a:r>
          </a:p>
          <a:p>
            <a:pPr>
              <a:buFont typeface="Arial"/>
              <a:buChar char="•"/>
            </a:pPr>
            <a:endParaRPr lang="en-US" dirty="0"/>
          </a:p>
          <a:p>
            <a:pPr>
              <a:buFont typeface="Arial"/>
              <a:buChar char="•"/>
            </a:pPr>
            <a:r>
              <a:rPr lang="en-US" dirty="0" smtClean="0"/>
              <a:t>Check if entry already exists in the forwarding table</a:t>
            </a:r>
          </a:p>
          <a:p>
            <a:pPr>
              <a:buFont typeface="Arial"/>
              <a:buChar char="•"/>
            </a:pPr>
            <a:r>
              <a:rPr lang="en-US" dirty="0" smtClean="0"/>
              <a:t>Add entry to forwarding table</a:t>
            </a:r>
          </a:p>
          <a:p>
            <a:pPr>
              <a:buFont typeface="Arial"/>
              <a:buChar char="•"/>
            </a:pPr>
            <a:r>
              <a:rPr lang="en-US" dirty="0" smtClean="0"/>
              <a:t>Add entry to </a:t>
            </a:r>
            <a:r>
              <a:rPr lang="en-US" dirty="0" err="1" smtClean="0"/>
              <a:t>smac</a:t>
            </a:r>
            <a:r>
              <a:rPr lang="en-US" dirty="0"/>
              <a:t> </a:t>
            </a:r>
            <a:r>
              <a:rPr lang="en-US" dirty="0" smtClean="0"/>
              <a:t>table</a:t>
            </a:r>
            <a:endParaRPr lang="en-US" dirty="0"/>
          </a:p>
        </p:txBody>
      </p:sp>
      <p:grpSp>
        <p:nvGrpSpPr>
          <p:cNvPr id="14" name="Group 13"/>
          <p:cNvGrpSpPr/>
          <p:nvPr/>
        </p:nvGrpSpPr>
        <p:grpSpPr>
          <a:xfrm>
            <a:off x="537883" y="1189851"/>
            <a:ext cx="5184282" cy="4339649"/>
            <a:chOff x="537883" y="1189851"/>
            <a:chExt cx="5184282" cy="4339649"/>
          </a:xfrm>
        </p:grpSpPr>
        <p:sp>
          <p:nvSpPr>
            <p:cNvPr id="3" name="TextBox 2"/>
            <p:cNvSpPr txBox="1"/>
            <p:nvPr/>
          </p:nvSpPr>
          <p:spPr>
            <a:xfrm>
              <a:off x="537883" y="1189851"/>
              <a:ext cx="5184282" cy="4339649"/>
            </a:xfrm>
            <a:prstGeom prst="rect">
              <a:avLst/>
            </a:prstGeom>
            <a:noFill/>
          </p:spPr>
          <p:txBody>
            <a:bodyPr wrap="none" rtlCol="0">
              <a:spAutoFit/>
            </a:bodyPr>
            <a:lstStyle/>
            <a:p>
              <a:r>
                <a:rPr lang="en-US" sz="1200" b="1" dirty="0">
                  <a:latin typeface="Courier New"/>
                  <a:cs typeface="Courier New"/>
                </a:rPr>
                <a:t>DMA_IFACE = </a:t>
              </a:r>
              <a:r>
                <a:rPr lang="en-US" sz="1200" b="1" dirty="0">
                  <a:solidFill>
                    <a:srgbClr val="FF0000"/>
                  </a:solidFill>
                  <a:latin typeface="Courier New"/>
                  <a:cs typeface="Courier New"/>
                </a:rPr>
                <a:t>'nf0'</a:t>
              </a:r>
            </a:p>
            <a:p>
              <a:endParaRPr lang="en-US" sz="1200" b="1" dirty="0">
                <a:latin typeface="Courier New"/>
                <a:cs typeface="Courier New"/>
              </a:endParaRPr>
            </a:p>
            <a:p>
              <a:r>
                <a:rPr lang="en-US" sz="1200" b="1" dirty="0" err="1">
                  <a:solidFill>
                    <a:srgbClr val="FF6600"/>
                  </a:solidFill>
                  <a:latin typeface="Courier New"/>
                  <a:cs typeface="Courier New"/>
                </a:rPr>
                <a:t>def</a:t>
              </a:r>
              <a:r>
                <a:rPr lang="en-US" sz="1200" b="1" dirty="0">
                  <a:latin typeface="Courier New"/>
                  <a:cs typeface="Courier New"/>
                </a:rPr>
                <a:t> </a:t>
              </a:r>
              <a:r>
                <a:rPr lang="en-US" sz="1200" b="1" dirty="0">
                  <a:solidFill>
                    <a:srgbClr val="0000FF"/>
                  </a:solidFill>
                  <a:latin typeface="Courier New"/>
                  <a:cs typeface="Courier New"/>
                </a:rPr>
                <a:t>main</a:t>
              </a:r>
              <a:r>
                <a:rPr lang="en-US" sz="1200" b="1" dirty="0">
                  <a:latin typeface="Courier New"/>
                  <a:cs typeface="Courier New"/>
                </a:rPr>
                <a:t>():</a:t>
              </a:r>
            </a:p>
            <a:p>
              <a:r>
                <a:rPr lang="en-US" sz="1200" b="1" dirty="0">
                  <a:latin typeface="Courier New"/>
                  <a:cs typeface="Courier New"/>
                </a:rPr>
                <a:t>    sniff(</a:t>
              </a:r>
              <a:r>
                <a:rPr lang="en-US" sz="1200" b="1" dirty="0" err="1">
                  <a:latin typeface="Courier New"/>
                  <a:cs typeface="Courier New"/>
                </a:rPr>
                <a:t>iface</a:t>
              </a:r>
              <a:r>
                <a:rPr lang="en-US" sz="1200" b="1" dirty="0">
                  <a:latin typeface="Courier New"/>
                  <a:cs typeface="Courier New"/>
                </a:rPr>
                <a:t>=DMA_IFACE, </a:t>
              </a:r>
              <a:r>
                <a:rPr lang="en-US" sz="1200" b="1" dirty="0" err="1">
                  <a:latin typeface="Courier New"/>
                  <a:cs typeface="Courier New"/>
                </a:rPr>
                <a:t>prn</a:t>
              </a:r>
              <a:r>
                <a:rPr lang="en-US" sz="1200" b="1" dirty="0">
                  <a:latin typeface="Courier New"/>
                  <a:cs typeface="Courier New"/>
                </a:rPr>
                <a:t>=</a:t>
              </a:r>
              <a:r>
                <a:rPr lang="en-US" sz="1200" b="1" dirty="0" err="1">
                  <a:latin typeface="Courier New"/>
                  <a:cs typeface="Courier New"/>
                </a:rPr>
                <a:t>learn_digest</a:t>
              </a:r>
              <a:r>
                <a:rPr lang="en-US" sz="1200" b="1" dirty="0">
                  <a:latin typeface="Courier New"/>
                  <a:cs typeface="Courier New"/>
                </a:rPr>
                <a:t>, count=</a:t>
              </a:r>
              <a:r>
                <a:rPr lang="en-US" sz="1200" b="1" dirty="0">
                  <a:solidFill>
                    <a:srgbClr val="FF0000"/>
                  </a:solidFill>
                  <a:latin typeface="Courier New"/>
                  <a:cs typeface="Courier New"/>
                </a:rPr>
                <a:t>0</a:t>
              </a:r>
              <a:r>
                <a:rPr lang="en-US" sz="1200" b="1" dirty="0" smtClean="0">
                  <a:latin typeface="Courier New"/>
                  <a:cs typeface="Courier New"/>
                </a:rPr>
                <a:t>)</a:t>
              </a:r>
              <a:endParaRPr lang="en-US" sz="1200" b="1" dirty="0" smtClean="0">
                <a:solidFill>
                  <a:srgbClr val="FF6600"/>
                </a:solidFill>
                <a:latin typeface="Courier New"/>
                <a:cs typeface="Courier New"/>
              </a:endParaRPr>
            </a:p>
            <a:p>
              <a:endParaRPr lang="en-US" sz="1200" b="1" dirty="0" smtClean="0">
                <a:solidFill>
                  <a:srgbClr val="FF6600"/>
                </a:solidFill>
                <a:latin typeface="Courier New"/>
                <a:cs typeface="Courier New"/>
              </a:endParaRPr>
            </a:p>
            <a:p>
              <a:r>
                <a:rPr lang="en-US" sz="1200" b="1" dirty="0" err="1" smtClean="0">
                  <a:solidFill>
                    <a:srgbClr val="FF6600"/>
                  </a:solidFill>
                  <a:latin typeface="Courier New"/>
                  <a:cs typeface="Courier New"/>
                </a:rPr>
                <a:t>def</a:t>
              </a:r>
              <a:r>
                <a:rPr lang="en-US" sz="1200" b="1" dirty="0" smtClean="0">
                  <a:latin typeface="Courier New"/>
                  <a:cs typeface="Courier New"/>
                </a:rPr>
                <a:t> </a:t>
              </a:r>
              <a:r>
                <a:rPr lang="en-US" sz="1200" b="1" dirty="0" err="1">
                  <a:solidFill>
                    <a:srgbClr val="0000FF"/>
                  </a:solidFill>
                  <a:latin typeface="Courier New"/>
                  <a:cs typeface="Courier New"/>
                </a:rPr>
                <a:t>learn_digest</a:t>
              </a:r>
              <a:r>
                <a:rPr lang="en-US" sz="1200" b="1" dirty="0">
                  <a:latin typeface="Courier New"/>
                  <a:cs typeface="Courier New"/>
                </a:rPr>
                <a:t>(</a:t>
              </a:r>
              <a:r>
                <a:rPr lang="en-US" sz="1200" b="1" dirty="0" err="1">
                  <a:latin typeface="Courier New"/>
                  <a:cs typeface="Courier New"/>
                </a:rPr>
                <a:t>pkt</a:t>
              </a:r>
              <a:r>
                <a:rPr lang="en-US" sz="1200" b="1" dirty="0">
                  <a:latin typeface="Courier New"/>
                  <a:cs typeface="Courier New"/>
                </a:rPr>
                <a:t>):</a:t>
              </a:r>
            </a:p>
            <a:p>
              <a:r>
                <a:rPr lang="en-US" sz="1200" b="1" dirty="0">
                  <a:latin typeface="Courier New"/>
                  <a:cs typeface="Courier New"/>
                </a:rPr>
                <a:t>    </a:t>
              </a:r>
              <a:r>
                <a:rPr lang="en-US" sz="1200" b="1" dirty="0" err="1">
                  <a:latin typeface="Courier New"/>
                  <a:cs typeface="Courier New"/>
                </a:rPr>
                <a:t>dig_pkt</a:t>
              </a:r>
              <a:r>
                <a:rPr lang="en-US" sz="1200" b="1" dirty="0">
                  <a:latin typeface="Courier New"/>
                  <a:cs typeface="Courier New"/>
                </a:rPr>
                <a:t> = </a:t>
              </a:r>
              <a:r>
                <a:rPr lang="en-US" sz="1200" b="1" dirty="0" err="1">
                  <a:latin typeface="Courier New"/>
                  <a:cs typeface="Courier New"/>
                </a:rPr>
                <a:t>Digest_data</a:t>
              </a:r>
              <a:r>
                <a:rPr lang="en-US" sz="1200" b="1" dirty="0">
                  <a:latin typeface="Courier New"/>
                  <a:cs typeface="Courier New"/>
                </a:rPr>
                <a:t>(</a:t>
              </a:r>
              <a:r>
                <a:rPr lang="en-US" sz="1200" b="1" dirty="0" err="1">
                  <a:solidFill>
                    <a:srgbClr val="0000FF"/>
                  </a:solidFill>
                  <a:latin typeface="Courier New"/>
                  <a:cs typeface="Courier New"/>
                </a:rPr>
                <a:t>str</a:t>
              </a:r>
              <a:r>
                <a:rPr lang="en-US" sz="1200" b="1" dirty="0">
                  <a:latin typeface="Courier New"/>
                  <a:cs typeface="Courier New"/>
                </a:rPr>
                <a:t>(</a:t>
              </a:r>
              <a:r>
                <a:rPr lang="en-US" sz="1200" b="1" dirty="0" err="1">
                  <a:latin typeface="Courier New"/>
                  <a:cs typeface="Courier New"/>
                </a:rPr>
                <a:t>pkt</a:t>
              </a:r>
              <a:r>
                <a:rPr lang="en-US" sz="1200" b="1" dirty="0">
                  <a:latin typeface="Courier New"/>
                  <a:cs typeface="Courier New"/>
                </a:rPr>
                <a:t>))</a:t>
              </a:r>
            </a:p>
            <a:p>
              <a:r>
                <a:rPr lang="en-US" sz="1200" b="1" dirty="0">
                  <a:latin typeface="Courier New"/>
                  <a:cs typeface="Courier New"/>
                </a:rPr>
                <a:t>    </a:t>
              </a:r>
              <a:r>
                <a:rPr lang="en-US" sz="1200" b="1" dirty="0" err="1">
                  <a:latin typeface="Courier New"/>
                  <a:cs typeface="Courier New"/>
                </a:rPr>
                <a:t>add_to_tables</a:t>
              </a:r>
              <a:r>
                <a:rPr lang="en-US" sz="1200" b="1" dirty="0">
                  <a:latin typeface="Courier New"/>
                  <a:cs typeface="Courier New"/>
                </a:rPr>
                <a:t>(</a:t>
              </a:r>
              <a:r>
                <a:rPr lang="en-US" sz="1200" b="1" dirty="0" err="1">
                  <a:latin typeface="Courier New"/>
                  <a:cs typeface="Courier New"/>
                </a:rPr>
                <a:t>dig_pkt</a:t>
              </a:r>
              <a:r>
                <a:rPr lang="en-US" sz="1200" b="1" dirty="0">
                  <a:latin typeface="Courier New"/>
                  <a:cs typeface="Courier New"/>
                </a:rPr>
                <a:t>)</a:t>
              </a:r>
            </a:p>
            <a:p>
              <a:endParaRPr lang="en-US" sz="1200" b="1" dirty="0">
                <a:latin typeface="Courier New"/>
                <a:cs typeface="Courier New"/>
              </a:endParaRPr>
            </a:p>
            <a:p>
              <a:r>
                <a:rPr lang="en-US" sz="1200" b="1" dirty="0" err="1">
                  <a:solidFill>
                    <a:srgbClr val="FF6600"/>
                  </a:solidFill>
                  <a:latin typeface="Courier New"/>
                  <a:cs typeface="Courier New"/>
                </a:rPr>
                <a:t>def</a:t>
              </a:r>
              <a:r>
                <a:rPr lang="en-US" sz="1200" b="1" dirty="0">
                  <a:latin typeface="Courier New"/>
                  <a:cs typeface="Courier New"/>
                </a:rPr>
                <a:t> </a:t>
              </a:r>
              <a:r>
                <a:rPr lang="en-US" sz="1200" b="1" dirty="0" err="1">
                  <a:solidFill>
                    <a:srgbClr val="0000FF"/>
                  </a:solidFill>
                  <a:latin typeface="Courier New"/>
                  <a:cs typeface="Courier New"/>
                </a:rPr>
                <a:t>add_to_tables</a:t>
              </a:r>
              <a:r>
                <a:rPr lang="en-US" sz="1200" b="1" dirty="0">
                  <a:latin typeface="Courier New"/>
                  <a:cs typeface="Courier New"/>
                </a:rPr>
                <a:t>(</a:t>
              </a:r>
              <a:r>
                <a:rPr lang="en-US" sz="1200" b="1" dirty="0" err="1">
                  <a:latin typeface="Courier New"/>
                  <a:cs typeface="Courier New"/>
                </a:rPr>
                <a:t>dig_pkt</a:t>
              </a:r>
              <a:r>
                <a:rPr lang="en-US" sz="1200" b="1" dirty="0">
                  <a:latin typeface="Courier New"/>
                  <a:cs typeface="Courier New"/>
                </a:rPr>
                <a:t>):</a:t>
              </a:r>
            </a:p>
            <a:p>
              <a:r>
                <a:rPr lang="en-US" sz="1200" b="1" dirty="0">
                  <a:latin typeface="Courier New"/>
                  <a:cs typeface="Courier New"/>
                </a:rPr>
                <a:t>    </a:t>
              </a:r>
              <a:r>
                <a:rPr lang="en-US" sz="1200" b="1" dirty="0" err="1">
                  <a:latin typeface="Courier New"/>
                  <a:cs typeface="Courier New"/>
                </a:rPr>
                <a:t>src_port</a:t>
              </a:r>
              <a:r>
                <a:rPr lang="en-US" sz="1200" b="1" dirty="0">
                  <a:latin typeface="Courier New"/>
                  <a:cs typeface="Courier New"/>
                </a:rPr>
                <a:t> = </a:t>
              </a:r>
              <a:r>
                <a:rPr lang="en-US" sz="1200" b="1" dirty="0" err="1">
                  <a:latin typeface="Courier New"/>
                  <a:cs typeface="Courier New"/>
                </a:rPr>
                <a:t>dig_pkt.src_port</a:t>
              </a:r>
              <a:endParaRPr lang="en-US" sz="1200" b="1" dirty="0">
                <a:latin typeface="Courier New"/>
                <a:cs typeface="Courier New"/>
              </a:endParaRPr>
            </a:p>
            <a:p>
              <a:r>
                <a:rPr lang="en-US" sz="1200" b="1" dirty="0">
                  <a:latin typeface="Courier New"/>
                  <a:cs typeface="Courier New"/>
                </a:rPr>
                <a:t>    </a:t>
              </a:r>
              <a:r>
                <a:rPr lang="en-US" sz="1200" b="1" dirty="0" err="1">
                  <a:latin typeface="Courier New"/>
                  <a:cs typeface="Courier New"/>
                </a:rPr>
                <a:t>eth_src_addr</a:t>
              </a:r>
              <a:r>
                <a:rPr lang="en-US" sz="1200" b="1" dirty="0">
                  <a:latin typeface="Courier New"/>
                  <a:cs typeface="Courier New"/>
                </a:rPr>
                <a:t> = </a:t>
              </a:r>
              <a:r>
                <a:rPr lang="en-US" sz="1200" b="1" dirty="0" err="1">
                  <a:latin typeface="Courier New"/>
                  <a:cs typeface="Courier New"/>
                </a:rPr>
                <a:t>dig_pkt.eth_src_addr</a:t>
              </a:r>
              <a:endParaRPr lang="en-US" sz="1200" b="1" dirty="0">
                <a:latin typeface="Courier New"/>
                <a:cs typeface="Courier New"/>
              </a:endParaRPr>
            </a:p>
            <a:p>
              <a:r>
                <a:rPr lang="en-US" sz="1200" b="1" dirty="0">
                  <a:latin typeface="Courier New"/>
                  <a:cs typeface="Courier New"/>
                </a:rPr>
                <a:t>    (found, </a:t>
              </a:r>
              <a:r>
                <a:rPr lang="en-US" sz="1200" b="1" dirty="0" err="1">
                  <a:latin typeface="Courier New"/>
                  <a:cs typeface="Courier New"/>
                </a:rPr>
                <a:t>val</a:t>
              </a:r>
              <a:r>
                <a:rPr lang="en-US" sz="1200" b="1" dirty="0">
                  <a:latin typeface="Courier New"/>
                  <a:cs typeface="Courier New"/>
                </a:rPr>
                <a:t>) = </a:t>
              </a:r>
              <a:r>
                <a:rPr lang="en-US" sz="1200" b="1" dirty="0" err="1">
                  <a:latin typeface="Courier New"/>
                  <a:cs typeface="Courier New"/>
                </a:rPr>
                <a:t>table_cam_read_entry</a:t>
              </a:r>
              <a:r>
                <a:rPr lang="en-US" sz="1200" b="1" dirty="0">
                  <a:latin typeface="Courier New"/>
                  <a:cs typeface="Courier New"/>
                </a:rPr>
                <a:t>(</a:t>
              </a:r>
              <a:r>
                <a:rPr lang="en-US" sz="1200" b="1" dirty="0">
                  <a:solidFill>
                    <a:srgbClr val="FF0000"/>
                  </a:solidFill>
                  <a:latin typeface="Courier New"/>
                  <a:cs typeface="Courier New"/>
                </a:rPr>
                <a:t>'forward'</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r>
                <a:rPr lang="en-US" sz="1200" b="1" dirty="0">
                  <a:latin typeface="Courier New"/>
                  <a:cs typeface="Courier New"/>
                </a:rPr>
                <a:t>[</a:t>
              </a:r>
              <a:r>
                <a:rPr lang="en-US" sz="1200" b="1" dirty="0" err="1">
                  <a:latin typeface="Courier New"/>
                  <a:cs typeface="Courier New"/>
                </a:rPr>
                <a:t>eth_src_addr</a:t>
              </a:r>
              <a:r>
                <a:rPr lang="en-US" sz="1200" b="1" dirty="0">
                  <a:latin typeface="Courier New"/>
                  <a:cs typeface="Courier New"/>
                </a:rPr>
                <a:t>])</a:t>
              </a:r>
            </a:p>
            <a:p>
              <a:r>
                <a:rPr lang="en-US" sz="1200" b="1" dirty="0">
                  <a:latin typeface="Courier New"/>
                  <a:cs typeface="Courier New"/>
                </a:rPr>
                <a:t>    </a:t>
              </a:r>
              <a:r>
                <a:rPr lang="en-US" sz="1200" b="1" dirty="0">
                  <a:solidFill>
                    <a:srgbClr val="FF6600"/>
                  </a:solidFill>
                  <a:latin typeface="Courier New"/>
                  <a:cs typeface="Courier New"/>
                </a:rPr>
                <a:t>if</a:t>
              </a:r>
              <a:r>
                <a:rPr lang="en-US" sz="1200" b="1" dirty="0">
                  <a:latin typeface="Courier New"/>
                  <a:cs typeface="Courier New"/>
                </a:rPr>
                <a:t> (found == 'False'):</a:t>
              </a:r>
            </a:p>
            <a:p>
              <a:r>
                <a:rPr lang="en-US" sz="1200" b="1" dirty="0">
                  <a:latin typeface="Courier New"/>
                  <a:cs typeface="Courier New"/>
                </a:rPr>
                <a:t>        </a:t>
              </a:r>
              <a:r>
                <a:rPr lang="en-US" sz="1200" b="1" dirty="0" err="1">
                  <a:latin typeface="Courier New"/>
                  <a:cs typeface="Courier New"/>
                </a:rPr>
                <a:t>table_cam_add_entry</a:t>
              </a:r>
              <a:r>
                <a:rPr lang="en-US" sz="1200" b="1" dirty="0">
                  <a:latin typeface="Courier New"/>
                  <a:cs typeface="Courier New"/>
                </a:rPr>
                <a:t>(</a:t>
              </a:r>
              <a:r>
                <a:rPr lang="en-US" sz="1200" b="1" dirty="0">
                  <a:solidFill>
                    <a:srgbClr val="FF0000"/>
                  </a:solidFill>
                  <a:latin typeface="Courier New"/>
                  <a:cs typeface="Courier New"/>
                </a:rPr>
                <a:t>'forward'</a:t>
              </a:r>
              <a:r>
                <a:rPr lang="en-US" sz="1200" b="1" dirty="0" smtClean="0">
                  <a:latin typeface="Courier New"/>
                  <a:cs typeface="Courier New"/>
                </a:rPr>
                <a:t>, ...</a:t>
              </a:r>
            </a:p>
            <a:p>
              <a:r>
                <a:rPr lang="en-US" sz="1200" b="1" dirty="0" smtClean="0">
                  <a:latin typeface="Courier New"/>
                  <a:cs typeface="Courier New"/>
                </a:rPr>
                <a:t>                           </a:t>
              </a:r>
              <a:r>
                <a:rPr lang="en-US" sz="1200" b="1" dirty="0">
                  <a:latin typeface="Courier New"/>
                  <a:cs typeface="Courier New"/>
                </a:rPr>
                <a:t>[</a:t>
              </a:r>
              <a:r>
                <a:rPr lang="en-US" sz="1200" b="1" dirty="0" err="1">
                  <a:latin typeface="Courier New"/>
                  <a:cs typeface="Courier New"/>
                </a:rPr>
                <a:t>eth_src_addr</a:t>
              </a:r>
              <a:r>
                <a:rPr lang="en-US" sz="1200" b="1" dirty="0">
                  <a:latin typeface="Courier New"/>
                  <a:cs typeface="Courier New"/>
                </a:rPr>
                <a:t>]</a:t>
              </a:r>
              <a:r>
                <a:rPr lang="en-US" sz="1200" b="1" dirty="0" smtClean="0">
                  <a:latin typeface="Courier New"/>
                  <a:cs typeface="Courier New"/>
                </a:rPr>
                <a:t>, ...</a:t>
              </a:r>
            </a:p>
            <a:p>
              <a:r>
                <a:rPr lang="en-US" sz="1200" b="1" dirty="0" smtClean="0">
                  <a:latin typeface="Courier New"/>
                  <a:cs typeface="Courier New"/>
                </a:rPr>
                <a:t>                           </a:t>
              </a:r>
              <a:r>
                <a:rPr lang="en-US" sz="1200" b="1" dirty="0">
                  <a:solidFill>
                    <a:srgbClr val="FF0000"/>
                  </a:solidFill>
                  <a:latin typeface="Courier New"/>
                  <a:cs typeface="Courier New"/>
                </a:rPr>
                <a:t>'</a:t>
              </a:r>
              <a:r>
                <a:rPr lang="en-US" sz="1200" b="1" dirty="0" err="1">
                  <a:solidFill>
                    <a:srgbClr val="FF0000"/>
                  </a:solidFill>
                  <a:latin typeface="Courier New"/>
                  <a:cs typeface="Courier New"/>
                </a:rPr>
                <a:t>set_output_port</a:t>
              </a:r>
              <a:r>
                <a:rPr lang="en-US" sz="1200" b="1" dirty="0">
                  <a:solidFill>
                    <a:srgbClr val="FF0000"/>
                  </a:solidFill>
                  <a:latin typeface="Courier New"/>
                  <a:cs typeface="Courier New"/>
                </a:rPr>
                <a:t>'</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r>
                <a:rPr lang="en-US" sz="1200" b="1" dirty="0">
                  <a:latin typeface="Courier New"/>
                  <a:cs typeface="Courier New"/>
                </a:rPr>
                <a:t>[</a:t>
              </a:r>
              <a:r>
                <a:rPr lang="en-US" sz="1200" b="1" dirty="0" err="1">
                  <a:latin typeface="Courier New"/>
                  <a:cs typeface="Courier New"/>
                </a:rPr>
                <a:t>src_port</a:t>
              </a:r>
              <a:r>
                <a:rPr lang="en-US" sz="1200" b="1" dirty="0">
                  <a:latin typeface="Courier New"/>
                  <a:cs typeface="Courier New"/>
                </a:rPr>
                <a:t>])</a:t>
              </a:r>
            </a:p>
            <a:p>
              <a:r>
                <a:rPr lang="en-US" sz="1200" b="1" dirty="0">
                  <a:latin typeface="Courier New"/>
                  <a:cs typeface="Courier New"/>
                </a:rPr>
                <a:t>        </a:t>
              </a:r>
              <a:r>
                <a:rPr lang="en-US" sz="1200" b="1" dirty="0" err="1">
                  <a:latin typeface="Courier New"/>
                  <a:cs typeface="Courier New"/>
                </a:rPr>
                <a:t>table_cam_add_entry</a:t>
              </a:r>
              <a:r>
                <a:rPr lang="en-US" sz="1200" b="1" dirty="0">
                  <a:latin typeface="Courier New"/>
                  <a:cs typeface="Courier New"/>
                </a:rPr>
                <a:t>(</a:t>
              </a:r>
              <a:r>
                <a:rPr lang="en-US" sz="1200" b="1" dirty="0">
                  <a:solidFill>
                    <a:srgbClr val="FF0000"/>
                  </a:solidFill>
                  <a:latin typeface="Courier New"/>
                  <a:cs typeface="Courier New"/>
                </a:rPr>
                <a:t>'</a:t>
              </a:r>
              <a:r>
                <a:rPr lang="en-US" sz="1200" b="1" dirty="0" err="1">
                  <a:solidFill>
                    <a:srgbClr val="FF0000"/>
                  </a:solidFill>
                  <a:latin typeface="Courier New"/>
                  <a:cs typeface="Courier New"/>
                </a:rPr>
                <a:t>smac</a:t>
              </a:r>
              <a:r>
                <a:rPr lang="en-US" sz="1200" b="1" dirty="0">
                  <a:solidFill>
                    <a:srgbClr val="FF0000"/>
                  </a:solidFill>
                  <a:latin typeface="Courier New"/>
                  <a:cs typeface="Courier New"/>
                </a:rPr>
                <a:t>'</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r>
                <a:rPr lang="en-US" sz="1200" b="1" dirty="0">
                  <a:latin typeface="Courier New"/>
                  <a:cs typeface="Courier New"/>
                </a:rPr>
                <a:t>[</a:t>
              </a:r>
              <a:r>
                <a:rPr lang="en-US" sz="1200" b="1" dirty="0" err="1">
                  <a:latin typeface="Courier New"/>
                  <a:cs typeface="Courier New"/>
                </a:rPr>
                <a:t>eth_src_addr</a:t>
              </a:r>
              <a:r>
                <a:rPr lang="en-US" sz="1200" b="1" dirty="0">
                  <a:latin typeface="Courier New"/>
                  <a:cs typeface="Courier New"/>
                </a:rPr>
                <a:t>]</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r>
                <a:rPr lang="en-US" sz="1200" b="1" dirty="0">
                  <a:solidFill>
                    <a:srgbClr val="FF0000"/>
                  </a:solidFill>
                  <a:latin typeface="Courier New"/>
                  <a:cs typeface="Courier New"/>
                </a:rPr>
                <a:t>'NoAction_3'</a:t>
              </a:r>
              <a:r>
                <a:rPr lang="en-US" sz="1200" b="1" dirty="0">
                  <a:latin typeface="Courier New"/>
                  <a:cs typeface="Courier New"/>
                </a:rPr>
                <a:t>, [])</a:t>
              </a:r>
            </a:p>
            <a:p>
              <a:endParaRPr lang="en-US" sz="1200" b="1" dirty="0">
                <a:latin typeface="Courier New"/>
                <a:cs typeface="Courier New"/>
              </a:endParaRPr>
            </a:p>
          </p:txBody>
        </p:sp>
        <p:sp>
          <p:nvSpPr>
            <p:cNvPr id="10" name="Rectangle 9"/>
            <p:cNvSpPr/>
            <p:nvPr/>
          </p:nvSpPr>
          <p:spPr>
            <a:xfrm>
              <a:off x="1329525" y="3989292"/>
              <a:ext cx="1774254" cy="224119"/>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354110" y="3449731"/>
              <a:ext cx="1849031" cy="187326"/>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329525" y="4709457"/>
              <a:ext cx="1774254" cy="224119"/>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a:off x="5722165" y="1130087"/>
            <a:ext cx="0" cy="4520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2205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4" name="Content Placeholder 2"/>
          <p:cNvSpPr>
            <a:spLocks noGrp="1"/>
          </p:cNvSpPr>
          <p:nvPr>
            <p:ph sz="quarter" idx="10"/>
          </p:nvPr>
        </p:nvSpPr>
        <p:spPr>
          <a:ln>
            <a:noFill/>
            <a:prstDash val="dash"/>
          </a:ln>
        </p:spPr>
        <p:txBody>
          <a:bodyPr>
            <a:normAutofit fontScale="92500" lnSpcReduction="20000"/>
          </a:bodyPr>
          <a:lstStyle/>
          <a:p>
            <a:pPr>
              <a:buFont typeface="Arial"/>
              <a:buChar char="•"/>
            </a:pPr>
            <a:r>
              <a:rPr lang="en-US" dirty="0" smtClean="0"/>
              <a:t>Auto generated Python API</a:t>
            </a:r>
          </a:p>
          <a:p>
            <a:pPr>
              <a:buFont typeface="Arial"/>
              <a:buChar char="•"/>
            </a:pPr>
            <a:r>
              <a:rPr lang="en-US" dirty="0" smtClean="0"/>
              <a:t>Exact match table API functions:</a:t>
            </a:r>
            <a:endParaRPr lang="en-US" dirty="0" smtClean="0"/>
          </a:p>
          <a:p>
            <a:pPr lvl="2">
              <a:buFont typeface="Arial"/>
              <a:buChar char="•"/>
            </a:pPr>
            <a:r>
              <a:rPr lang="en-US" dirty="0" err="1"/>
              <a:t>t</a:t>
            </a:r>
            <a:r>
              <a:rPr lang="en-US" dirty="0" err="1" smtClean="0"/>
              <a:t>able_cam_add_entry</a:t>
            </a:r>
            <a:r>
              <a:rPr lang="en-US" dirty="0" smtClean="0"/>
              <a:t>()</a:t>
            </a:r>
          </a:p>
          <a:p>
            <a:pPr lvl="2">
              <a:buFont typeface="Arial"/>
              <a:buChar char="•"/>
            </a:pPr>
            <a:r>
              <a:rPr lang="en-US" dirty="0" err="1" smtClean="0"/>
              <a:t>table_cam_delete_entry</a:t>
            </a:r>
            <a:r>
              <a:rPr lang="en-US" dirty="0" smtClean="0"/>
              <a:t>()</a:t>
            </a:r>
          </a:p>
          <a:p>
            <a:pPr lvl="2">
              <a:buFont typeface="Arial"/>
              <a:buChar char="•"/>
            </a:pPr>
            <a:r>
              <a:rPr lang="en-US" dirty="0" err="1" smtClean="0"/>
              <a:t>table_cam_get_size</a:t>
            </a:r>
            <a:r>
              <a:rPr lang="en-US" dirty="0" smtClean="0"/>
              <a:t>(</a:t>
            </a:r>
            <a:r>
              <a:rPr lang="en-US" dirty="0" smtClean="0"/>
              <a:t>)</a:t>
            </a:r>
          </a:p>
          <a:p>
            <a:pPr lvl="2">
              <a:buFont typeface="Arial"/>
              <a:buChar char="•"/>
            </a:pPr>
            <a:r>
              <a:rPr lang="en-US" dirty="0" err="1" smtClean="0"/>
              <a:t>table_cam_read_entry</a:t>
            </a:r>
            <a:r>
              <a:rPr lang="en-US" dirty="0" smtClean="0"/>
              <a:t>()</a:t>
            </a:r>
            <a:endParaRPr lang="en-US" dirty="0" smtClean="0"/>
          </a:p>
          <a:p>
            <a:pPr>
              <a:buFont typeface="Arial"/>
              <a:buChar char="•"/>
            </a:pPr>
            <a:r>
              <a:rPr lang="en-US" dirty="0" smtClean="0"/>
              <a:t>Ternary match table API functions:</a:t>
            </a:r>
          </a:p>
          <a:p>
            <a:pPr lvl="2">
              <a:buFont typeface="Arial"/>
              <a:buChar char="•"/>
            </a:pPr>
            <a:r>
              <a:rPr lang="en-US" dirty="0" err="1" smtClean="0"/>
              <a:t>t</a:t>
            </a:r>
            <a:r>
              <a:rPr lang="en-US" dirty="0" err="1" smtClean="0"/>
              <a:t>able_tcam_add_entry</a:t>
            </a:r>
            <a:r>
              <a:rPr lang="en-US" dirty="0" smtClean="0"/>
              <a:t>()</a:t>
            </a:r>
          </a:p>
          <a:p>
            <a:pPr lvl="2">
              <a:buFont typeface="Arial"/>
              <a:buChar char="•"/>
            </a:pPr>
            <a:r>
              <a:rPr lang="en-US" dirty="0" err="1" smtClean="0"/>
              <a:t>table_tcam_clean</a:t>
            </a:r>
            <a:r>
              <a:rPr lang="en-US" dirty="0" smtClean="0"/>
              <a:t>()</a:t>
            </a:r>
          </a:p>
          <a:p>
            <a:pPr lvl="2">
              <a:buFont typeface="Arial"/>
              <a:buChar char="•"/>
            </a:pPr>
            <a:r>
              <a:rPr lang="en-US" dirty="0" err="1"/>
              <a:t>t</a:t>
            </a:r>
            <a:r>
              <a:rPr lang="en-US" dirty="0" err="1" smtClean="0"/>
              <a:t>able_tcam_erase_entry</a:t>
            </a:r>
            <a:r>
              <a:rPr lang="en-US" dirty="0" smtClean="0"/>
              <a:t>()</a:t>
            </a:r>
          </a:p>
          <a:p>
            <a:pPr lvl="2">
              <a:buFont typeface="Arial"/>
              <a:buChar char="•"/>
            </a:pPr>
            <a:r>
              <a:rPr lang="en-US" dirty="0" err="1" smtClean="0"/>
              <a:t>t</a:t>
            </a:r>
            <a:r>
              <a:rPr lang="en-US" dirty="0" err="1" smtClean="0"/>
              <a:t>able_tcam_verify_entry</a:t>
            </a:r>
            <a:r>
              <a:rPr lang="en-US" dirty="0" smtClean="0"/>
              <a:t>()</a:t>
            </a:r>
          </a:p>
          <a:p>
            <a:pPr>
              <a:buFont typeface="Arial"/>
              <a:buChar char="•"/>
            </a:pPr>
            <a:r>
              <a:rPr lang="en-US" dirty="0" smtClean="0"/>
              <a:t>LPM table API functions:</a:t>
            </a:r>
            <a:endParaRPr lang="en-US" dirty="0"/>
          </a:p>
          <a:p>
            <a:pPr lvl="2">
              <a:buFont typeface="Arial"/>
              <a:buChar char="•"/>
            </a:pPr>
            <a:r>
              <a:rPr lang="en-US" dirty="0" err="1" smtClean="0"/>
              <a:t>t</a:t>
            </a:r>
            <a:r>
              <a:rPr lang="en-US" dirty="0" err="1" smtClean="0"/>
              <a:t>able_lpm_load_dataset</a:t>
            </a:r>
            <a:r>
              <a:rPr lang="en-US" dirty="0" smtClean="0"/>
              <a:t>()</a:t>
            </a:r>
          </a:p>
          <a:p>
            <a:pPr lvl="2">
              <a:buFont typeface="Arial"/>
              <a:buChar char="•"/>
            </a:pPr>
            <a:r>
              <a:rPr lang="en-US" dirty="0" err="1" smtClean="0"/>
              <a:t>table_lpm_set_active_lookup_bank</a:t>
            </a:r>
            <a:r>
              <a:rPr lang="en-US" dirty="0" smtClean="0"/>
              <a:t>()</a:t>
            </a:r>
          </a:p>
          <a:p>
            <a:pPr lvl="2">
              <a:buFont typeface="Arial"/>
              <a:buChar char="•"/>
            </a:pPr>
            <a:r>
              <a:rPr lang="en-US" dirty="0" err="1" smtClean="0"/>
              <a:t>t</a:t>
            </a:r>
            <a:r>
              <a:rPr lang="en-US" dirty="0" err="1" smtClean="0"/>
              <a:t>able_lpm_verify_dataset</a:t>
            </a:r>
            <a:r>
              <a:rPr lang="en-US" dirty="0" smtClean="0"/>
              <a:t>()</a:t>
            </a:r>
            <a:endParaRPr lang="en-US" dirty="0" smtClean="0"/>
          </a:p>
          <a:p>
            <a:pPr lvl="1">
              <a:buFont typeface="Arial"/>
              <a:buChar char="•"/>
            </a:pPr>
            <a:r>
              <a:rPr lang="en-US" dirty="0" smtClean="0">
                <a:solidFill>
                  <a:schemeClr val="tx1"/>
                </a:solidFill>
              </a:rPr>
              <a:t>Register API functions:</a:t>
            </a:r>
          </a:p>
          <a:p>
            <a:pPr lvl="2">
              <a:buFont typeface="Arial"/>
              <a:buChar char="•"/>
            </a:pPr>
            <a:r>
              <a:rPr lang="en-US" dirty="0" err="1" smtClean="0"/>
              <a:t>reg_read</a:t>
            </a:r>
            <a:r>
              <a:rPr lang="en-US" dirty="0" smtClean="0"/>
              <a:t>()</a:t>
            </a:r>
          </a:p>
          <a:p>
            <a:pPr lvl="2">
              <a:buFont typeface="Arial"/>
              <a:buChar char="•"/>
            </a:pPr>
            <a:r>
              <a:rPr lang="en-US" dirty="0" err="1" smtClean="0"/>
              <a:t>reg_write</a:t>
            </a:r>
            <a:r>
              <a:rPr lang="en-US" dirty="0" smtClean="0"/>
              <a:t>(</a:t>
            </a:r>
            <a:r>
              <a:rPr lang="en-US" dirty="0"/>
              <a:t>)</a:t>
            </a:r>
            <a:endParaRPr lang="en-US" dirty="0" smtClean="0"/>
          </a:p>
          <a:p>
            <a:pPr lvl="1">
              <a:buFont typeface="Arial"/>
              <a:buChar char="•"/>
            </a:pPr>
            <a:r>
              <a:rPr lang="en-US" dirty="0" smtClean="0">
                <a:solidFill>
                  <a:schemeClr val="tx1"/>
                </a:solidFill>
              </a:rPr>
              <a:t>C </a:t>
            </a:r>
            <a:r>
              <a:rPr lang="en-US" dirty="0" smtClean="0">
                <a:solidFill>
                  <a:schemeClr val="tx1"/>
                </a:solidFill>
              </a:rPr>
              <a:t>API also available</a:t>
            </a:r>
          </a:p>
        </p:txBody>
      </p:sp>
    </p:spTree>
    <p:extLst>
      <p:ext uri="{BB962C8B-B14F-4D97-AF65-F5344CB8AC3E}">
        <p14:creationId xmlns:p14="http://schemas.microsoft.com/office/powerpoint/2010/main" val="265802095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Externs</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Implement platform specific functions</a:t>
            </a:r>
          </a:p>
          <a:p>
            <a:pPr lvl="2">
              <a:buFont typeface="Arial"/>
              <a:buChar char="•"/>
            </a:pPr>
            <a:r>
              <a:rPr lang="en-US" dirty="0" smtClean="0"/>
              <a:t>Can’t be expressed in the core P4 language</a:t>
            </a:r>
          </a:p>
          <a:p>
            <a:pPr>
              <a:buFont typeface="Arial"/>
              <a:buChar char="•"/>
            </a:pPr>
            <a:r>
              <a:rPr lang="en-US" dirty="0" smtClean="0"/>
              <a:t>Stateless – reinitialized for each packet</a:t>
            </a:r>
          </a:p>
          <a:p>
            <a:pPr>
              <a:buFont typeface="Arial"/>
              <a:buChar char="•"/>
            </a:pPr>
            <a:r>
              <a:rPr lang="en-US" dirty="0" err="1" smtClean="0"/>
              <a:t>Stateful</a:t>
            </a:r>
            <a:r>
              <a:rPr lang="en-US" dirty="0" smtClean="0"/>
              <a:t> – keep state between packets</a:t>
            </a:r>
          </a:p>
          <a:p>
            <a:pPr>
              <a:buFont typeface="Arial"/>
              <a:buChar char="•"/>
            </a:pPr>
            <a:r>
              <a:rPr lang="en-US" dirty="0" smtClean="0"/>
              <a:t>Xilinx Annotations</a:t>
            </a:r>
          </a:p>
          <a:p>
            <a:pPr lvl="2">
              <a:buFont typeface="Arial"/>
              <a:buChar char="•"/>
            </a:pPr>
            <a:r>
              <a:rPr lang="en-US" dirty="0" smtClean="0">
                <a:latin typeface="Courier New"/>
                <a:cs typeface="Courier New"/>
              </a:rPr>
              <a:t>@</a:t>
            </a:r>
            <a:r>
              <a:rPr lang="en-US" dirty="0" err="1" smtClean="0">
                <a:latin typeface="Courier New"/>
                <a:cs typeface="Courier New"/>
              </a:rPr>
              <a:t>Xilinx_MaxLatency</a:t>
            </a:r>
            <a:r>
              <a:rPr lang="en-US" dirty="0" smtClean="0">
                <a:latin typeface="Courier New"/>
                <a:cs typeface="Courier New"/>
              </a:rPr>
              <a:t>()</a:t>
            </a:r>
            <a:r>
              <a:rPr lang="en-US" dirty="0" smtClean="0"/>
              <a:t> – maximum </a:t>
            </a:r>
            <a:r>
              <a:rPr lang="en-US" dirty="0"/>
              <a:t>number of clock cycles an extern function needs to complete</a:t>
            </a:r>
            <a:endParaRPr lang="en-US" dirty="0" smtClean="0"/>
          </a:p>
          <a:p>
            <a:pPr lvl="2">
              <a:buFont typeface="Arial"/>
              <a:buChar char="•"/>
            </a:pPr>
            <a:r>
              <a:rPr lang="en-US" dirty="0" smtClean="0">
                <a:latin typeface="Courier New"/>
                <a:cs typeface="Courier New"/>
              </a:rPr>
              <a:t>@</a:t>
            </a:r>
            <a:r>
              <a:rPr lang="en-US" dirty="0" err="1" smtClean="0">
                <a:latin typeface="Courier New"/>
                <a:cs typeface="Courier New"/>
              </a:rPr>
              <a:t>Xilinx_ControlWidth</a:t>
            </a:r>
            <a:r>
              <a:rPr lang="en-US" dirty="0" smtClean="0">
                <a:latin typeface="Courier New"/>
                <a:cs typeface="Courier New"/>
              </a:rPr>
              <a:t>()</a:t>
            </a:r>
            <a:r>
              <a:rPr lang="en-US" dirty="0" smtClean="0"/>
              <a:t> </a:t>
            </a:r>
            <a:r>
              <a:rPr lang="en-US" dirty="0"/>
              <a:t>– size in bits of the address space to allocate to an extern function</a:t>
            </a:r>
            <a:endParaRPr lang="en-US" dirty="0" smtClean="0"/>
          </a:p>
          <a:p>
            <a:pPr lvl="2">
              <a:buFont typeface="Arial"/>
              <a:buChar char="•"/>
            </a:pPr>
            <a:endParaRPr lang="en-US" dirty="0" smtClean="0"/>
          </a:p>
        </p:txBody>
      </p:sp>
    </p:spTree>
    <p:extLst>
      <p:ext uri="{BB962C8B-B14F-4D97-AF65-F5344CB8AC3E}">
        <p14:creationId xmlns:p14="http://schemas.microsoft.com/office/powerpoint/2010/main" val="404264170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a:t>
            </a:r>
            <a:r>
              <a:rPr lang="en-US" dirty="0" smtClean="0"/>
              <a:t>-&gt;</a:t>
            </a:r>
            <a:r>
              <a:rPr lang="en-US" dirty="0" err="1" smtClean="0"/>
              <a:t>NetFPGA</a:t>
            </a:r>
            <a:r>
              <a:rPr lang="en-US" dirty="0" smtClean="0"/>
              <a:t> </a:t>
            </a:r>
            <a:r>
              <a:rPr lang="en-US" dirty="0" smtClean="0"/>
              <a:t>Extern Function Library</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Verilog modules invoked from within P4 programs</a:t>
            </a:r>
          </a:p>
          <a:p>
            <a:pPr>
              <a:buFont typeface="Arial"/>
              <a:buChar char="•"/>
            </a:pPr>
            <a:r>
              <a:rPr lang="en-US" dirty="0" err="1" smtClean="0"/>
              <a:t>Stateful</a:t>
            </a:r>
            <a:r>
              <a:rPr lang="en-US" dirty="0" smtClean="0"/>
              <a:t> Atoms</a:t>
            </a: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marL="344488" lvl="2" indent="0">
              <a:buNone/>
            </a:pPr>
            <a:endParaRPr lang="en-US" dirty="0"/>
          </a:p>
          <a:p>
            <a:pPr marL="344488" lvl="2" indent="0">
              <a:buNone/>
            </a:pPr>
            <a:endParaRPr lang="en-US" dirty="0" smtClean="0">
              <a:solidFill>
                <a:schemeClr val="tx1"/>
              </a:solidFill>
            </a:endParaRPr>
          </a:p>
          <a:p>
            <a:pPr lvl="1">
              <a:buFont typeface="Arial"/>
              <a:buChar char="•"/>
            </a:pPr>
            <a:r>
              <a:rPr lang="en-US" dirty="0" smtClean="0">
                <a:solidFill>
                  <a:schemeClr val="tx1"/>
                </a:solidFill>
              </a:rPr>
              <a:t>Stateless Externs</a:t>
            </a:r>
            <a:endParaRPr lang="en-US" dirty="0" smtClean="0">
              <a:solidFill>
                <a:schemeClr val="tx1"/>
              </a:solidFill>
            </a:endParaRPr>
          </a:p>
          <a:p>
            <a:pPr marL="0" lvl="1" indent="0">
              <a:buNone/>
            </a:pPr>
            <a:endParaRPr lang="en-US"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30000446"/>
              </p:ext>
            </p:extLst>
          </p:nvPr>
        </p:nvGraphicFramePr>
        <p:xfrm>
          <a:off x="1807882" y="2006074"/>
          <a:ext cx="6305177" cy="2219164"/>
        </p:xfrm>
        <a:graphic>
          <a:graphicData uri="http://schemas.openxmlformats.org/drawingml/2006/table">
            <a:tbl>
              <a:tblPr firstRow="1" bandRow="1">
                <a:tableStyleId>{5C22544A-7EE6-4342-B048-85BDC9FD1C3A}</a:tableStyleId>
              </a:tblPr>
              <a:tblGrid>
                <a:gridCol w="1889461"/>
                <a:gridCol w="4415716"/>
              </a:tblGrid>
              <a:tr h="340201">
                <a:tc>
                  <a:txBody>
                    <a:bodyPr/>
                    <a:lstStyle/>
                    <a:p>
                      <a:r>
                        <a:rPr lang="en-US" sz="1400" dirty="0" smtClean="0"/>
                        <a:t>Atom</a:t>
                      </a:r>
                      <a:endParaRPr lang="en-US" sz="1400" dirty="0"/>
                    </a:p>
                  </a:txBody>
                  <a:tcPr/>
                </a:tc>
                <a:tc>
                  <a:txBody>
                    <a:bodyPr/>
                    <a:lstStyle/>
                    <a:p>
                      <a:r>
                        <a:rPr lang="en-US" sz="1400" dirty="0" smtClean="0"/>
                        <a:t>Description</a:t>
                      </a:r>
                      <a:endParaRPr lang="en-US" sz="1400" dirty="0"/>
                    </a:p>
                  </a:txBody>
                  <a:tcPr/>
                </a:tc>
              </a:tr>
              <a:tr h="340201">
                <a:tc>
                  <a:txBody>
                    <a:bodyPr/>
                    <a:lstStyle/>
                    <a:p>
                      <a:r>
                        <a:rPr lang="en-US" sz="1400" dirty="0" smtClean="0">
                          <a:latin typeface="Gadugi" panose="020B0502040204020203" pitchFamily="34" charset="0"/>
                        </a:rPr>
                        <a:t>R/W</a:t>
                      </a:r>
                      <a:endParaRPr lang="en-US" sz="1400" dirty="0">
                        <a:latin typeface="Gadugi" panose="020B0502040204020203" pitchFamily="34" charset="0"/>
                      </a:endParaRPr>
                    </a:p>
                  </a:txBody>
                  <a:tcPr/>
                </a:tc>
                <a:tc>
                  <a:txBody>
                    <a:bodyPr/>
                    <a:lstStyle/>
                    <a:p>
                      <a:r>
                        <a:rPr lang="en-US" sz="1400" dirty="0" smtClean="0">
                          <a:latin typeface="Gadugi" panose="020B0502040204020203" pitchFamily="34" charset="0"/>
                        </a:rPr>
                        <a:t>Read or</a:t>
                      </a:r>
                      <a:r>
                        <a:rPr lang="en-US" sz="1400" baseline="0" dirty="0" smtClean="0">
                          <a:latin typeface="Gadugi" panose="020B0502040204020203" pitchFamily="34" charset="0"/>
                        </a:rPr>
                        <a:t> write state</a:t>
                      </a:r>
                      <a:endParaRPr lang="en-US" sz="1400" dirty="0">
                        <a:latin typeface="Gadugi" panose="020B0502040204020203" pitchFamily="34" charset="0"/>
                      </a:endParaRPr>
                    </a:p>
                  </a:txBody>
                  <a:tcPr/>
                </a:tc>
              </a:tr>
              <a:tr h="340201">
                <a:tc>
                  <a:txBody>
                    <a:bodyPr/>
                    <a:lstStyle/>
                    <a:p>
                      <a:r>
                        <a:rPr lang="en-US" sz="1400" dirty="0" smtClean="0">
                          <a:latin typeface="Gadugi" panose="020B0502040204020203" pitchFamily="34" charset="0"/>
                        </a:rPr>
                        <a:t>RAW</a:t>
                      </a:r>
                      <a:endParaRPr lang="en-US" sz="1400" dirty="0">
                        <a:latin typeface="Gadugi" panose="020B0502040204020203" pitchFamily="34" charset="0"/>
                      </a:endParaRPr>
                    </a:p>
                  </a:txBody>
                  <a:tcPr/>
                </a:tc>
                <a:tc>
                  <a:txBody>
                    <a:bodyPr/>
                    <a:lstStyle/>
                    <a:p>
                      <a:r>
                        <a:rPr lang="en-US" sz="1400" dirty="0" smtClean="0">
                          <a:latin typeface="Gadugi" panose="020B0502040204020203" pitchFamily="34" charset="0"/>
                        </a:rPr>
                        <a:t>Read, add to, or</a:t>
                      </a:r>
                      <a:r>
                        <a:rPr lang="en-US" sz="1400" baseline="0" dirty="0" smtClean="0">
                          <a:latin typeface="Gadugi" panose="020B0502040204020203" pitchFamily="34" charset="0"/>
                        </a:rPr>
                        <a:t> overwrite state</a:t>
                      </a:r>
                      <a:endParaRPr lang="en-US" sz="1400" dirty="0">
                        <a:latin typeface="Gadugi" panose="020B0502040204020203" pitchFamily="34" charset="0"/>
                      </a:endParaRPr>
                    </a:p>
                  </a:txBody>
                  <a:tcPr/>
                </a:tc>
              </a:tr>
              <a:tr h="340201">
                <a:tc>
                  <a:txBody>
                    <a:bodyPr/>
                    <a:lstStyle/>
                    <a:p>
                      <a:r>
                        <a:rPr lang="en-US" sz="1400" dirty="0" smtClean="0">
                          <a:latin typeface="Gadugi" panose="020B0502040204020203" pitchFamily="34" charset="0"/>
                        </a:rPr>
                        <a:t>PRAW</a:t>
                      </a:r>
                      <a:endParaRPr lang="en-US" sz="1400" dirty="0">
                        <a:latin typeface="Gadugi" panose="020B0502040204020203" pitchFamily="34" charset="0"/>
                      </a:endParaRPr>
                    </a:p>
                  </a:txBody>
                  <a:tcPr/>
                </a:tc>
                <a:tc>
                  <a:txBody>
                    <a:bodyPr/>
                    <a:lstStyle/>
                    <a:p>
                      <a:r>
                        <a:rPr lang="en-US" sz="1400" dirty="0" smtClean="0">
                          <a:latin typeface="Gadugi" panose="020B0502040204020203" pitchFamily="34" charset="0"/>
                        </a:rPr>
                        <a:t>Predicated</a:t>
                      </a:r>
                      <a:r>
                        <a:rPr lang="en-US" sz="1400" baseline="0" dirty="0" smtClean="0">
                          <a:latin typeface="Gadugi" panose="020B0502040204020203" pitchFamily="34" charset="0"/>
                        </a:rPr>
                        <a:t> version of </a:t>
                      </a:r>
                      <a:r>
                        <a:rPr lang="en-US" sz="1400" baseline="0" dirty="0" smtClean="0">
                          <a:latin typeface="Gadugi" panose="020B0502040204020203" pitchFamily="34" charset="0"/>
                        </a:rPr>
                        <a:t>RAW</a:t>
                      </a:r>
                    </a:p>
                  </a:txBody>
                  <a:tcPr/>
                </a:tc>
              </a:tr>
              <a:tr h="340201">
                <a:tc>
                  <a:txBody>
                    <a:bodyPr/>
                    <a:lstStyle/>
                    <a:p>
                      <a:r>
                        <a:rPr lang="en-US" sz="1400" dirty="0" err="1" smtClean="0">
                          <a:latin typeface="Gadugi" panose="020B0502040204020203" pitchFamily="34" charset="0"/>
                        </a:rPr>
                        <a:t>ifElseRAW</a:t>
                      </a:r>
                      <a:endParaRPr lang="en-US" sz="1400" dirty="0">
                        <a:latin typeface="Gadugi" panose="020B0502040204020203" pitchFamily="34" charset="0"/>
                      </a:endParaRPr>
                    </a:p>
                  </a:txBody>
                  <a:tcPr/>
                </a:tc>
                <a:tc>
                  <a:txBody>
                    <a:bodyPr/>
                    <a:lstStyle/>
                    <a:p>
                      <a:r>
                        <a:rPr lang="en-US" sz="1400" baseline="0" dirty="0" smtClean="0">
                          <a:latin typeface="Gadugi" panose="020B0502040204020203" pitchFamily="34" charset="0"/>
                        </a:rPr>
                        <a:t>Two RAWs, one each for when predicate is true or false</a:t>
                      </a:r>
                    </a:p>
                  </a:txBody>
                  <a:tcPr/>
                </a:tc>
              </a:tr>
              <a:tr h="340201">
                <a:tc>
                  <a:txBody>
                    <a:bodyPr/>
                    <a:lstStyle/>
                    <a:p>
                      <a:r>
                        <a:rPr lang="en-US" sz="1400" dirty="0" smtClean="0">
                          <a:latin typeface="Gadugi" panose="020B0502040204020203" pitchFamily="34" charset="0"/>
                        </a:rPr>
                        <a:t>Sub</a:t>
                      </a:r>
                      <a:endParaRPr lang="en-US" sz="1400" dirty="0">
                        <a:latin typeface="Gadugi" panose="020B0502040204020203" pitchFamily="34" charset="0"/>
                      </a:endParaRPr>
                    </a:p>
                  </a:txBody>
                  <a:tcPr/>
                </a:tc>
                <a:tc>
                  <a:txBody>
                    <a:bodyPr/>
                    <a:lstStyle/>
                    <a:p>
                      <a:r>
                        <a:rPr lang="en-US" sz="1400" baseline="0" dirty="0" err="1" smtClean="0">
                          <a:latin typeface="Gadugi" panose="020B0502040204020203" pitchFamily="34" charset="0"/>
                        </a:rPr>
                        <a:t>IfElseRAW</a:t>
                      </a:r>
                      <a:r>
                        <a:rPr lang="en-US" sz="1400" baseline="0" dirty="0" smtClean="0">
                          <a:latin typeface="Gadugi" panose="020B0502040204020203" pitchFamily="34" charset="0"/>
                        </a:rPr>
                        <a:t> with </a:t>
                      </a:r>
                      <a:r>
                        <a:rPr lang="en-US" sz="1400" baseline="0" dirty="0" err="1" smtClean="0">
                          <a:latin typeface="Gadugi" panose="020B0502040204020203" pitchFamily="34" charset="0"/>
                        </a:rPr>
                        <a:t>stateful</a:t>
                      </a:r>
                      <a:r>
                        <a:rPr lang="en-US" sz="1400" baseline="0" dirty="0" smtClean="0">
                          <a:latin typeface="Gadugi" panose="020B0502040204020203" pitchFamily="34" charset="0"/>
                        </a:rPr>
                        <a:t> subtraction capability</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6279051"/>
              </p:ext>
            </p:extLst>
          </p:nvPr>
        </p:nvGraphicFramePr>
        <p:xfrm>
          <a:off x="1807882" y="5004437"/>
          <a:ext cx="6305177" cy="1219199"/>
        </p:xfrm>
        <a:graphic>
          <a:graphicData uri="http://schemas.openxmlformats.org/drawingml/2006/table">
            <a:tbl>
              <a:tblPr firstRow="1" bandRow="1">
                <a:tableStyleId>{5C22544A-7EE6-4342-B048-85BDC9FD1C3A}</a:tableStyleId>
              </a:tblPr>
              <a:tblGrid>
                <a:gridCol w="1889461"/>
                <a:gridCol w="4415716"/>
              </a:tblGrid>
              <a:tr h="277880">
                <a:tc>
                  <a:txBody>
                    <a:bodyPr/>
                    <a:lstStyle/>
                    <a:p>
                      <a:r>
                        <a:rPr lang="en-US" sz="1400" dirty="0" smtClean="0"/>
                        <a:t>Atom</a:t>
                      </a:r>
                      <a:endParaRPr lang="en-US" sz="1400" dirty="0"/>
                    </a:p>
                  </a:txBody>
                  <a:tcPr/>
                </a:tc>
                <a:tc>
                  <a:txBody>
                    <a:bodyPr/>
                    <a:lstStyle/>
                    <a:p>
                      <a:r>
                        <a:rPr lang="en-US" sz="1400" dirty="0" smtClean="0"/>
                        <a:t>Description</a:t>
                      </a:r>
                      <a:endParaRPr lang="en-US" sz="1400" dirty="0"/>
                    </a:p>
                  </a:txBody>
                  <a:tcPr/>
                </a:tc>
              </a:tr>
              <a:tr h="277880">
                <a:tc>
                  <a:txBody>
                    <a:bodyPr/>
                    <a:lstStyle/>
                    <a:p>
                      <a:r>
                        <a:rPr lang="en-US" sz="1400" dirty="0" smtClean="0">
                          <a:latin typeface="Gadugi" panose="020B0502040204020203" pitchFamily="34" charset="0"/>
                        </a:rPr>
                        <a:t>IP</a:t>
                      </a:r>
                      <a:r>
                        <a:rPr lang="en-US" sz="1400" baseline="0" dirty="0" smtClean="0">
                          <a:latin typeface="Gadugi" panose="020B0502040204020203" pitchFamily="34" charset="0"/>
                        </a:rPr>
                        <a:t> Checksum</a:t>
                      </a:r>
                      <a:endParaRPr lang="en-US" sz="1400" dirty="0">
                        <a:latin typeface="Gadug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Gadugi" panose="020B0502040204020203" pitchFamily="34" charset="0"/>
                        </a:rPr>
                        <a:t>Given an IP header, compute IP checksum</a:t>
                      </a:r>
                      <a:endParaRPr lang="en-US" sz="1400" dirty="0">
                        <a:latin typeface="Gadugi" panose="020B0502040204020203" pitchFamily="34" charset="0"/>
                      </a:endParaRPr>
                    </a:p>
                  </a:txBody>
                  <a:tcPr/>
                </a:tc>
              </a:tr>
              <a:tr h="277880">
                <a:tc>
                  <a:txBody>
                    <a:bodyPr/>
                    <a:lstStyle/>
                    <a:p>
                      <a:r>
                        <a:rPr lang="en-US" sz="1400" dirty="0" smtClean="0">
                          <a:latin typeface="Gadugi" panose="020B0502040204020203" pitchFamily="34" charset="0"/>
                        </a:rPr>
                        <a:t>LRC</a:t>
                      </a:r>
                      <a:endParaRPr lang="en-US" sz="1400" dirty="0">
                        <a:latin typeface="Gadugi" panose="020B0502040204020203" pitchFamily="34" charset="0"/>
                      </a:endParaRPr>
                    </a:p>
                  </a:txBody>
                  <a:tcPr/>
                </a:tc>
                <a:tc>
                  <a:txBody>
                    <a:bodyPr/>
                    <a:lstStyle/>
                    <a:p>
                      <a:r>
                        <a:rPr lang="en-US" sz="1400" dirty="0" smtClean="0">
                          <a:latin typeface="Gadugi" panose="020B0502040204020203" pitchFamily="34" charset="0"/>
                        </a:rPr>
                        <a:t>Longitudinal redundancy</a:t>
                      </a:r>
                      <a:r>
                        <a:rPr lang="en-US" sz="1400" baseline="0" dirty="0" smtClean="0">
                          <a:latin typeface="Gadugi" panose="020B0502040204020203" pitchFamily="34" charset="0"/>
                        </a:rPr>
                        <a:t> check, simple hash function</a:t>
                      </a:r>
                      <a:endParaRPr lang="en-US" sz="1400" dirty="0">
                        <a:latin typeface="Gadugi" panose="020B0502040204020203" pitchFamily="34" charset="0"/>
                      </a:endParaRPr>
                    </a:p>
                  </a:txBody>
                  <a:tcPr/>
                </a:tc>
              </a:tr>
              <a:tr h="277880">
                <a:tc>
                  <a:txBody>
                    <a:bodyPr/>
                    <a:lstStyle/>
                    <a:p>
                      <a:r>
                        <a:rPr lang="en-US" sz="1400" dirty="0" smtClean="0">
                          <a:latin typeface="Gadugi" panose="020B0502040204020203" pitchFamily="34" charset="0"/>
                        </a:rPr>
                        <a:t>timestamp</a:t>
                      </a:r>
                      <a:endParaRPr lang="en-US" sz="1400" dirty="0">
                        <a:latin typeface="Gadugi" panose="020B0502040204020203" pitchFamily="34" charset="0"/>
                      </a:endParaRPr>
                    </a:p>
                  </a:txBody>
                  <a:tcPr/>
                </a:tc>
                <a:tc>
                  <a:txBody>
                    <a:bodyPr/>
                    <a:lstStyle/>
                    <a:p>
                      <a:r>
                        <a:rPr lang="en-US" sz="1400" baseline="0" dirty="0" smtClean="0">
                          <a:latin typeface="Gadugi" panose="020B0502040204020203" pitchFamily="34" charset="0"/>
                        </a:rPr>
                        <a:t>Generate timestamp (granularity of 5 ns)</a:t>
                      </a:r>
                    </a:p>
                  </a:txBody>
                  <a:tcPr/>
                </a:tc>
              </a:tr>
            </a:tbl>
          </a:graphicData>
        </a:graphic>
      </p:graphicFrame>
    </p:spTree>
    <p:extLst>
      <p:ext uri="{BB962C8B-B14F-4D97-AF65-F5344CB8AC3E}">
        <p14:creationId xmlns:p14="http://schemas.microsoft.com/office/powerpoint/2010/main" val="42144722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P4?</a:t>
            </a:r>
            <a:endParaRPr lang="en-US" dirty="0"/>
          </a:p>
        </p:txBody>
      </p:sp>
      <p:sp>
        <p:nvSpPr>
          <p:cNvPr id="3" name="Content Placeholder 2"/>
          <p:cNvSpPr>
            <a:spLocks noGrp="1"/>
          </p:cNvSpPr>
          <p:nvPr>
            <p:ph sz="quarter" idx="10"/>
          </p:nvPr>
        </p:nvSpPr>
        <p:spPr/>
        <p:txBody>
          <a:bodyPr>
            <a:normAutofit/>
          </a:bodyPr>
          <a:lstStyle/>
          <a:p>
            <a:pPr>
              <a:buFont typeface="Arial"/>
              <a:buChar char="•"/>
            </a:pPr>
            <a:r>
              <a:rPr lang="en-US" dirty="0" smtClean="0"/>
              <a:t>Programming language to describe packet processing logic</a:t>
            </a:r>
          </a:p>
          <a:p>
            <a:pPr>
              <a:buFont typeface="Arial"/>
              <a:buChar char="•"/>
            </a:pPr>
            <a:r>
              <a:rPr lang="en-US" dirty="0" smtClean="0"/>
              <a:t>Used to implement forwarding-plane of network elements (i.e. switches, routers, NICs, etc.)</a:t>
            </a:r>
          </a:p>
          <a:p>
            <a:pPr>
              <a:buFont typeface="Arial"/>
              <a:buChar char="•"/>
            </a:pPr>
            <a:endParaRPr lang="en-US" dirty="0" smtClean="0"/>
          </a:p>
          <a:p>
            <a:pPr marL="0" lvl="1" indent="0">
              <a:buNone/>
            </a:pPr>
            <a:endParaRPr lang="en-US" dirty="0"/>
          </a:p>
          <a:p>
            <a:pPr lvl="1">
              <a:buFont typeface="Arial"/>
              <a:buChar char="•"/>
            </a:pPr>
            <a:endParaRPr lang="en-US" dirty="0" smtClean="0"/>
          </a:p>
        </p:txBody>
      </p:sp>
    </p:spTree>
    <p:extLst>
      <p:ext uri="{BB962C8B-B14F-4D97-AF65-F5344CB8AC3E}">
        <p14:creationId xmlns:p14="http://schemas.microsoft.com/office/powerpoint/2010/main" val="10011485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Atom Externs in P4 – Resetting Counter </a:t>
            </a:r>
            <a:endParaRPr lang="en-US" dirty="0"/>
          </a:p>
        </p:txBody>
      </p:sp>
      <p:sp>
        <p:nvSpPr>
          <p:cNvPr id="8" name="Content Placeholder 2"/>
          <p:cNvSpPr>
            <a:spLocks noGrp="1"/>
          </p:cNvSpPr>
          <p:nvPr>
            <p:ph sz="quarter" idx="10"/>
          </p:nvPr>
        </p:nvSpPr>
        <p:spPr>
          <a:xfrm>
            <a:off x="955678" y="1211580"/>
            <a:ext cx="7700963" cy="5012056"/>
          </a:xfrm>
        </p:spPr>
        <p:txBody>
          <a:bodyPr/>
          <a:lstStyle/>
          <a:p>
            <a:r>
              <a:rPr lang="en-US" dirty="0" smtClean="0"/>
              <a:t>Packet processing pseudo code:</a:t>
            </a:r>
          </a:p>
          <a:p>
            <a:endParaRPr lang="en-US" dirty="0" smtClean="0"/>
          </a:p>
          <a:p>
            <a:r>
              <a:rPr lang="en-US" b="1" dirty="0" smtClean="0">
                <a:latin typeface="Courier New"/>
                <a:cs typeface="Courier New"/>
              </a:rPr>
              <a:t>count[NUM_ENTRIES];</a:t>
            </a:r>
          </a:p>
          <a:p>
            <a:endParaRPr lang="en-US" b="1" dirty="0">
              <a:latin typeface="Courier New"/>
              <a:cs typeface="Courier New"/>
            </a:endParaRPr>
          </a:p>
          <a:p>
            <a:r>
              <a:rPr lang="en-US" b="1" dirty="0" smtClean="0">
                <a:latin typeface="Courier New"/>
                <a:cs typeface="Courier New"/>
              </a:rPr>
              <a:t>if </a:t>
            </a:r>
            <a:r>
              <a:rPr lang="en-US" b="1" dirty="0">
                <a:latin typeface="Courier New"/>
                <a:cs typeface="Courier New"/>
              </a:rPr>
              <a:t>(</a:t>
            </a:r>
            <a:r>
              <a:rPr lang="en-US" b="1" dirty="0" err="1">
                <a:latin typeface="Courier New"/>
                <a:cs typeface="Courier New"/>
              </a:rPr>
              <a:t>pkt.hdr.reset</a:t>
            </a:r>
            <a:r>
              <a:rPr lang="en-US" b="1" dirty="0">
                <a:latin typeface="Courier New"/>
                <a:cs typeface="Courier New"/>
              </a:rPr>
              <a:t> == 1):</a:t>
            </a:r>
          </a:p>
          <a:p>
            <a:r>
              <a:rPr lang="en-US" b="1" dirty="0">
                <a:latin typeface="Courier New"/>
                <a:cs typeface="Courier New"/>
              </a:rPr>
              <a:t>    </a:t>
            </a:r>
            <a:r>
              <a:rPr lang="en-US" b="1" dirty="0" smtClean="0">
                <a:latin typeface="Courier New"/>
                <a:cs typeface="Courier New"/>
              </a:rPr>
              <a:t>count[</a:t>
            </a:r>
            <a:r>
              <a:rPr lang="en-US" b="1" dirty="0" err="1" smtClean="0">
                <a:latin typeface="Courier New"/>
                <a:cs typeface="Courier New"/>
              </a:rPr>
              <a:t>pkt.hdr.index</a:t>
            </a:r>
            <a:r>
              <a:rPr lang="en-US" b="1" dirty="0" smtClean="0">
                <a:latin typeface="Courier New"/>
                <a:cs typeface="Courier New"/>
              </a:rPr>
              <a:t>] </a:t>
            </a:r>
            <a:r>
              <a:rPr lang="en-US" b="1" dirty="0">
                <a:latin typeface="Courier New"/>
                <a:cs typeface="Courier New"/>
              </a:rPr>
              <a:t>= 0</a:t>
            </a:r>
          </a:p>
          <a:p>
            <a:r>
              <a:rPr lang="en-US" b="1" dirty="0">
                <a:latin typeface="Courier New"/>
                <a:cs typeface="Courier New"/>
              </a:rPr>
              <a:t>else:</a:t>
            </a:r>
          </a:p>
          <a:p>
            <a:r>
              <a:rPr lang="en-US" b="1" dirty="0">
                <a:latin typeface="Courier New"/>
                <a:cs typeface="Courier New"/>
              </a:rPr>
              <a:t>    </a:t>
            </a:r>
            <a:r>
              <a:rPr lang="en-US" b="1" dirty="0" smtClean="0">
                <a:latin typeface="Courier New"/>
                <a:cs typeface="Courier New"/>
              </a:rPr>
              <a:t>count[</a:t>
            </a:r>
            <a:r>
              <a:rPr lang="en-US" b="1" dirty="0" err="1" smtClean="0">
                <a:latin typeface="Courier New"/>
                <a:cs typeface="Courier New"/>
              </a:rPr>
              <a:t>pkt.hdr.index</a:t>
            </a:r>
            <a:r>
              <a:rPr lang="en-US" b="1" dirty="0" smtClean="0">
                <a:latin typeface="Courier New"/>
                <a:cs typeface="Courier New"/>
              </a:rPr>
              <a:t>]+</a:t>
            </a:r>
            <a:r>
              <a:rPr lang="en-US" b="1" dirty="0">
                <a:latin typeface="Courier New"/>
                <a:cs typeface="Courier New"/>
              </a:rPr>
              <a:t>+</a:t>
            </a:r>
            <a:endParaRPr lang="en-US" b="1" dirty="0" smtClean="0">
              <a:solidFill>
                <a:schemeClr val="tx1"/>
              </a:solidFill>
              <a:latin typeface="Courier New"/>
              <a:cs typeface="Courier New"/>
              <a:sym typeface="Wingdings"/>
            </a:endParaRPr>
          </a:p>
        </p:txBody>
      </p:sp>
    </p:spTree>
    <p:extLst>
      <p:ext uri="{BB962C8B-B14F-4D97-AF65-F5344CB8AC3E}">
        <p14:creationId xmlns:p14="http://schemas.microsoft.com/office/powerpoint/2010/main" val="39438018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2235" y="1135533"/>
            <a:ext cx="4671239" cy="5170647"/>
          </a:xfrm>
          <a:prstGeom prst="rect">
            <a:avLst/>
          </a:prstGeom>
          <a:noFill/>
        </p:spPr>
        <p:txBody>
          <a:bodyPr wrap="none" rtlCol="0">
            <a:spAutoFit/>
          </a:bodyPr>
          <a:lstStyle/>
          <a:p>
            <a:r>
              <a:rPr lang="en-US" sz="1100" b="1" dirty="0">
                <a:solidFill>
                  <a:srgbClr val="FF6600"/>
                </a:solidFill>
                <a:latin typeface="Courier New"/>
                <a:cs typeface="Courier New"/>
              </a:rPr>
              <a:t>#define</a:t>
            </a:r>
            <a:r>
              <a:rPr lang="en-US" sz="1100" b="1" dirty="0">
                <a:latin typeface="Courier New"/>
                <a:cs typeface="Courier New"/>
              </a:rPr>
              <a:t> REG_READ    0</a:t>
            </a:r>
          </a:p>
          <a:p>
            <a:r>
              <a:rPr lang="en-US" sz="1100" b="1" dirty="0">
                <a:solidFill>
                  <a:srgbClr val="FF6600"/>
                </a:solidFill>
                <a:latin typeface="Courier New"/>
                <a:cs typeface="Courier New"/>
              </a:rPr>
              <a:t>#define</a:t>
            </a:r>
            <a:r>
              <a:rPr lang="en-US" sz="1100" b="1" dirty="0">
                <a:latin typeface="Courier New"/>
                <a:cs typeface="Courier New"/>
              </a:rPr>
              <a:t> REG_WRITE   1</a:t>
            </a:r>
          </a:p>
          <a:p>
            <a:r>
              <a:rPr lang="en-US" sz="1100" b="1" dirty="0">
                <a:solidFill>
                  <a:srgbClr val="FF6600"/>
                </a:solidFill>
                <a:latin typeface="Courier New"/>
                <a:cs typeface="Courier New"/>
              </a:rPr>
              <a:t>#define</a:t>
            </a:r>
            <a:r>
              <a:rPr lang="en-US" sz="1100" b="1" dirty="0">
                <a:latin typeface="Courier New"/>
                <a:cs typeface="Courier New"/>
              </a:rPr>
              <a:t> REG_ADD     2</a:t>
            </a:r>
          </a:p>
          <a:p>
            <a:endParaRPr lang="en-US" sz="1100" b="1" dirty="0">
              <a:latin typeface="Courier New"/>
              <a:cs typeface="Courier New"/>
            </a:endParaRPr>
          </a:p>
          <a:p>
            <a:r>
              <a:rPr lang="en-US" sz="1100" b="1" dirty="0">
                <a:solidFill>
                  <a:srgbClr val="008000"/>
                </a:solidFill>
                <a:latin typeface="Courier New"/>
                <a:cs typeface="Courier New"/>
              </a:rPr>
              <a:t>// count register</a:t>
            </a:r>
          </a:p>
          <a:p>
            <a:r>
              <a:rPr lang="en-US" sz="1100" b="1" dirty="0">
                <a:latin typeface="Courier New"/>
                <a:cs typeface="Courier New"/>
              </a:rPr>
              <a:t>@</a:t>
            </a:r>
            <a:r>
              <a:rPr lang="en-US" sz="1100" b="1" dirty="0" err="1">
                <a:latin typeface="Courier New"/>
                <a:cs typeface="Courier New"/>
              </a:rPr>
              <a:t>Xilinx_MaxLatency</a:t>
            </a:r>
            <a:r>
              <a:rPr lang="en-US" sz="1100" b="1" dirty="0">
                <a:latin typeface="Courier New"/>
                <a:cs typeface="Courier New"/>
              </a:rPr>
              <a:t>(1)</a:t>
            </a:r>
          </a:p>
          <a:p>
            <a:r>
              <a:rPr lang="en-US" sz="1100" b="1" dirty="0">
                <a:latin typeface="Courier New"/>
                <a:cs typeface="Courier New"/>
              </a:rPr>
              <a:t>@</a:t>
            </a:r>
            <a:r>
              <a:rPr lang="en-US" sz="1100" b="1" dirty="0" err="1">
                <a:latin typeface="Courier New"/>
                <a:cs typeface="Courier New"/>
              </a:rPr>
              <a:t>Xilinx_ControlWidth</a:t>
            </a:r>
            <a:r>
              <a:rPr lang="en-US" sz="1100" b="1" dirty="0">
                <a:latin typeface="Courier New"/>
                <a:cs typeface="Courier New"/>
              </a:rPr>
              <a:t>(3)</a:t>
            </a:r>
          </a:p>
          <a:p>
            <a:r>
              <a:rPr lang="en-US" sz="1100" b="1" dirty="0">
                <a:solidFill>
                  <a:srgbClr val="FF6600"/>
                </a:solidFill>
                <a:latin typeface="Courier New"/>
                <a:cs typeface="Courier New"/>
              </a:rPr>
              <a:t>extern void</a:t>
            </a:r>
            <a:r>
              <a:rPr lang="en-US" sz="1100" b="1" dirty="0">
                <a:latin typeface="Courier New"/>
                <a:cs typeface="Courier New"/>
              </a:rPr>
              <a:t> count(</a:t>
            </a:r>
            <a:r>
              <a:rPr lang="en-US" sz="1100" b="1" dirty="0">
                <a:solidFill>
                  <a:srgbClr val="FF6600"/>
                </a:solidFill>
                <a:latin typeface="Courier New"/>
                <a:cs typeface="Courier New"/>
              </a:rPr>
              <a:t>in bit</a:t>
            </a:r>
            <a:r>
              <a:rPr lang="en-US" sz="1100" b="1" dirty="0">
                <a:latin typeface="Courier New"/>
                <a:cs typeface="Courier New"/>
              </a:rPr>
              <a:t>&lt;3&gt; index,</a:t>
            </a:r>
          </a:p>
          <a:p>
            <a:r>
              <a:rPr lang="en-US" sz="1100" b="1" dirty="0">
                <a:latin typeface="Courier New"/>
                <a:cs typeface="Courier New"/>
              </a:rPr>
              <a:t>                  </a:t>
            </a:r>
            <a:r>
              <a:rPr lang="en-US" sz="1100" b="1" dirty="0">
                <a:solidFill>
                  <a:srgbClr val="FF6600"/>
                </a:solidFill>
                <a:latin typeface="Courier New"/>
                <a:cs typeface="Courier New"/>
              </a:rPr>
              <a:t>in bit</a:t>
            </a:r>
            <a:r>
              <a:rPr lang="en-US" sz="1100" b="1" dirty="0">
                <a:latin typeface="Courier New"/>
                <a:cs typeface="Courier New"/>
              </a:rPr>
              <a:t>&lt;32&gt; </a:t>
            </a:r>
            <a:r>
              <a:rPr lang="en-US" sz="1100" b="1" dirty="0" err="1">
                <a:latin typeface="Courier New"/>
                <a:cs typeface="Courier New"/>
              </a:rPr>
              <a:t>newVal</a:t>
            </a:r>
            <a:r>
              <a:rPr lang="en-US" sz="1100" b="1" dirty="0">
                <a:latin typeface="Courier New"/>
                <a:cs typeface="Courier New"/>
              </a:rPr>
              <a:t>,</a:t>
            </a:r>
          </a:p>
          <a:p>
            <a:r>
              <a:rPr lang="en-US" sz="1100" b="1" dirty="0">
                <a:latin typeface="Courier New"/>
                <a:cs typeface="Courier New"/>
              </a:rPr>
              <a:t>                  </a:t>
            </a:r>
            <a:r>
              <a:rPr lang="en-US" sz="1100" b="1" dirty="0">
                <a:solidFill>
                  <a:srgbClr val="FF6600"/>
                </a:solidFill>
                <a:latin typeface="Courier New"/>
                <a:cs typeface="Courier New"/>
              </a:rPr>
              <a:t>in bit</a:t>
            </a:r>
            <a:r>
              <a:rPr lang="en-US" sz="1100" b="1" dirty="0">
                <a:latin typeface="Courier New"/>
                <a:cs typeface="Courier New"/>
              </a:rPr>
              <a:t>&lt;32&gt; </a:t>
            </a:r>
            <a:r>
              <a:rPr lang="en-US" sz="1100" b="1" dirty="0" err="1">
                <a:latin typeface="Courier New"/>
                <a:cs typeface="Courier New"/>
              </a:rPr>
              <a:t>incVal</a:t>
            </a:r>
            <a:r>
              <a:rPr lang="en-US" sz="1100" b="1" dirty="0">
                <a:latin typeface="Courier New"/>
                <a:cs typeface="Courier New"/>
              </a:rPr>
              <a:t>,</a:t>
            </a:r>
          </a:p>
          <a:p>
            <a:r>
              <a:rPr lang="en-US" sz="1100" b="1" dirty="0">
                <a:latin typeface="Courier New"/>
                <a:cs typeface="Courier New"/>
              </a:rPr>
              <a:t>                  </a:t>
            </a:r>
            <a:r>
              <a:rPr lang="en-US" sz="1100" b="1" dirty="0">
                <a:solidFill>
                  <a:srgbClr val="FF6600"/>
                </a:solidFill>
                <a:latin typeface="Courier New"/>
                <a:cs typeface="Courier New"/>
              </a:rPr>
              <a:t>in bit</a:t>
            </a:r>
            <a:r>
              <a:rPr lang="en-US" sz="1100" b="1" dirty="0">
                <a:latin typeface="Courier New"/>
                <a:cs typeface="Courier New"/>
              </a:rPr>
              <a:t>&lt;8&gt; </a:t>
            </a:r>
            <a:r>
              <a:rPr lang="en-US" sz="1100" b="1" dirty="0" err="1">
                <a:latin typeface="Courier New"/>
                <a:cs typeface="Courier New"/>
              </a:rPr>
              <a:t>opCode</a:t>
            </a:r>
            <a:r>
              <a:rPr lang="en-US" sz="1100" b="1" dirty="0">
                <a:latin typeface="Courier New"/>
                <a:cs typeface="Courier New"/>
              </a:rPr>
              <a:t>,</a:t>
            </a:r>
          </a:p>
          <a:p>
            <a:r>
              <a:rPr lang="en-US" sz="1100" b="1" dirty="0">
                <a:latin typeface="Courier New"/>
                <a:cs typeface="Courier New"/>
              </a:rPr>
              <a:t>                 </a:t>
            </a:r>
            <a:r>
              <a:rPr lang="en-US" sz="1100" b="1">
                <a:latin typeface="Courier New"/>
                <a:cs typeface="Courier New"/>
              </a:rPr>
              <a:t> </a:t>
            </a:r>
            <a:r>
              <a:rPr lang="en-US" sz="1100" b="1" smtClean="0">
                <a:solidFill>
                  <a:srgbClr val="FF6600"/>
                </a:solidFill>
                <a:latin typeface="Courier New"/>
                <a:cs typeface="Courier New"/>
              </a:rPr>
              <a:t>out </a:t>
            </a:r>
            <a:r>
              <a:rPr lang="en-US" sz="1100" b="1" dirty="0">
                <a:solidFill>
                  <a:srgbClr val="FF6600"/>
                </a:solidFill>
                <a:latin typeface="Courier New"/>
                <a:cs typeface="Courier New"/>
              </a:rPr>
              <a:t>bit</a:t>
            </a:r>
            <a:r>
              <a:rPr lang="en-US" sz="1100" b="1" dirty="0">
                <a:latin typeface="Courier New"/>
                <a:cs typeface="Courier New"/>
              </a:rPr>
              <a:t>&lt;32&gt; result);</a:t>
            </a:r>
          </a:p>
          <a:p>
            <a:endParaRPr lang="en-US" sz="1100" b="1" dirty="0">
              <a:latin typeface="Courier New"/>
              <a:cs typeface="Courier New"/>
            </a:endParaRPr>
          </a:p>
          <a:p>
            <a:r>
              <a:rPr lang="en-US" sz="1100" b="1" dirty="0">
                <a:solidFill>
                  <a:srgbClr val="FF6600"/>
                </a:solidFill>
                <a:latin typeface="Courier New"/>
                <a:cs typeface="Courier New"/>
              </a:rPr>
              <a:t>bit</a:t>
            </a:r>
            <a:r>
              <a:rPr lang="en-US" sz="1100" b="1" dirty="0">
                <a:latin typeface="Courier New"/>
                <a:cs typeface="Courier New"/>
              </a:rPr>
              <a:t>&lt;16&gt; index = </a:t>
            </a:r>
            <a:r>
              <a:rPr lang="en-US" sz="1100" b="1" dirty="0" err="1">
                <a:latin typeface="Courier New"/>
                <a:cs typeface="Courier New"/>
              </a:rPr>
              <a:t>pkt.hdr.index</a:t>
            </a:r>
            <a:r>
              <a:rPr lang="en-US" sz="1100" b="1" dirty="0">
                <a:latin typeface="Courier New"/>
                <a:cs typeface="Courier New"/>
              </a:rPr>
              <a:t>;</a:t>
            </a:r>
          </a:p>
          <a:p>
            <a:r>
              <a:rPr lang="en-US" sz="1100" b="1" dirty="0">
                <a:solidFill>
                  <a:srgbClr val="FF6600"/>
                </a:solidFill>
                <a:latin typeface="Courier New"/>
                <a:cs typeface="Courier New"/>
              </a:rPr>
              <a:t>bit</a:t>
            </a:r>
            <a:r>
              <a:rPr lang="en-US" sz="1100" b="1" dirty="0">
                <a:latin typeface="Courier New"/>
                <a:cs typeface="Courier New"/>
              </a:rPr>
              <a:t>&lt;32&gt; </a:t>
            </a:r>
            <a:r>
              <a:rPr lang="en-US" sz="1100" b="1" dirty="0" err="1">
                <a:latin typeface="Courier New"/>
                <a:cs typeface="Courier New"/>
              </a:rPr>
              <a:t>newVal</a:t>
            </a:r>
            <a:r>
              <a:rPr lang="en-US" sz="1100" b="1" dirty="0">
                <a:latin typeface="Courier New"/>
                <a:cs typeface="Courier New"/>
              </a:rPr>
              <a:t>;</a:t>
            </a:r>
          </a:p>
          <a:p>
            <a:r>
              <a:rPr lang="en-US" sz="1100" b="1" dirty="0">
                <a:solidFill>
                  <a:srgbClr val="FF6600"/>
                </a:solidFill>
                <a:latin typeface="Courier New"/>
                <a:cs typeface="Courier New"/>
              </a:rPr>
              <a:t>bit</a:t>
            </a:r>
            <a:r>
              <a:rPr lang="en-US" sz="1100" b="1" dirty="0">
                <a:latin typeface="Courier New"/>
                <a:cs typeface="Courier New"/>
              </a:rPr>
              <a:t>&lt;32&gt; </a:t>
            </a:r>
            <a:r>
              <a:rPr lang="en-US" sz="1100" b="1" dirty="0" err="1">
                <a:latin typeface="Courier New"/>
                <a:cs typeface="Courier New"/>
              </a:rPr>
              <a:t>incVal</a:t>
            </a:r>
            <a:r>
              <a:rPr lang="en-US" sz="1100" b="1" dirty="0">
                <a:latin typeface="Courier New"/>
                <a:cs typeface="Courier New"/>
              </a:rPr>
              <a:t>;</a:t>
            </a:r>
          </a:p>
          <a:p>
            <a:r>
              <a:rPr lang="en-US" sz="1100" b="1" dirty="0">
                <a:solidFill>
                  <a:srgbClr val="FF6600"/>
                </a:solidFill>
                <a:latin typeface="Courier New"/>
                <a:cs typeface="Courier New"/>
              </a:rPr>
              <a:t>bit</a:t>
            </a:r>
            <a:r>
              <a:rPr lang="en-US" sz="1100" b="1" dirty="0">
                <a:latin typeface="Courier New"/>
                <a:cs typeface="Courier New"/>
              </a:rPr>
              <a:t>&lt;8&gt; </a:t>
            </a:r>
            <a:r>
              <a:rPr lang="en-US" sz="1100" b="1" dirty="0" err="1">
                <a:latin typeface="Courier New"/>
                <a:cs typeface="Courier New"/>
              </a:rPr>
              <a:t>opCode</a:t>
            </a:r>
            <a:r>
              <a:rPr lang="en-US" sz="1100" b="1" dirty="0">
                <a:latin typeface="Courier New"/>
                <a:cs typeface="Courier New"/>
              </a:rPr>
              <a:t>;</a:t>
            </a:r>
          </a:p>
          <a:p>
            <a:endParaRPr lang="en-US" sz="1100" b="1" dirty="0">
              <a:latin typeface="Courier New"/>
              <a:cs typeface="Courier New"/>
            </a:endParaRPr>
          </a:p>
          <a:p>
            <a:r>
              <a:rPr lang="en-US" sz="1100" b="1" dirty="0">
                <a:solidFill>
                  <a:srgbClr val="FF6600"/>
                </a:solidFill>
                <a:latin typeface="Courier New"/>
                <a:cs typeface="Courier New"/>
              </a:rPr>
              <a:t>if</a:t>
            </a:r>
            <a:r>
              <a:rPr lang="en-US" sz="1100" b="1" dirty="0">
                <a:latin typeface="Courier New"/>
                <a:cs typeface="Courier New"/>
              </a:rPr>
              <a:t>(</a:t>
            </a:r>
            <a:r>
              <a:rPr lang="en-US" sz="1100" b="1" dirty="0" err="1">
                <a:latin typeface="Courier New"/>
                <a:cs typeface="Courier New"/>
              </a:rPr>
              <a:t>pkt.hdr.reset</a:t>
            </a:r>
            <a:r>
              <a:rPr lang="en-US" sz="1100" b="1" dirty="0">
                <a:latin typeface="Courier New"/>
                <a:cs typeface="Courier New"/>
              </a:rPr>
              <a:t> == 1) {</a:t>
            </a:r>
          </a:p>
          <a:p>
            <a:r>
              <a:rPr lang="en-US" sz="1100" b="1" dirty="0">
                <a:latin typeface="Courier New"/>
                <a:cs typeface="Courier New"/>
              </a:rPr>
              <a:t>    </a:t>
            </a:r>
            <a:r>
              <a:rPr lang="en-US" sz="1100" b="1" dirty="0" err="1">
                <a:latin typeface="Courier New"/>
                <a:cs typeface="Courier New"/>
              </a:rPr>
              <a:t>newVal</a:t>
            </a:r>
            <a:r>
              <a:rPr lang="en-US" sz="1100" b="1" dirty="0">
                <a:latin typeface="Courier New"/>
                <a:cs typeface="Courier New"/>
              </a:rPr>
              <a:t> = 0;</a:t>
            </a:r>
          </a:p>
          <a:p>
            <a:r>
              <a:rPr lang="en-US" sz="1100" b="1" dirty="0">
                <a:latin typeface="Courier New"/>
                <a:cs typeface="Courier New"/>
              </a:rPr>
              <a:t>    </a:t>
            </a:r>
            <a:r>
              <a:rPr lang="en-US" sz="1100" b="1" dirty="0" err="1">
                <a:latin typeface="Courier New"/>
                <a:cs typeface="Courier New"/>
              </a:rPr>
              <a:t>incVal</a:t>
            </a:r>
            <a:r>
              <a:rPr lang="en-US" sz="1100" b="1" dirty="0">
                <a:latin typeface="Courier New"/>
                <a:cs typeface="Courier New"/>
              </a:rPr>
              <a:t> = 0; </a:t>
            </a:r>
            <a:r>
              <a:rPr lang="en-US" sz="1100" b="1" dirty="0">
                <a:solidFill>
                  <a:srgbClr val="008000"/>
                </a:solidFill>
                <a:latin typeface="Courier New"/>
                <a:cs typeface="Courier New"/>
              </a:rPr>
              <a:t>// not used</a:t>
            </a:r>
          </a:p>
          <a:p>
            <a:r>
              <a:rPr lang="en-US" sz="1100" b="1" dirty="0">
                <a:latin typeface="Courier New"/>
                <a:cs typeface="Courier New"/>
              </a:rPr>
              <a:t>    </a:t>
            </a:r>
            <a:r>
              <a:rPr lang="en-US" sz="1100" b="1" dirty="0" err="1">
                <a:latin typeface="Courier New"/>
                <a:cs typeface="Courier New"/>
              </a:rPr>
              <a:t>opCode</a:t>
            </a:r>
            <a:r>
              <a:rPr lang="en-US" sz="1100" b="1" dirty="0">
                <a:latin typeface="Courier New"/>
                <a:cs typeface="Courier New"/>
              </a:rPr>
              <a:t> = REG_WRITE;</a:t>
            </a:r>
          </a:p>
          <a:p>
            <a:r>
              <a:rPr lang="en-US" sz="1100" b="1" dirty="0">
                <a:latin typeface="Courier New"/>
                <a:cs typeface="Courier New"/>
              </a:rPr>
              <a:t>} </a:t>
            </a:r>
            <a:r>
              <a:rPr lang="en-US" sz="1100" b="1" dirty="0">
                <a:solidFill>
                  <a:srgbClr val="FF6600"/>
                </a:solidFill>
                <a:latin typeface="Courier New"/>
                <a:cs typeface="Courier New"/>
              </a:rPr>
              <a:t>else</a:t>
            </a:r>
            <a:r>
              <a:rPr lang="en-US" sz="1100" b="1" dirty="0">
                <a:latin typeface="Courier New"/>
                <a:cs typeface="Courier New"/>
              </a:rPr>
              <a:t> {</a:t>
            </a:r>
          </a:p>
          <a:p>
            <a:r>
              <a:rPr lang="en-US" sz="1100" b="1" dirty="0">
                <a:latin typeface="Courier New"/>
                <a:cs typeface="Courier New"/>
              </a:rPr>
              <a:t>    </a:t>
            </a:r>
            <a:r>
              <a:rPr lang="en-US" sz="1100" b="1" dirty="0" err="1">
                <a:latin typeface="Courier New"/>
                <a:cs typeface="Courier New"/>
              </a:rPr>
              <a:t>newVal</a:t>
            </a:r>
            <a:r>
              <a:rPr lang="en-US" sz="1100" b="1" dirty="0">
                <a:latin typeface="Courier New"/>
                <a:cs typeface="Courier New"/>
              </a:rPr>
              <a:t> = 0; </a:t>
            </a:r>
            <a:r>
              <a:rPr lang="en-US" sz="1100" b="1" dirty="0">
                <a:solidFill>
                  <a:srgbClr val="008000"/>
                </a:solidFill>
                <a:latin typeface="Courier New"/>
                <a:cs typeface="Courier New"/>
              </a:rPr>
              <a:t>// not used</a:t>
            </a:r>
          </a:p>
          <a:p>
            <a:r>
              <a:rPr lang="en-US" sz="1100" b="1" dirty="0">
                <a:latin typeface="Courier New"/>
                <a:cs typeface="Courier New"/>
              </a:rPr>
              <a:t>    </a:t>
            </a:r>
            <a:r>
              <a:rPr lang="en-US" sz="1100" b="1" dirty="0" err="1">
                <a:latin typeface="Courier New"/>
                <a:cs typeface="Courier New"/>
              </a:rPr>
              <a:t>incVal</a:t>
            </a:r>
            <a:r>
              <a:rPr lang="en-US" sz="1100" b="1" dirty="0">
                <a:latin typeface="Courier New"/>
                <a:cs typeface="Courier New"/>
              </a:rPr>
              <a:t> = 1;</a:t>
            </a:r>
          </a:p>
          <a:p>
            <a:r>
              <a:rPr lang="en-US" sz="1100" b="1" dirty="0">
                <a:latin typeface="Courier New"/>
                <a:cs typeface="Courier New"/>
              </a:rPr>
              <a:t>    </a:t>
            </a:r>
            <a:r>
              <a:rPr lang="en-US" sz="1100" b="1" dirty="0" err="1">
                <a:latin typeface="Courier New"/>
                <a:cs typeface="Courier New"/>
              </a:rPr>
              <a:t>opCode</a:t>
            </a:r>
            <a:r>
              <a:rPr lang="en-US" sz="1100" b="1" dirty="0">
                <a:latin typeface="Courier New"/>
                <a:cs typeface="Courier New"/>
              </a:rPr>
              <a:t> = REG_ADD;</a:t>
            </a:r>
          </a:p>
          <a:p>
            <a:r>
              <a:rPr lang="en-US" sz="1100" b="1" dirty="0">
                <a:latin typeface="Courier New"/>
                <a:cs typeface="Courier New"/>
              </a:rPr>
              <a:t>}</a:t>
            </a:r>
          </a:p>
          <a:p>
            <a:endParaRPr lang="en-US" sz="1100" b="1" dirty="0">
              <a:latin typeface="Courier New"/>
              <a:cs typeface="Courier New"/>
            </a:endParaRPr>
          </a:p>
          <a:p>
            <a:r>
              <a:rPr lang="en-US" sz="1100" b="1" dirty="0">
                <a:solidFill>
                  <a:srgbClr val="FF6600"/>
                </a:solidFill>
                <a:latin typeface="Courier New"/>
                <a:cs typeface="Courier New"/>
              </a:rPr>
              <a:t>bit</a:t>
            </a:r>
            <a:r>
              <a:rPr lang="en-US" sz="1100" b="1" dirty="0">
                <a:latin typeface="Courier New"/>
                <a:cs typeface="Courier New"/>
              </a:rPr>
              <a:t>&lt;32&gt; result; </a:t>
            </a:r>
            <a:r>
              <a:rPr lang="en-US" sz="1100" b="1" dirty="0">
                <a:solidFill>
                  <a:srgbClr val="008000"/>
                </a:solidFill>
                <a:latin typeface="Courier New"/>
                <a:cs typeface="Courier New"/>
              </a:rPr>
              <a:t>// the new value stored in count</a:t>
            </a:r>
          </a:p>
          <a:p>
            <a:r>
              <a:rPr lang="en-US" sz="1100" b="1" dirty="0" err="1">
                <a:latin typeface="Courier New"/>
                <a:cs typeface="Courier New"/>
              </a:rPr>
              <a:t>count_reg_raw</a:t>
            </a:r>
            <a:r>
              <a:rPr lang="en-US" sz="1100" b="1" dirty="0">
                <a:latin typeface="Courier New"/>
                <a:cs typeface="Courier New"/>
              </a:rPr>
              <a:t>(index, </a:t>
            </a:r>
            <a:r>
              <a:rPr lang="en-US" sz="1100" b="1" dirty="0" err="1">
                <a:latin typeface="Courier New"/>
                <a:cs typeface="Courier New"/>
              </a:rPr>
              <a:t>newVal</a:t>
            </a:r>
            <a:r>
              <a:rPr lang="en-US" sz="1100" b="1" dirty="0">
                <a:latin typeface="Courier New"/>
                <a:cs typeface="Courier New"/>
              </a:rPr>
              <a:t>, </a:t>
            </a:r>
            <a:r>
              <a:rPr lang="en-US" sz="1100" b="1" dirty="0" err="1">
                <a:latin typeface="Courier New"/>
                <a:cs typeface="Courier New"/>
              </a:rPr>
              <a:t>incVal</a:t>
            </a:r>
            <a:r>
              <a:rPr lang="en-US" sz="1100" b="1" dirty="0">
                <a:latin typeface="Courier New"/>
                <a:cs typeface="Courier New"/>
              </a:rPr>
              <a:t>, </a:t>
            </a:r>
            <a:r>
              <a:rPr lang="en-US" sz="1100" b="1" dirty="0" err="1">
                <a:latin typeface="Courier New"/>
                <a:cs typeface="Courier New"/>
              </a:rPr>
              <a:t>opCode</a:t>
            </a:r>
            <a:r>
              <a:rPr lang="en-US" sz="1100" b="1" dirty="0">
                <a:latin typeface="Courier New"/>
                <a:cs typeface="Courier New"/>
              </a:rPr>
              <a:t>, result);</a:t>
            </a:r>
          </a:p>
        </p:txBody>
      </p:sp>
      <p:sp>
        <p:nvSpPr>
          <p:cNvPr id="2" name="Title 1"/>
          <p:cNvSpPr>
            <a:spLocks noGrp="1"/>
          </p:cNvSpPr>
          <p:nvPr>
            <p:ph type="title"/>
          </p:nvPr>
        </p:nvSpPr>
        <p:spPr/>
        <p:txBody>
          <a:bodyPr/>
          <a:lstStyle/>
          <a:p>
            <a:r>
              <a:rPr lang="en-US" dirty="0" smtClean="0"/>
              <a:t>Using Atom Externs in P4 – </a:t>
            </a:r>
            <a:r>
              <a:rPr lang="en-US" dirty="0"/>
              <a:t>Resetting Counter</a:t>
            </a:r>
            <a:r>
              <a:rPr lang="en-US" dirty="0" smtClean="0"/>
              <a:t> </a:t>
            </a:r>
            <a:endParaRPr lang="en-US" dirty="0"/>
          </a:p>
        </p:txBody>
      </p:sp>
      <p:sp>
        <p:nvSpPr>
          <p:cNvPr id="6" name="Content Placeholder 2"/>
          <p:cNvSpPr>
            <a:spLocks noGrp="1"/>
          </p:cNvSpPr>
          <p:nvPr>
            <p:ph sz="quarter" idx="10"/>
          </p:nvPr>
        </p:nvSpPr>
        <p:spPr>
          <a:xfrm>
            <a:off x="5497261" y="1200614"/>
            <a:ext cx="3325092" cy="1030374"/>
          </a:xfrm>
          <a:ln w="28575" cmpd="sng">
            <a:solidFill>
              <a:schemeClr val="tx1"/>
            </a:solidFill>
            <a:prstDash val="dash"/>
          </a:ln>
        </p:spPr>
        <p:txBody>
          <a:bodyPr>
            <a:normAutofit/>
          </a:bodyPr>
          <a:lstStyle/>
          <a:p>
            <a:pPr>
              <a:buFont typeface="Wingdings" charset="2"/>
              <a:buChar char="u"/>
            </a:pPr>
            <a:r>
              <a:rPr lang="en-US" dirty="0" smtClean="0"/>
              <a:t>State can be accessed exactly </a:t>
            </a:r>
            <a:r>
              <a:rPr lang="en-US" b="1" i="1" dirty="0" smtClean="0"/>
              <a:t>1 time</a:t>
            </a:r>
          </a:p>
          <a:p>
            <a:pPr>
              <a:buFont typeface="Wingdings" charset="2"/>
              <a:buChar char="u"/>
            </a:pPr>
            <a:r>
              <a:rPr lang="en-US" dirty="0" smtClean="0">
                <a:solidFill>
                  <a:schemeClr val="tx1"/>
                </a:solidFill>
              </a:rPr>
              <a:t>Using RAW atom here</a:t>
            </a:r>
          </a:p>
        </p:txBody>
      </p:sp>
      <p:sp>
        <p:nvSpPr>
          <p:cNvPr id="8" name="Content Placeholder 2"/>
          <p:cNvSpPr txBox="1">
            <a:spLocks/>
          </p:cNvSpPr>
          <p:nvPr/>
        </p:nvSpPr>
        <p:spPr>
          <a:xfrm>
            <a:off x="5497261" y="2439263"/>
            <a:ext cx="3325092" cy="451832"/>
          </a:xfrm>
          <a:prstGeom prst="rect">
            <a:avLst/>
          </a:prstGeom>
          <a:ln w="28575" cmpd="sng">
            <a:solidFill>
              <a:schemeClr val="tx1"/>
            </a:solidFill>
            <a:prstDash val="dash"/>
          </a:ln>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Char char="u"/>
            </a:pPr>
            <a:r>
              <a:rPr lang="en-US" sz="1900" dirty="0" smtClean="0"/>
              <a:t>Instantiate atom</a:t>
            </a:r>
            <a:endParaRPr lang="en-US" sz="1900" b="1" i="1" dirty="0" smtClean="0"/>
          </a:p>
          <a:p>
            <a:pPr>
              <a:buFont typeface="Wingdings" charset="2"/>
              <a:buChar char="u"/>
            </a:pPr>
            <a:endParaRPr lang="en-US" dirty="0" smtClean="0"/>
          </a:p>
        </p:txBody>
      </p:sp>
      <p:sp>
        <p:nvSpPr>
          <p:cNvPr id="9" name="Content Placeholder 2"/>
          <p:cNvSpPr txBox="1">
            <a:spLocks/>
          </p:cNvSpPr>
          <p:nvPr/>
        </p:nvSpPr>
        <p:spPr>
          <a:xfrm>
            <a:off x="5497261" y="4045565"/>
            <a:ext cx="3325092" cy="834206"/>
          </a:xfrm>
          <a:prstGeom prst="rect">
            <a:avLst/>
          </a:prstGeom>
          <a:ln w="28575" cmpd="sng">
            <a:solidFill>
              <a:schemeClr val="tx1"/>
            </a:solidFill>
            <a:prstDash val="dash"/>
          </a:ln>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Char char="u"/>
            </a:pPr>
            <a:r>
              <a:rPr lang="en-US" sz="1900" dirty="0" smtClean="0"/>
              <a:t>Set metadata for state access </a:t>
            </a:r>
            <a:endParaRPr lang="en-US" sz="1900" b="1" i="1" dirty="0" smtClean="0"/>
          </a:p>
          <a:p>
            <a:pPr>
              <a:buFont typeface="Wingdings" charset="2"/>
              <a:buChar char="u"/>
            </a:pPr>
            <a:endParaRPr lang="en-US" dirty="0" smtClean="0"/>
          </a:p>
        </p:txBody>
      </p:sp>
      <p:sp>
        <p:nvSpPr>
          <p:cNvPr id="10" name="Content Placeholder 2"/>
          <p:cNvSpPr txBox="1">
            <a:spLocks/>
          </p:cNvSpPr>
          <p:nvPr/>
        </p:nvSpPr>
        <p:spPr>
          <a:xfrm>
            <a:off x="5497261" y="5449335"/>
            <a:ext cx="3325092" cy="451832"/>
          </a:xfrm>
          <a:prstGeom prst="rect">
            <a:avLst/>
          </a:prstGeom>
          <a:ln w="28575" cmpd="sng">
            <a:solidFill>
              <a:schemeClr val="tx1"/>
            </a:solidFill>
            <a:prstDash val="dash"/>
          </a:ln>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Char char="u"/>
            </a:pPr>
            <a:r>
              <a:rPr lang="en-US" sz="1900" b="1" dirty="0" smtClean="0"/>
              <a:t>Single</a:t>
            </a:r>
            <a:r>
              <a:rPr lang="en-US" sz="1900" dirty="0" smtClean="0"/>
              <a:t> state </a:t>
            </a:r>
            <a:r>
              <a:rPr lang="en-US" sz="1900" dirty="0" smtClean="0"/>
              <a:t>access!</a:t>
            </a:r>
            <a:endParaRPr lang="en-US" sz="1900" b="1" i="1" dirty="0" smtClean="0"/>
          </a:p>
          <a:p>
            <a:pPr>
              <a:buFont typeface="Wingdings" charset="2"/>
              <a:buChar char="u"/>
            </a:pPr>
            <a:endParaRPr lang="en-US" dirty="0" smtClean="0"/>
          </a:p>
        </p:txBody>
      </p:sp>
      <p:sp>
        <p:nvSpPr>
          <p:cNvPr id="11" name="Left Brace 10"/>
          <p:cNvSpPr/>
          <p:nvPr/>
        </p:nvSpPr>
        <p:spPr>
          <a:xfrm rot="10800000">
            <a:off x="4895737" y="2076821"/>
            <a:ext cx="601524" cy="113788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10800000">
            <a:off x="4895736" y="3342308"/>
            <a:ext cx="601524" cy="228948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p:cNvCxnSpPr>
            <a:stCxn id="10" idx="2"/>
          </p:cNvCxnSpPr>
          <p:nvPr/>
        </p:nvCxnSpPr>
        <p:spPr>
          <a:xfrm flipH="1">
            <a:off x="5373474" y="5901167"/>
            <a:ext cx="1786333" cy="282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394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53682" y="2187416"/>
            <a:ext cx="6265875" cy="1524072"/>
          </a:xfrm>
        </p:spPr>
        <p:txBody>
          <a:bodyPr/>
          <a:lstStyle/>
          <a:p>
            <a:pPr algn="ctr"/>
            <a:r>
              <a:rPr lang="en-US" sz="4000" dirty="0" smtClean="0">
                <a:latin typeface="Arial" charset="0"/>
              </a:rPr>
              <a:t>P4</a:t>
            </a:r>
            <a:r>
              <a:rPr lang="en-US" sz="4000" dirty="0" smtClean="0">
                <a:latin typeface="Arial" charset="0"/>
              </a:rPr>
              <a:t>-&gt;</a:t>
            </a:r>
            <a:r>
              <a:rPr lang="en-US" sz="4000" dirty="0" err="1" smtClean="0">
                <a:latin typeface="Arial" charset="0"/>
              </a:rPr>
              <a:t>NetFPGA</a:t>
            </a:r>
            <a:r>
              <a:rPr lang="en-US" sz="4000" dirty="0" smtClean="0">
                <a:latin typeface="Arial" charset="0"/>
              </a:rPr>
              <a:t> </a:t>
            </a:r>
            <a:r>
              <a:rPr lang="en-US" sz="4000" dirty="0" smtClean="0">
                <a:latin typeface="Arial" charset="0"/>
              </a:rPr>
              <a:t>Workflow</a:t>
            </a:r>
            <a:br>
              <a:rPr lang="en-US" sz="4000" dirty="0" smtClean="0">
                <a:latin typeface="Arial" charset="0"/>
              </a:rPr>
            </a:br>
            <a:r>
              <a:rPr lang="en-US" sz="4000" dirty="0" smtClean="0">
                <a:latin typeface="Arial" charset="0"/>
              </a:rPr>
              <a:t>Overview</a:t>
            </a:r>
            <a:endParaRPr lang="en-US" sz="4000" dirty="0">
              <a:latin typeface="Arial" charset="0"/>
            </a:endParaRPr>
          </a:p>
        </p:txBody>
      </p:sp>
    </p:spTree>
    <p:extLst>
      <p:ext uri="{BB962C8B-B14F-4D97-AF65-F5344CB8AC3E}">
        <p14:creationId xmlns:p14="http://schemas.microsoft.com/office/powerpoint/2010/main" val="14797330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915358" y="1261716"/>
            <a:ext cx="4147469" cy="643401"/>
          </a:xfrm>
          <a:prstGeom prst="wedgeRoundRectCallout">
            <a:avLst>
              <a:gd name="adj1" fmla="val 71022"/>
              <a:gd name="adj2" fmla="val -12824"/>
              <a:gd name="adj3" fmla="val 16667"/>
            </a:avLst>
          </a:prstGeom>
          <a:solidFill>
            <a:schemeClr val="accent2">
              <a:lumMod val="10000"/>
              <a:lumOff val="90000"/>
            </a:schemeClr>
          </a:solidFill>
          <a:ln>
            <a:solidFill>
              <a:schemeClr val="accent2">
                <a:lumMod val="25000"/>
                <a:lumOff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P4-NetFPGA Workflow</a:t>
            </a:r>
            <a:endParaRPr lang="en-US" dirty="0"/>
          </a:p>
        </p:txBody>
      </p:sp>
      <p:sp>
        <p:nvSpPr>
          <p:cNvPr id="3" name="Content Placeholder 2"/>
          <p:cNvSpPr>
            <a:spLocks noGrp="1"/>
          </p:cNvSpPr>
          <p:nvPr>
            <p:ph sz="quarter" idx="10"/>
          </p:nvPr>
        </p:nvSpPr>
        <p:spPr/>
        <p:txBody>
          <a:bodyPr/>
          <a:lstStyle/>
          <a:p>
            <a:pPr>
              <a:buFont typeface="+mj-lt"/>
              <a:buAutoNum type="arabicPeriod"/>
            </a:pPr>
            <a:r>
              <a:rPr lang="en-US" dirty="0" smtClean="0"/>
              <a:t>Write P4 program</a:t>
            </a:r>
          </a:p>
          <a:p>
            <a:pPr>
              <a:buFont typeface="+mj-lt"/>
              <a:buAutoNum type="arabicPeriod"/>
            </a:pPr>
            <a:r>
              <a:rPr lang="en-US" dirty="0" smtClean="0"/>
              <a:t>Write python </a:t>
            </a:r>
            <a:r>
              <a:rPr lang="en-US" dirty="0" err="1" smtClean="0"/>
              <a:t>gen_testdata.py</a:t>
            </a:r>
            <a:r>
              <a:rPr lang="en-US" dirty="0" smtClean="0"/>
              <a:t> script </a:t>
            </a:r>
          </a:p>
          <a:p>
            <a:pPr>
              <a:buFont typeface="+mj-lt"/>
              <a:buAutoNum type="arabicPeriod"/>
            </a:pPr>
            <a:r>
              <a:rPr lang="en-US" dirty="0" smtClean="0"/>
              <a:t>Compile to </a:t>
            </a:r>
            <a:r>
              <a:rPr lang="en-US" dirty="0" err="1" smtClean="0"/>
              <a:t>verilog</a:t>
            </a:r>
            <a:r>
              <a:rPr lang="en-US" dirty="0" smtClean="0"/>
              <a:t> / generate API &amp; CLI tools</a:t>
            </a:r>
          </a:p>
          <a:p>
            <a:pPr marL="344488" lvl="2" indent="0">
              <a:buNone/>
            </a:pPr>
            <a:r>
              <a:rPr lang="en-US" dirty="0" smtClean="0"/>
              <a:t>$ make</a:t>
            </a:r>
          </a:p>
          <a:p>
            <a:pPr>
              <a:buFont typeface="+mj-lt"/>
              <a:buAutoNum type="arabicPeriod"/>
            </a:pPr>
            <a:r>
              <a:rPr lang="en-US" dirty="0" smtClean="0"/>
              <a:t>Run initial </a:t>
            </a:r>
            <a:r>
              <a:rPr lang="en-US" dirty="0" err="1" smtClean="0"/>
              <a:t>SDNet</a:t>
            </a:r>
            <a:r>
              <a:rPr lang="en-US" dirty="0" smtClean="0"/>
              <a:t> simulation</a:t>
            </a:r>
          </a:p>
          <a:p>
            <a:pPr marL="344488" lvl="2" indent="0">
              <a:buNone/>
            </a:pPr>
            <a:r>
              <a:rPr lang="en-US" dirty="0" smtClean="0"/>
              <a:t>$ ./</a:t>
            </a:r>
            <a:r>
              <a:rPr lang="en-US" dirty="0" err="1" smtClean="0"/>
              <a:t>vivado_sim.bash</a:t>
            </a:r>
            <a:endParaRPr lang="en-US" dirty="0" smtClean="0"/>
          </a:p>
          <a:p>
            <a:pPr>
              <a:buFont typeface="+mj-lt"/>
              <a:buAutoNum type="arabicPeriod"/>
            </a:pPr>
            <a:r>
              <a:rPr lang="en-US" dirty="0" smtClean="0"/>
              <a:t>Install </a:t>
            </a:r>
            <a:r>
              <a:rPr lang="en-US" dirty="0" err="1" smtClean="0"/>
              <a:t>SDNet</a:t>
            </a:r>
            <a:r>
              <a:rPr lang="en-US" dirty="0" smtClean="0"/>
              <a:t> output as SUME library core</a:t>
            </a:r>
          </a:p>
          <a:p>
            <a:pPr marL="344488" lvl="2" indent="0">
              <a:buNone/>
            </a:pPr>
            <a:r>
              <a:rPr lang="en-US" dirty="0" smtClean="0"/>
              <a:t>$ make </a:t>
            </a:r>
            <a:r>
              <a:rPr lang="en-US" dirty="0" err="1" smtClean="0"/>
              <a:t>install_sdnet</a:t>
            </a:r>
            <a:endParaRPr lang="en-US" dirty="0" smtClean="0"/>
          </a:p>
          <a:p>
            <a:pPr>
              <a:buFont typeface="+mj-lt"/>
              <a:buAutoNum type="arabicPeriod"/>
            </a:pPr>
            <a:r>
              <a:rPr lang="en-US" dirty="0" smtClean="0"/>
              <a:t>Run </a:t>
            </a:r>
            <a:r>
              <a:rPr lang="en-US" dirty="0" err="1" smtClean="0"/>
              <a:t>NetFPGA</a:t>
            </a:r>
            <a:r>
              <a:rPr lang="en-US" dirty="0" smtClean="0"/>
              <a:t> simulation</a:t>
            </a:r>
          </a:p>
          <a:p>
            <a:pPr marL="344488" lvl="2" indent="0">
              <a:buNone/>
            </a:pPr>
            <a:r>
              <a:rPr lang="en-US" dirty="0" smtClean="0"/>
              <a:t>$ ./</a:t>
            </a:r>
            <a:r>
              <a:rPr lang="en-US" dirty="0" err="1" smtClean="0"/>
              <a:t>nf_test</a:t>
            </a:r>
            <a:r>
              <a:rPr lang="en-US" dirty="0" smtClean="0"/>
              <a:t> </a:t>
            </a:r>
            <a:r>
              <a:rPr lang="en-US" dirty="0" err="1" smtClean="0"/>
              <a:t>sim</a:t>
            </a:r>
            <a:r>
              <a:rPr lang="en-US" dirty="0" smtClean="0"/>
              <a:t> –major switch –minor default</a:t>
            </a:r>
          </a:p>
          <a:p>
            <a:pPr>
              <a:buFont typeface="+mj-lt"/>
              <a:buAutoNum type="arabicPeriod"/>
            </a:pPr>
            <a:r>
              <a:rPr lang="en-US" dirty="0" smtClean="0"/>
              <a:t>Build </a:t>
            </a:r>
            <a:r>
              <a:rPr lang="en-US" dirty="0" err="1" smtClean="0"/>
              <a:t>bitstream</a:t>
            </a:r>
            <a:endParaRPr lang="en-US" dirty="0" smtClean="0"/>
          </a:p>
          <a:p>
            <a:pPr marL="344488" lvl="2" indent="0">
              <a:buNone/>
            </a:pPr>
            <a:r>
              <a:rPr lang="en-US" dirty="0" smtClean="0"/>
              <a:t>$ make</a:t>
            </a:r>
          </a:p>
          <a:p>
            <a:pPr>
              <a:buFont typeface="+mj-lt"/>
              <a:buAutoNum type="arabicPeriod"/>
            </a:pPr>
            <a:r>
              <a:rPr lang="en-US" dirty="0" smtClean="0"/>
              <a:t>Check Timing</a:t>
            </a:r>
          </a:p>
          <a:p>
            <a:pPr>
              <a:buFont typeface="+mj-lt"/>
              <a:buAutoNum type="arabicPeriod"/>
            </a:pPr>
            <a:r>
              <a:rPr lang="en-US" dirty="0" smtClean="0"/>
              <a:t>Test </a:t>
            </a:r>
            <a:r>
              <a:rPr lang="en-US" dirty="0" smtClean="0"/>
              <a:t>the hardware</a:t>
            </a:r>
            <a:endParaRPr lang="en-US" dirty="0"/>
          </a:p>
        </p:txBody>
      </p:sp>
      <p:sp>
        <p:nvSpPr>
          <p:cNvPr id="5" name="TextBox 4"/>
          <p:cNvSpPr txBox="1"/>
          <p:nvPr/>
        </p:nvSpPr>
        <p:spPr>
          <a:xfrm>
            <a:off x="5948405" y="1197231"/>
            <a:ext cx="2055206" cy="707886"/>
          </a:xfrm>
          <a:prstGeom prst="rect">
            <a:avLst/>
          </a:prstGeom>
          <a:noFill/>
        </p:spPr>
        <p:txBody>
          <a:bodyPr wrap="square" rtlCol="0">
            <a:spAutoFit/>
          </a:bodyPr>
          <a:lstStyle/>
          <a:p>
            <a:pPr algn="ctr"/>
            <a:r>
              <a:rPr lang="en-US" sz="2000" dirty="0" smtClean="0"/>
              <a:t>All of your effort will go here</a:t>
            </a:r>
            <a:endParaRPr lang="en-US" sz="2000" dirty="0"/>
          </a:p>
        </p:txBody>
      </p:sp>
    </p:spTree>
    <p:extLst>
      <p:ext uri="{BB962C8B-B14F-4D97-AF65-F5344CB8AC3E}">
        <p14:creationId xmlns:p14="http://schemas.microsoft.com/office/powerpoint/2010/main" val="39641483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 of $SUME_FOLDER</a:t>
            </a:r>
            <a:endParaRPr lang="en-US" dirty="0"/>
          </a:p>
        </p:txBody>
      </p:sp>
      <p:sp>
        <p:nvSpPr>
          <p:cNvPr id="3" name="Content Placeholder 2"/>
          <p:cNvSpPr>
            <a:spLocks noGrp="1"/>
          </p:cNvSpPr>
          <p:nvPr>
            <p:ph sz="quarter" idx="10"/>
          </p:nvPr>
        </p:nvSpPr>
        <p:spPr>
          <a:xfrm>
            <a:off x="689818" y="1211580"/>
            <a:ext cx="7966824" cy="5012056"/>
          </a:xfrm>
        </p:spPr>
        <p:txBody>
          <a:bodyPr/>
          <a:lstStyle/>
          <a:p>
            <a:r>
              <a:rPr lang="en-US" dirty="0" smtClean="0">
                <a:latin typeface="Courier"/>
                <a:cs typeface="Courier"/>
              </a:rPr>
              <a:t>P4-NetFPGA-live/</a:t>
            </a:r>
            <a:endParaRPr lang="en-US" dirty="0" smtClean="0">
              <a:latin typeface="Courier"/>
              <a:cs typeface="Courier"/>
            </a:endParaRPr>
          </a:p>
          <a:p>
            <a:r>
              <a:rPr lang="en-US" dirty="0" smtClean="0">
                <a:latin typeface="Courier"/>
                <a:cs typeface="Courier"/>
              </a:rPr>
              <a:t>|</a:t>
            </a:r>
          </a:p>
          <a:p>
            <a:r>
              <a:rPr lang="en-US" dirty="0" smtClean="0">
                <a:latin typeface="Courier"/>
                <a:cs typeface="Courier"/>
              </a:rPr>
              <a:t>|- </a:t>
            </a:r>
            <a:r>
              <a:rPr lang="en-US" dirty="0" err="1" smtClean="0">
                <a:latin typeface="Courier"/>
                <a:cs typeface="Courier"/>
              </a:rPr>
              <a:t>contrib</a:t>
            </a:r>
            <a:r>
              <a:rPr lang="en-US" dirty="0" smtClean="0">
                <a:latin typeface="Courier"/>
                <a:cs typeface="Courier"/>
              </a:rPr>
              <a:t>-projects/</a:t>
            </a:r>
          </a:p>
          <a:p>
            <a:r>
              <a:rPr lang="en-US" dirty="0" smtClean="0">
                <a:latin typeface="Courier"/>
                <a:cs typeface="Courier"/>
              </a:rPr>
              <a:t>|  |- </a:t>
            </a:r>
            <a:r>
              <a:rPr lang="en-US" b="1" dirty="0" err="1" smtClean="0">
                <a:latin typeface="Courier"/>
                <a:cs typeface="Courier"/>
              </a:rPr>
              <a:t>sume</a:t>
            </a:r>
            <a:r>
              <a:rPr lang="en-US" b="1" dirty="0" smtClean="0">
                <a:latin typeface="Courier"/>
                <a:cs typeface="Courier"/>
              </a:rPr>
              <a:t>-</a:t>
            </a:r>
            <a:r>
              <a:rPr lang="en-US" b="1" dirty="0" err="1" smtClean="0">
                <a:latin typeface="Courier"/>
                <a:cs typeface="Courier"/>
              </a:rPr>
              <a:t>sdnet</a:t>
            </a:r>
            <a:r>
              <a:rPr lang="en-US" b="1" dirty="0" smtClean="0">
                <a:latin typeface="Courier"/>
                <a:cs typeface="Courier"/>
              </a:rPr>
              <a:t>-switch</a:t>
            </a:r>
            <a:r>
              <a:rPr lang="en-US" dirty="0" smtClean="0">
                <a:latin typeface="Courier"/>
                <a:cs typeface="Courier"/>
              </a:rPr>
              <a:t>/ </a:t>
            </a:r>
            <a:r>
              <a:rPr lang="en-US" dirty="0" smtClean="0">
                <a:latin typeface="Courier"/>
                <a:cs typeface="Courier"/>
                <a:sym typeface="Wingdings"/>
              </a:rPr>
              <a:t> the main directory for P4 </a:t>
            </a:r>
            <a:r>
              <a:rPr lang="en-US" dirty="0" err="1" smtClean="0">
                <a:latin typeface="Courier"/>
                <a:cs typeface="Courier"/>
                <a:sym typeface="Wingdings"/>
              </a:rPr>
              <a:t>dev</a:t>
            </a:r>
            <a:endParaRPr lang="en-US" dirty="0" smtClean="0">
              <a:latin typeface="Courier"/>
              <a:cs typeface="Courier"/>
            </a:endParaRPr>
          </a:p>
          <a:p>
            <a:r>
              <a:rPr lang="en-US" dirty="0" smtClean="0">
                <a:latin typeface="Courier"/>
                <a:cs typeface="Courier"/>
              </a:rPr>
              <a:t>|</a:t>
            </a:r>
          </a:p>
          <a:p>
            <a:r>
              <a:rPr lang="en-US" dirty="0" smtClean="0">
                <a:latin typeface="Courier"/>
                <a:cs typeface="Courier"/>
              </a:rPr>
              <a:t>|- lib/ </a:t>
            </a:r>
            <a:r>
              <a:rPr lang="en-US" dirty="0" smtClean="0">
                <a:latin typeface="Courier"/>
                <a:cs typeface="Courier"/>
                <a:sym typeface="Wingdings"/>
              </a:rPr>
              <a:t> contains all of the SUME IP cores</a:t>
            </a:r>
            <a:endParaRPr lang="en-US" dirty="0" smtClean="0">
              <a:latin typeface="Courier"/>
              <a:cs typeface="Courier"/>
            </a:endParaRPr>
          </a:p>
          <a:p>
            <a:r>
              <a:rPr lang="en-US" dirty="0" smtClean="0">
                <a:latin typeface="Courier"/>
                <a:cs typeface="Courier"/>
              </a:rPr>
              <a:t>|</a:t>
            </a:r>
          </a:p>
          <a:p>
            <a:r>
              <a:rPr lang="en-US" dirty="0" smtClean="0">
                <a:latin typeface="Courier"/>
                <a:cs typeface="Courier"/>
              </a:rPr>
              <a:t>|- tools/ </a:t>
            </a:r>
            <a:r>
              <a:rPr lang="en-US" dirty="0" smtClean="0">
                <a:latin typeface="Courier"/>
                <a:cs typeface="Courier"/>
                <a:sym typeface="Wingdings"/>
              </a:rPr>
              <a:t> various </a:t>
            </a:r>
            <a:r>
              <a:rPr lang="en-US" dirty="0" err="1" smtClean="0">
                <a:latin typeface="Courier"/>
                <a:cs typeface="Courier"/>
                <a:sym typeface="Wingdings"/>
              </a:rPr>
              <a:t>NetFPGA</a:t>
            </a:r>
            <a:r>
              <a:rPr lang="en-US" dirty="0" smtClean="0">
                <a:latin typeface="Courier"/>
                <a:cs typeface="Courier"/>
                <a:sym typeface="Wingdings"/>
              </a:rPr>
              <a:t> scripts for test infra.</a:t>
            </a:r>
            <a:endParaRPr lang="en-US" dirty="0" smtClean="0">
              <a:latin typeface="Courier"/>
              <a:cs typeface="Courier"/>
            </a:endParaRPr>
          </a:p>
          <a:p>
            <a:r>
              <a:rPr lang="en-US" dirty="0" smtClean="0">
                <a:latin typeface="Courier"/>
                <a:cs typeface="Courier"/>
              </a:rPr>
              <a:t>|</a:t>
            </a:r>
          </a:p>
          <a:p>
            <a:r>
              <a:rPr lang="en-US" dirty="0" smtClean="0">
                <a:latin typeface="Courier"/>
                <a:cs typeface="Courier"/>
              </a:rPr>
              <a:t>|- </a:t>
            </a:r>
            <a:r>
              <a:rPr lang="en-US" dirty="0" err="1" smtClean="0">
                <a:latin typeface="Courier"/>
                <a:cs typeface="Courier"/>
              </a:rPr>
              <a:t>Makefile</a:t>
            </a:r>
            <a:r>
              <a:rPr lang="en-US" dirty="0" smtClean="0">
                <a:latin typeface="Courier"/>
                <a:cs typeface="Courier"/>
              </a:rPr>
              <a:t> </a:t>
            </a:r>
            <a:r>
              <a:rPr lang="en-US" dirty="0" smtClean="0">
                <a:latin typeface="Courier"/>
                <a:cs typeface="Courier"/>
                <a:sym typeface="Wingdings"/>
              </a:rPr>
              <a:t> builds all of the SUME IP cores</a:t>
            </a:r>
            <a:endParaRPr lang="en-US" dirty="0" smtClean="0">
              <a:latin typeface="Courier"/>
              <a:cs typeface="Courier"/>
            </a:endParaRPr>
          </a:p>
          <a:p>
            <a:endParaRPr lang="en-US" dirty="0">
              <a:latin typeface="Courier"/>
              <a:cs typeface="Courier"/>
            </a:endParaRPr>
          </a:p>
        </p:txBody>
      </p:sp>
    </p:spTree>
    <p:extLst>
      <p:ext uri="{BB962C8B-B14F-4D97-AF65-F5344CB8AC3E}">
        <p14:creationId xmlns:p14="http://schemas.microsoft.com/office/powerpoint/2010/main" val="139223867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 of $SUME_SDNET</a:t>
            </a:r>
            <a:endParaRPr lang="en-US" dirty="0"/>
          </a:p>
        </p:txBody>
      </p:sp>
      <p:sp>
        <p:nvSpPr>
          <p:cNvPr id="4" name="Content Placeholder 2"/>
          <p:cNvSpPr>
            <a:spLocks noGrp="1"/>
          </p:cNvSpPr>
          <p:nvPr>
            <p:ph sz="quarter" idx="10"/>
          </p:nvPr>
        </p:nvSpPr>
        <p:spPr>
          <a:xfrm>
            <a:off x="689818" y="1211580"/>
            <a:ext cx="7966824" cy="5012056"/>
          </a:xfrm>
        </p:spPr>
        <p:txBody>
          <a:bodyPr/>
          <a:lstStyle/>
          <a:p>
            <a:r>
              <a:rPr lang="en-US" dirty="0" err="1">
                <a:latin typeface="Courier"/>
                <a:cs typeface="Courier"/>
              </a:rPr>
              <a:t>s</a:t>
            </a:r>
            <a:r>
              <a:rPr lang="en-US" dirty="0" err="1" smtClean="0">
                <a:latin typeface="Courier"/>
                <a:cs typeface="Courier"/>
              </a:rPr>
              <a:t>ume</a:t>
            </a:r>
            <a:r>
              <a:rPr lang="en-US" dirty="0" smtClean="0">
                <a:latin typeface="Courier"/>
                <a:cs typeface="Courier"/>
              </a:rPr>
              <a:t>-</a:t>
            </a:r>
            <a:r>
              <a:rPr lang="en-US" dirty="0" err="1" smtClean="0">
                <a:latin typeface="Courier"/>
                <a:cs typeface="Courier"/>
              </a:rPr>
              <a:t>sdnet</a:t>
            </a:r>
            <a:r>
              <a:rPr lang="en-US" dirty="0" smtClean="0">
                <a:latin typeface="Courier"/>
                <a:cs typeface="Courier"/>
              </a:rPr>
              <a:t>-switch/</a:t>
            </a:r>
          </a:p>
          <a:p>
            <a:r>
              <a:rPr lang="en-US" dirty="0" smtClean="0">
                <a:latin typeface="Courier"/>
                <a:cs typeface="Courier"/>
              </a:rPr>
              <a:t>|</a:t>
            </a:r>
          </a:p>
          <a:p>
            <a:r>
              <a:rPr lang="en-US" dirty="0" smtClean="0">
                <a:latin typeface="Courier"/>
                <a:cs typeface="Courier"/>
              </a:rPr>
              <a:t>|- bin/ </a:t>
            </a:r>
            <a:r>
              <a:rPr lang="en-US" dirty="0" smtClean="0">
                <a:latin typeface="Courier"/>
                <a:cs typeface="Courier"/>
                <a:sym typeface="Wingdings"/>
              </a:rPr>
              <a:t> scripts used to automate workflow</a:t>
            </a:r>
            <a:endParaRPr lang="en-US" dirty="0" smtClean="0">
              <a:latin typeface="Courier"/>
              <a:cs typeface="Courier"/>
            </a:endParaRPr>
          </a:p>
          <a:p>
            <a:r>
              <a:rPr lang="en-US" dirty="0" smtClean="0">
                <a:latin typeface="Courier"/>
                <a:cs typeface="Courier"/>
              </a:rPr>
              <a:t>|</a:t>
            </a:r>
          </a:p>
          <a:p>
            <a:r>
              <a:rPr lang="en-US" dirty="0">
                <a:latin typeface="Courier"/>
                <a:cs typeface="Courier"/>
              </a:rPr>
              <a:t>|- templates/ </a:t>
            </a:r>
            <a:r>
              <a:rPr lang="en-US" dirty="0">
                <a:latin typeface="Courier"/>
                <a:cs typeface="Courier"/>
                <a:sym typeface="Wingdings"/>
              </a:rPr>
              <a:t> templates for externs, wrapper module,</a:t>
            </a:r>
          </a:p>
          <a:p>
            <a:r>
              <a:rPr lang="en-US" dirty="0" smtClean="0">
                <a:latin typeface="Courier"/>
                <a:cs typeface="Courier"/>
                <a:sym typeface="Wingdings"/>
              </a:rPr>
              <a:t>|                </a:t>
            </a:r>
            <a:r>
              <a:rPr lang="en-US" dirty="0">
                <a:latin typeface="Courier"/>
                <a:cs typeface="Courier"/>
                <a:sym typeface="Wingdings"/>
              </a:rPr>
              <a:t>CLI tools, new </a:t>
            </a:r>
            <a:r>
              <a:rPr lang="en-US" dirty="0" smtClean="0">
                <a:latin typeface="Courier"/>
                <a:cs typeface="Courier"/>
                <a:sym typeface="Wingdings"/>
              </a:rPr>
              <a:t>projects</a:t>
            </a:r>
            <a:endParaRPr lang="en-US" dirty="0" smtClean="0">
              <a:latin typeface="Courier"/>
              <a:cs typeface="Courier"/>
            </a:endParaRPr>
          </a:p>
          <a:p>
            <a:r>
              <a:rPr lang="en-US" dirty="0" smtClean="0">
                <a:latin typeface="Courier"/>
                <a:cs typeface="Courier"/>
              </a:rPr>
              <a:t>|</a:t>
            </a:r>
          </a:p>
          <a:p>
            <a:r>
              <a:rPr lang="en-US" dirty="0" smtClean="0">
                <a:latin typeface="Courier"/>
                <a:cs typeface="Courier"/>
              </a:rPr>
              <a:t>|- projects/ </a:t>
            </a:r>
            <a:r>
              <a:rPr lang="en-US" dirty="0" smtClean="0">
                <a:latin typeface="Courier"/>
                <a:cs typeface="Courier"/>
                <a:sym typeface="Wingdings"/>
              </a:rPr>
              <a:t> all of the P4 project directories</a:t>
            </a:r>
          </a:p>
          <a:p>
            <a:r>
              <a:rPr lang="en-US" dirty="0" smtClean="0">
                <a:latin typeface="Courier"/>
                <a:cs typeface="Courier"/>
                <a:sym typeface="Wingdings"/>
              </a:rPr>
              <a:t>|  |- </a:t>
            </a:r>
            <a:r>
              <a:rPr lang="en-US" b="1" dirty="0" err="1" smtClean="0">
                <a:latin typeface="Courier"/>
                <a:cs typeface="Courier"/>
                <a:sym typeface="Wingdings"/>
              </a:rPr>
              <a:t>switch_calc</a:t>
            </a:r>
            <a:r>
              <a:rPr lang="en-US" dirty="0" smtClean="0">
                <a:latin typeface="Courier"/>
                <a:cs typeface="Courier"/>
                <a:sym typeface="Wingdings"/>
              </a:rPr>
              <a:t>/ </a:t>
            </a:r>
            <a:endParaRPr lang="en-US" dirty="0" smtClean="0">
              <a:latin typeface="Courier"/>
              <a:cs typeface="Courier"/>
            </a:endParaRPr>
          </a:p>
          <a:p>
            <a:endParaRPr lang="en-US" dirty="0">
              <a:latin typeface="Courier"/>
              <a:cs typeface="Courier"/>
            </a:endParaRPr>
          </a:p>
        </p:txBody>
      </p:sp>
    </p:spTree>
    <p:extLst>
      <p:ext uri="{BB962C8B-B14F-4D97-AF65-F5344CB8AC3E}">
        <p14:creationId xmlns:p14="http://schemas.microsoft.com/office/powerpoint/2010/main" val="161695007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 of $P4_PROJECT_DIR</a:t>
            </a:r>
            <a:endParaRPr lang="en-US" dirty="0"/>
          </a:p>
        </p:txBody>
      </p:sp>
      <p:sp>
        <p:nvSpPr>
          <p:cNvPr id="4" name="Content Placeholder 2"/>
          <p:cNvSpPr>
            <a:spLocks noGrp="1"/>
          </p:cNvSpPr>
          <p:nvPr>
            <p:ph sz="quarter" idx="10"/>
          </p:nvPr>
        </p:nvSpPr>
        <p:spPr>
          <a:xfrm>
            <a:off x="689818" y="1211580"/>
            <a:ext cx="7966824" cy="5012056"/>
          </a:xfrm>
        </p:spPr>
        <p:txBody>
          <a:bodyPr/>
          <a:lstStyle/>
          <a:p>
            <a:r>
              <a:rPr lang="en-US" dirty="0" smtClean="0">
                <a:latin typeface="Courier"/>
                <a:cs typeface="Courier"/>
              </a:rPr>
              <a:t>$P4_PROJECT_DIR/</a:t>
            </a:r>
            <a:endParaRPr lang="en-US" dirty="0" smtClean="0">
              <a:latin typeface="Courier"/>
              <a:cs typeface="Courier"/>
            </a:endParaRPr>
          </a:p>
          <a:p>
            <a:r>
              <a:rPr lang="en-US" dirty="0" smtClean="0">
                <a:latin typeface="Courier"/>
                <a:cs typeface="Courier"/>
              </a:rPr>
              <a:t>|</a:t>
            </a:r>
          </a:p>
          <a:p>
            <a:r>
              <a:rPr lang="en-US" dirty="0" smtClean="0">
                <a:latin typeface="Courier"/>
                <a:cs typeface="Courier"/>
              </a:rPr>
              <a:t>|- </a:t>
            </a:r>
            <a:r>
              <a:rPr lang="en-US" dirty="0" err="1" smtClean="0">
                <a:latin typeface="Courier"/>
                <a:cs typeface="Courier"/>
              </a:rPr>
              <a:t>src</a:t>
            </a:r>
            <a:r>
              <a:rPr lang="en-US" dirty="0" smtClean="0">
                <a:latin typeface="Courier"/>
                <a:cs typeface="Courier"/>
              </a:rPr>
              <a:t>/ </a:t>
            </a:r>
            <a:r>
              <a:rPr lang="en-US" dirty="0" smtClean="0">
                <a:latin typeface="Courier"/>
                <a:cs typeface="Courier"/>
                <a:sym typeface="Wingdings"/>
              </a:rPr>
              <a:t> P4 source </a:t>
            </a:r>
            <a:r>
              <a:rPr lang="en-US" dirty="0" smtClean="0">
                <a:latin typeface="Courier"/>
                <a:cs typeface="Courier"/>
                <a:sym typeface="Wingdings"/>
              </a:rPr>
              <a:t>files and </a:t>
            </a:r>
            <a:r>
              <a:rPr lang="en-US" dirty="0" err="1" smtClean="0">
                <a:latin typeface="Courier"/>
                <a:cs typeface="Courier"/>
                <a:sym typeface="Wingdings"/>
              </a:rPr>
              <a:t>commands.txt</a:t>
            </a:r>
            <a:endParaRPr lang="en-US" dirty="0" smtClean="0">
              <a:latin typeface="Courier"/>
              <a:cs typeface="Courier"/>
            </a:endParaRPr>
          </a:p>
          <a:p>
            <a:r>
              <a:rPr lang="en-US" dirty="0">
                <a:latin typeface="Courier"/>
                <a:cs typeface="Courier"/>
              </a:rPr>
              <a:t>|</a:t>
            </a:r>
            <a:endParaRPr lang="en-US" dirty="0" smtClean="0">
              <a:latin typeface="Courier"/>
              <a:cs typeface="Courier"/>
            </a:endParaRPr>
          </a:p>
          <a:p>
            <a:r>
              <a:rPr lang="en-US" dirty="0" smtClean="0">
                <a:latin typeface="Courier"/>
                <a:cs typeface="Courier"/>
              </a:rPr>
              <a:t>|- </a:t>
            </a:r>
            <a:r>
              <a:rPr lang="en-US" dirty="0" err="1" smtClean="0">
                <a:latin typeface="Courier"/>
                <a:cs typeface="Courier"/>
              </a:rPr>
              <a:t>testdata</a:t>
            </a:r>
            <a:r>
              <a:rPr lang="en-US" dirty="0" smtClean="0">
                <a:latin typeface="Courier"/>
                <a:cs typeface="Courier"/>
              </a:rPr>
              <a:t>/ </a:t>
            </a:r>
            <a:r>
              <a:rPr lang="en-US" dirty="0" smtClean="0">
                <a:latin typeface="Courier"/>
                <a:cs typeface="Courier"/>
                <a:sym typeface="Wingdings"/>
              </a:rPr>
              <a:t> scripts to generate </a:t>
            </a:r>
            <a:r>
              <a:rPr lang="en-US" dirty="0" err="1" smtClean="0">
                <a:latin typeface="Courier"/>
                <a:cs typeface="Courier"/>
                <a:sym typeface="Wingdings"/>
              </a:rPr>
              <a:t>testdata</a:t>
            </a:r>
            <a:r>
              <a:rPr lang="en-US" dirty="0" smtClean="0">
                <a:latin typeface="Courier"/>
                <a:cs typeface="Courier"/>
                <a:sym typeface="Wingdings"/>
              </a:rPr>
              <a:t> used for</a:t>
            </a:r>
          </a:p>
          <a:p>
            <a:r>
              <a:rPr lang="en-US" dirty="0" smtClean="0">
                <a:latin typeface="Courier"/>
                <a:cs typeface="Courier"/>
                <a:sym typeface="Wingdings"/>
              </a:rPr>
              <a:t>|               verifying functionality of P4 program</a:t>
            </a:r>
          </a:p>
          <a:p>
            <a:r>
              <a:rPr lang="en-US" dirty="0" smtClean="0">
                <a:latin typeface="Courier"/>
                <a:cs typeface="Courier"/>
              </a:rPr>
              <a:t>|</a:t>
            </a:r>
          </a:p>
          <a:p>
            <a:r>
              <a:rPr lang="en-US" dirty="0" smtClean="0">
                <a:latin typeface="Courier"/>
                <a:cs typeface="Courier"/>
              </a:rPr>
              <a:t>|- </a:t>
            </a:r>
            <a:r>
              <a:rPr lang="en-US" dirty="0" err="1" smtClean="0">
                <a:latin typeface="Courier"/>
                <a:cs typeface="Courier"/>
              </a:rPr>
              <a:t>simple_sume_switch</a:t>
            </a:r>
            <a:r>
              <a:rPr lang="en-US" dirty="0" smtClean="0">
                <a:latin typeface="Courier"/>
                <a:cs typeface="Courier"/>
              </a:rPr>
              <a:t>/ </a:t>
            </a:r>
            <a:r>
              <a:rPr lang="en-US" dirty="0" smtClean="0">
                <a:latin typeface="Courier"/>
                <a:cs typeface="Courier"/>
                <a:sym typeface="Wingdings"/>
              </a:rPr>
              <a:t> main SUME project directory,</a:t>
            </a:r>
          </a:p>
          <a:p>
            <a:r>
              <a:rPr lang="en-US" dirty="0" smtClean="0">
                <a:latin typeface="Courier"/>
                <a:cs typeface="Courier"/>
                <a:sym typeface="Wingdings"/>
              </a:rPr>
              <a:t>|               top level HDL files and SUME </a:t>
            </a:r>
            <a:r>
              <a:rPr lang="en-US" dirty="0" err="1" smtClean="0">
                <a:latin typeface="Courier"/>
                <a:cs typeface="Courier"/>
                <a:sym typeface="Wingdings"/>
              </a:rPr>
              <a:t>sim</a:t>
            </a:r>
            <a:r>
              <a:rPr lang="en-US" dirty="0">
                <a:latin typeface="Courier"/>
                <a:cs typeface="Courier"/>
                <a:sym typeface="Wingdings"/>
              </a:rPr>
              <a:t> </a:t>
            </a:r>
            <a:r>
              <a:rPr lang="en-US" dirty="0" smtClean="0">
                <a:latin typeface="Courier"/>
                <a:cs typeface="Courier"/>
                <a:sym typeface="Wingdings"/>
              </a:rPr>
              <a:t>scripts</a:t>
            </a:r>
            <a:endParaRPr lang="en-US" dirty="0" smtClean="0">
              <a:latin typeface="Courier"/>
              <a:cs typeface="Courier"/>
            </a:endParaRPr>
          </a:p>
          <a:p>
            <a:r>
              <a:rPr lang="en-US" dirty="0" smtClean="0">
                <a:latin typeface="Courier"/>
                <a:cs typeface="Courier"/>
                <a:sym typeface="Wingdings"/>
              </a:rPr>
              <a:t>|</a:t>
            </a:r>
          </a:p>
          <a:p>
            <a:r>
              <a:rPr lang="en-US" dirty="0" smtClean="0">
                <a:latin typeface="Courier"/>
                <a:cs typeface="Courier"/>
                <a:sym typeface="Wingdings"/>
              </a:rPr>
              <a:t>|- </a:t>
            </a:r>
            <a:r>
              <a:rPr lang="en-US" dirty="0" err="1" smtClean="0">
                <a:latin typeface="Courier"/>
                <a:cs typeface="Courier"/>
                <a:sym typeface="Wingdings"/>
              </a:rPr>
              <a:t>sw</a:t>
            </a:r>
            <a:r>
              <a:rPr lang="en-US" dirty="0" smtClean="0">
                <a:latin typeface="Courier"/>
                <a:cs typeface="Courier"/>
                <a:sym typeface="Wingdings"/>
              </a:rPr>
              <a:t>/  populated with API files and CLI </a:t>
            </a:r>
            <a:r>
              <a:rPr lang="en-US" dirty="0" smtClean="0">
                <a:latin typeface="Courier"/>
                <a:cs typeface="Courier"/>
                <a:sym typeface="Wingdings"/>
              </a:rPr>
              <a:t>tools and any</a:t>
            </a:r>
          </a:p>
          <a:p>
            <a:r>
              <a:rPr lang="en-US" dirty="0" smtClean="0">
                <a:latin typeface="Courier"/>
                <a:cs typeface="Courier"/>
                <a:sym typeface="Wingdings"/>
              </a:rPr>
              <a:t>|         user software for the project</a:t>
            </a:r>
            <a:endParaRPr lang="en-US" dirty="0" smtClean="0">
              <a:latin typeface="Courier"/>
              <a:cs typeface="Courier"/>
              <a:sym typeface="Wingdings"/>
            </a:endParaRPr>
          </a:p>
          <a:p>
            <a:r>
              <a:rPr lang="en-US" dirty="0" smtClean="0">
                <a:latin typeface="Courier"/>
                <a:cs typeface="Courier"/>
                <a:sym typeface="Wingdings"/>
              </a:rPr>
              <a:t>|</a:t>
            </a:r>
          </a:p>
          <a:p>
            <a:r>
              <a:rPr lang="en-US" dirty="0" smtClean="0">
                <a:latin typeface="Courier"/>
                <a:cs typeface="Courier"/>
                <a:sym typeface="Wingdings"/>
              </a:rPr>
              <a:t>|- </a:t>
            </a:r>
            <a:r>
              <a:rPr lang="en-US" dirty="0" err="1" smtClean="0">
                <a:latin typeface="Courier"/>
                <a:cs typeface="Courier"/>
                <a:sym typeface="Wingdings"/>
              </a:rPr>
              <a:t>nf_sume_sdnet_ip</a:t>
            </a:r>
            <a:r>
              <a:rPr lang="en-US" dirty="0" smtClean="0">
                <a:latin typeface="Courier"/>
                <a:cs typeface="Courier"/>
                <a:sym typeface="Wingdings"/>
              </a:rPr>
              <a:t>/  </a:t>
            </a:r>
            <a:r>
              <a:rPr lang="en-US" dirty="0" err="1" smtClean="0">
                <a:latin typeface="Courier"/>
                <a:cs typeface="Courier"/>
                <a:sym typeface="Wingdings"/>
              </a:rPr>
              <a:t>SDNet</a:t>
            </a:r>
            <a:r>
              <a:rPr lang="en-US" dirty="0" smtClean="0">
                <a:latin typeface="Courier"/>
                <a:cs typeface="Courier"/>
                <a:sym typeface="Wingdings"/>
              </a:rPr>
              <a:t> output directory</a:t>
            </a:r>
          </a:p>
        </p:txBody>
      </p:sp>
    </p:spTree>
    <p:extLst>
      <p:ext uri="{BB962C8B-B14F-4D97-AF65-F5344CB8AC3E}">
        <p14:creationId xmlns:p14="http://schemas.microsoft.com/office/powerpoint/2010/main" val="214837625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t>
            </a:r>
            <a:r>
              <a:rPr lang="en-US" dirty="0"/>
              <a:t>&amp;</a:t>
            </a:r>
            <a:r>
              <a:rPr lang="en-US" dirty="0" smtClean="0"/>
              <a:t> Interactive CLI Tool Generation</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Both Python API and C API</a:t>
            </a:r>
          </a:p>
          <a:p>
            <a:pPr lvl="2">
              <a:buFont typeface="Arial"/>
              <a:buChar char="•"/>
            </a:pPr>
            <a:r>
              <a:rPr lang="en-US" dirty="0">
                <a:solidFill>
                  <a:srgbClr val="000000"/>
                </a:solidFill>
              </a:rPr>
              <a:t>M</a:t>
            </a:r>
            <a:r>
              <a:rPr lang="en-US" dirty="0" smtClean="0">
                <a:solidFill>
                  <a:srgbClr val="000000"/>
                </a:solidFill>
              </a:rPr>
              <a:t>anipulate tables and </a:t>
            </a:r>
            <a:r>
              <a:rPr lang="en-US" dirty="0" err="1" smtClean="0">
                <a:solidFill>
                  <a:srgbClr val="000000"/>
                </a:solidFill>
              </a:rPr>
              <a:t>stateful</a:t>
            </a:r>
            <a:r>
              <a:rPr lang="en-US" dirty="0" smtClean="0">
                <a:solidFill>
                  <a:srgbClr val="000000"/>
                </a:solidFill>
              </a:rPr>
              <a:t> elements in P4 switch</a:t>
            </a:r>
          </a:p>
          <a:p>
            <a:pPr lvl="2">
              <a:buFont typeface="Arial"/>
              <a:buChar char="•"/>
            </a:pPr>
            <a:r>
              <a:rPr lang="en-US" dirty="0" smtClean="0">
                <a:solidFill>
                  <a:srgbClr val="000000"/>
                </a:solidFill>
              </a:rPr>
              <a:t>Used by control-plane program</a:t>
            </a:r>
          </a:p>
          <a:p>
            <a:pPr lvl="1">
              <a:buFont typeface="Arial"/>
              <a:buChar char="•"/>
            </a:pPr>
            <a:r>
              <a:rPr lang="en-US" dirty="0" smtClean="0">
                <a:solidFill>
                  <a:srgbClr val="000000"/>
                </a:solidFill>
              </a:rPr>
              <a:t>CLI tool</a:t>
            </a:r>
          </a:p>
          <a:p>
            <a:pPr lvl="2">
              <a:buFont typeface="Arial"/>
              <a:buChar char="•"/>
            </a:pPr>
            <a:r>
              <a:rPr lang="en-US" dirty="0" smtClean="0">
                <a:solidFill>
                  <a:srgbClr val="000000"/>
                </a:solidFill>
              </a:rPr>
              <a:t>Useful debugging feature</a:t>
            </a:r>
          </a:p>
          <a:p>
            <a:pPr lvl="2">
              <a:buFont typeface="Arial"/>
              <a:buChar char="•"/>
            </a:pPr>
            <a:r>
              <a:rPr lang="en-US" dirty="0" smtClean="0">
                <a:solidFill>
                  <a:srgbClr val="000000"/>
                </a:solidFill>
              </a:rPr>
              <a:t>Query various compile-time information</a:t>
            </a:r>
          </a:p>
          <a:p>
            <a:pPr lvl="2">
              <a:buFont typeface="Arial"/>
              <a:buChar char="•"/>
            </a:pPr>
            <a:r>
              <a:rPr lang="en-US" dirty="0" smtClean="0">
                <a:solidFill>
                  <a:srgbClr val="000000"/>
                </a:solidFill>
              </a:rPr>
              <a:t>Interact directly with tables and </a:t>
            </a:r>
            <a:r>
              <a:rPr lang="en-US" dirty="0" err="1" smtClean="0">
                <a:solidFill>
                  <a:srgbClr val="000000"/>
                </a:solidFill>
              </a:rPr>
              <a:t>stateful</a:t>
            </a:r>
            <a:r>
              <a:rPr lang="en-US" dirty="0" smtClean="0">
                <a:solidFill>
                  <a:srgbClr val="000000"/>
                </a:solidFill>
              </a:rPr>
              <a:t> elements in real time</a:t>
            </a:r>
          </a:p>
          <a:p>
            <a:pPr>
              <a:buFont typeface="Arial"/>
              <a:buChar char="•"/>
            </a:pPr>
            <a:endParaRPr lang="en-US" dirty="0"/>
          </a:p>
        </p:txBody>
      </p:sp>
    </p:spTree>
    <p:extLst>
      <p:ext uri="{BB962C8B-B14F-4D97-AF65-F5344CB8AC3E}">
        <p14:creationId xmlns:p14="http://schemas.microsoft.com/office/powerpoint/2010/main" val="31197146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53682" y="1277981"/>
            <a:ext cx="6265875" cy="1524072"/>
          </a:xfrm>
        </p:spPr>
        <p:txBody>
          <a:bodyPr/>
          <a:lstStyle/>
          <a:p>
            <a:pPr algn="ctr"/>
            <a:r>
              <a:rPr lang="en-US" sz="4000" dirty="0" smtClean="0">
                <a:latin typeface="Arial" charset="0"/>
              </a:rPr>
              <a:t>Tutorial Assignments</a:t>
            </a:r>
            <a:endParaRPr lang="en-US" sz="4000" dirty="0">
              <a:latin typeface="Arial" charset="0"/>
            </a:endParaRPr>
          </a:p>
        </p:txBody>
      </p:sp>
    </p:spTree>
    <p:extLst>
      <p:ext uri="{BB962C8B-B14F-4D97-AF65-F5344CB8AC3E}">
        <p14:creationId xmlns:p14="http://schemas.microsoft.com/office/powerpoint/2010/main" val="23486139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Assignments</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Assignments described at </a:t>
            </a:r>
            <a:r>
              <a:rPr lang="en-US" dirty="0" smtClean="0"/>
              <a:t>this </a:t>
            </a:r>
            <a:r>
              <a:rPr lang="en-US" dirty="0" smtClean="0"/>
              <a:t>link:</a:t>
            </a:r>
          </a:p>
          <a:p>
            <a:pPr lvl="2">
              <a:buFont typeface="Arial"/>
              <a:buChar char="•"/>
            </a:pPr>
            <a:r>
              <a:rPr lang="en-US" dirty="0">
                <a:hlinkClick r:id="rId2"/>
              </a:rPr>
              <a:t>https://github.com/NetFPGA/P4-NetFPGA-public/wiki/Tutorial-</a:t>
            </a:r>
            <a:r>
              <a:rPr lang="en-US" dirty="0" smtClean="0">
                <a:hlinkClick r:id="rId2"/>
              </a:rPr>
              <a:t>Assignments</a:t>
            </a:r>
            <a:endParaRPr lang="en-US" dirty="0"/>
          </a:p>
          <a:p>
            <a:pPr>
              <a:buFont typeface="Arial"/>
              <a:buChar char="•"/>
            </a:pPr>
            <a:r>
              <a:rPr lang="en-US" dirty="0" smtClean="0"/>
              <a:t>Short version:</a:t>
            </a:r>
            <a:endParaRPr lang="en-US" dirty="0"/>
          </a:p>
          <a:p>
            <a:pPr lvl="2">
              <a:buFont typeface="Arial"/>
              <a:buChar char="•"/>
            </a:pPr>
            <a:r>
              <a:rPr lang="en-US" dirty="0">
                <a:hlinkClick r:id="rId3"/>
              </a:rPr>
              <a:t>https://tinyurl.com/P4-NetFPGA-</a:t>
            </a:r>
            <a:r>
              <a:rPr lang="en-US" dirty="0" smtClean="0">
                <a:hlinkClick r:id="rId3"/>
              </a:rPr>
              <a:t>Camp</a:t>
            </a:r>
            <a:endParaRPr lang="en-US" dirty="0" smtClean="0"/>
          </a:p>
          <a:p>
            <a:pPr marL="344488" lvl="2" indent="0">
              <a:buNone/>
            </a:pPr>
            <a:endParaRPr lang="en-US" dirty="0" smtClean="0"/>
          </a:p>
        </p:txBody>
      </p:sp>
    </p:spTree>
    <p:extLst>
      <p:ext uri="{BB962C8B-B14F-4D97-AF65-F5344CB8AC3E}">
        <p14:creationId xmlns:p14="http://schemas.microsoft.com/office/powerpoint/2010/main" val="5972782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Programmable Forwarding</a:t>
            </a:r>
            <a:endParaRPr lang="en-US" dirty="0"/>
          </a:p>
        </p:txBody>
      </p:sp>
      <p:sp>
        <p:nvSpPr>
          <p:cNvPr id="3" name="Content Placeholder 2"/>
          <p:cNvSpPr>
            <a:spLocks noGrp="1"/>
          </p:cNvSpPr>
          <p:nvPr>
            <p:ph sz="quarter" idx="10"/>
          </p:nvPr>
        </p:nvSpPr>
        <p:spPr/>
        <p:txBody>
          <a:bodyPr/>
          <a:lstStyle/>
          <a:p>
            <a:pPr>
              <a:buFont typeface="Arial"/>
              <a:buChar char="•"/>
            </a:pPr>
            <a:r>
              <a:rPr lang="en-US" u="sng" dirty="0" smtClean="0"/>
              <a:t>New Features</a:t>
            </a:r>
            <a:r>
              <a:rPr lang="en-US" dirty="0" smtClean="0"/>
              <a:t> – Add new protocols</a:t>
            </a:r>
          </a:p>
          <a:p>
            <a:pPr>
              <a:buFont typeface="Arial"/>
              <a:buChar char="•"/>
            </a:pPr>
            <a:r>
              <a:rPr lang="en-US" u="sng" dirty="0" smtClean="0"/>
              <a:t>Reduce complexity</a:t>
            </a:r>
            <a:r>
              <a:rPr lang="en-US" dirty="0" smtClean="0"/>
              <a:t> – Remove unused protocols</a:t>
            </a:r>
          </a:p>
          <a:p>
            <a:pPr>
              <a:buFont typeface="Arial"/>
              <a:buChar char="•"/>
            </a:pPr>
            <a:r>
              <a:rPr lang="en-US" u="sng" dirty="0" smtClean="0"/>
              <a:t>Efficient use of resources</a:t>
            </a:r>
            <a:r>
              <a:rPr lang="en-US" dirty="0" smtClean="0"/>
              <a:t> – flexible use of tables</a:t>
            </a:r>
          </a:p>
          <a:p>
            <a:pPr>
              <a:buFont typeface="Arial"/>
              <a:buChar char="•"/>
            </a:pPr>
            <a:r>
              <a:rPr lang="en-US" u="sng" dirty="0" smtClean="0"/>
              <a:t>Greater visibility</a:t>
            </a:r>
            <a:r>
              <a:rPr lang="en-US" dirty="0" smtClean="0"/>
              <a:t> – New diagnostic techniques, telemetry, etc.</a:t>
            </a:r>
          </a:p>
          <a:p>
            <a:pPr>
              <a:buFont typeface="Arial"/>
              <a:buChar char="•"/>
            </a:pPr>
            <a:r>
              <a:rPr lang="en-US" u="sng" dirty="0" smtClean="0"/>
              <a:t>SW style development</a:t>
            </a:r>
            <a:r>
              <a:rPr lang="en-US" dirty="0" smtClean="0"/>
              <a:t> – rapid design cycle, fast innovation, fix data-plane bugs in the field</a:t>
            </a:r>
          </a:p>
          <a:p>
            <a:pPr>
              <a:buFont typeface="Arial"/>
              <a:buChar char="•"/>
            </a:pPr>
            <a:r>
              <a:rPr lang="en-US" u="sng" dirty="0" smtClean="0"/>
              <a:t>You keep your own ideas</a:t>
            </a:r>
          </a:p>
          <a:p>
            <a:pPr>
              <a:buFont typeface="Arial"/>
              <a:buChar char="•"/>
            </a:pPr>
            <a:endParaRPr lang="en-US" dirty="0" smtClean="0"/>
          </a:p>
          <a:p>
            <a:pPr marL="0" indent="0"/>
            <a:r>
              <a:rPr lang="en-US" i="1" dirty="0" smtClean="0"/>
              <a:t>Think programming rather than protocols…</a:t>
            </a:r>
            <a:endParaRPr lang="en-US" i="1" dirty="0"/>
          </a:p>
        </p:txBody>
      </p:sp>
    </p:spTree>
    <p:extLst>
      <p:ext uri="{BB962C8B-B14F-4D97-AF65-F5344CB8AC3E}">
        <p14:creationId xmlns:p14="http://schemas.microsoft.com/office/powerpoint/2010/main" val="5781892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53682" y="2187416"/>
            <a:ext cx="6265875" cy="1524072"/>
          </a:xfrm>
        </p:spPr>
        <p:txBody>
          <a:bodyPr/>
          <a:lstStyle/>
          <a:p>
            <a:pPr algn="ctr"/>
            <a:r>
              <a:rPr lang="en-US" sz="4000" dirty="0" smtClean="0">
                <a:latin typeface="Arial" charset="0"/>
              </a:rPr>
              <a:t>Assignment 1:</a:t>
            </a:r>
            <a:br>
              <a:rPr lang="en-US" sz="4000" dirty="0" smtClean="0">
                <a:latin typeface="Arial" charset="0"/>
              </a:rPr>
            </a:br>
            <a:r>
              <a:rPr lang="en-US" sz="4000" dirty="0" smtClean="0">
                <a:latin typeface="Arial" charset="0"/>
              </a:rPr>
              <a:t>Switch as a Calculator</a:t>
            </a:r>
            <a:endParaRPr lang="en-US" sz="4000" dirty="0">
              <a:latin typeface="Arial" charset="0"/>
            </a:endParaRPr>
          </a:p>
        </p:txBody>
      </p:sp>
    </p:spTree>
    <p:extLst>
      <p:ext uri="{BB962C8B-B14F-4D97-AF65-F5344CB8AC3E}">
        <p14:creationId xmlns:p14="http://schemas.microsoft.com/office/powerpoint/2010/main" val="2962723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as Calculator</a:t>
            </a:r>
            <a:endParaRPr lang="en-US" dirty="0"/>
          </a:p>
        </p:txBody>
      </p:sp>
      <p:sp>
        <p:nvSpPr>
          <p:cNvPr id="3" name="Content Placeholder 2"/>
          <p:cNvSpPr>
            <a:spLocks noGrp="1"/>
          </p:cNvSpPr>
          <p:nvPr>
            <p:ph sz="quarter" idx="10"/>
          </p:nvPr>
        </p:nvSpPr>
        <p:spPr/>
        <p:txBody>
          <a:bodyPr/>
          <a:lstStyle/>
          <a:p>
            <a:r>
              <a:rPr lang="en-US" dirty="0" smtClean="0"/>
              <a:t>Supported Operations:</a:t>
            </a:r>
          </a:p>
          <a:p>
            <a:pPr>
              <a:buFont typeface="Arial"/>
              <a:buChar char="•"/>
            </a:pPr>
            <a:r>
              <a:rPr lang="en-US" dirty="0" smtClean="0"/>
              <a:t>ADD – add two operands</a:t>
            </a:r>
          </a:p>
          <a:p>
            <a:pPr>
              <a:buFont typeface="Arial"/>
              <a:buChar char="•"/>
            </a:pPr>
            <a:r>
              <a:rPr lang="en-US" dirty="0" smtClean="0"/>
              <a:t>SUBTRACT – subtract two operands</a:t>
            </a:r>
          </a:p>
          <a:p>
            <a:pPr>
              <a:buFont typeface="Arial"/>
              <a:buChar char="•"/>
            </a:pPr>
            <a:r>
              <a:rPr lang="en-US" dirty="0" smtClean="0"/>
              <a:t>ADD_REG – add </a:t>
            </a:r>
            <a:r>
              <a:rPr lang="en-US" dirty="0" smtClean="0"/>
              <a:t>operand </a:t>
            </a:r>
            <a:r>
              <a:rPr lang="en-US" dirty="0" smtClean="0"/>
              <a:t>to current value in register</a:t>
            </a:r>
          </a:p>
          <a:p>
            <a:pPr>
              <a:buFont typeface="Arial"/>
              <a:buChar char="•"/>
            </a:pPr>
            <a:r>
              <a:rPr lang="en-US" dirty="0" smtClean="0"/>
              <a:t>SET_REG – overwrite the current value of the register</a:t>
            </a:r>
          </a:p>
          <a:p>
            <a:pPr>
              <a:buFont typeface="Arial"/>
              <a:buChar char="•"/>
            </a:pPr>
            <a:r>
              <a:rPr lang="en-US" dirty="0" smtClean="0"/>
              <a:t>LOOKUP – Lookup the given key in the table</a:t>
            </a:r>
            <a:endParaRPr lang="en-US" dirty="0"/>
          </a:p>
        </p:txBody>
      </p:sp>
      <p:sp>
        <p:nvSpPr>
          <p:cNvPr id="5" name="TextBox 4"/>
          <p:cNvSpPr txBox="1"/>
          <p:nvPr/>
        </p:nvSpPr>
        <p:spPr>
          <a:xfrm>
            <a:off x="948776" y="3793268"/>
            <a:ext cx="3109019" cy="1938992"/>
          </a:xfrm>
          <a:prstGeom prst="rect">
            <a:avLst/>
          </a:prstGeom>
          <a:noFill/>
        </p:spPr>
        <p:txBody>
          <a:bodyPr wrap="none" rtlCol="0">
            <a:spAutoFit/>
          </a:bodyPr>
          <a:lstStyle/>
          <a:p>
            <a:r>
              <a:rPr lang="en-US" sz="2000" dirty="0">
                <a:solidFill>
                  <a:srgbClr val="FF6600"/>
                </a:solidFill>
                <a:latin typeface="Courier"/>
                <a:cs typeface="Courier"/>
              </a:rPr>
              <a:t>header</a:t>
            </a:r>
            <a:r>
              <a:rPr lang="en-US" sz="2000" dirty="0">
                <a:solidFill>
                  <a:srgbClr val="313131"/>
                </a:solidFill>
                <a:latin typeface="Courier"/>
                <a:cs typeface="Courier"/>
              </a:rPr>
              <a:t> </a:t>
            </a:r>
            <a:r>
              <a:rPr lang="en-US" sz="2000" dirty="0" err="1">
                <a:latin typeface="Courier"/>
                <a:cs typeface="Courier"/>
              </a:rPr>
              <a:t>Calc_h</a:t>
            </a:r>
            <a:r>
              <a:rPr lang="en-US" sz="2000" dirty="0">
                <a:latin typeface="Courier"/>
                <a:cs typeface="Courier"/>
              </a:rPr>
              <a:t> {</a:t>
            </a:r>
          </a:p>
          <a:p>
            <a:r>
              <a:rPr lang="en-US" sz="2000" dirty="0">
                <a:latin typeface="Courier"/>
                <a:cs typeface="Courier"/>
              </a:rPr>
              <a:t>    </a:t>
            </a:r>
            <a:r>
              <a:rPr lang="en-US" sz="2000" dirty="0" smtClean="0">
                <a:latin typeface="Courier"/>
                <a:cs typeface="Courier"/>
              </a:rPr>
              <a:t>bit&lt;32&gt; </a:t>
            </a:r>
            <a:r>
              <a:rPr lang="en-US" sz="2000" dirty="0">
                <a:latin typeface="Courier"/>
                <a:cs typeface="Courier"/>
              </a:rPr>
              <a:t>op1;</a:t>
            </a:r>
          </a:p>
          <a:p>
            <a:r>
              <a:rPr lang="en-US" sz="2000" dirty="0">
                <a:latin typeface="Courier"/>
                <a:cs typeface="Courier"/>
              </a:rPr>
              <a:t>    bit&lt;8&gt; </a:t>
            </a:r>
            <a:r>
              <a:rPr lang="en-US" sz="2000" dirty="0" err="1">
                <a:latin typeface="Courier"/>
                <a:cs typeface="Courier"/>
              </a:rPr>
              <a:t>opCode</a:t>
            </a:r>
            <a:r>
              <a:rPr lang="en-US" sz="2000" dirty="0">
                <a:latin typeface="Courier"/>
                <a:cs typeface="Courier"/>
              </a:rPr>
              <a:t>;</a:t>
            </a:r>
          </a:p>
          <a:p>
            <a:r>
              <a:rPr lang="en-US" sz="2000" dirty="0">
                <a:latin typeface="Courier"/>
                <a:cs typeface="Courier"/>
              </a:rPr>
              <a:t>    bit&lt;32&gt; op2;</a:t>
            </a:r>
          </a:p>
          <a:p>
            <a:r>
              <a:rPr lang="en-US" sz="2000" dirty="0">
                <a:latin typeface="Courier"/>
                <a:cs typeface="Courier"/>
              </a:rPr>
              <a:t>    bit&lt;32&gt; result;</a:t>
            </a:r>
          </a:p>
          <a:p>
            <a:r>
              <a:rPr lang="en-US" sz="2000" dirty="0">
                <a:latin typeface="Courier"/>
                <a:cs typeface="Courier"/>
              </a:rPr>
              <a:t>}</a:t>
            </a:r>
          </a:p>
        </p:txBody>
      </p:sp>
    </p:spTree>
    <p:extLst>
      <p:ext uri="{BB962C8B-B14F-4D97-AF65-F5344CB8AC3E}">
        <p14:creationId xmlns:p14="http://schemas.microsoft.com/office/powerpoint/2010/main" val="4315417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as Calculator</a:t>
            </a:r>
            <a:endParaRPr lang="en-US" dirty="0"/>
          </a:p>
        </p:txBody>
      </p:sp>
      <p:sp>
        <p:nvSpPr>
          <p:cNvPr id="4" name="Rectangle 3"/>
          <p:cNvSpPr/>
          <p:nvPr/>
        </p:nvSpPr>
        <p:spPr>
          <a:xfrm>
            <a:off x="5720196" y="1628012"/>
            <a:ext cx="3218252" cy="472394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01169" y="1628012"/>
            <a:ext cx="3265269" cy="472394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5279653" y="1878093"/>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279653" y="2437496"/>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5279653" y="3029460"/>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5279653" y="3653983"/>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3766438" y="1872214"/>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a:stCxn id="12" idx="3"/>
            <a:endCxn id="8" idx="1"/>
          </p:cNvCxnSpPr>
          <p:nvPr/>
        </p:nvCxnSpPr>
        <p:spPr>
          <a:xfrm>
            <a:off x="4206981" y="1964015"/>
            <a:ext cx="1072672" cy="5879"/>
          </a:xfrm>
          <a:prstGeom prst="line">
            <a:avLst/>
          </a:prstGeom>
          <a:ln w="57150" cmpd="sng">
            <a:solidFill>
              <a:srgbClr val="1711D6"/>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12645" y="2322637"/>
            <a:ext cx="2262496" cy="923330"/>
          </a:xfrm>
          <a:prstGeom prst="rect">
            <a:avLst/>
          </a:prstGeom>
          <a:noFill/>
          <a:ln w="38100" cmpd="sng">
            <a:solidFill>
              <a:schemeClr val="tx1"/>
            </a:solidFill>
          </a:ln>
        </p:spPr>
        <p:txBody>
          <a:bodyPr wrap="none" rtlCol="0">
            <a:spAutoFit/>
          </a:bodyPr>
          <a:lstStyle/>
          <a:p>
            <a:r>
              <a:rPr lang="en-US" sz="1800" dirty="0" smtClean="0">
                <a:latin typeface="Courier"/>
                <a:cs typeface="Courier"/>
              </a:rPr>
              <a:t>DST: MAC1</a:t>
            </a:r>
          </a:p>
          <a:p>
            <a:r>
              <a:rPr lang="en-US" sz="1800" dirty="0" smtClean="0">
                <a:latin typeface="Courier"/>
                <a:cs typeface="Courier"/>
              </a:rPr>
              <a:t>SRC: MAC2</a:t>
            </a:r>
          </a:p>
          <a:p>
            <a:r>
              <a:rPr lang="en-US" sz="1800" dirty="0" smtClean="0">
                <a:latin typeface="Courier"/>
                <a:cs typeface="Courier"/>
              </a:rPr>
              <a:t>Type: CALC_TYPE</a:t>
            </a:r>
            <a:endParaRPr lang="en-US" sz="1800" dirty="0">
              <a:latin typeface="Courier"/>
              <a:cs typeface="Courier"/>
            </a:endParaRPr>
          </a:p>
        </p:txBody>
      </p:sp>
      <p:sp>
        <p:nvSpPr>
          <p:cNvPr id="17" name="TextBox 16"/>
          <p:cNvSpPr txBox="1"/>
          <p:nvPr/>
        </p:nvSpPr>
        <p:spPr>
          <a:xfrm>
            <a:off x="501169" y="2341963"/>
            <a:ext cx="960319" cy="338554"/>
          </a:xfrm>
          <a:prstGeom prst="rect">
            <a:avLst/>
          </a:prstGeom>
          <a:noFill/>
        </p:spPr>
        <p:txBody>
          <a:bodyPr wrap="none" rtlCol="0">
            <a:spAutoFit/>
          </a:bodyPr>
          <a:lstStyle/>
          <a:p>
            <a:r>
              <a:rPr lang="en-US" sz="1600" dirty="0" smtClean="0"/>
              <a:t>Ethernet</a:t>
            </a:r>
            <a:endParaRPr lang="en-US" sz="1600" dirty="0"/>
          </a:p>
        </p:txBody>
      </p:sp>
      <p:sp>
        <p:nvSpPr>
          <p:cNvPr id="18" name="TextBox 17"/>
          <p:cNvSpPr txBox="1"/>
          <p:nvPr/>
        </p:nvSpPr>
        <p:spPr>
          <a:xfrm>
            <a:off x="647698" y="3245967"/>
            <a:ext cx="595135" cy="338554"/>
          </a:xfrm>
          <a:prstGeom prst="rect">
            <a:avLst/>
          </a:prstGeom>
          <a:noFill/>
        </p:spPr>
        <p:txBody>
          <a:bodyPr wrap="none" rtlCol="0">
            <a:spAutoFit/>
          </a:bodyPr>
          <a:lstStyle/>
          <a:p>
            <a:r>
              <a:rPr lang="en-US" sz="1600" dirty="0" err="1" smtClean="0"/>
              <a:t>Calc</a:t>
            </a:r>
            <a:endParaRPr lang="en-US" sz="1600" dirty="0"/>
          </a:p>
        </p:txBody>
      </p:sp>
      <p:sp>
        <p:nvSpPr>
          <p:cNvPr id="19" name="TextBox 18"/>
          <p:cNvSpPr txBox="1"/>
          <p:nvPr/>
        </p:nvSpPr>
        <p:spPr>
          <a:xfrm>
            <a:off x="1412645" y="4440462"/>
            <a:ext cx="2262496" cy="369332"/>
          </a:xfrm>
          <a:prstGeom prst="rect">
            <a:avLst/>
          </a:prstGeom>
          <a:noFill/>
          <a:ln w="38100" cmpd="sng">
            <a:solidFill>
              <a:schemeClr val="tx1"/>
            </a:solidFill>
          </a:ln>
        </p:spPr>
        <p:txBody>
          <a:bodyPr wrap="square" rtlCol="0">
            <a:spAutoFit/>
          </a:bodyPr>
          <a:lstStyle/>
          <a:p>
            <a:r>
              <a:rPr lang="en-US" sz="1800" dirty="0" smtClean="0">
                <a:latin typeface="Courier"/>
                <a:cs typeface="Courier"/>
              </a:rPr>
              <a:t>Payload…</a:t>
            </a:r>
            <a:endParaRPr lang="en-US" sz="1800" dirty="0">
              <a:latin typeface="Courier"/>
              <a:cs typeface="Courier"/>
            </a:endParaRPr>
          </a:p>
        </p:txBody>
      </p:sp>
      <p:sp>
        <p:nvSpPr>
          <p:cNvPr id="20" name="TextBox 19"/>
          <p:cNvSpPr txBox="1"/>
          <p:nvPr/>
        </p:nvSpPr>
        <p:spPr>
          <a:xfrm>
            <a:off x="1389362" y="1195208"/>
            <a:ext cx="1347544" cy="461665"/>
          </a:xfrm>
          <a:prstGeom prst="rect">
            <a:avLst/>
          </a:prstGeom>
          <a:noFill/>
        </p:spPr>
        <p:txBody>
          <a:bodyPr wrap="none" rtlCol="0">
            <a:spAutoFit/>
          </a:bodyPr>
          <a:lstStyle/>
          <a:p>
            <a:r>
              <a:rPr lang="en-US" dirty="0" smtClean="0"/>
              <a:t>User PC</a:t>
            </a:r>
            <a:endParaRPr lang="en-US" dirty="0"/>
          </a:p>
        </p:txBody>
      </p:sp>
      <p:sp>
        <p:nvSpPr>
          <p:cNvPr id="21" name="TextBox 20"/>
          <p:cNvSpPr txBox="1"/>
          <p:nvPr/>
        </p:nvSpPr>
        <p:spPr>
          <a:xfrm>
            <a:off x="6127226" y="1207846"/>
            <a:ext cx="2459327" cy="461665"/>
          </a:xfrm>
          <a:prstGeom prst="rect">
            <a:avLst/>
          </a:prstGeom>
          <a:noFill/>
        </p:spPr>
        <p:txBody>
          <a:bodyPr wrap="none" rtlCol="0">
            <a:spAutoFit/>
          </a:bodyPr>
          <a:lstStyle/>
          <a:p>
            <a:r>
              <a:rPr lang="en-US" dirty="0" err="1" smtClean="0"/>
              <a:t>NetFPGA</a:t>
            </a:r>
            <a:r>
              <a:rPr lang="en-US" dirty="0" smtClean="0"/>
              <a:t> SUME</a:t>
            </a:r>
            <a:endParaRPr lang="en-US" dirty="0"/>
          </a:p>
        </p:txBody>
      </p:sp>
      <p:sp>
        <p:nvSpPr>
          <p:cNvPr id="22" name="Freeform 21"/>
          <p:cNvSpPr/>
          <p:nvPr/>
        </p:nvSpPr>
        <p:spPr>
          <a:xfrm>
            <a:off x="2442199" y="1951580"/>
            <a:ext cx="3630736" cy="343917"/>
          </a:xfrm>
          <a:custGeom>
            <a:avLst/>
            <a:gdLst>
              <a:gd name="connsiteX0" fmla="*/ 0 w 3630736"/>
              <a:gd name="connsiteY0" fmla="*/ 343917 h 343917"/>
              <a:gd name="connsiteX1" fmla="*/ 1058286 w 3630736"/>
              <a:gd name="connsiteY1" fmla="*/ 50875 h 343917"/>
              <a:gd name="connsiteX2" fmla="*/ 3630736 w 3630736"/>
              <a:gd name="connsiteY2" fmla="*/ 18314 h 343917"/>
            </a:gdLst>
            <a:ahLst/>
            <a:cxnLst>
              <a:cxn ang="0">
                <a:pos x="connsiteX0" y="connsiteY0"/>
              </a:cxn>
              <a:cxn ang="0">
                <a:pos x="connsiteX1" y="connsiteY1"/>
              </a:cxn>
              <a:cxn ang="0">
                <a:pos x="connsiteX2" y="connsiteY2"/>
              </a:cxn>
            </a:cxnLst>
            <a:rect l="l" t="t" r="r" b="b"/>
            <a:pathLst>
              <a:path w="3630736" h="343917">
                <a:moveTo>
                  <a:pt x="0" y="343917"/>
                </a:moveTo>
                <a:cubicBezTo>
                  <a:pt x="226581" y="224529"/>
                  <a:pt x="453163" y="105142"/>
                  <a:pt x="1058286" y="50875"/>
                </a:cubicBezTo>
                <a:cubicBezTo>
                  <a:pt x="1663409" y="-3392"/>
                  <a:pt x="3131442" y="-14246"/>
                  <a:pt x="3630736" y="18314"/>
                </a:cubicBezTo>
              </a:path>
            </a:pathLst>
          </a:custGeom>
          <a:ln w="3810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1412645" y="3247339"/>
            <a:ext cx="2262496" cy="1200329"/>
          </a:xfrm>
          <a:prstGeom prst="rect">
            <a:avLst/>
          </a:prstGeom>
          <a:noFill/>
          <a:ln w="38100" cmpd="sng">
            <a:solidFill>
              <a:srgbClr val="1711D6"/>
            </a:solidFill>
          </a:ln>
        </p:spPr>
        <p:txBody>
          <a:bodyPr wrap="square" rtlCol="0">
            <a:spAutoFit/>
          </a:bodyPr>
          <a:lstStyle/>
          <a:p>
            <a:r>
              <a:rPr lang="en-US" sz="1800" dirty="0" smtClean="0">
                <a:latin typeface="Courier"/>
                <a:cs typeface="Courier"/>
              </a:rPr>
              <a:t>op1: 1</a:t>
            </a:r>
          </a:p>
          <a:p>
            <a:r>
              <a:rPr lang="en-US" sz="1800" dirty="0" err="1" smtClean="0">
                <a:latin typeface="Courier"/>
                <a:cs typeface="Courier"/>
              </a:rPr>
              <a:t>opCode</a:t>
            </a:r>
            <a:r>
              <a:rPr lang="en-US" sz="1800" dirty="0" smtClean="0">
                <a:latin typeface="Courier"/>
                <a:cs typeface="Courier"/>
              </a:rPr>
              <a:t>: </a:t>
            </a:r>
            <a:r>
              <a:rPr lang="en-US" sz="1800" dirty="0" smtClean="0">
                <a:solidFill>
                  <a:srgbClr val="1711D6"/>
                </a:solidFill>
                <a:latin typeface="Courier"/>
                <a:cs typeface="Courier"/>
              </a:rPr>
              <a:t>ADD</a:t>
            </a:r>
          </a:p>
          <a:p>
            <a:r>
              <a:rPr lang="en-US" sz="1800" dirty="0">
                <a:latin typeface="Courier"/>
                <a:cs typeface="Courier"/>
              </a:rPr>
              <a:t>o</a:t>
            </a:r>
            <a:r>
              <a:rPr lang="en-US" sz="1800" dirty="0" smtClean="0">
                <a:latin typeface="Courier"/>
                <a:cs typeface="Courier"/>
              </a:rPr>
              <a:t>p2: 2</a:t>
            </a:r>
          </a:p>
          <a:p>
            <a:r>
              <a:rPr lang="en-US" sz="1800" dirty="0">
                <a:latin typeface="Courier"/>
                <a:cs typeface="Courier"/>
              </a:rPr>
              <a:t>r</a:t>
            </a:r>
            <a:r>
              <a:rPr lang="en-US" sz="1800" dirty="0" smtClean="0">
                <a:latin typeface="Courier"/>
                <a:cs typeface="Courier"/>
              </a:rPr>
              <a:t>esult: 0</a:t>
            </a:r>
            <a:endParaRPr lang="en-US" sz="1800" dirty="0">
              <a:latin typeface="Courier"/>
              <a:cs typeface="Courier"/>
            </a:endParaRPr>
          </a:p>
        </p:txBody>
      </p:sp>
    </p:spTree>
    <p:extLst>
      <p:ext uri="{BB962C8B-B14F-4D97-AF65-F5344CB8AC3E}">
        <p14:creationId xmlns:p14="http://schemas.microsoft.com/office/powerpoint/2010/main" val="26534925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as Calculator</a:t>
            </a:r>
            <a:endParaRPr lang="en-US" dirty="0"/>
          </a:p>
        </p:txBody>
      </p:sp>
      <p:sp>
        <p:nvSpPr>
          <p:cNvPr id="4" name="Rectangle 3"/>
          <p:cNvSpPr/>
          <p:nvPr/>
        </p:nvSpPr>
        <p:spPr>
          <a:xfrm>
            <a:off x="5720196" y="1628012"/>
            <a:ext cx="3218252" cy="472394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01169" y="1628012"/>
            <a:ext cx="3265269" cy="472394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5279653" y="1878093"/>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279653" y="2437496"/>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5279653" y="3029460"/>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5279653" y="3653983"/>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3766438" y="1872214"/>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a:stCxn id="12" idx="3"/>
            <a:endCxn id="8" idx="1"/>
          </p:cNvCxnSpPr>
          <p:nvPr/>
        </p:nvCxnSpPr>
        <p:spPr>
          <a:xfrm>
            <a:off x="4206981" y="1964015"/>
            <a:ext cx="1072672" cy="5879"/>
          </a:xfrm>
          <a:prstGeom prst="line">
            <a:avLst/>
          </a:prstGeom>
          <a:ln w="57150" cmpd="sng">
            <a:solidFill>
              <a:srgbClr val="1711D6"/>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631672" y="2365402"/>
            <a:ext cx="2262496" cy="923330"/>
          </a:xfrm>
          <a:prstGeom prst="rect">
            <a:avLst/>
          </a:prstGeom>
          <a:noFill/>
          <a:ln w="38100" cmpd="sng">
            <a:solidFill>
              <a:schemeClr val="tx1"/>
            </a:solidFill>
          </a:ln>
        </p:spPr>
        <p:txBody>
          <a:bodyPr wrap="none" rtlCol="0">
            <a:spAutoFit/>
          </a:bodyPr>
          <a:lstStyle/>
          <a:p>
            <a:r>
              <a:rPr lang="en-US" sz="1800" dirty="0" smtClean="0">
                <a:latin typeface="Courier"/>
                <a:cs typeface="Courier"/>
              </a:rPr>
              <a:t>DST: MAC1</a:t>
            </a:r>
          </a:p>
          <a:p>
            <a:r>
              <a:rPr lang="en-US" sz="1800" dirty="0" smtClean="0">
                <a:latin typeface="Courier"/>
                <a:cs typeface="Courier"/>
              </a:rPr>
              <a:t>SRC: MAC2</a:t>
            </a:r>
          </a:p>
          <a:p>
            <a:r>
              <a:rPr lang="en-US" sz="1800" dirty="0" smtClean="0">
                <a:latin typeface="Courier"/>
                <a:cs typeface="Courier"/>
              </a:rPr>
              <a:t>Type: CALC_TYPE</a:t>
            </a:r>
            <a:endParaRPr lang="en-US" sz="1800" dirty="0">
              <a:latin typeface="Courier"/>
              <a:cs typeface="Courier"/>
            </a:endParaRPr>
          </a:p>
        </p:txBody>
      </p:sp>
      <p:sp>
        <p:nvSpPr>
          <p:cNvPr id="17" name="TextBox 16"/>
          <p:cNvSpPr txBox="1"/>
          <p:nvPr/>
        </p:nvSpPr>
        <p:spPr>
          <a:xfrm>
            <a:off x="5720196" y="2384728"/>
            <a:ext cx="960319" cy="338554"/>
          </a:xfrm>
          <a:prstGeom prst="rect">
            <a:avLst/>
          </a:prstGeom>
          <a:noFill/>
        </p:spPr>
        <p:txBody>
          <a:bodyPr wrap="none" rtlCol="0">
            <a:spAutoFit/>
          </a:bodyPr>
          <a:lstStyle/>
          <a:p>
            <a:r>
              <a:rPr lang="en-US" sz="1600" dirty="0" smtClean="0"/>
              <a:t>Ethernet</a:t>
            </a:r>
            <a:endParaRPr lang="en-US" sz="1600" dirty="0"/>
          </a:p>
        </p:txBody>
      </p:sp>
      <p:sp>
        <p:nvSpPr>
          <p:cNvPr id="18" name="TextBox 17"/>
          <p:cNvSpPr txBox="1"/>
          <p:nvPr/>
        </p:nvSpPr>
        <p:spPr>
          <a:xfrm>
            <a:off x="5866725" y="3288732"/>
            <a:ext cx="595135" cy="338554"/>
          </a:xfrm>
          <a:prstGeom prst="rect">
            <a:avLst/>
          </a:prstGeom>
          <a:noFill/>
        </p:spPr>
        <p:txBody>
          <a:bodyPr wrap="none" rtlCol="0">
            <a:spAutoFit/>
          </a:bodyPr>
          <a:lstStyle/>
          <a:p>
            <a:r>
              <a:rPr lang="en-US" sz="1600" dirty="0" err="1" smtClean="0"/>
              <a:t>Calc</a:t>
            </a:r>
            <a:endParaRPr lang="en-US" sz="1600" dirty="0"/>
          </a:p>
        </p:txBody>
      </p:sp>
      <p:sp>
        <p:nvSpPr>
          <p:cNvPr id="19" name="TextBox 18"/>
          <p:cNvSpPr txBox="1"/>
          <p:nvPr/>
        </p:nvSpPr>
        <p:spPr>
          <a:xfrm>
            <a:off x="6631672" y="4483227"/>
            <a:ext cx="2262496" cy="369332"/>
          </a:xfrm>
          <a:prstGeom prst="rect">
            <a:avLst/>
          </a:prstGeom>
          <a:noFill/>
          <a:ln w="38100" cmpd="sng">
            <a:solidFill>
              <a:schemeClr val="tx1"/>
            </a:solidFill>
          </a:ln>
        </p:spPr>
        <p:txBody>
          <a:bodyPr wrap="square" rtlCol="0">
            <a:spAutoFit/>
          </a:bodyPr>
          <a:lstStyle/>
          <a:p>
            <a:r>
              <a:rPr lang="en-US" sz="1800" dirty="0" smtClean="0">
                <a:latin typeface="Courier"/>
                <a:cs typeface="Courier"/>
              </a:rPr>
              <a:t>Payload…</a:t>
            </a:r>
            <a:endParaRPr lang="en-US" sz="1800" dirty="0">
              <a:latin typeface="Courier"/>
              <a:cs typeface="Courier"/>
            </a:endParaRPr>
          </a:p>
        </p:txBody>
      </p:sp>
      <p:sp>
        <p:nvSpPr>
          <p:cNvPr id="20" name="TextBox 19"/>
          <p:cNvSpPr txBox="1"/>
          <p:nvPr/>
        </p:nvSpPr>
        <p:spPr>
          <a:xfrm>
            <a:off x="1389362" y="1195208"/>
            <a:ext cx="1347544" cy="461665"/>
          </a:xfrm>
          <a:prstGeom prst="rect">
            <a:avLst/>
          </a:prstGeom>
          <a:noFill/>
        </p:spPr>
        <p:txBody>
          <a:bodyPr wrap="none" rtlCol="0">
            <a:spAutoFit/>
          </a:bodyPr>
          <a:lstStyle/>
          <a:p>
            <a:r>
              <a:rPr lang="en-US" dirty="0" smtClean="0"/>
              <a:t>User PC</a:t>
            </a:r>
            <a:endParaRPr lang="en-US" dirty="0"/>
          </a:p>
        </p:txBody>
      </p:sp>
      <p:sp>
        <p:nvSpPr>
          <p:cNvPr id="21" name="TextBox 20"/>
          <p:cNvSpPr txBox="1"/>
          <p:nvPr/>
        </p:nvSpPr>
        <p:spPr>
          <a:xfrm>
            <a:off x="6127226" y="1207846"/>
            <a:ext cx="2459327" cy="461665"/>
          </a:xfrm>
          <a:prstGeom prst="rect">
            <a:avLst/>
          </a:prstGeom>
          <a:noFill/>
        </p:spPr>
        <p:txBody>
          <a:bodyPr wrap="none" rtlCol="0">
            <a:spAutoFit/>
          </a:bodyPr>
          <a:lstStyle/>
          <a:p>
            <a:r>
              <a:rPr lang="en-US" dirty="0" err="1" smtClean="0"/>
              <a:t>NetFPGA</a:t>
            </a:r>
            <a:r>
              <a:rPr lang="en-US" dirty="0" smtClean="0"/>
              <a:t> SUME</a:t>
            </a:r>
            <a:endParaRPr lang="en-US" dirty="0"/>
          </a:p>
        </p:txBody>
      </p:sp>
      <p:sp>
        <p:nvSpPr>
          <p:cNvPr id="26" name="Freeform 25"/>
          <p:cNvSpPr/>
          <p:nvPr/>
        </p:nvSpPr>
        <p:spPr>
          <a:xfrm>
            <a:off x="7977849" y="2511640"/>
            <a:ext cx="488489" cy="423283"/>
          </a:xfrm>
          <a:custGeom>
            <a:avLst/>
            <a:gdLst>
              <a:gd name="connsiteX0" fmla="*/ 0 w 488489"/>
              <a:gd name="connsiteY0" fmla="*/ 0 h 423283"/>
              <a:gd name="connsiteX1" fmla="*/ 488440 w 488489"/>
              <a:gd name="connsiteY1" fmla="*/ 244202 h 423283"/>
              <a:gd name="connsiteX2" fmla="*/ 32563 w 488489"/>
              <a:gd name="connsiteY2" fmla="*/ 423283 h 423283"/>
            </a:gdLst>
            <a:ahLst/>
            <a:cxnLst>
              <a:cxn ang="0">
                <a:pos x="connsiteX0" y="connsiteY0"/>
              </a:cxn>
              <a:cxn ang="0">
                <a:pos x="connsiteX1" y="connsiteY1"/>
              </a:cxn>
              <a:cxn ang="0">
                <a:pos x="connsiteX2" y="connsiteY2"/>
              </a:cxn>
            </a:cxnLst>
            <a:rect l="l" t="t" r="r" b="b"/>
            <a:pathLst>
              <a:path w="488489" h="423283">
                <a:moveTo>
                  <a:pt x="0" y="0"/>
                </a:moveTo>
                <a:cubicBezTo>
                  <a:pt x="241506" y="86827"/>
                  <a:pt x="483013" y="173655"/>
                  <a:pt x="488440" y="244202"/>
                </a:cubicBezTo>
                <a:cubicBezTo>
                  <a:pt x="493867" y="314749"/>
                  <a:pt x="54271" y="352736"/>
                  <a:pt x="32563" y="423283"/>
                </a:cubicBezTo>
              </a:path>
            </a:pathLst>
          </a:cu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6631672" y="3290104"/>
            <a:ext cx="2262496" cy="1200329"/>
          </a:xfrm>
          <a:prstGeom prst="rect">
            <a:avLst/>
          </a:prstGeom>
          <a:noFill/>
          <a:ln w="38100" cmpd="sng">
            <a:solidFill>
              <a:srgbClr val="1711D6"/>
            </a:solidFill>
          </a:ln>
        </p:spPr>
        <p:txBody>
          <a:bodyPr wrap="square" rtlCol="0">
            <a:spAutoFit/>
          </a:bodyPr>
          <a:lstStyle/>
          <a:p>
            <a:r>
              <a:rPr lang="en-US" sz="1800" dirty="0" smtClean="0">
                <a:latin typeface="Courier"/>
                <a:cs typeface="Courier"/>
              </a:rPr>
              <a:t>op1: 1</a:t>
            </a:r>
          </a:p>
          <a:p>
            <a:r>
              <a:rPr lang="en-US" sz="1800" dirty="0" err="1" smtClean="0">
                <a:latin typeface="Courier"/>
                <a:cs typeface="Courier"/>
              </a:rPr>
              <a:t>opCode</a:t>
            </a:r>
            <a:r>
              <a:rPr lang="en-US" sz="1800" dirty="0" smtClean="0">
                <a:latin typeface="Courier"/>
                <a:cs typeface="Courier"/>
              </a:rPr>
              <a:t>: </a:t>
            </a:r>
            <a:r>
              <a:rPr lang="en-US" sz="1800" dirty="0" smtClean="0">
                <a:solidFill>
                  <a:srgbClr val="1711D6"/>
                </a:solidFill>
                <a:latin typeface="Courier"/>
                <a:cs typeface="Courier"/>
              </a:rPr>
              <a:t>ADD</a:t>
            </a:r>
          </a:p>
          <a:p>
            <a:r>
              <a:rPr lang="en-US" sz="1800" dirty="0">
                <a:latin typeface="Courier"/>
                <a:cs typeface="Courier"/>
              </a:rPr>
              <a:t>o</a:t>
            </a:r>
            <a:r>
              <a:rPr lang="en-US" sz="1800" dirty="0" smtClean="0">
                <a:latin typeface="Courier"/>
                <a:cs typeface="Courier"/>
              </a:rPr>
              <a:t>p2: 2</a:t>
            </a:r>
          </a:p>
          <a:p>
            <a:r>
              <a:rPr lang="en-US" sz="1800" dirty="0">
                <a:latin typeface="Courier"/>
                <a:cs typeface="Courier"/>
              </a:rPr>
              <a:t>r</a:t>
            </a:r>
            <a:r>
              <a:rPr lang="en-US" sz="1800" dirty="0" smtClean="0">
                <a:latin typeface="Courier"/>
                <a:cs typeface="Courier"/>
              </a:rPr>
              <a:t>esult: 0 </a:t>
            </a:r>
            <a:r>
              <a:rPr lang="en-US" sz="1800" dirty="0">
                <a:solidFill>
                  <a:srgbClr val="FF0000"/>
                </a:solidFill>
                <a:latin typeface="Courier"/>
                <a:cs typeface="Courier"/>
              </a:rPr>
              <a:t>3</a:t>
            </a:r>
          </a:p>
        </p:txBody>
      </p:sp>
      <p:sp>
        <p:nvSpPr>
          <p:cNvPr id="27" name="TextBox 26"/>
          <p:cNvSpPr txBox="1"/>
          <p:nvPr/>
        </p:nvSpPr>
        <p:spPr>
          <a:xfrm>
            <a:off x="7701468" y="4068907"/>
            <a:ext cx="389951" cy="461665"/>
          </a:xfrm>
          <a:prstGeom prst="rect">
            <a:avLst/>
          </a:prstGeom>
          <a:noFill/>
        </p:spPr>
        <p:txBody>
          <a:bodyPr wrap="none" rtlCol="0">
            <a:spAutoFit/>
          </a:bodyPr>
          <a:lstStyle/>
          <a:p>
            <a:r>
              <a:rPr lang="en-US" b="1" dirty="0" smtClean="0">
                <a:solidFill>
                  <a:srgbClr val="FF0000"/>
                </a:solidFill>
              </a:rPr>
              <a:t>X</a:t>
            </a:r>
            <a:endParaRPr lang="en-US" b="1" dirty="0">
              <a:solidFill>
                <a:srgbClr val="FF0000"/>
              </a:solidFill>
            </a:endParaRPr>
          </a:p>
        </p:txBody>
      </p:sp>
    </p:spTree>
    <p:extLst>
      <p:ext uri="{BB962C8B-B14F-4D97-AF65-F5344CB8AC3E}">
        <p14:creationId xmlns:p14="http://schemas.microsoft.com/office/powerpoint/2010/main" val="27551809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as Calculator</a:t>
            </a:r>
            <a:endParaRPr lang="en-US" dirty="0"/>
          </a:p>
        </p:txBody>
      </p:sp>
      <p:sp>
        <p:nvSpPr>
          <p:cNvPr id="4" name="Rectangle 3"/>
          <p:cNvSpPr/>
          <p:nvPr/>
        </p:nvSpPr>
        <p:spPr>
          <a:xfrm>
            <a:off x="5720196" y="1628012"/>
            <a:ext cx="3218252" cy="472394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01169" y="1628012"/>
            <a:ext cx="3265269" cy="4723944"/>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5279653" y="1878093"/>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5279653" y="2437496"/>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5279653" y="3029460"/>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5279653" y="3653983"/>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3766438" y="1872214"/>
            <a:ext cx="440543" cy="183602"/>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a:stCxn id="12" idx="3"/>
            <a:endCxn id="8" idx="1"/>
          </p:cNvCxnSpPr>
          <p:nvPr/>
        </p:nvCxnSpPr>
        <p:spPr>
          <a:xfrm>
            <a:off x="4206981" y="1964015"/>
            <a:ext cx="1072672" cy="5879"/>
          </a:xfrm>
          <a:prstGeom prst="line">
            <a:avLst/>
          </a:prstGeom>
          <a:ln w="57150" cmpd="sng">
            <a:solidFill>
              <a:srgbClr val="1711D6"/>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631672" y="2365402"/>
            <a:ext cx="2262496" cy="923330"/>
          </a:xfrm>
          <a:prstGeom prst="rect">
            <a:avLst/>
          </a:prstGeom>
          <a:noFill/>
          <a:ln w="38100" cmpd="sng">
            <a:solidFill>
              <a:schemeClr val="tx1"/>
            </a:solidFill>
          </a:ln>
        </p:spPr>
        <p:txBody>
          <a:bodyPr wrap="none" rtlCol="0">
            <a:spAutoFit/>
          </a:bodyPr>
          <a:lstStyle/>
          <a:p>
            <a:r>
              <a:rPr lang="en-US" sz="1800" dirty="0" smtClean="0">
                <a:latin typeface="Courier"/>
                <a:cs typeface="Courier"/>
              </a:rPr>
              <a:t>DST: MAC2</a:t>
            </a:r>
          </a:p>
          <a:p>
            <a:r>
              <a:rPr lang="en-US" sz="1800" dirty="0" smtClean="0">
                <a:latin typeface="Courier"/>
                <a:cs typeface="Courier"/>
              </a:rPr>
              <a:t>SRC: MAC1</a:t>
            </a:r>
          </a:p>
          <a:p>
            <a:r>
              <a:rPr lang="en-US" sz="1800" dirty="0" smtClean="0">
                <a:latin typeface="Courier"/>
                <a:cs typeface="Courier"/>
              </a:rPr>
              <a:t>Type: CALC_TYPE</a:t>
            </a:r>
            <a:endParaRPr lang="en-US" sz="1800" dirty="0">
              <a:latin typeface="Courier"/>
              <a:cs typeface="Courier"/>
            </a:endParaRPr>
          </a:p>
        </p:txBody>
      </p:sp>
      <p:sp>
        <p:nvSpPr>
          <p:cNvPr id="17" name="TextBox 16"/>
          <p:cNvSpPr txBox="1"/>
          <p:nvPr/>
        </p:nvSpPr>
        <p:spPr>
          <a:xfrm>
            <a:off x="5720196" y="2384728"/>
            <a:ext cx="960319" cy="338554"/>
          </a:xfrm>
          <a:prstGeom prst="rect">
            <a:avLst/>
          </a:prstGeom>
          <a:noFill/>
        </p:spPr>
        <p:txBody>
          <a:bodyPr wrap="none" rtlCol="0">
            <a:spAutoFit/>
          </a:bodyPr>
          <a:lstStyle/>
          <a:p>
            <a:r>
              <a:rPr lang="en-US" sz="1600" dirty="0" smtClean="0"/>
              <a:t>Ethernet</a:t>
            </a:r>
            <a:endParaRPr lang="en-US" sz="1600" dirty="0"/>
          </a:p>
        </p:txBody>
      </p:sp>
      <p:sp>
        <p:nvSpPr>
          <p:cNvPr id="18" name="TextBox 17"/>
          <p:cNvSpPr txBox="1"/>
          <p:nvPr/>
        </p:nvSpPr>
        <p:spPr>
          <a:xfrm>
            <a:off x="5866725" y="3288732"/>
            <a:ext cx="595135" cy="338554"/>
          </a:xfrm>
          <a:prstGeom prst="rect">
            <a:avLst/>
          </a:prstGeom>
          <a:noFill/>
        </p:spPr>
        <p:txBody>
          <a:bodyPr wrap="none" rtlCol="0">
            <a:spAutoFit/>
          </a:bodyPr>
          <a:lstStyle/>
          <a:p>
            <a:r>
              <a:rPr lang="en-US" sz="1600" dirty="0" err="1" smtClean="0"/>
              <a:t>Calc</a:t>
            </a:r>
            <a:endParaRPr lang="en-US" sz="1600" dirty="0"/>
          </a:p>
        </p:txBody>
      </p:sp>
      <p:sp>
        <p:nvSpPr>
          <p:cNvPr id="19" name="TextBox 18"/>
          <p:cNvSpPr txBox="1"/>
          <p:nvPr/>
        </p:nvSpPr>
        <p:spPr>
          <a:xfrm>
            <a:off x="6631672" y="4483227"/>
            <a:ext cx="2262496" cy="369332"/>
          </a:xfrm>
          <a:prstGeom prst="rect">
            <a:avLst/>
          </a:prstGeom>
          <a:noFill/>
          <a:ln w="38100" cmpd="sng">
            <a:solidFill>
              <a:schemeClr val="tx1"/>
            </a:solidFill>
          </a:ln>
        </p:spPr>
        <p:txBody>
          <a:bodyPr wrap="square" rtlCol="0">
            <a:spAutoFit/>
          </a:bodyPr>
          <a:lstStyle/>
          <a:p>
            <a:r>
              <a:rPr lang="en-US" sz="1800" dirty="0" smtClean="0">
                <a:latin typeface="Courier"/>
                <a:cs typeface="Courier"/>
              </a:rPr>
              <a:t>Payload…</a:t>
            </a:r>
            <a:endParaRPr lang="en-US" sz="1800" dirty="0">
              <a:latin typeface="Courier"/>
              <a:cs typeface="Courier"/>
            </a:endParaRPr>
          </a:p>
        </p:txBody>
      </p:sp>
      <p:sp>
        <p:nvSpPr>
          <p:cNvPr id="20" name="TextBox 19"/>
          <p:cNvSpPr txBox="1"/>
          <p:nvPr/>
        </p:nvSpPr>
        <p:spPr>
          <a:xfrm>
            <a:off x="1389362" y="1195208"/>
            <a:ext cx="1347544" cy="461665"/>
          </a:xfrm>
          <a:prstGeom prst="rect">
            <a:avLst/>
          </a:prstGeom>
          <a:noFill/>
        </p:spPr>
        <p:txBody>
          <a:bodyPr wrap="none" rtlCol="0">
            <a:spAutoFit/>
          </a:bodyPr>
          <a:lstStyle/>
          <a:p>
            <a:r>
              <a:rPr lang="en-US" dirty="0" smtClean="0"/>
              <a:t>User PC</a:t>
            </a:r>
            <a:endParaRPr lang="en-US" dirty="0"/>
          </a:p>
        </p:txBody>
      </p:sp>
      <p:sp>
        <p:nvSpPr>
          <p:cNvPr id="21" name="TextBox 20"/>
          <p:cNvSpPr txBox="1"/>
          <p:nvPr/>
        </p:nvSpPr>
        <p:spPr>
          <a:xfrm>
            <a:off x="6127226" y="1207846"/>
            <a:ext cx="2459327" cy="461665"/>
          </a:xfrm>
          <a:prstGeom prst="rect">
            <a:avLst/>
          </a:prstGeom>
          <a:noFill/>
        </p:spPr>
        <p:txBody>
          <a:bodyPr wrap="none" rtlCol="0">
            <a:spAutoFit/>
          </a:bodyPr>
          <a:lstStyle/>
          <a:p>
            <a:r>
              <a:rPr lang="en-US" dirty="0" err="1" smtClean="0"/>
              <a:t>NetFPGA</a:t>
            </a:r>
            <a:r>
              <a:rPr lang="en-US" dirty="0" smtClean="0"/>
              <a:t> SUME</a:t>
            </a:r>
            <a:endParaRPr lang="en-US" dirty="0"/>
          </a:p>
        </p:txBody>
      </p:sp>
      <p:sp>
        <p:nvSpPr>
          <p:cNvPr id="3" name="Freeform 2"/>
          <p:cNvSpPr/>
          <p:nvPr/>
        </p:nvSpPr>
        <p:spPr>
          <a:xfrm>
            <a:off x="3386516" y="1946481"/>
            <a:ext cx="4330833" cy="381576"/>
          </a:xfrm>
          <a:custGeom>
            <a:avLst/>
            <a:gdLst>
              <a:gd name="connsiteX0" fmla="*/ 4330833 w 4330833"/>
              <a:gd name="connsiteY0" fmla="*/ 381576 h 381576"/>
              <a:gd name="connsiteX1" fmla="*/ 2670137 w 4330833"/>
              <a:gd name="connsiteY1" fmla="*/ 39693 h 381576"/>
              <a:gd name="connsiteX2" fmla="*/ 0 w 4330833"/>
              <a:gd name="connsiteY2" fmla="*/ 7133 h 381576"/>
            </a:gdLst>
            <a:ahLst/>
            <a:cxnLst>
              <a:cxn ang="0">
                <a:pos x="connsiteX0" y="connsiteY0"/>
              </a:cxn>
              <a:cxn ang="0">
                <a:pos x="connsiteX1" y="connsiteY1"/>
              </a:cxn>
              <a:cxn ang="0">
                <a:pos x="connsiteX2" y="connsiteY2"/>
              </a:cxn>
            </a:cxnLst>
            <a:rect l="l" t="t" r="r" b="b"/>
            <a:pathLst>
              <a:path w="4330833" h="381576">
                <a:moveTo>
                  <a:pt x="4330833" y="381576"/>
                </a:moveTo>
                <a:cubicBezTo>
                  <a:pt x="3861387" y="241838"/>
                  <a:pt x="3391942" y="102100"/>
                  <a:pt x="2670137" y="39693"/>
                </a:cubicBezTo>
                <a:cubicBezTo>
                  <a:pt x="1948332" y="-22714"/>
                  <a:pt x="0" y="7133"/>
                  <a:pt x="0" y="7133"/>
                </a:cubicBezTo>
              </a:path>
            </a:pathLst>
          </a:custGeom>
          <a:ln w="3810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6631672" y="3290104"/>
            <a:ext cx="2262496" cy="1200329"/>
          </a:xfrm>
          <a:prstGeom prst="rect">
            <a:avLst/>
          </a:prstGeom>
          <a:noFill/>
          <a:ln w="38100" cmpd="sng">
            <a:solidFill>
              <a:srgbClr val="1711D6"/>
            </a:solidFill>
          </a:ln>
        </p:spPr>
        <p:txBody>
          <a:bodyPr wrap="square" rtlCol="0">
            <a:spAutoFit/>
          </a:bodyPr>
          <a:lstStyle/>
          <a:p>
            <a:r>
              <a:rPr lang="en-US" sz="1800" dirty="0" smtClean="0">
                <a:latin typeface="Courier"/>
                <a:cs typeface="Courier"/>
              </a:rPr>
              <a:t>op1: 1</a:t>
            </a:r>
          </a:p>
          <a:p>
            <a:r>
              <a:rPr lang="en-US" sz="1800" dirty="0" err="1" smtClean="0">
                <a:latin typeface="Courier"/>
                <a:cs typeface="Courier"/>
              </a:rPr>
              <a:t>opCode</a:t>
            </a:r>
            <a:r>
              <a:rPr lang="en-US" sz="1800" dirty="0" smtClean="0">
                <a:latin typeface="Courier"/>
                <a:cs typeface="Courier"/>
              </a:rPr>
              <a:t>: </a:t>
            </a:r>
            <a:r>
              <a:rPr lang="en-US" sz="1800" dirty="0" smtClean="0">
                <a:solidFill>
                  <a:srgbClr val="1711D6"/>
                </a:solidFill>
                <a:latin typeface="Courier"/>
                <a:cs typeface="Courier"/>
              </a:rPr>
              <a:t>ADD</a:t>
            </a:r>
          </a:p>
          <a:p>
            <a:r>
              <a:rPr lang="en-US" sz="1800" dirty="0">
                <a:latin typeface="Courier"/>
                <a:cs typeface="Courier"/>
              </a:rPr>
              <a:t>o</a:t>
            </a:r>
            <a:r>
              <a:rPr lang="en-US" sz="1800" dirty="0" smtClean="0">
                <a:latin typeface="Courier"/>
                <a:cs typeface="Courier"/>
              </a:rPr>
              <a:t>p2: 2</a:t>
            </a:r>
          </a:p>
          <a:p>
            <a:r>
              <a:rPr lang="en-US" sz="1800" dirty="0">
                <a:latin typeface="Courier"/>
                <a:cs typeface="Courier"/>
              </a:rPr>
              <a:t>r</a:t>
            </a:r>
            <a:r>
              <a:rPr lang="en-US" sz="1800" dirty="0" smtClean="0">
                <a:latin typeface="Courier"/>
                <a:cs typeface="Courier"/>
              </a:rPr>
              <a:t>esult: 3</a:t>
            </a:r>
            <a:endParaRPr lang="en-US" sz="1800" dirty="0">
              <a:solidFill>
                <a:srgbClr val="FF0000"/>
              </a:solidFill>
              <a:latin typeface="Courier"/>
              <a:cs typeface="Courier"/>
            </a:endParaRPr>
          </a:p>
        </p:txBody>
      </p:sp>
    </p:spTree>
    <p:extLst>
      <p:ext uri="{BB962C8B-B14F-4D97-AF65-F5344CB8AC3E}">
        <p14:creationId xmlns:p14="http://schemas.microsoft.com/office/powerpoint/2010/main" val="18808305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a:t>
            </a:r>
            <a:r>
              <a:rPr lang="en-US" dirty="0" err="1" smtClean="0"/>
              <a:t>Calc</a:t>
            </a:r>
            <a:r>
              <a:rPr lang="en-US" dirty="0" smtClean="0"/>
              <a:t> Operations</a:t>
            </a:r>
            <a:endParaRPr lang="en-US" dirty="0"/>
          </a:p>
        </p:txBody>
      </p:sp>
      <p:sp>
        <p:nvSpPr>
          <p:cNvPr id="5" name="TextBox 4"/>
          <p:cNvSpPr txBox="1"/>
          <p:nvPr/>
        </p:nvSpPr>
        <p:spPr>
          <a:xfrm>
            <a:off x="1497883" y="1286131"/>
            <a:ext cx="684853" cy="369332"/>
          </a:xfrm>
          <a:prstGeom prst="rect">
            <a:avLst/>
          </a:prstGeom>
          <a:noFill/>
        </p:spPr>
        <p:txBody>
          <a:bodyPr wrap="none" rtlCol="0">
            <a:spAutoFit/>
          </a:bodyPr>
          <a:lstStyle/>
          <a:p>
            <a:r>
              <a:rPr lang="en-US" sz="1800" b="1" dirty="0" smtClean="0"/>
              <a:t>ADD</a:t>
            </a:r>
            <a:endParaRPr lang="en-US" sz="1800" b="1" dirty="0"/>
          </a:p>
        </p:txBody>
      </p:sp>
      <p:sp>
        <p:nvSpPr>
          <p:cNvPr id="6" name="TextBox 5"/>
          <p:cNvSpPr txBox="1"/>
          <p:nvPr/>
        </p:nvSpPr>
        <p:spPr>
          <a:xfrm>
            <a:off x="1431655" y="3207475"/>
            <a:ext cx="1015798" cy="369332"/>
          </a:xfrm>
          <a:prstGeom prst="rect">
            <a:avLst/>
          </a:prstGeom>
          <a:noFill/>
        </p:spPr>
        <p:txBody>
          <a:bodyPr wrap="none" rtlCol="0">
            <a:spAutoFit/>
          </a:bodyPr>
          <a:lstStyle/>
          <a:p>
            <a:r>
              <a:rPr lang="en-US" sz="1800" dirty="0" smtClean="0">
                <a:latin typeface="Courier"/>
                <a:cs typeface="Courier"/>
              </a:rPr>
              <a:t>result</a:t>
            </a:r>
            <a:endParaRPr lang="en-US" sz="1800" dirty="0">
              <a:latin typeface="Courier"/>
              <a:cs typeface="Courier"/>
            </a:endParaRPr>
          </a:p>
        </p:txBody>
      </p:sp>
      <p:sp>
        <p:nvSpPr>
          <p:cNvPr id="13" name="TextBox 12"/>
          <p:cNvSpPr txBox="1"/>
          <p:nvPr/>
        </p:nvSpPr>
        <p:spPr>
          <a:xfrm>
            <a:off x="1127867" y="1801508"/>
            <a:ext cx="1708408" cy="369332"/>
          </a:xfrm>
          <a:prstGeom prst="rect">
            <a:avLst/>
          </a:prstGeom>
          <a:noFill/>
        </p:spPr>
        <p:txBody>
          <a:bodyPr wrap="none" rtlCol="0">
            <a:spAutoFit/>
          </a:bodyPr>
          <a:lstStyle/>
          <a:p>
            <a:r>
              <a:rPr lang="en-US" sz="1800" dirty="0" smtClean="0">
                <a:latin typeface="Courier"/>
                <a:cs typeface="Courier"/>
              </a:rPr>
              <a:t>op1     op2</a:t>
            </a:r>
            <a:endParaRPr lang="en-US" sz="1800" dirty="0">
              <a:latin typeface="Courier"/>
              <a:cs typeface="Courier"/>
            </a:endParaRPr>
          </a:p>
        </p:txBody>
      </p:sp>
      <p:cxnSp>
        <p:nvCxnSpPr>
          <p:cNvPr id="25" name="Straight Arrow Connector 24"/>
          <p:cNvCxnSpPr>
            <a:endCxn id="32" idx="7"/>
          </p:cNvCxnSpPr>
          <p:nvPr/>
        </p:nvCxnSpPr>
        <p:spPr>
          <a:xfrm flipH="1">
            <a:off x="2108821" y="2170840"/>
            <a:ext cx="414787" cy="2775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32" idx="1"/>
          </p:cNvCxnSpPr>
          <p:nvPr/>
        </p:nvCxnSpPr>
        <p:spPr>
          <a:xfrm>
            <a:off x="1497883" y="2170840"/>
            <a:ext cx="254047" cy="2775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1678015" y="2376897"/>
            <a:ext cx="504721" cy="4884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36" name="Straight Arrow Connector 35"/>
          <p:cNvCxnSpPr>
            <a:stCxn id="32" idx="4"/>
          </p:cNvCxnSpPr>
          <p:nvPr/>
        </p:nvCxnSpPr>
        <p:spPr>
          <a:xfrm>
            <a:off x="1930376" y="2865301"/>
            <a:ext cx="7102" cy="374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150504" y="1351545"/>
            <a:ext cx="672029" cy="369332"/>
          </a:xfrm>
          <a:prstGeom prst="rect">
            <a:avLst/>
          </a:prstGeom>
          <a:noFill/>
        </p:spPr>
        <p:txBody>
          <a:bodyPr wrap="none" rtlCol="0">
            <a:spAutoFit/>
          </a:bodyPr>
          <a:lstStyle/>
          <a:p>
            <a:r>
              <a:rPr lang="en-US" sz="1800" b="1" dirty="0" smtClean="0"/>
              <a:t>SUB</a:t>
            </a:r>
            <a:endParaRPr lang="en-US" sz="1800" b="1" dirty="0"/>
          </a:p>
        </p:txBody>
      </p:sp>
      <p:sp>
        <p:nvSpPr>
          <p:cNvPr id="38" name="TextBox 37"/>
          <p:cNvSpPr txBox="1"/>
          <p:nvPr/>
        </p:nvSpPr>
        <p:spPr>
          <a:xfrm>
            <a:off x="3519992" y="3174915"/>
            <a:ext cx="2262496" cy="369332"/>
          </a:xfrm>
          <a:prstGeom prst="rect">
            <a:avLst/>
          </a:prstGeom>
          <a:noFill/>
        </p:spPr>
        <p:txBody>
          <a:bodyPr wrap="none" rtlCol="0">
            <a:spAutoFit/>
          </a:bodyPr>
          <a:lstStyle/>
          <a:p>
            <a:r>
              <a:rPr lang="en-US" sz="1800" dirty="0">
                <a:latin typeface="Courier"/>
                <a:cs typeface="Courier"/>
              </a:rPr>
              <a:t>r</a:t>
            </a:r>
            <a:r>
              <a:rPr lang="en-US" sz="1800" dirty="0" smtClean="0">
                <a:latin typeface="Courier"/>
                <a:cs typeface="Courier"/>
              </a:rPr>
              <a:t>esult: op1-op2</a:t>
            </a:r>
            <a:endParaRPr lang="en-US" sz="1800" dirty="0">
              <a:latin typeface="Courier"/>
              <a:cs typeface="Courier"/>
            </a:endParaRPr>
          </a:p>
        </p:txBody>
      </p:sp>
      <p:sp>
        <p:nvSpPr>
          <p:cNvPr id="39" name="TextBox 38"/>
          <p:cNvSpPr txBox="1"/>
          <p:nvPr/>
        </p:nvSpPr>
        <p:spPr>
          <a:xfrm>
            <a:off x="3778866" y="1828777"/>
            <a:ext cx="1708408" cy="369332"/>
          </a:xfrm>
          <a:prstGeom prst="rect">
            <a:avLst/>
          </a:prstGeom>
          <a:noFill/>
        </p:spPr>
        <p:txBody>
          <a:bodyPr wrap="none" rtlCol="0">
            <a:spAutoFit/>
          </a:bodyPr>
          <a:lstStyle/>
          <a:p>
            <a:r>
              <a:rPr lang="en-US" sz="1800" dirty="0" smtClean="0">
                <a:latin typeface="Courier"/>
                <a:cs typeface="Courier"/>
              </a:rPr>
              <a:t>op1     op2</a:t>
            </a:r>
            <a:endParaRPr lang="en-US" sz="1800" dirty="0">
              <a:latin typeface="Courier"/>
              <a:cs typeface="Courier"/>
            </a:endParaRPr>
          </a:p>
        </p:txBody>
      </p:sp>
      <p:cxnSp>
        <p:nvCxnSpPr>
          <p:cNvPr id="40" name="Straight Arrow Connector 39"/>
          <p:cNvCxnSpPr>
            <a:endCxn id="42" idx="7"/>
          </p:cNvCxnSpPr>
          <p:nvPr/>
        </p:nvCxnSpPr>
        <p:spPr>
          <a:xfrm flipH="1">
            <a:off x="4761442" y="2236254"/>
            <a:ext cx="414787" cy="2775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42" idx="1"/>
          </p:cNvCxnSpPr>
          <p:nvPr/>
        </p:nvCxnSpPr>
        <p:spPr>
          <a:xfrm>
            <a:off x="4150504" y="2236254"/>
            <a:ext cx="254047" cy="2775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4330636" y="2442311"/>
            <a:ext cx="504721" cy="4884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p:txBody>
      </p:sp>
      <p:cxnSp>
        <p:nvCxnSpPr>
          <p:cNvPr id="43" name="Straight Arrow Connector 42"/>
          <p:cNvCxnSpPr>
            <a:stCxn id="42" idx="4"/>
          </p:cNvCxnSpPr>
          <p:nvPr/>
        </p:nvCxnSpPr>
        <p:spPr>
          <a:xfrm>
            <a:off x="4582997" y="2930715"/>
            <a:ext cx="7102" cy="374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545923" y="1351545"/>
            <a:ext cx="1313443" cy="369332"/>
          </a:xfrm>
          <a:prstGeom prst="rect">
            <a:avLst/>
          </a:prstGeom>
          <a:noFill/>
        </p:spPr>
        <p:txBody>
          <a:bodyPr wrap="none" rtlCol="0">
            <a:spAutoFit/>
          </a:bodyPr>
          <a:lstStyle/>
          <a:p>
            <a:r>
              <a:rPr lang="en-US" sz="1800" b="1" dirty="0" smtClean="0"/>
              <a:t>ADD_REG</a:t>
            </a:r>
            <a:endParaRPr lang="en-US" sz="1800" b="1" dirty="0"/>
          </a:p>
        </p:txBody>
      </p:sp>
      <p:sp>
        <p:nvSpPr>
          <p:cNvPr id="45" name="TextBox 44"/>
          <p:cNvSpPr txBox="1"/>
          <p:nvPr/>
        </p:nvSpPr>
        <p:spPr>
          <a:xfrm>
            <a:off x="6697867" y="3207475"/>
            <a:ext cx="1015798" cy="369332"/>
          </a:xfrm>
          <a:prstGeom prst="rect">
            <a:avLst/>
          </a:prstGeom>
          <a:noFill/>
        </p:spPr>
        <p:txBody>
          <a:bodyPr wrap="none" rtlCol="0">
            <a:spAutoFit/>
          </a:bodyPr>
          <a:lstStyle/>
          <a:p>
            <a:r>
              <a:rPr lang="en-US" sz="1800" dirty="0" smtClean="0">
                <a:latin typeface="Courier"/>
                <a:cs typeface="Courier"/>
              </a:rPr>
              <a:t>result</a:t>
            </a:r>
            <a:endParaRPr lang="en-US" sz="1800" dirty="0">
              <a:latin typeface="Courier"/>
              <a:cs typeface="Courier"/>
            </a:endParaRPr>
          </a:p>
        </p:txBody>
      </p:sp>
      <p:sp>
        <p:nvSpPr>
          <p:cNvPr id="46" name="TextBox 45"/>
          <p:cNvSpPr txBox="1"/>
          <p:nvPr/>
        </p:nvSpPr>
        <p:spPr>
          <a:xfrm>
            <a:off x="6224750" y="1866922"/>
            <a:ext cx="2539540" cy="369332"/>
          </a:xfrm>
          <a:prstGeom prst="rect">
            <a:avLst/>
          </a:prstGeom>
          <a:noFill/>
        </p:spPr>
        <p:txBody>
          <a:bodyPr wrap="none" rtlCol="0">
            <a:spAutoFit/>
          </a:bodyPr>
          <a:lstStyle/>
          <a:p>
            <a:r>
              <a:rPr lang="en-US" sz="1800" dirty="0" smtClean="0">
                <a:latin typeface="Courier"/>
                <a:cs typeface="Courier"/>
              </a:rPr>
              <a:t>op2    </a:t>
            </a:r>
            <a:r>
              <a:rPr lang="en-US" sz="1800" dirty="0" err="1" smtClean="0">
                <a:latin typeface="Courier"/>
                <a:cs typeface="Courier"/>
              </a:rPr>
              <a:t>const</a:t>
            </a:r>
            <a:r>
              <a:rPr lang="en-US" sz="1800" dirty="0" smtClean="0">
                <a:latin typeface="Courier"/>
                <a:cs typeface="Courier"/>
              </a:rPr>
              <a:t>[op1]</a:t>
            </a:r>
            <a:endParaRPr lang="en-US" sz="1800" dirty="0">
              <a:latin typeface="Courier"/>
              <a:cs typeface="Courier"/>
            </a:endParaRPr>
          </a:p>
        </p:txBody>
      </p:sp>
      <p:cxnSp>
        <p:nvCxnSpPr>
          <p:cNvPr id="47" name="Straight Arrow Connector 46"/>
          <p:cNvCxnSpPr>
            <a:endCxn id="49" idx="7"/>
          </p:cNvCxnSpPr>
          <p:nvPr/>
        </p:nvCxnSpPr>
        <p:spPr>
          <a:xfrm flipH="1">
            <a:off x="7384795" y="2236254"/>
            <a:ext cx="414787" cy="2775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49" idx="1"/>
          </p:cNvCxnSpPr>
          <p:nvPr/>
        </p:nvCxnSpPr>
        <p:spPr>
          <a:xfrm>
            <a:off x="6773857" y="2236254"/>
            <a:ext cx="254047" cy="2775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6953989" y="2442311"/>
            <a:ext cx="504721" cy="48840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50" name="Straight Arrow Connector 49"/>
          <p:cNvCxnSpPr>
            <a:stCxn id="49" idx="4"/>
          </p:cNvCxnSpPr>
          <p:nvPr/>
        </p:nvCxnSpPr>
        <p:spPr>
          <a:xfrm>
            <a:off x="7206350" y="2930715"/>
            <a:ext cx="7102" cy="3744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382812" y="3881314"/>
            <a:ext cx="1262184" cy="369332"/>
          </a:xfrm>
          <a:prstGeom prst="rect">
            <a:avLst/>
          </a:prstGeom>
          <a:noFill/>
        </p:spPr>
        <p:txBody>
          <a:bodyPr wrap="none" rtlCol="0">
            <a:spAutoFit/>
          </a:bodyPr>
          <a:lstStyle/>
          <a:p>
            <a:r>
              <a:rPr lang="en-US" sz="1800" b="1" dirty="0" smtClean="0"/>
              <a:t>SET_REG</a:t>
            </a:r>
            <a:endParaRPr lang="en-US" sz="1800" b="1" dirty="0"/>
          </a:p>
        </p:txBody>
      </p:sp>
      <p:sp>
        <p:nvSpPr>
          <p:cNvPr id="52" name="TextBox 51"/>
          <p:cNvSpPr txBox="1"/>
          <p:nvPr/>
        </p:nvSpPr>
        <p:spPr>
          <a:xfrm>
            <a:off x="1222145" y="5471178"/>
            <a:ext cx="1569886" cy="369332"/>
          </a:xfrm>
          <a:prstGeom prst="rect">
            <a:avLst/>
          </a:prstGeom>
          <a:noFill/>
        </p:spPr>
        <p:txBody>
          <a:bodyPr wrap="none" rtlCol="0">
            <a:spAutoFit/>
          </a:bodyPr>
          <a:lstStyle/>
          <a:p>
            <a:r>
              <a:rPr lang="en-US" sz="1800" smtClean="0">
                <a:latin typeface="Courier"/>
                <a:cs typeface="Courier"/>
              </a:rPr>
              <a:t>const[op1]</a:t>
            </a:r>
            <a:endParaRPr lang="en-US" sz="1800" dirty="0">
              <a:latin typeface="Courier"/>
              <a:cs typeface="Courier"/>
            </a:endParaRPr>
          </a:p>
        </p:txBody>
      </p:sp>
      <p:sp>
        <p:nvSpPr>
          <p:cNvPr id="53" name="TextBox 52"/>
          <p:cNvSpPr txBox="1"/>
          <p:nvPr/>
        </p:nvSpPr>
        <p:spPr>
          <a:xfrm>
            <a:off x="1694212" y="4299011"/>
            <a:ext cx="600232" cy="369332"/>
          </a:xfrm>
          <a:prstGeom prst="rect">
            <a:avLst/>
          </a:prstGeom>
          <a:noFill/>
        </p:spPr>
        <p:txBody>
          <a:bodyPr wrap="none" rtlCol="0">
            <a:spAutoFit/>
          </a:bodyPr>
          <a:lstStyle/>
          <a:p>
            <a:r>
              <a:rPr lang="en-US" sz="1800" dirty="0" smtClean="0">
                <a:latin typeface="Courier"/>
                <a:cs typeface="Courier"/>
              </a:rPr>
              <a:t>op2</a:t>
            </a:r>
            <a:endParaRPr lang="en-US" sz="1800" dirty="0">
              <a:latin typeface="Courier"/>
              <a:cs typeface="Courier"/>
            </a:endParaRPr>
          </a:p>
        </p:txBody>
      </p:sp>
      <p:cxnSp>
        <p:nvCxnSpPr>
          <p:cNvPr id="59" name="Straight Arrow Connector 58"/>
          <p:cNvCxnSpPr>
            <a:stCxn id="53" idx="2"/>
            <a:endCxn id="52" idx="0"/>
          </p:cNvCxnSpPr>
          <p:nvPr/>
        </p:nvCxnSpPr>
        <p:spPr>
          <a:xfrm>
            <a:off x="1994328" y="4668343"/>
            <a:ext cx="12760" cy="80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033891" y="3832949"/>
            <a:ext cx="1167958" cy="369332"/>
          </a:xfrm>
          <a:prstGeom prst="rect">
            <a:avLst/>
          </a:prstGeom>
          <a:noFill/>
        </p:spPr>
        <p:txBody>
          <a:bodyPr wrap="none" rtlCol="0">
            <a:spAutoFit/>
          </a:bodyPr>
          <a:lstStyle/>
          <a:p>
            <a:r>
              <a:rPr lang="en-US" sz="1800" b="1" dirty="0" smtClean="0"/>
              <a:t>LOOKUP</a:t>
            </a:r>
            <a:endParaRPr lang="en-US" sz="1800" b="1" dirty="0"/>
          </a:p>
        </p:txBody>
      </p:sp>
      <p:sp>
        <p:nvSpPr>
          <p:cNvPr id="65" name="TextBox 64"/>
          <p:cNvSpPr txBox="1"/>
          <p:nvPr/>
        </p:nvSpPr>
        <p:spPr>
          <a:xfrm>
            <a:off x="7015361" y="4490795"/>
            <a:ext cx="1154320" cy="646331"/>
          </a:xfrm>
          <a:prstGeom prst="rect">
            <a:avLst/>
          </a:prstGeom>
          <a:noFill/>
        </p:spPr>
        <p:txBody>
          <a:bodyPr wrap="none" rtlCol="0">
            <a:spAutoFit/>
          </a:bodyPr>
          <a:lstStyle/>
          <a:p>
            <a:r>
              <a:rPr lang="en-US" sz="1800" dirty="0">
                <a:latin typeface="Courier"/>
                <a:cs typeface="Courier"/>
              </a:rPr>
              <a:t>r</a:t>
            </a:r>
            <a:r>
              <a:rPr lang="en-US" sz="1800" dirty="0" smtClean="0">
                <a:latin typeface="Courier"/>
                <a:cs typeface="Courier"/>
              </a:rPr>
              <a:t>esult:</a:t>
            </a:r>
          </a:p>
          <a:p>
            <a:r>
              <a:rPr lang="en-US" sz="1800" dirty="0" smtClean="0">
                <a:latin typeface="Courier"/>
                <a:cs typeface="Courier"/>
              </a:rPr>
              <a:t> </a:t>
            </a:r>
            <a:r>
              <a:rPr lang="en-US" sz="1800" dirty="0" err="1" smtClean="0">
                <a:latin typeface="Courier"/>
                <a:cs typeface="Courier"/>
              </a:rPr>
              <a:t>val</a:t>
            </a:r>
            <a:endParaRPr lang="en-US" sz="1800" dirty="0">
              <a:latin typeface="Courier"/>
              <a:cs typeface="Courier"/>
            </a:endParaRPr>
          </a:p>
        </p:txBody>
      </p:sp>
      <p:sp>
        <p:nvSpPr>
          <p:cNvPr id="66" name="TextBox 65"/>
          <p:cNvSpPr txBox="1"/>
          <p:nvPr/>
        </p:nvSpPr>
        <p:spPr>
          <a:xfrm>
            <a:off x="3379049" y="4538103"/>
            <a:ext cx="738754" cy="646331"/>
          </a:xfrm>
          <a:prstGeom prst="rect">
            <a:avLst/>
          </a:prstGeom>
          <a:noFill/>
        </p:spPr>
        <p:txBody>
          <a:bodyPr wrap="none" rtlCol="0">
            <a:spAutoFit/>
          </a:bodyPr>
          <a:lstStyle/>
          <a:p>
            <a:r>
              <a:rPr lang="en-US" sz="1800" dirty="0">
                <a:latin typeface="Courier"/>
                <a:cs typeface="Courier"/>
              </a:rPr>
              <a:t>k</a:t>
            </a:r>
            <a:r>
              <a:rPr lang="en-US" sz="1800" dirty="0" smtClean="0">
                <a:latin typeface="Courier"/>
                <a:cs typeface="Courier"/>
              </a:rPr>
              <a:t>ey: </a:t>
            </a:r>
          </a:p>
          <a:p>
            <a:r>
              <a:rPr lang="en-US" sz="1800" dirty="0" smtClean="0">
                <a:latin typeface="Courier"/>
                <a:cs typeface="Courier"/>
              </a:rPr>
              <a:t>op1</a:t>
            </a:r>
            <a:endParaRPr lang="en-US" sz="1800" dirty="0">
              <a:latin typeface="Courier"/>
              <a:cs typeface="Courier"/>
            </a:endParaRPr>
          </a:p>
        </p:txBody>
      </p:sp>
      <p:cxnSp>
        <p:nvCxnSpPr>
          <p:cNvPr id="68" name="Straight Arrow Connector 67"/>
          <p:cNvCxnSpPr>
            <a:stCxn id="66" idx="3"/>
          </p:cNvCxnSpPr>
          <p:nvPr/>
        </p:nvCxnSpPr>
        <p:spPr>
          <a:xfrm flipV="1">
            <a:off x="4117803" y="4853009"/>
            <a:ext cx="815432" cy="82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6209801" y="4853009"/>
            <a:ext cx="8055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1494026465"/>
              </p:ext>
            </p:extLst>
          </p:nvPr>
        </p:nvGraphicFramePr>
        <p:xfrm>
          <a:off x="4933235" y="4299011"/>
          <a:ext cx="1276566" cy="1854200"/>
        </p:xfrm>
        <a:graphic>
          <a:graphicData uri="http://schemas.openxmlformats.org/drawingml/2006/table">
            <a:tbl>
              <a:tblPr firstRow="1" bandRow="1">
                <a:tableStyleId>{5C22544A-7EE6-4342-B048-85BDC9FD1C3A}</a:tableStyleId>
              </a:tblPr>
              <a:tblGrid>
                <a:gridCol w="638283"/>
                <a:gridCol w="638283"/>
              </a:tblGrid>
              <a:tr h="370840">
                <a:tc>
                  <a:txBody>
                    <a:bodyPr/>
                    <a:lstStyle/>
                    <a:p>
                      <a:pPr algn="ctr"/>
                      <a:r>
                        <a:rPr lang="en-US" dirty="0" smtClean="0"/>
                        <a:t>key</a:t>
                      </a:r>
                      <a:endParaRPr lang="en-US" dirty="0"/>
                    </a:p>
                  </a:txBody>
                  <a:tcPr/>
                </a:tc>
                <a:tc>
                  <a:txBody>
                    <a:bodyPr/>
                    <a:lstStyle/>
                    <a:p>
                      <a:pPr algn="ctr"/>
                      <a:r>
                        <a:rPr lang="en-US" dirty="0" err="1" smtClean="0"/>
                        <a:t>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16</a:t>
                      </a:r>
                      <a:r>
                        <a:rPr lang="en-US" baseline="30000" dirty="0" smtClean="0"/>
                        <a:t>2</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16</a:t>
                      </a:r>
                      <a:r>
                        <a:rPr lang="en-US" baseline="30000" dirty="0" smtClean="0"/>
                        <a:t>3</a:t>
                      </a:r>
                      <a:endParaRPr lang="en-US" dirty="0"/>
                    </a:p>
                  </a:txBody>
                  <a:tcPr/>
                </a:tc>
              </a:tr>
            </a:tbl>
          </a:graphicData>
        </a:graphic>
      </p:graphicFrame>
    </p:spTree>
    <p:extLst>
      <p:ext uri="{BB962C8B-B14F-4D97-AF65-F5344CB8AC3E}">
        <p14:creationId xmlns:p14="http://schemas.microsoft.com/office/powerpoint/2010/main" val="14080901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53682" y="2187416"/>
            <a:ext cx="6265875" cy="1524072"/>
          </a:xfrm>
        </p:spPr>
        <p:txBody>
          <a:bodyPr/>
          <a:lstStyle/>
          <a:p>
            <a:pPr algn="ctr"/>
            <a:r>
              <a:rPr lang="en-US" sz="4000" dirty="0" smtClean="0">
                <a:latin typeface="Arial" charset="0"/>
              </a:rPr>
              <a:t>Assignment 2:</a:t>
            </a:r>
            <a:br>
              <a:rPr lang="en-US" sz="4000" dirty="0" smtClean="0">
                <a:latin typeface="Arial" charset="0"/>
              </a:rPr>
            </a:br>
            <a:r>
              <a:rPr lang="en-US" sz="4000" dirty="0" smtClean="0">
                <a:latin typeface="Arial" charset="0"/>
              </a:rPr>
              <a:t>TCP Monitor</a:t>
            </a:r>
            <a:endParaRPr lang="en-US" sz="4000" dirty="0">
              <a:latin typeface="Arial" charset="0"/>
            </a:endParaRPr>
          </a:p>
        </p:txBody>
      </p:sp>
    </p:spTree>
    <p:extLst>
      <p:ext uri="{BB962C8B-B14F-4D97-AF65-F5344CB8AC3E}">
        <p14:creationId xmlns:p14="http://schemas.microsoft.com/office/powerpoint/2010/main" val="2962723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Monitor</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Practice writing </a:t>
            </a:r>
            <a:r>
              <a:rPr lang="en-US" dirty="0" err="1" smtClean="0"/>
              <a:t>stateful</a:t>
            </a:r>
            <a:r>
              <a:rPr lang="en-US" dirty="0" smtClean="0"/>
              <a:t> P4 programs for </a:t>
            </a:r>
            <a:r>
              <a:rPr lang="en-US" dirty="0" err="1" smtClean="0"/>
              <a:t>NetFPGA</a:t>
            </a:r>
            <a:r>
              <a:rPr lang="en-US" dirty="0" smtClean="0"/>
              <a:t> SUME</a:t>
            </a:r>
          </a:p>
          <a:p>
            <a:pPr>
              <a:buFont typeface="Arial"/>
              <a:buChar char="•"/>
            </a:pPr>
            <a:r>
              <a:rPr lang="en-US" dirty="0" smtClean="0"/>
              <a:t>Compute TCP flow size distribution in the data-plane</a:t>
            </a:r>
          </a:p>
          <a:p>
            <a:pPr>
              <a:buFont typeface="Arial"/>
              <a:buChar char="•"/>
            </a:pPr>
            <a:r>
              <a:rPr lang="en-US" dirty="0" smtClean="0"/>
              <a:t>Flow is determined by 5-tuple and delimited by SYN/FIN</a:t>
            </a:r>
          </a:p>
          <a:p>
            <a:pPr>
              <a:buFont typeface="Arial"/>
              <a:buChar char="•"/>
            </a:pPr>
            <a:r>
              <a:rPr lang="en-US" dirty="0" smtClean="0"/>
              <a:t>Fine grained flow monitoring capabilities with P4</a:t>
            </a:r>
          </a:p>
          <a:p>
            <a:pPr>
              <a:buFont typeface="Arial"/>
              <a:buChar char="•"/>
            </a:pPr>
            <a:endParaRPr lang="en-US" dirty="0"/>
          </a:p>
        </p:txBody>
      </p:sp>
      <p:sp>
        <p:nvSpPr>
          <p:cNvPr id="4" name="Rectangle 3"/>
          <p:cNvSpPr/>
          <p:nvPr/>
        </p:nvSpPr>
        <p:spPr>
          <a:xfrm>
            <a:off x="3405581" y="5181761"/>
            <a:ext cx="288625" cy="501244"/>
          </a:xfrm>
          <a:prstGeom prst="rect">
            <a:avLst/>
          </a:prstGeom>
          <a:solidFill>
            <a:schemeClr val="accent2">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694206" y="4996683"/>
            <a:ext cx="288625" cy="686322"/>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982831" y="4196684"/>
            <a:ext cx="288625" cy="148632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60081" y="4196684"/>
            <a:ext cx="288625" cy="1486321"/>
          </a:xfrm>
          <a:prstGeom prst="rect">
            <a:avLst/>
          </a:prstGeom>
          <a:solidFill>
            <a:srgbClr val="255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271456" y="4355417"/>
            <a:ext cx="288625" cy="1327588"/>
          </a:xfrm>
          <a:prstGeom prst="rect">
            <a:avLst/>
          </a:prstGeom>
          <a:solidFill>
            <a:srgbClr val="0080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48706" y="4647588"/>
            <a:ext cx="288625" cy="1041749"/>
          </a:xfrm>
          <a:prstGeom prst="rect">
            <a:avLst/>
          </a:prstGeom>
          <a:solidFill>
            <a:srgbClr val="B5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137331" y="3767340"/>
            <a:ext cx="288625" cy="1921998"/>
          </a:xfrm>
          <a:prstGeom prst="rect">
            <a:avLst/>
          </a:prstGeom>
          <a:solidFill>
            <a:srgbClr val="B53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419612" y="3940504"/>
            <a:ext cx="288625" cy="174250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708637" y="5689338"/>
            <a:ext cx="1758114" cy="338554"/>
          </a:xfrm>
          <a:prstGeom prst="rect">
            <a:avLst/>
          </a:prstGeom>
          <a:noFill/>
        </p:spPr>
        <p:txBody>
          <a:bodyPr wrap="none" rtlCol="0">
            <a:spAutoFit/>
          </a:bodyPr>
          <a:lstStyle/>
          <a:p>
            <a:r>
              <a:rPr lang="en-US" sz="1600" dirty="0" smtClean="0"/>
              <a:t>Flow Size (bytes)</a:t>
            </a:r>
            <a:endParaRPr lang="en-US" sz="1600" dirty="0"/>
          </a:p>
        </p:txBody>
      </p:sp>
      <p:sp>
        <p:nvSpPr>
          <p:cNvPr id="13" name="TextBox 12"/>
          <p:cNvSpPr txBox="1"/>
          <p:nvPr/>
        </p:nvSpPr>
        <p:spPr>
          <a:xfrm rot="16200000">
            <a:off x="2790509" y="4600853"/>
            <a:ext cx="891590" cy="338554"/>
          </a:xfrm>
          <a:prstGeom prst="rect">
            <a:avLst/>
          </a:prstGeom>
          <a:noFill/>
        </p:spPr>
        <p:txBody>
          <a:bodyPr wrap="none" rtlCol="0">
            <a:spAutoFit/>
          </a:bodyPr>
          <a:lstStyle/>
          <a:p>
            <a:r>
              <a:rPr lang="en-US" sz="1600" dirty="0" smtClean="0"/>
              <a:t># Flows</a:t>
            </a:r>
            <a:endParaRPr lang="en-US" sz="1600" dirty="0"/>
          </a:p>
        </p:txBody>
      </p:sp>
      <p:cxnSp>
        <p:nvCxnSpPr>
          <p:cNvPr id="14" name="Straight Arrow Connector 13"/>
          <p:cNvCxnSpPr/>
          <p:nvPr/>
        </p:nvCxnSpPr>
        <p:spPr>
          <a:xfrm flipV="1">
            <a:off x="3405581" y="3481501"/>
            <a:ext cx="0" cy="219340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405581" y="5683005"/>
            <a:ext cx="252970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339894" y="2945756"/>
            <a:ext cx="2650535" cy="400110"/>
          </a:xfrm>
          <a:prstGeom prst="rect">
            <a:avLst/>
          </a:prstGeom>
          <a:noFill/>
        </p:spPr>
        <p:txBody>
          <a:bodyPr wrap="none" rtlCol="0">
            <a:spAutoFit/>
          </a:bodyPr>
          <a:lstStyle/>
          <a:p>
            <a:pPr algn="ctr"/>
            <a:r>
              <a:rPr lang="en-US" sz="2000" dirty="0" smtClean="0"/>
              <a:t>Flow Size Distribution</a:t>
            </a:r>
            <a:endParaRPr lang="en-US" sz="2000" dirty="0"/>
          </a:p>
        </p:txBody>
      </p:sp>
    </p:spTree>
    <p:extLst>
      <p:ext uri="{BB962C8B-B14F-4D97-AF65-F5344CB8AC3E}">
        <p14:creationId xmlns:p14="http://schemas.microsoft.com/office/powerpoint/2010/main" val="3422632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9373" y="1016018"/>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5" name="Rectangle 4"/>
          <p:cNvSpPr/>
          <p:nvPr/>
        </p:nvSpPr>
        <p:spPr>
          <a:xfrm>
            <a:off x="4469373" y="133121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69373" y="1636018"/>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69373" y="195121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469373" y="227229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9" name="Rectangle 8"/>
          <p:cNvSpPr/>
          <p:nvPr/>
        </p:nvSpPr>
        <p:spPr>
          <a:xfrm>
            <a:off x="4469373" y="258750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469373" y="290857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469373" y="322378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469373" y="352857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469373" y="384378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469373" y="416486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469373" y="4480061"/>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469373" y="479163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469373" y="510684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361162" y="1189806"/>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19" name="Rectangle 18"/>
          <p:cNvSpPr/>
          <p:nvPr/>
        </p:nvSpPr>
        <p:spPr>
          <a:xfrm>
            <a:off x="6361162" y="150500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20" name="Rectangle 19"/>
          <p:cNvSpPr/>
          <p:nvPr/>
        </p:nvSpPr>
        <p:spPr>
          <a:xfrm>
            <a:off x="6361162" y="1809806"/>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21" name="Rectangle 20"/>
          <p:cNvSpPr/>
          <p:nvPr/>
        </p:nvSpPr>
        <p:spPr>
          <a:xfrm>
            <a:off x="6361162" y="212500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22" name="Rectangle 21"/>
          <p:cNvSpPr/>
          <p:nvPr/>
        </p:nvSpPr>
        <p:spPr>
          <a:xfrm>
            <a:off x="6361162" y="244608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23" name="Rectangle 22"/>
          <p:cNvSpPr/>
          <p:nvPr/>
        </p:nvSpPr>
        <p:spPr>
          <a:xfrm>
            <a:off x="6361162" y="2761288"/>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24" name="Rectangle 23"/>
          <p:cNvSpPr/>
          <p:nvPr/>
        </p:nvSpPr>
        <p:spPr>
          <a:xfrm>
            <a:off x="6361162" y="308236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25" name="Rectangle 24"/>
          <p:cNvSpPr/>
          <p:nvPr/>
        </p:nvSpPr>
        <p:spPr>
          <a:xfrm>
            <a:off x="6361162" y="3397568"/>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26" name="TextBox 25"/>
          <p:cNvSpPr txBox="1"/>
          <p:nvPr/>
        </p:nvSpPr>
        <p:spPr>
          <a:xfrm>
            <a:off x="7633612" y="1142630"/>
            <a:ext cx="732192" cy="338554"/>
          </a:xfrm>
          <a:prstGeom prst="rect">
            <a:avLst/>
          </a:prstGeom>
          <a:noFill/>
        </p:spPr>
        <p:txBody>
          <a:bodyPr wrap="none" rtlCol="0">
            <a:spAutoFit/>
          </a:bodyPr>
          <a:lstStyle/>
          <a:p>
            <a:r>
              <a:rPr lang="en-US" sz="1600" dirty="0" smtClean="0"/>
              <a:t>0-16K</a:t>
            </a:r>
            <a:endParaRPr lang="en-US" sz="1600" dirty="0"/>
          </a:p>
        </p:txBody>
      </p:sp>
      <p:sp>
        <p:nvSpPr>
          <p:cNvPr id="27" name="TextBox 26"/>
          <p:cNvSpPr txBox="1"/>
          <p:nvPr/>
        </p:nvSpPr>
        <p:spPr>
          <a:xfrm>
            <a:off x="7625239" y="1447121"/>
            <a:ext cx="846305" cy="338554"/>
          </a:xfrm>
          <a:prstGeom prst="rect">
            <a:avLst/>
          </a:prstGeom>
          <a:noFill/>
        </p:spPr>
        <p:txBody>
          <a:bodyPr wrap="none" rtlCol="0">
            <a:spAutoFit/>
          </a:bodyPr>
          <a:lstStyle/>
          <a:p>
            <a:r>
              <a:rPr lang="en-US" sz="1600" dirty="0" smtClean="0"/>
              <a:t>16-32K</a:t>
            </a:r>
            <a:endParaRPr lang="en-US" sz="1600" dirty="0"/>
          </a:p>
        </p:txBody>
      </p:sp>
      <p:sp>
        <p:nvSpPr>
          <p:cNvPr id="28" name="TextBox 27"/>
          <p:cNvSpPr txBox="1"/>
          <p:nvPr/>
        </p:nvSpPr>
        <p:spPr>
          <a:xfrm>
            <a:off x="7616867" y="1762631"/>
            <a:ext cx="846305" cy="338554"/>
          </a:xfrm>
          <a:prstGeom prst="rect">
            <a:avLst/>
          </a:prstGeom>
          <a:noFill/>
        </p:spPr>
        <p:txBody>
          <a:bodyPr wrap="none" rtlCol="0">
            <a:spAutoFit/>
          </a:bodyPr>
          <a:lstStyle/>
          <a:p>
            <a:r>
              <a:rPr lang="en-US" sz="1600" dirty="0" smtClean="0"/>
              <a:t>32-48K</a:t>
            </a:r>
            <a:endParaRPr lang="en-US" sz="1600" dirty="0"/>
          </a:p>
        </p:txBody>
      </p:sp>
      <p:sp>
        <p:nvSpPr>
          <p:cNvPr id="29" name="TextBox 28"/>
          <p:cNvSpPr txBox="1"/>
          <p:nvPr/>
        </p:nvSpPr>
        <p:spPr>
          <a:xfrm>
            <a:off x="7625240" y="2095775"/>
            <a:ext cx="846305" cy="338554"/>
          </a:xfrm>
          <a:prstGeom prst="rect">
            <a:avLst/>
          </a:prstGeom>
          <a:noFill/>
        </p:spPr>
        <p:txBody>
          <a:bodyPr wrap="none" rtlCol="0">
            <a:spAutoFit/>
          </a:bodyPr>
          <a:lstStyle/>
          <a:p>
            <a:r>
              <a:rPr lang="en-US" sz="1600" dirty="0" smtClean="0"/>
              <a:t>48-64K</a:t>
            </a:r>
            <a:endParaRPr lang="en-US" sz="1600" dirty="0"/>
          </a:p>
        </p:txBody>
      </p:sp>
      <p:sp>
        <p:nvSpPr>
          <p:cNvPr id="30" name="TextBox 29"/>
          <p:cNvSpPr txBox="1"/>
          <p:nvPr/>
        </p:nvSpPr>
        <p:spPr>
          <a:xfrm>
            <a:off x="7616867" y="2400266"/>
            <a:ext cx="846305" cy="338554"/>
          </a:xfrm>
          <a:prstGeom prst="rect">
            <a:avLst/>
          </a:prstGeom>
          <a:noFill/>
        </p:spPr>
        <p:txBody>
          <a:bodyPr wrap="none" rtlCol="0">
            <a:spAutoFit/>
          </a:bodyPr>
          <a:lstStyle/>
          <a:p>
            <a:r>
              <a:rPr lang="en-US" sz="1600" dirty="0" smtClean="0"/>
              <a:t>64-80K</a:t>
            </a:r>
            <a:endParaRPr lang="en-US" sz="1600" dirty="0"/>
          </a:p>
        </p:txBody>
      </p:sp>
      <p:sp>
        <p:nvSpPr>
          <p:cNvPr id="31" name="TextBox 30"/>
          <p:cNvSpPr txBox="1"/>
          <p:nvPr/>
        </p:nvSpPr>
        <p:spPr>
          <a:xfrm>
            <a:off x="7608495" y="2715776"/>
            <a:ext cx="846305" cy="338554"/>
          </a:xfrm>
          <a:prstGeom prst="rect">
            <a:avLst/>
          </a:prstGeom>
          <a:noFill/>
        </p:spPr>
        <p:txBody>
          <a:bodyPr wrap="none" rtlCol="0">
            <a:spAutoFit/>
          </a:bodyPr>
          <a:lstStyle/>
          <a:p>
            <a:r>
              <a:rPr lang="en-US" sz="1600" dirty="0" smtClean="0"/>
              <a:t>80-96K</a:t>
            </a:r>
            <a:endParaRPr lang="en-US" sz="1600" dirty="0"/>
          </a:p>
        </p:txBody>
      </p:sp>
      <p:sp>
        <p:nvSpPr>
          <p:cNvPr id="32" name="TextBox 31"/>
          <p:cNvSpPr txBox="1"/>
          <p:nvPr/>
        </p:nvSpPr>
        <p:spPr>
          <a:xfrm>
            <a:off x="7609421" y="3045592"/>
            <a:ext cx="945191" cy="338554"/>
          </a:xfrm>
          <a:prstGeom prst="rect">
            <a:avLst/>
          </a:prstGeom>
          <a:noFill/>
        </p:spPr>
        <p:txBody>
          <a:bodyPr wrap="none" rtlCol="0">
            <a:spAutoFit/>
          </a:bodyPr>
          <a:lstStyle/>
          <a:p>
            <a:r>
              <a:rPr lang="en-US" sz="1600" dirty="0" smtClean="0"/>
              <a:t>96-112K</a:t>
            </a:r>
            <a:endParaRPr lang="en-US" sz="1600" dirty="0"/>
          </a:p>
        </p:txBody>
      </p:sp>
      <p:sp>
        <p:nvSpPr>
          <p:cNvPr id="33" name="TextBox 32"/>
          <p:cNvSpPr txBox="1"/>
          <p:nvPr/>
        </p:nvSpPr>
        <p:spPr>
          <a:xfrm>
            <a:off x="7601048" y="3382643"/>
            <a:ext cx="768460" cy="338554"/>
          </a:xfrm>
          <a:prstGeom prst="rect">
            <a:avLst/>
          </a:prstGeom>
          <a:noFill/>
        </p:spPr>
        <p:txBody>
          <a:bodyPr wrap="none" rtlCol="0">
            <a:spAutoFit/>
          </a:bodyPr>
          <a:lstStyle/>
          <a:p>
            <a:r>
              <a:rPr lang="en-US" sz="1600" dirty="0" smtClean="0"/>
              <a:t>&gt;112K</a:t>
            </a:r>
            <a:endParaRPr lang="en-US" sz="1600" dirty="0"/>
          </a:p>
        </p:txBody>
      </p:sp>
      <p:sp>
        <p:nvSpPr>
          <p:cNvPr id="36" name="Oval 35"/>
          <p:cNvSpPr/>
          <p:nvPr/>
        </p:nvSpPr>
        <p:spPr>
          <a:xfrm>
            <a:off x="3094046" y="3488918"/>
            <a:ext cx="797785" cy="802699"/>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hash</a:t>
            </a:r>
            <a:endParaRPr lang="en-US" sz="1400" dirty="0"/>
          </a:p>
        </p:txBody>
      </p:sp>
      <p:grpSp>
        <p:nvGrpSpPr>
          <p:cNvPr id="77" name="Group 76"/>
          <p:cNvGrpSpPr/>
          <p:nvPr/>
        </p:nvGrpSpPr>
        <p:grpSpPr>
          <a:xfrm>
            <a:off x="-1947016" y="1975014"/>
            <a:ext cx="1693259" cy="2300323"/>
            <a:chOff x="765221" y="1975014"/>
            <a:chExt cx="1693259" cy="2300323"/>
          </a:xfrm>
        </p:grpSpPr>
        <p:sp>
          <p:nvSpPr>
            <p:cNvPr id="35" name="Rectangle 34"/>
            <p:cNvSpPr/>
            <p:nvPr/>
          </p:nvSpPr>
          <p:spPr>
            <a:xfrm>
              <a:off x="765221" y="1975014"/>
              <a:ext cx="1693259" cy="424042"/>
            </a:xfrm>
            <a:prstGeom prst="rect">
              <a:avLst/>
            </a:prstGeom>
            <a:solidFill>
              <a:schemeClr val="accent4">
                <a:lumMod val="40000"/>
                <a:lumOff val="6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Ethernet</a:t>
              </a:r>
              <a:endParaRPr lang="en-US" sz="1800" dirty="0">
                <a:solidFill>
                  <a:schemeClr val="tx1"/>
                </a:solidFill>
              </a:endParaRPr>
            </a:p>
          </p:txBody>
        </p:sp>
        <p:sp>
          <p:nvSpPr>
            <p:cNvPr id="37" name="Rectangle 36"/>
            <p:cNvSpPr/>
            <p:nvPr/>
          </p:nvSpPr>
          <p:spPr>
            <a:xfrm>
              <a:off x="765221" y="2426714"/>
              <a:ext cx="1693259" cy="913421"/>
            </a:xfrm>
            <a:prstGeom prst="rect">
              <a:avLst/>
            </a:prstGeom>
            <a:solidFill>
              <a:schemeClr val="bg2">
                <a:lumMod val="40000"/>
                <a:lumOff val="60000"/>
              </a:schemeClr>
            </a:solidFill>
            <a:ln>
              <a:solidFill>
                <a:schemeClr val="bg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smtClean="0">
                  <a:solidFill>
                    <a:schemeClr val="tx1"/>
                  </a:solidFill>
                </a:rPr>
                <a:t>IP_src</a:t>
              </a:r>
              <a:endParaRPr lang="en-US" sz="1800" dirty="0" smtClean="0">
                <a:solidFill>
                  <a:schemeClr val="tx1"/>
                </a:solidFill>
              </a:endParaRPr>
            </a:p>
            <a:p>
              <a:pPr algn="ctr"/>
              <a:r>
                <a:rPr lang="en-US" sz="1800" dirty="0" err="1" smtClean="0">
                  <a:solidFill>
                    <a:schemeClr val="tx1"/>
                  </a:solidFill>
                </a:rPr>
                <a:t>IP_dst</a:t>
              </a:r>
              <a:endParaRPr lang="en-US" sz="1800" dirty="0" smtClean="0">
                <a:solidFill>
                  <a:schemeClr val="tx1"/>
                </a:solidFill>
              </a:endParaRPr>
            </a:p>
            <a:p>
              <a:pPr algn="ctr"/>
              <a:r>
                <a:rPr lang="en-US" sz="1800" dirty="0" smtClean="0">
                  <a:solidFill>
                    <a:schemeClr val="tx1"/>
                  </a:solidFill>
                </a:rPr>
                <a:t>Proto: TCP</a:t>
              </a:r>
              <a:endParaRPr lang="en-US" sz="1800" dirty="0">
                <a:solidFill>
                  <a:schemeClr val="tx1"/>
                </a:solidFill>
              </a:endParaRPr>
            </a:p>
          </p:txBody>
        </p:sp>
        <p:sp>
          <p:nvSpPr>
            <p:cNvPr id="38" name="Rectangle 37"/>
            <p:cNvSpPr/>
            <p:nvPr/>
          </p:nvSpPr>
          <p:spPr>
            <a:xfrm>
              <a:off x="765221" y="3361916"/>
              <a:ext cx="1693259" cy="913421"/>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sport</a:t>
              </a:r>
            </a:p>
            <a:p>
              <a:pPr algn="ctr"/>
              <a:r>
                <a:rPr lang="en-US" sz="1800" dirty="0" err="1" smtClean="0">
                  <a:solidFill>
                    <a:schemeClr val="tx1"/>
                  </a:solidFill>
                </a:rPr>
                <a:t>dport</a:t>
              </a:r>
              <a:endParaRPr lang="en-US" sz="1800" dirty="0" smtClean="0">
                <a:solidFill>
                  <a:schemeClr val="tx1"/>
                </a:solidFill>
              </a:endParaRPr>
            </a:p>
            <a:p>
              <a:pPr algn="ctr"/>
              <a:r>
                <a:rPr lang="en-US" sz="1800" dirty="0">
                  <a:solidFill>
                    <a:schemeClr val="tx1"/>
                  </a:solidFill>
                </a:rPr>
                <a:t>f</a:t>
              </a:r>
              <a:r>
                <a:rPr lang="en-US" sz="1800" dirty="0" smtClean="0">
                  <a:solidFill>
                    <a:schemeClr val="tx1"/>
                  </a:solidFill>
                </a:rPr>
                <a:t>lags: SYN</a:t>
              </a:r>
              <a:endParaRPr lang="en-US" sz="1800" dirty="0">
                <a:solidFill>
                  <a:schemeClr val="tx1"/>
                </a:solidFill>
              </a:endParaRPr>
            </a:p>
          </p:txBody>
        </p:sp>
      </p:grpSp>
      <p:sp>
        <p:nvSpPr>
          <p:cNvPr id="40" name="TextBox 39"/>
          <p:cNvSpPr txBox="1"/>
          <p:nvPr/>
        </p:nvSpPr>
        <p:spPr>
          <a:xfrm>
            <a:off x="4402052" y="462552"/>
            <a:ext cx="1351652" cy="461665"/>
          </a:xfrm>
          <a:prstGeom prst="rect">
            <a:avLst/>
          </a:prstGeom>
          <a:noFill/>
        </p:spPr>
        <p:txBody>
          <a:bodyPr wrap="none" rtlCol="0">
            <a:spAutoFit/>
          </a:bodyPr>
          <a:lstStyle/>
          <a:p>
            <a:r>
              <a:rPr lang="en-US" dirty="0" err="1" smtClean="0"/>
              <a:t>byte_cnt</a:t>
            </a:r>
            <a:endParaRPr lang="en-US" dirty="0"/>
          </a:p>
        </p:txBody>
      </p:sp>
      <p:sp>
        <p:nvSpPr>
          <p:cNvPr id="41" name="TextBox 40"/>
          <p:cNvSpPr txBox="1"/>
          <p:nvPr/>
        </p:nvSpPr>
        <p:spPr>
          <a:xfrm>
            <a:off x="6314128" y="515793"/>
            <a:ext cx="1673054" cy="461665"/>
          </a:xfrm>
          <a:prstGeom prst="rect">
            <a:avLst/>
          </a:prstGeom>
          <a:noFill/>
        </p:spPr>
        <p:txBody>
          <a:bodyPr wrap="none" rtlCol="0">
            <a:spAutoFit/>
          </a:bodyPr>
          <a:lstStyle/>
          <a:p>
            <a:r>
              <a:rPr lang="en-US" dirty="0" smtClean="0"/>
              <a:t>distribution</a:t>
            </a:r>
            <a:endParaRPr lang="en-US" dirty="0"/>
          </a:p>
        </p:txBody>
      </p:sp>
      <p:cxnSp>
        <p:nvCxnSpPr>
          <p:cNvPr id="43" name="Straight Arrow Connector 42"/>
          <p:cNvCxnSpPr>
            <a:endCxn id="36" idx="0"/>
          </p:cNvCxnSpPr>
          <p:nvPr/>
        </p:nvCxnSpPr>
        <p:spPr>
          <a:xfrm>
            <a:off x="2035166" y="2703855"/>
            <a:ext cx="1457773" cy="78506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035166" y="2870274"/>
            <a:ext cx="1304177" cy="62000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6" idx="1"/>
          </p:cNvCxnSpPr>
          <p:nvPr/>
        </p:nvCxnSpPr>
        <p:spPr>
          <a:xfrm>
            <a:off x="2226229" y="3225525"/>
            <a:ext cx="984650" cy="38094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963247" y="3606471"/>
            <a:ext cx="1130799" cy="10642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36" idx="2"/>
          </p:cNvCxnSpPr>
          <p:nvPr/>
        </p:nvCxnSpPr>
        <p:spPr>
          <a:xfrm>
            <a:off x="1963247" y="3857283"/>
            <a:ext cx="1130799" cy="3298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6" idx="7"/>
            <a:endCxn id="4" idx="1"/>
          </p:cNvCxnSpPr>
          <p:nvPr/>
        </p:nvCxnSpPr>
        <p:spPr>
          <a:xfrm flipV="1">
            <a:off x="3774998" y="1173619"/>
            <a:ext cx="694375" cy="243285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1064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28968E-6 2.24282E-6 L 0.29333 0.00208 " pathEditMode="relative" rAng="0" ptsTypes="AA">
                                      <p:cBhvr>
                                        <p:cTn id="6" dur="2000" fill="hold"/>
                                        <p:tgtEl>
                                          <p:spTgt spid="77"/>
                                        </p:tgtEl>
                                        <p:attrNameLst>
                                          <p:attrName>ppt_x</p:attrName>
                                          <p:attrName>ppt_y</p:attrName>
                                        </p:attrNameLst>
                                      </p:cBhvr>
                                      <p:rCtr x="14658" y="9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nodePh="1">
                                  <p:stCondLst>
                                    <p:cond delay="0"/>
                                  </p:stCondLst>
                                  <p:endCondLst>
                                    <p:cond evt="begin" delay="0">
                                      <p:tn val="25"/>
                                    </p:cond>
                                  </p:end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29333 0.00209 L 1.33275 0.00093 " pathEditMode="relative" rAng="0" ptsTypes="AA">
                                      <p:cBhvr>
                                        <p:cTn id="34" dur="2000" fill="hold"/>
                                        <p:tgtEl>
                                          <p:spTgt spid="77"/>
                                        </p:tgtEl>
                                        <p:attrNameLst>
                                          <p:attrName>ppt_x</p:attrName>
                                          <p:attrName>ppt_y</p:attrName>
                                        </p:attrNameLst>
                                      </p:cBhvr>
                                      <p:rCtr x="51962" y="-70"/>
                                    </p:animMotion>
                                  </p:childTnLst>
                                </p:cTn>
                              </p:par>
                              <p:par>
                                <p:cTn id="35" presetID="1" presetClass="exit" presetSubtype="0" fill="hold" nodeType="withEffect">
                                  <p:stCondLst>
                                    <p:cond delay="0"/>
                                  </p:stCondLst>
                                  <p:childTnLst>
                                    <p:set>
                                      <p:cBhvr>
                                        <p:cTn id="36" dur="1" fill="hold">
                                          <p:stCondLst>
                                            <p:cond delay="0"/>
                                          </p:stCondLst>
                                        </p:cTn>
                                        <p:tgtEl>
                                          <p:spTgt spid="4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9373" y="1016018"/>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5" name="Rectangle 4"/>
          <p:cNvSpPr/>
          <p:nvPr/>
        </p:nvSpPr>
        <p:spPr>
          <a:xfrm>
            <a:off x="4469373" y="133121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69373" y="1636018"/>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69373" y="195121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469373" y="227229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9" name="Rectangle 8"/>
          <p:cNvSpPr/>
          <p:nvPr/>
        </p:nvSpPr>
        <p:spPr>
          <a:xfrm>
            <a:off x="4469373" y="258750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469373" y="290857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469373" y="322378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469373" y="352857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469373" y="384378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469373" y="416486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469373" y="4480061"/>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469373" y="479163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469373" y="510684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094046" y="3488918"/>
            <a:ext cx="797785" cy="802699"/>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hash</a:t>
            </a:r>
            <a:endParaRPr lang="en-US" sz="1400" dirty="0"/>
          </a:p>
        </p:txBody>
      </p:sp>
      <p:sp>
        <p:nvSpPr>
          <p:cNvPr id="40" name="TextBox 39"/>
          <p:cNvSpPr txBox="1"/>
          <p:nvPr/>
        </p:nvSpPr>
        <p:spPr>
          <a:xfrm>
            <a:off x="4402052" y="462552"/>
            <a:ext cx="1351652" cy="461665"/>
          </a:xfrm>
          <a:prstGeom prst="rect">
            <a:avLst/>
          </a:prstGeom>
          <a:noFill/>
        </p:spPr>
        <p:txBody>
          <a:bodyPr wrap="none" rtlCol="0">
            <a:spAutoFit/>
          </a:bodyPr>
          <a:lstStyle/>
          <a:p>
            <a:r>
              <a:rPr lang="en-US" dirty="0" err="1" smtClean="0"/>
              <a:t>byte_cnt</a:t>
            </a:r>
            <a:endParaRPr lang="en-US" dirty="0"/>
          </a:p>
        </p:txBody>
      </p:sp>
      <p:grpSp>
        <p:nvGrpSpPr>
          <p:cNvPr id="45" name="Group 44"/>
          <p:cNvGrpSpPr/>
          <p:nvPr/>
        </p:nvGrpSpPr>
        <p:grpSpPr>
          <a:xfrm>
            <a:off x="-2103792" y="1951219"/>
            <a:ext cx="1693259" cy="4341672"/>
            <a:chOff x="765221" y="1975014"/>
            <a:chExt cx="1693259" cy="4341672"/>
          </a:xfrm>
        </p:grpSpPr>
        <p:sp>
          <p:nvSpPr>
            <p:cNvPr id="46" name="Rectangle 45"/>
            <p:cNvSpPr/>
            <p:nvPr/>
          </p:nvSpPr>
          <p:spPr>
            <a:xfrm>
              <a:off x="765221" y="1975014"/>
              <a:ext cx="1693259" cy="424042"/>
            </a:xfrm>
            <a:prstGeom prst="rect">
              <a:avLst/>
            </a:prstGeom>
            <a:solidFill>
              <a:schemeClr val="accent4">
                <a:lumMod val="40000"/>
                <a:lumOff val="6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Ethernet</a:t>
              </a:r>
              <a:endParaRPr lang="en-US" sz="1800" dirty="0">
                <a:solidFill>
                  <a:schemeClr val="tx1"/>
                </a:solidFill>
              </a:endParaRPr>
            </a:p>
          </p:txBody>
        </p:sp>
        <p:sp>
          <p:nvSpPr>
            <p:cNvPr id="47" name="Rectangle 46"/>
            <p:cNvSpPr/>
            <p:nvPr/>
          </p:nvSpPr>
          <p:spPr>
            <a:xfrm>
              <a:off x="765221" y="2426714"/>
              <a:ext cx="1693259" cy="913421"/>
            </a:xfrm>
            <a:prstGeom prst="rect">
              <a:avLst/>
            </a:prstGeom>
            <a:solidFill>
              <a:schemeClr val="bg2">
                <a:lumMod val="40000"/>
                <a:lumOff val="60000"/>
              </a:schemeClr>
            </a:solidFill>
            <a:ln>
              <a:solidFill>
                <a:schemeClr val="bg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smtClean="0">
                  <a:solidFill>
                    <a:schemeClr val="tx1"/>
                  </a:solidFill>
                </a:rPr>
                <a:t>IP_src</a:t>
              </a:r>
              <a:endParaRPr lang="en-US" sz="1800" dirty="0" smtClean="0">
                <a:solidFill>
                  <a:schemeClr val="tx1"/>
                </a:solidFill>
              </a:endParaRPr>
            </a:p>
            <a:p>
              <a:pPr algn="ctr"/>
              <a:r>
                <a:rPr lang="en-US" sz="1800" dirty="0" err="1" smtClean="0">
                  <a:solidFill>
                    <a:schemeClr val="tx1"/>
                  </a:solidFill>
                </a:rPr>
                <a:t>IP_dst</a:t>
              </a:r>
              <a:endParaRPr lang="en-US" sz="1800" dirty="0" smtClean="0">
                <a:solidFill>
                  <a:schemeClr val="tx1"/>
                </a:solidFill>
              </a:endParaRPr>
            </a:p>
            <a:p>
              <a:pPr algn="ctr"/>
              <a:r>
                <a:rPr lang="en-US" sz="1800" dirty="0" smtClean="0">
                  <a:solidFill>
                    <a:schemeClr val="tx1"/>
                  </a:solidFill>
                </a:rPr>
                <a:t>Proto: TCP</a:t>
              </a:r>
              <a:endParaRPr lang="en-US" sz="1800" dirty="0">
                <a:solidFill>
                  <a:schemeClr val="tx1"/>
                </a:solidFill>
              </a:endParaRPr>
            </a:p>
          </p:txBody>
        </p:sp>
        <p:sp>
          <p:nvSpPr>
            <p:cNvPr id="48" name="Rectangle 47"/>
            <p:cNvSpPr/>
            <p:nvPr/>
          </p:nvSpPr>
          <p:spPr>
            <a:xfrm>
              <a:off x="765221" y="3361916"/>
              <a:ext cx="1693259" cy="913421"/>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sport</a:t>
              </a:r>
            </a:p>
            <a:p>
              <a:pPr algn="ctr"/>
              <a:r>
                <a:rPr lang="en-US" sz="1800" dirty="0" err="1" smtClean="0">
                  <a:solidFill>
                    <a:schemeClr val="tx1"/>
                  </a:solidFill>
                </a:rPr>
                <a:t>dport</a:t>
              </a:r>
              <a:endParaRPr lang="en-US" sz="1800" dirty="0" smtClean="0">
                <a:solidFill>
                  <a:schemeClr val="tx1"/>
                </a:solidFill>
              </a:endParaRPr>
            </a:p>
            <a:p>
              <a:pPr algn="ctr"/>
              <a:r>
                <a:rPr lang="en-US" sz="1800" dirty="0">
                  <a:solidFill>
                    <a:schemeClr val="tx1"/>
                  </a:solidFill>
                </a:rPr>
                <a:t>f</a:t>
              </a:r>
              <a:r>
                <a:rPr lang="en-US" sz="1800" dirty="0" smtClean="0">
                  <a:solidFill>
                    <a:schemeClr val="tx1"/>
                  </a:solidFill>
                </a:rPr>
                <a:t>lags: ACK</a:t>
              </a:r>
              <a:endParaRPr lang="en-US" sz="1800" dirty="0">
                <a:solidFill>
                  <a:schemeClr val="tx1"/>
                </a:solidFill>
              </a:endParaRPr>
            </a:p>
          </p:txBody>
        </p:sp>
        <p:sp>
          <p:nvSpPr>
            <p:cNvPr id="50" name="Rectangle 49"/>
            <p:cNvSpPr/>
            <p:nvPr/>
          </p:nvSpPr>
          <p:spPr>
            <a:xfrm>
              <a:off x="765221" y="4275337"/>
              <a:ext cx="1693259" cy="2041349"/>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chemeClr val="tx1"/>
                  </a:solidFill>
                </a:rPr>
                <a:t>l</a:t>
              </a:r>
              <a:r>
                <a:rPr lang="en-US" sz="1800" dirty="0" err="1" smtClean="0">
                  <a:solidFill>
                    <a:schemeClr val="tx1"/>
                  </a:solidFill>
                </a:rPr>
                <a:t>en</a:t>
              </a:r>
              <a:r>
                <a:rPr lang="en-US" sz="1800" dirty="0" smtClean="0">
                  <a:solidFill>
                    <a:schemeClr val="tx1"/>
                  </a:solidFill>
                </a:rPr>
                <a:t>(payload) = 1K</a:t>
              </a:r>
              <a:endParaRPr lang="en-US" sz="1800" dirty="0">
                <a:solidFill>
                  <a:schemeClr val="tx1"/>
                </a:solidFill>
              </a:endParaRPr>
            </a:p>
          </p:txBody>
        </p:sp>
      </p:grpSp>
      <p:cxnSp>
        <p:nvCxnSpPr>
          <p:cNvPr id="43" name="Straight Arrow Connector 42"/>
          <p:cNvCxnSpPr>
            <a:endCxn id="36" idx="0"/>
          </p:cNvCxnSpPr>
          <p:nvPr/>
        </p:nvCxnSpPr>
        <p:spPr>
          <a:xfrm>
            <a:off x="2035166" y="2703855"/>
            <a:ext cx="1457773" cy="78506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035166" y="2870274"/>
            <a:ext cx="1304177" cy="62000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6" idx="1"/>
          </p:cNvCxnSpPr>
          <p:nvPr/>
        </p:nvCxnSpPr>
        <p:spPr>
          <a:xfrm>
            <a:off x="2226229" y="3225525"/>
            <a:ext cx="984650" cy="38094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963247" y="3606471"/>
            <a:ext cx="1130799" cy="10642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36" idx="2"/>
          </p:cNvCxnSpPr>
          <p:nvPr/>
        </p:nvCxnSpPr>
        <p:spPr>
          <a:xfrm>
            <a:off x="1963247" y="3857283"/>
            <a:ext cx="1130799" cy="3298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6" idx="7"/>
            <a:endCxn id="4" idx="1"/>
          </p:cNvCxnSpPr>
          <p:nvPr/>
        </p:nvCxnSpPr>
        <p:spPr>
          <a:xfrm flipV="1">
            <a:off x="3774998" y="1173619"/>
            <a:ext cx="694375" cy="243285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926645" y="1039122"/>
            <a:ext cx="377026" cy="276999"/>
          </a:xfrm>
          <a:prstGeom prst="rect">
            <a:avLst/>
          </a:prstGeom>
          <a:solidFill>
            <a:schemeClr val="bg1"/>
          </a:solidFill>
        </p:spPr>
        <p:txBody>
          <a:bodyPr wrap="none" rtlCol="0">
            <a:spAutoFit/>
          </a:bodyPr>
          <a:lstStyle/>
          <a:p>
            <a:r>
              <a:rPr lang="en-US" sz="1200" dirty="0" smtClean="0"/>
              <a:t>1K</a:t>
            </a:r>
            <a:endParaRPr lang="en-US" sz="1200" dirty="0"/>
          </a:p>
        </p:txBody>
      </p:sp>
      <p:sp>
        <p:nvSpPr>
          <p:cNvPr id="62" name="Rectangle 61"/>
          <p:cNvSpPr/>
          <p:nvPr/>
        </p:nvSpPr>
        <p:spPr>
          <a:xfrm>
            <a:off x="6361162" y="1189806"/>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3" name="Rectangle 62"/>
          <p:cNvSpPr/>
          <p:nvPr/>
        </p:nvSpPr>
        <p:spPr>
          <a:xfrm>
            <a:off x="6361162" y="150500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4" name="Rectangle 63"/>
          <p:cNvSpPr/>
          <p:nvPr/>
        </p:nvSpPr>
        <p:spPr>
          <a:xfrm>
            <a:off x="6361162" y="1809806"/>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5" name="Rectangle 64"/>
          <p:cNvSpPr/>
          <p:nvPr/>
        </p:nvSpPr>
        <p:spPr>
          <a:xfrm>
            <a:off x="6361162" y="212500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6" name="Rectangle 65"/>
          <p:cNvSpPr/>
          <p:nvPr/>
        </p:nvSpPr>
        <p:spPr>
          <a:xfrm>
            <a:off x="6361162" y="244608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7" name="Rectangle 66"/>
          <p:cNvSpPr/>
          <p:nvPr/>
        </p:nvSpPr>
        <p:spPr>
          <a:xfrm>
            <a:off x="6361162" y="2761288"/>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8" name="Rectangle 67"/>
          <p:cNvSpPr/>
          <p:nvPr/>
        </p:nvSpPr>
        <p:spPr>
          <a:xfrm>
            <a:off x="6361162" y="308236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9" name="Rectangle 68"/>
          <p:cNvSpPr/>
          <p:nvPr/>
        </p:nvSpPr>
        <p:spPr>
          <a:xfrm>
            <a:off x="6361162" y="3397568"/>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70" name="TextBox 69"/>
          <p:cNvSpPr txBox="1"/>
          <p:nvPr/>
        </p:nvSpPr>
        <p:spPr>
          <a:xfrm>
            <a:off x="7633612" y="1142630"/>
            <a:ext cx="732192" cy="338554"/>
          </a:xfrm>
          <a:prstGeom prst="rect">
            <a:avLst/>
          </a:prstGeom>
          <a:noFill/>
        </p:spPr>
        <p:txBody>
          <a:bodyPr wrap="none" rtlCol="0">
            <a:spAutoFit/>
          </a:bodyPr>
          <a:lstStyle/>
          <a:p>
            <a:r>
              <a:rPr lang="en-US" sz="1600" dirty="0" smtClean="0"/>
              <a:t>0-16K</a:t>
            </a:r>
            <a:endParaRPr lang="en-US" sz="1600" dirty="0"/>
          </a:p>
        </p:txBody>
      </p:sp>
      <p:sp>
        <p:nvSpPr>
          <p:cNvPr id="71" name="TextBox 70"/>
          <p:cNvSpPr txBox="1"/>
          <p:nvPr/>
        </p:nvSpPr>
        <p:spPr>
          <a:xfrm>
            <a:off x="7625239" y="1447121"/>
            <a:ext cx="846305" cy="338554"/>
          </a:xfrm>
          <a:prstGeom prst="rect">
            <a:avLst/>
          </a:prstGeom>
          <a:noFill/>
        </p:spPr>
        <p:txBody>
          <a:bodyPr wrap="none" rtlCol="0">
            <a:spAutoFit/>
          </a:bodyPr>
          <a:lstStyle/>
          <a:p>
            <a:r>
              <a:rPr lang="en-US" sz="1600" dirty="0" smtClean="0"/>
              <a:t>16-32K</a:t>
            </a:r>
            <a:endParaRPr lang="en-US" sz="1600" dirty="0"/>
          </a:p>
        </p:txBody>
      </p:sp>
      <p:sp>
        <p:nvSpPr>
          <p:cNvPr id="72" name="TextBox 71"/>
          <p:cNvSpPr txBox="1"/>
          <p:nvPr/>
        </p:nvSpPr>
        <p:spPr>
          <a:xfrm>
            <a:off x="7616867" y="1762631"/>
            <a:ext cx="846305" cy="338554"/>
          </a:xfrm>
          <a:prstGeom prst="rect">
            <a:avLst/>
          </a:prstGeom>
          <a:noFill/>
        </p:spPr>
        <p:txBody>
          <a:bodyPr wrap="none" rtlCol="0">
            <a:spAutoFit/>
          </a:bodyPr>
          <a:lstStyle/>
          <a:p>
            <a:r>
              <a:rPr lang="en-US" sz="1600" dirty="0" smtClean="0"/>
              <a:t>32-48K</a:t>
            </a:r>
            <a:endParaRPr lang="en-US" sz="1600" dirty="0"/>
          </a:p>
        </p:txBody>
      </p:sp>
      <p:sp>
        <p:nvSpPr>
          <p:cNvPr id="73" name="TextBox 72"/>
          <p:cNvSpPr txBox="1"/>
          <p:nvPr/>
        </p:nvSpPr>
        <p:spPr>
          <a:xfrm>
            <a:off x="7625240" y="2095775"/>
            <a:ext cx="846305" cy="338554"/>
          </a:xfrm>
          <a:prstGeom prst="rect">
            <a:avLst/>
          </a:prstGeom>
          <a:noFill/>
        </p:spPr>
        <p:txBody>
          <a:bodyPr wrap="none" rtlCol="0">
            <a:spAutoFit/>
          </a:bodyPr>
          <a:lstStyle/>
          <a:p>
            <a:r>
              <a:rPr lang="en-US" sz="1600" dirty="0" smtClean="0"/>
              <a:t>48-64K</a:t>
            </a:r>
            <a:endParaRPr lang="en-US" sz="1600" dirty="0"/>
          </a:p>
        </p:txBody>
      </p:sp>
      <p:sp>
        <p:nvSpPr>
          <p:cNvPr id="74" name="TextBox 73"/>
          <p:cNvSpPr txBox="1"/>
          <p:nvPr/>
        </p:nvSpPr>
        <p:spPr>
          <a:xfrm>
            <a:off x="7616867" y="2400266"/>
            <a:ext cx="846305" cy="338554"/>
          </a:xfrm>
          <a:prstGeom prst="rect">
            <a:avLst/>
          </a:prstGeom>
          <a:noFill/>
        </p:spPr>
        <p:txBody>
          <a:bodyPr wrap="none" rtlCol="0">
            <a:spAutoFit/>
          </a:bodyPr>
          <a:lstStyle/>
          <a:p>
            <a:r>
              <a:rPr lang="en-US" sz="1600" dirty="0" smtClean="0"/>
              <a:t>64-80K</a:t>
            </a:r>
            <a:endParaRPr lang="en-US" sz="1600" dirty="0"/>
          </a:p>
        </p:txBody>
      </p:sp>
      <p:sp>
        <p:nvSpPr>
          <p:cNvPr id="75" name="TextBox 74"/>
          <p:cNvSpPr txBox="1"/>
          <p:nvPr/>
        </p:nvSpPr>
        <p:spPr>
          <a:xfrm>
            <a:off x="7608495" y="2715776"/>
            <a:ext cx="846305" cy="338554"/>
          </a:xfrm>
          <a:prstGeom prst="rect">
            <a:avLst/>
          </a:prstGeom>
          <a:noFill/>
        </p:spPr>
        <p:txBody>
          <a:bodyPr wrap="none" rtlCol="0">
            <a:spAutoFit/>
          </a:bodyPr>
          <a:lstStyle/>
          <a:p>
            <a:r>
              <a:rPr lang="en-US" sz="1600" dirty="0" smtClean="0"/>
              <a:t>80-96K</a:t>
            </a:r>
            <a:endParaRPr lang="en-US" sz="1600" dirty="0"/>
          </a:p>
        </p:txBody>
      </p:sp>
      <p:sp>
        <p:nvSpPr>
          <p:cNvPr id="76" name="TextBox 75"/>
          <p:cNvSpPr txBox="1"/>
          <p:nvPr/>
        </p:nvSpPr>
        <p:spPr>
          <a:xfrm>
            <a:off x="7609421" y="3045592"/>
            <a:ext cx="945191" cy="338554"/>
          </a:xfrm>
          <a:prstGeom prst="rect">
            <a:avLst/>
          </a:prstGeom>
          <a:noFill/>
        </p:spPr>
        <p:txBody>
          <a:bodyPr wrap="none" rtlCol="0">
            <a:spAutoFit/>
          </a:bodyPr>
          <a:lstStyle/>
          <a:p>
            <a:r>
              <a:rPr lang="en-US" sz="1600" dirty="0" smtClean="0"/>
              <a:t>96-112K</a:t>
            </a:r>
            <a:endParaRPr lang="en-US" sz="1600" dirty="0"/>
          </a:p>
        </p:txBody>
      </p:sp>
      <p:sp>
        <p:nvSpPr>
          <p:cNvPr id="78" name="TextBox 77"/>
          <p:cNvSpPr txBox="1"/>
          <p:nvPr/>
        </p:nvSpPr>
        <p:spPr>
          <a:xfrm>
            <a:off x="7601048" y="3382643"/>
            <a:ext cx="768460" cy="338554"/>
          </a:xfrm>
          <a:prstGeom prst="rect">
            <a:avLst/>
          </a:prstGeom>
          <a:noFill/>
        </p:spPr>
        <p:txBody>
          <a:bodyPr wrap="none" rtlCol="0">
            <a:spAutoFit/>
          </a:bodyPr>
          <a:lstStyle/>
          <a:p>
            <a:r>
              <a:rPr lang="en-US" sz="1600" dirty="0" smtClean="0"/>
              <a:t>&gt;112K</a:t>
            </a:r>
            <a:endParaRPr lang="en-US" sz="1600" dirty="0"/>
          </a:p>
        </p:txBody>
      </p:sp>
      <p:sp>
        <p:nvSpPr>
          <p:cNvPr id="79" name="TextBox 78"/>
          <p:cNvSpPr txBox="1"/>
          <p:nvPr/>
        </p:nvSpPr>
        <p:spPr>
          <a:xfrm>
            <a:off x="6314128" y="515793"/>
            <a:ext cx="1673054" cy="461665"/>
          </a:xfrm>
          <a:prstGeom prst="rect">
            <a:avLst/>
          </a:prstGeom>
          <a:noFill/>
        </p:spPr>
        <p:txBody>
          <a:bodyPr wrap="none" rtlCol="0">
            <a:spAutoFit/>
          </a:bodyPr>
          <a:lstStyle/>
          <a:p>
            <a:r>
              <a:rPr lang="en-US" dirty="0" smtClean="0"/>
              <a:t>distribution</a:t>
            </a:r>
            <a:endParaRPr lang="en-US" dirty="0"/>
          </a:p>
        </p:txBody>
      </p:sp>
    </p:spTree>
    <p:extLst>
      <p:ext uri="{BB962C8B-B14F-4D97-AF65-F5344CB8AC3E}">
        <p14:creationId xmlns:p14="http://schemas.microsoft.com/office/powerpoint/2010/main" val="15393205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1476E-6 3.50324E-6 L 0.31556 3.50324E-6 " pathEditMode="relative" ptsTypes="AA">
                                      <p:cBhvr>
                                        <p:cTn id="6" dur="2000" fill="hold"/>
                                        <p:tgtEl>
                                          <p:spTgt spid="4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31556 -4.55051E-6 L 1.24852 -0.00023 " pathEditMode="relative" rAng="0" ptsTypes="AA">
                                      <p:cBhvr>
                                        <p:cTn id="30" dur="2000" fill="hold"/>
                                        <p:tgtEl>
                                          <p:spTgt spid="45"/>
                                        </p:tgtEl>
                                        <p:attrNameLst>
                                          <p:attrName>ppt_x</p:attrName>
                                          <p:attrName>ppt_y</p:attrName>
                                        </p:attrNameLst>
                                      </p:cBhvr>
                                      <p:rCtr x="46648" y="-23"/>
                                    </p:animMotion>
                                  </p:childTnLst>
                                </p:cTn>
                              </p:par>
                              <p:par>
                                <p:cTn id="31" presetID="1" presetClass="exit" presetSubtype="0" fill="hold" nodeType="withEffect">
                                  <p:stCondLst>
                                    <p:cond delay="0"/>
                                  </p:stCondLst>
                                  <p:childTnLst>
                                    <p:set>
                                      <p:cBhvr>
                                        <p:cTn id="32" dur="1" fill="hold">
                                          <p:stCondLst>
                                            <p:cond delay="0"/>
                                          </p:stCondLst>
                                        </p:cTn>
                                        <p:tgtEl>
                                          <p:spTgt spid="4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53682" y="2187416"/>
            <a:ext cx="6265875" cy="1524072"/>
          </a:xfrm>
        </p:spPr>
        <p:txBody>
          <a:bodyPr/>
          <a:lstStyle/>
          <a:p>
            <a:pPr algn="ctr"/>
            <a:r>
              <a:rPr lang="en-US" sz="4000" dirty="0" smtClean="0">
                <a:latin typeface="Arial" charset="0"/>
              </a:rPr>
              <a:t>P4 for </a:t>
            </a:r>
            <a:r>
              <a:rPr lang="en-US" sz="4000" dirty="0" err="1" smtClean="0">
                <a:latin typeface="Arial" charset="0"/>
              </a:rPr>
              <a:t>NetFPGA</a:t>
            </a:r>
            <a:r>
              <a:rPr lang="en-US" sz="4000" dirty="0" smtClean="0">
                <a:latin typeface="Arial" charset="0"/>
              </a:rPr>
              <a:t> </a:t>
            </a:r>
            <a:r>
              <a:rPr lang="en-US" sz="4000" dirty="0" smtClean="0">
                <a:latin typeface="Arial" charset="0"/>
              </a:rPr>
              <a:t>Overview</a:t>
            </a:r>
            <a:endParaRPr lang="en-US" sz="4000" dirty="0">
              <a:latin typeface="Arial" charset="0"/>
            </a:endParaRPr>
          </a:p>
        </p:txBody>
      </p:sp>
    </p:spTree>
    <p:extLst>
      <p:ext uri="{BB962C8B-B14F-4D97-AF65-F5344CB8AC3E}">
        <p14:creationId xmlns:p14="http://schemas.microsoft.com/office/powerpoint/2010/main" val="36855870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6361162" y="1189806"/>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4" name="Rectangle 63"/>
          <p:cNvSpPr/>
          <p:nvPr/>
        </p:nvSpPr>
        <p:spPr>
          <a:xfrm>
            <a:off x="6361162" y="150500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5" name="Rectangle 64"/>
          <p:cNvSpPr/>
          <p:nvPr/>
        </p:nvSpPr>
        <p:spPr>
          <a:xfrm>
            <a:off x="6361162" y="1809806"/>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6" name="Rectangle 65"/>
          <p:cNvSpPr/>
          <p:nvPr/>
        </p:nvSpPr>
        <p:spPr>
          <a:xfrm>
            <a:off x="6361162" y="212500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7" name="Rectangle 66"/>
          <p:cNvSpPr/>
          <p:nvPr/>
        </p:nvSpPr>
        <p:spPr>
          <a:xfrm>
            <a:off x="6361162" y="244608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8" name="Rectangle 67"/>
          <p:cNvSpPr/>
          <p:nvPr/>
        </p:nvSpPr>
        <p:spPr>
          <a:xfrm>
            <a:off x="6361162" y="2761288"/>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69" name="Rectangle 68"/>
          <p:cNvSpPr/>
          <p:nvPr/>
        </p:nvSpPr>
        <p:spPr>
          <a:xfrm>
            <a:off x="6361162" y="3082367"/>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70" name="Rectangle 69"/>
          <p:cNvSpPr/>
          <p:nvPr/>
        </p:nvSpPr>
        <p:spPr>
          <a:xfrm>
            <a:off x="6361162" y="3397568"/>
            <a:ext cx="1221099" cy="309322"/>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0</a:t>
            </a:r>
            <a:endParaRPr lang="en-US" sz="1400" dirty="0">
              <a:solidFill>
                <a:srgbClr val="000000"/>
              </a:solidFill>
            </a:endParaRPr>
          </a:p>
        </p:txBody>
      </p:sp>
      <p:sp>
        <p:nvSpPr>
          <p:cNvPr id="71" name="TextBox 70"/>
          <p:cNvSpPr txBox="1"/>
          <p:nvPr/>
        </p:nvSpPr>
        <p:spPr>
          <a:xfrm>
            <a:off x="7633612" y="1142630"/>
            <a:ext cx="732192" cy="338554"/>
          </a:xfrm>
          <a:prstGeom prst="rect">
            <a:avLst/>
          </a:prstGeom>
          <a:noFill/>
        </p:spPr>
        <p:txBody>
          <a:bodyPr wrap="none" rtlCol="0">
            <a:spAutoFit/>
          </a:bodyPr>
          <a:lstStyle/>
          <a:p>
            <a:r>
              <a:rPr lang="en-US" sz="1600" dirty="0" smtClean="0"/>
              <a:t>0-16K</a:t>
            </a:r>
            <a:endParaRPr lang="en-US" sz="1600" dirty="0"/>
          </a:p>
        </p:txBody>
      </p:sp>
      <p:sp>
        <p:nvSpPr>
          <p:cNvPr id="72" name="TextBox 71"/>
          <p:cNvSpPr txBox="1"/>
          <p:nvPr/>
        </p:nvSpPr>
        <p:spPr>
          <a:xfrm>
            <a:off x="7625239" y="1447121"/>
            <a:ext cx="846305" cy="338554"/>
          </a:xfrm>
          <a:prstGeom prst="rect">
            <a:avLst/>
          </a:prstGeom>
          <a:noFill/>
        </p:spPr>
        <p:txBody>
          <a:bodyPr wrap="none" rtlCol="0">
            <a:spAutoFit/>
          </a:bodyPr>
          <a:lstStyle/>
          <a:p>
            <a:r>
              <a:rPr lang="en-US" sz="1600" dirty="0" smtClean="0"/>
              <a:t>16-32K</a:t>
            </a:r>
            <a:endParaRPr lang="en-US" sz="1600" dirty="0"/>
          </a:p>
        </p:txBody>
      </p:sp>
      <p:sp>
        <p:nvSpPr>
          <p:cNvPr id="73" name="TextBox 72"/>
          <p:cNvSpPr txBox="1"/>
          <p:nvPr/>
        </p:nvSpPr>
        <p:spPr>
          <a:xfrm>
            <a:off x="7616867" y="1762631"/>
            <a:ext cx="846305" cy="338554"/>
          </a:xfrm>
          <a:prstGeom prst="rect">
            <a:avLst/>
          </a:prstGeom>
          <a:noFill/>
        </p:spPr>
        <p:txBody>
          <a:bodyPr wrap="none" rtlCol="0">
            <a:spAutoFit/>
          </a:bodyPr>
          <a:lstStyle/>
          <a:p>
            <a:r>
              <a:rPr lang="en-US" sz="1600" dirty="0" smtClean="0"/>
              <a:t>32-48K</a:t>
            </a:r>
            <a:endParaRPr lang="en-US" sz="1600" dirty="0"/>
          </a:p>
        </p:txBody>
      </p:sp>
      <p:sp>
        <p:nvSpPr>
          <p:cNvPr id="74" name="TextBox 73"/>
          <p:cNvSpPr txBox="1"/>
          <p:nvPr/>
        </p:nvSpPr>
        <p:spPr>
          <a:xfrm>
            <a:off x="7625240" y="2095775"/>
            <a:ext cx="846305" cy="338554"/>
          </a:xfrm>
          <a:prstGeom prst="rect">
            <a:avLst/>
          </a:prstGeom>
          <a:noFill/>
        </p:spPr>
        <p:txBody>
          <a:bodyPr wrap="none" rtlCol="0">
            <a:spAutoFit/>
          </a:bodyPr>
          <a:lstStyle/>
          <a:p>
            <a:r>
              <a:rPr lang="en-US" sz="1600" dirty="0" smtClean="0"/>
              <a:t>48-64K</a:t>
            </a:r>
            <a:endParaRPr lang="en-US" sz="1600" dirty="0"/>
          </a:p>
        </p:txBody>
      </p:sp>
      <p:sp>
        <p:nvSpPr>
          <p:cNvPr id="75" name="TextBox 74"/>
          <p:cNvSpPr txBox="1"/>
          <p:nvPr/>
        </p:nvSpPr>
        <p:spPr>
          <a:xfrm>
            <a:off x="7616867" y="2400266"/>
            <a:ext cx="846305" cy="338554"/>
          </a:xfrm>
          <a:prstGeom prst="rect">
            <a:avLst/>
          </a:prstGeom>
          <a:noFill/>
        </p:spPr>
        <p:txBody>
          <a:bodyPr wrap="none" rtlCol="0">
            <a:spAutoFit/>
          </a:bodyPr>
          <a:lstStyle/>
          <a:p>
            <a:r>
              <a:rPr lang="en-US" sz="1600" dirty="0" smtClean="0"/>
              <a:t>64-80K</a:t>
            </a:r>
            <a:endParaRPr lang="en-US" sz="1600" dirty="0"/>
          </a:p>
        </p:txBody>
      </p:sp>
      <p:sp>
        <p:nvSpPr>
          <p:cNvPr id="76" name="TextBox 75"/>
          <p:cNvSpPr txBox="1"/>
          <p:nvPr/>
        </p:nvSpPr>
        <p:spPr>
          <a:xfrm>
            <a:off x="7608495" y="2715776"/>
            <a:ext cx="846305" cy="338554"/>
          </a:xfrm>
          <a:prstGeom prst="rect">
            <a:avLst/>
          </a:prstGeom>
          <a:noFill/>
        </p:spPr>
        <p:txBody>
          <a:bodyPr wrap="none" rtlCol="0">
            <a:spAutoFit/>
          </a:bodyPr>
          <a:lstStyle/>
          <a:p>
            <a:r>
              <a:rPr lang="en-US" sz="1600" dirty="0" smtClean="0"/>
              <a:t>80-96K</a:t>
            </a:r>
            <a:endParaRPr lang="en-US" sz="1600" dirty="0"/>
          </a:p>
        </p:txBody>
      </p:sp>
      <p:sp>
        <p:nvSpPr>
          <p:cNvPr id="77" name="TextBox 76"/>
          <p:cNvSpPr txBox="1"/>
          <p:nvPr/>
        </p:nvSpPr>
        <p:spPr>
          <a:xfrm>
            <a:off x="7609421" y="3045592"/>
            <a:ext cx="945191" cy="338554"/>
          </a:xfrm>
          <a:prstGeom prst="rect">
            <a:avLst/>
          </a:prstGeom>
          <a:noFill/>
        </p:spPr>
        <p:txBody>
          <a:bodyPr wrap="none" rtlCol="0">
            <a:spAutoFit/>
          </a:bodyPr>
          <a:lstStyle/>
          <a:p>
            <a:r>
              <a:rPr lang="en-US" sz="1600" dirty="0" smtClean="0"/>
              <a:t>96-112K</a:t>
            </a:r>
            <a:endParaRPr lang="en-US" sz="1600" dirty="0"/>
          </a:p>
        </p:txBody>
      </p:sp>
      <p:sp>
        <p:nvSpPr>
          <p:cNvPr id="78" name="TextBox 77"/>
          <p:cNvSpPr txBox="1"/>
          <p:nvPr/>
        </p:nvSpPr>
        <p:spPr>
          <a:xfrm>
            <a:off x="7601048" y="3382643"/>
            <a:ext cx="768460" cy="338554"/>
          </a:xfrm>
          <a:prstGeom prst="rect">
            <a:avLst/>
          </a:prstGeom>
          <a:noFill/>
        </p:spPr>
        <p:txBody>
          <a:bodyPr wrap="none" rtlCol="0">
            <a:spAutoFit/>
          </a:bodyPr>
          <a:lstStyle/>
          <a:p>
            <a:r>
              <a:rPr lang="en-US" sz="1600" dirty="0" smtClean="0"/>
              <a:t>&gt;112K</a:t>
            </a:r>
            <a:endParaRPr lang="en-US" sz="1600" dirty="0"/>
          </a:p>
        </p:txBody>
      </p:sp>
      <p:sp>
        <p:nvSpPr>
          <p:cNvPr id="79" name="TextBox 78"/>
          <p:cNvSpPr txBox="1"/>
          <p:nvPr/>
        </p:nvSpPr>
        <p:spPr>
          <a:xfrm>
            <a:off x="6314128" y="515793"/>
            <a:ext cx="1673054" cy="461665"/>
          </a:xfrm>
          <a:prstGeom prst="rect">
            <a:avLst/>
          </a:prstGeom>
          <a:noFill/>
        </p:spPr>
        <p:txBody>
          <a:bodyPr wrap="none" rtlCol="0">
            <a:spAutoFit/>
          </a:bodyPr>
          <a:lstStyle/>
          <a:p>
            <a:r>
              <a:rPr lang="en-US" dirty="0" smtClean="0"/>
              <a:t>distribution</a:t>
            </a:r>
            <a:endParaRPr lang="en-US" dirty="0"/>
          </a:p>
        </p:txBody>
      </p:sp>
      <p:sp>
        <p:nvSpPr>
          <p:cNvPr id="4" name="Rectangle 3"/>
          <p:cNvSpPr/>
          <p:nvPr/>
        </p:nvSpPr>
        <p:spPr>
          <a:xfrm>
            <a:off x="4469373" y="1016018"/>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1K</a:t>
            </a:r>
            <a:endParaRPr lang="en-US" sz="1200" dirty="0">
              <a:solidFill>
                <a:srgbClr val="000000"/>
              </a:solidFill>
            </a:endParaRPr>
          </a:p>
        </p:txBody>
      </p:sp>
      <p:sp>
        <p:nvSpPr>
          <p:cNvPr id="5" name="Rectangle 4"/>
          <p:cNvSpPr/>
          <p:nvPr/>
        </p:nvSpPr>
        <p:spPr>
          <a:xfrm>
            <a:off x="4469373" y="133121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469373" y="1636018"/>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69373" y="195121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469373" y="227229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000000"/>
              </a:solidFill>
            </a:endParaRPr>
          </a:p>
        </p:txBody>
      </p:sp>
      <p:sp>
        <p:nvSpPr>
          <p:cNvPr id="9" name="Rectangle 8"/>
          <p:cNvSpPr/>
          <p:nvPr/>
        </p:nvSpPr>
        <p:spPr>
          <a:xfrm>
            <a:off x="4469373" y="258750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469373" y="290857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469373" y="322378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469373" y="352857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469373" y="384378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469373" y="416486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469373" y="4480061"/>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469373" y="4791639"/>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469373" y="5106840"/>
            <a:ext cx="1252975" cy="315201"/>
          </a:xfrm>
          <a:prstGeom prst="rect">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094046" y="3488918"/>
            <a:ext cx="797785" cy="802699"/>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hash</a:t>
            </a:r>
            <a:endParaRPr lang="en-US" sz="1400" dirty="0"/>
          </a:p>
        </p:txBody>
      </p:sp>
      <p:sp>
        <p:nvSpPr>
          <p:cNvPr id="40" name="TextBox 39"/>
          <p:cNvSpPr txBox="1"/>
          <p:nvPr/>
        </p:nvSpPr>
        <p:spPr>
          <a:xfrm>
            <a:off x="4402052" y="462552"/>
            <a:ext cx="1351652" cy="461665"/>
          </a:xfrm>
          <a:prstGeom prst="rect">
            <a:avLst/>
          </a:prstGeom>
          <a:noFill/>
        </p:spPr>
        <p:txBody>
          <a:bodyPr wrap="none" rtlCol="0">
            <a:spAutoFit/>
          </a:bodyPr>
          <a:lstStyle/>
          <a:p>
            <a:r>
              <a:rPr lang="en-US" dirty="0" err="1" smtClean="0"/>
              <a:t>byte_cnt</a:t>
            </a:r>
            <a:endParaRPr lang="en-US" dirty="0"/>
          </a:p>
        </p:txBody>
      </p:sp>
      <p:grpSp>
        <p:nvGrpSpPr>
          <p:cNvPr id="45" name="Group 44"/>
          <p:cNvGrpSpPr/>
          <p:nvPr/>
        </p:nvGrpSpPr>
        <p:grpSpPr>
          <a:xfrm>
            <a:off x="-2103792" y="1951219"/>
            <a:ext cx="1693259" cy="4341672"/>
            <a:chOff x="765221" y="1975014"/>
            <a:chExt cx="1693259" cy="4341672"/>
          </a:xfrm>
        </p:grpSpPr>
        <p:sp>
          <p:nvSpPr>
            <p:cNvPr id="46" name="Rectangle 45"/>
            <p:cNvSpPr/>
            <p:nvPr/>
          </p:nvSpPr>
          <p:spPr>
            <a:xfrm>
              <a:off x="765221" y="1975014"/>
              <a:ext cx="1693259" cy="424042"/>
            </a:xfrm>
            <a:prstGeom prst="rect">
              <a:avLst/>
            </a:prstGeom>
            <a:solidFill>
              <a:schemeClr val="accent4">
                <a:lumMod val="40000"/>
                <a:lumOff val="6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Ethernet</a:t>
              </a:r>
              <a:endParaRPr lang="en-US" sz="1800" dirty="0">
                <a:solidFill>
                  <a:schemeClr val="tx1"/>
                </a:solidFill>
              </a:endParaRPr>
            </a:p>
          </p:txBody>
        </p:sp>
        <p:sp>
          <p:nvSpPr>
            <p:cNvPr id="47" name="Rectangle 46"/>
            <p:cNvSpPr/>
            <p:nvPr/>
          </p:nvSpPr>
          <p:spPr>
            <a:xfrm>
              <a:off x="765221" y="2426714"/>
              <a:ext cx="1693259" cy="913421"/>
            </a:xfrm>
            <a:prstGeom prst="rect">
              <a:avLst/>
            </a:prstGeom>
            <a:solidFill>
              <a:schemeClr val="bg2">
                <a:lumMod val="40000"/>
                <a:lumOff val="60000"/>
              </a:schemeClr>
            </a:solidFill>
            <a:ln>
              <a:solidFill>
                <a:schemeClr val="bg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smtClean="0">
                  <a:solidFill>
                    <a:schemeClr val="tx1"/>
                  </a:solidFill>
                </a:rPr>
                <a:t>IP_src</a:t>
              </a:r>
              <a:endParaRPr lang="en-US" sz="1800" dirty="0" smtClean="0">
                <a:solidFill>
                  <a:schemeClr val="tx1"/>
                </a:solidFill>
              </a:endParaRPr>
            </a:p>
            <a:p>
              <a:pPr algn="ctr"/>
              <a:r>
                <a:rPr lang="en-US" sz="1800" dirty="0" err="1" smtClean="0">
                  <a:solidFill>
                    <a:schemeClr val="tx1"/>
                  </a:solidFill>
                </a:rPr>
                <a:t>IP_dst</a:t>
              </a:r>
              <a:endParaRPr lang="en-US" sz="1800" dirty="0" smtClean="0">
                <a:solidFill>
                  <a:schemeClr val="tx1"/>
                </a:solidFill>
              </a:endParaRPr>
            </a:p>
            <a:p>
              <a:pPr algn="ctr"/>
              <a:r>
                <a:rPr lang="en-US" sz="1800" dirty="0" smtClean="0">
                  <a:solidFill>
                    <a:schemeClr val="tx1"/>
                  </a:solidFill>
                </a:rPr>
                <a:t>Proto: TCP</a:t>
              </a:r>
              <a:endParaRPr lang="en-US" sz="1800" dirty="0">
                <a:solidFill>
                  <a:schemeClr val="tx1"/>
                </a:solidFill>
              </a:endParaRPr>
            </a:p>
          </p:txBody>
        </p:sp>
        <p:sp>
          <p:nvSpPr>
            <p:cNvPr id="48" name="Rectangle 47"/>
            <p:cNvSpPr/>
            <p:nvPr/>
          </p:nvSpPr>
          <p:spPr>
            <a:xfrm>
              <a:off x="765221" y="3361916"/>
              <a:ext cx="1693259" cy="913421"/>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sport</a:t>
              </a:r>
            </a:p>
            <a:p>
              <a:pPr algn="ctr"/>
              <a:r>
                <a:rPr lang="en-US" sz="1800" dirty="0" err="1" smtClean="0">
                  <a:solidFill>
                    <a:schemeClr val="tx1"/>
                  </a:solidFill>
                </a:rPr>
                <a:t>dport</a:t>
              </a:r>
              <a:endParaRPr lang="en-US" sz="1800" dirty="0" smtClean="0">
                <a:solidFill>
                  <a:schemeClr val="tx1"/>
                </a:solidFill>
              </a:endParaRPr>
            </a:p>
            <a:p>
              <a:pPr algn="ctr"/>
              <a:r>
                <a:rPr lang="en-US" sz="1800" dirty="0">
                  <a:solidFill>
                    <a:schemeClr val="tx1"/>
                  </a:solidFill>
                </a:rPr>
                <a:t>f</a:t>
              </a:r>
              <a:r>
                <a:rPr lang="en-US" sz="1800" dirty="0" smtClean="0">
                  <a:solidFill>
                    <a:schemeClr val="tx1"/>
                  </a:solidFill>
                </a:rPr>
                <a:t>lags: FIN</a:t>
              </a:r>
              <a:endParaRPr lang="en-US" sz="1800" dirty="0">
                <a:solidFill>
                  <a:schemeClr val="tx1"/>
                </a:solidFill>
              </a:endParaRPr>
            </a:p>
          </p:txBody>
        </p:sp>
        <p:sp>
          <p:nvSpPr>
            <p:cNvPr id="50" name="Rectangle 49"/>
            <p:cNvSpPr/>
            <p:nvPr/>
          </p:nvSpPr>
          <p:spPr>
            <a:xfrm>
              <a:off x="765221" y="4275337"/>
              <a:ext cx="1693259" cy="2041349"/>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chemeClr val="tx1"/>
                  </a:solidFill>
                </a:rPr>
                <a:t>l</a:t>
              </a:r>
              <a:r>
                <a:rPr lang="en-US" sz="1800" dirty="0" err="1" smtClean="0">
                  <a:solidFill>
                    <a:schemeClr val="tx1"/>
                  </a:solidFill>
                </a:rPr>
                <a:t>en</a:t>
              </a:r>
              <a:r>
                <a:rPr lang="en-US" sz="1800" dirty="0" smtClean="0">
                  <a:solidFill>
                    <a:schemeClr val="tx1"/>
                  </a:solidFill>
                </a:rPr>
                <a:t>(payload) = 1K</a:t>
              </a:r>
              <a:endParaRPr lang="en-US" sz="1800" dirty="0">
                <a:solidFill>
                  <a:schemeClr val="tx1"/>
                </a:solidFill>
              </a:endParaRPr>
            </a:p>
          </p:txBody>
        </p:sp>
      </p:grpSp>
      <p:cxnSp>
        <p:nvCxnSpPr>
          <p:cNvPr id="43" name="Straight Arrow Connector 42"/>
          <p:cNvCxnSpPr>
            <a:endCxn id="36" idx="0"/>
          </p:cNvCxnSpPr>
          <p:nvPr/>
        </p:nvCxnSpPr>
        <p:spPr>
          <a:xfrm>
            <a:off x="2035166" y="2703855"/>
            <a:ext cx="1457773" cy="78506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035166" y="2870274"/>
            <a:ext cx="1304177" cy="62000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6" idx="1"/>
          </p:cNvCxnSpPr>
          <p:nvPr/>
        </p:nvCxnSpPr>
        <p:spPr>
          <a:xfrm>
            <a:off x="2226229" y="3225525"/>
            <a:ext cx="984650" cy="38094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963247" y="3606471"/>
            <a:ext cx="1130799" cy="10642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36" idx="2"/>
          </p:cNvCxnSpPr>
          <p:nvPr/>
        </p:nvCxnSpPr>
        <p:spPr>
          <a:xfrm>
            <a:off x="1963247" y="3857283"/>
            <a:ext cx="1130799" cy="3298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6" idx="7"/>
            <a:endCxn id="4" idx="1"/>
          </p:cNvCxnSpPr>
          <p:nvPr/>
        </p:nvCxnSpPr>
        <p:spPr>
          <a:xfrm flipV="1">
            <a:off x="3774998" y="1173619"/>
            <a:ext cx="694375" cy="243285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938002" y="1038540"/>
            <a:ext cx="377026" cy="276999"/>
          </a:xfrm>
          <a:prstGeom prst="rect">
            <a:avLst/>
          </a:prstGeom>
          <a:solidFill>
            <a:schemeClr val="bg1"/>
          </a:solidFill>
        </p:spPr>
        <p:txBody>
          <a:bodyPr wrap="none" rtlCol="0">
            <a:spAutoFit/>
          </a:bodyPr>
          <a:lstStyle/>
          <a:p>
            <a:r>
              <a:rPr lang="en-US" sz="1200" dirty="0" smtClean="0"/>
              <a:t>2K</a:t>
            </a:r>
            <a:endParaRPr lang="en-US" sz="1200" dirty="0"/>
          </a:p>
        </p:txBody>
      </p:sp>
      <p:sp>
        <p:nvSpPr>
          <p:cNvPr id="80" name="TextBox 79"/>
          <p:cNvSpPr txBox="1"/>
          <p:nvPr/>
        </p:nvSpPr>
        <p:spPr>
          <a:xfrm>
            <a:off x="6799268" y="1205046"/>
            <a:ext cx="270251" cy="276999"/>
          </a:xfrm>
          <a:prstGeom prst="rect">
            <a:avLst/>
          </a:prstGeom>
          <a:solidFill>
            <a:schemeClr val="bg1"/>
          </a:solidFill>
        </p:spPr>
        <p:txBody>
          <a:bodyPr wrap="none" rtlCol="0">
            <a:spAutoFit/>
          </a:bodyPr>
          <a:lstStyle/>
          <a:p>
            <a:r>
              <a:rPr lang="en-US" sz="1200" dirty="0" smtClean="0"/>
              <a:t>1</a:t>
            </a:r>
            <a:endParaRPr lang="en-US" sz="1200" dirty="0"/>
          </a:p>
        </p:txBody>
      </p:sp>
      <p:cxnSp>
        <p:nvCxnSpPr>
          <p:cNvPr id="81" name="Straight Arrow Connector 80"/>
          <p:cNvCxnSpPr>
            <a:stCxn id="4" idx="3"/>
            <a:endCxn id="63" idx="1"/>
          </p:cNvCxnSpPr>
          <p:nvPr/>
        </p:nvCxnSpPr>
        <p:spPr>
          <a:xfrm>
            <a:off x="5722348" y="1173619"/>
            <a:ext cx="638814" cy="170848"/>
          </a:xfrm>
          <a:prstGeom prst="straightConnector1">
            <a:avLst/>
          </a:prstGeom>
          <a:ln w="38100" cmpd="sng">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33832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1476E-6 3.50324E-6 L 0.31556 3.50324E-6 " pathEditMode="relative" ptsTypes="AA">
                                      <p:cBhvr>
                                        <p:cTn id="6" dur="2000" fill="hold"/>
                                        <p:tgtEl>
                                          <p:spTgt spid="4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31556 -2.85449E-6 L 0.69624 -2.85449E-6 " pathEditMode="relative" rAng="0" ptsTypes="AA">
                                      <p:cBhvr>
                                        <p:cTn id="30" dur="2000" fill="hold"/>
                                        <p:tgtEl>
                                          <p:spTgt spid="45"/>
                                        </p:tgtEl>
                                        <p:attrNameLst>
                                          <p:attrName>ppt_x</p:attrName>
                                          <p:attrName>ppt_y</p:attrName>
                                        </p:attrNameLst>
                                      </p:cBhvr>
                                      <p:rCtr x="19034" y="0"/>
                                    </p:animMotion>
                                  </p:childTnLst>
                                </p:cTn>
                              </p:par>
                              <p:par>
                                <p:cTn id="31" presetID="1" presetClass="exit" presetSubtype="0" fill="hold" nodeType="withEffect">
                                  <p:stCondLst>
                                    <p:cond delay="0"/>
                                  </p:stCondLst>
                                  <p:childTnLst>
                                    <p:set>
                                      <p:cBhvr>
                                        <p:cTn id="32" dur="1" fill="hold">
                                          <p:stCondLst>
                                            <p:cond delay="0"/>
                                          </p:stCondLst>
                                        </p:cTn>
                                        <p:tgtEl>
                                          <p:spTgt spid="4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69625 -2.85449E-6 L 0.90031 0.00023 " pathEditMode="relative" rAng="0" ptsTypes="AA">
                                      <p:cBhvr>
                                        <p:cTn id="46" dur="2000" fill="hold"/>
                                        <p:tgtEl>
                                          <p:spTgt spid="45"/>
                                        </p:tgtEl>
                                        <p:attrNameLst>
                                          <p:attrName>ppt_x</p:attrName>
                                          <p:attrName>ppt_y</p:attrName>
                                        </p:attrNameLst>
                                      </p:cBhvr>
                                      <p:rCtr x="10195" y="0"/>
                                    </p:animMotion>
                                  </p:childTnLst>
                                </p:cTn>
                              </p:par>
                              <p:par>
                                <p:cTn id="47" presetID="1" presetClass="entr" presetSubtype="0"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0.90031 0.00024 L 1.33588 0.00209 " pathEditMode="relative" rAng="0" ptsTypes="AA">
                                      <p:cBhvr>
                                        <p:cTn id="56" dur="2000" fill="hold"/>
                                        <p:tgtEl>
                                          <p:spTgt spid="45"/>
                                        </p:tgtEl>
                                        <p:attrNameLst>
                                          <p:attrName>ppt_x</p:attrName>
                                          <p:attrName>ppt_y</p:attrName>
                                        </p:attrNameLst>
                                      </p:cBhvr>
                                      <p:rCtr x="21778" y="93"/>
                                    </p:animMotion>
                                  </p:childTnLst>
                                </p:cTn>
                              </p:par>
                              <p:par>
                                <p:cTn id="57" presetID="1" presetClass="exit" presetSubtype="0" fill="hold" nodeType="withEffect">
                                  <p:stCondLst>
                                    <p:cond delay="0"/>
                                  </p:stCondLst>
                                  <p:childTnLst>
                                    <p:set>
                                      <p:cBhvr>
                                        <p:cTn id="58"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987694" y="2187416"/>
            <a:ext cx="7305792" cy="1524072"/>
          </a:xfrm>
        </p:spPr>
        <p:txBody>
          <a:bodyPr/>
          <a:lstStyle/>
          <a:p>
            <a:pPr algn="ctr"/>
            <a:r>
              <a:rPr lang="en-US" sz="4000" dirty="0" smtClean="0">
                <a:latin typeface="Arial" charset="0"/>
              </a:rPr>
              <a:t>Assignment 3:</a:t>
            </a:r>
            <a:br>
              <a:rPr lang="en-US" sz="4000" dirty="0" smtClean="0">
                <a:latin typeface="Arial" charset="0"/>
              </a:rPr>
            </a:br>
            <a:r>
              <a:rPr lang="en-US" sz="4000" dirty="0" smtClean="0">
                <a:latin typeface="Arial" charset="0"/>
              </a:rPr>
              <a:t>In-band Network Telemetry (INT)</a:t>
            </a:r>
            <a:endParaRPr lang="en-US" sz="4000" dirty="0">
              <a:latin typeface="Arial" charset="0"/>
            </a:endParaRPr>
          </a:p>
        </p:txBody>
      </p:sp>
    </p:spTree>
    <p:extLst>
      <p:ext uri="{BB962C8B-B14F-4D97-AF65-F5344CB8AC3E}">
        <p14:creationId xmlns:p14="http://schemas.microsoft.com/office/powerpoint/2010/main" val="30935353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In-band Network Telemetry (INT)</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One of the most popular applications for programmable data-planes</a:t>
            </a:r>
          </a:p>
          <a:p>
            <a:pPr>
              <a:buFont typeface="Arial"/>
              <a:buChar char="•"/>
            </a:pPr>
            <a:r>
              <a:rPr lang="en-US" dirty="0" smtClean="0"/>
              <a:t>All about gaining more visibility into network</a:t>
            </a:r>
          </a:p>
          <a:p>
            <a:pPr>
              <a:buFont typeface="Arial"/>
              <a:buChar char="•"/>
            </a:pPr>
            <a:r>
              <a:rPr lang="en-US" dirty="0" smtClean="0"/>
              <a:t>Basic idea:</a:t>
            </a:r>
          </a:p>
          <a:p>
            <a:pPr lvl="2">
              <a:buFont typeface="Arial"/>
              <a:buChar char="•"/>
            </a:pPr>
            <a:r>
              <a:rPr lang="en-US" dirty="0" smtClean="0">
                <a:solidFill>
                  <a:srgbClr val="000000"/>
                </a:solidFill>
              </a:rPr>
              <a:t>Source requests each switch along path to insert some desired metadata into packet (using a bitmask)</a:t>
            </a:r>
          </a:p>
          <a:p>
            <a:pPr lvl="1">
              <a:buFont typeface="Arial"/>
              <a:buChar char="•"/>
            </a:pPr>
            <a:r>
              <a:rPr lang="en-US" dirty="0" smtClean="0">
                <a:solidFill>
                  <a:srgbClr val="000000"/>
                </a:solidFill>
              </a:rPr>
              <a:t>Example metadata:</a:t>
            </a:r>
          </a:p>
          <a:p>
            <a:pPr lvl="2">
              <a:buFont typeface="Arial"/>
              <a:buChar char="•"/>
            </a:pPr>
            <a:r>
              <a:rPr lang="en-US" dirty="0" smtClean="0">
                <a:solidFill>
                  <a:srgbClr val="000000"/>
                </a:solidFill>
              </a:rPr>
              <a:t>Switch ID</a:t>
            </a:r>
          </a:p>
          <a:p>
            <a:pPr lvl="2">
              <a:buFont typeface="Arial"/>
              <a:buChar char="•"/>
            </a:pPr>
            <a:r>
              <a:rPr lang="en-US" dirty="0" smtClean="0">
                <a:solidFill>
                  <a:srgbClr val="000000"/>
                </a:solidFill>
              </a:rPr>
              <a:t>Ingress Port</a:t>
            </a:r>
          </a:p>
          <a:p>
            <a:pPr lvl="2">
              <a:buFont typeface="Arial"/>
              <a:buChar char="•"/>
            </a:pPr>
            <a:r>
              <a:rPr lang="en-US" dirty="0" smtClean="0">
                <a:solidFill>
                  <a:srgbClr val="000000"/>
                </a:solidFill>
              </a:rPr>
              <a:t>Egress Port </a:t>
            </a:r>
          </a:p>
          <a:p>
            <a:pPr lvl="2">
              <a:buFont typeface="Arial"/>
              <a:buChar char="•"/>
            </a:pPr>
            <a:r>
              <a:rPr lang="en-US" dirty="0" smtClean="0">
                <a:solidFill>
                  <a:srgbClr val="000000"/>
                </a:solidFill>
              </a:rPr>
              <a:t>Timestamp</a:t>
            </a:r>
          </a:p>
          <a:p>
            <a:pPr lvl="2">
              <a:buFont typeface="Arial"/>
              <a:buChar char="•"/>
            </a:pPr>
            <a:r>
              <a:rPr lang="en-US" dirty="0" smtClean="0">
                <a:solidFill>
                  <a:srgbClr val="000000"/>
                </a:solidFill>
              </a:rPr>
              <a:t>Queue Occupancy</a:t>
            </a:r>
          </a:p>
          <a:p>
            <a:pPr lvl="2">
              <a:buFont typeface="Arial"/>
              <a:buChar char="•"/>
            </a:pPr>
            <a:endParaRPr lang="en-US" dirty="0">
              <a:solidFill>
                <a:srgbClr val="000000"/>
              </a:solidFill>
            </a:endParaRPr>
          </a:p>
        </p:txBody>
      </p:sp>
    </p:spTree>
    <p:extLst>
      <p:ext uri="{BB962C8B-B14F-4D97-AF65-F5344CB8AC3E}">
        <p14:creationId xmlns:p14="http://schemas.microsoft.com/office/powerpoint/2010/main" val="41275036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In-band Network Telemetry (INT)</a:t>
            </a:r>
          </a:p>
        </p:txBody>
      </p:sp>
      <p:sp>
        <p:nvSpPr>
          <p:cNvPr id="5" name="Rectangle 4"/>
          <p:cNvSpPr/>
          <p:nvPr/>
        </p:nvSpPr>
        <p:spPr>
          <a:xfrm>
            <a:off x="5693836" y="2484215"/>
            <a:ext cx="1053317" cy="643160"/>
          </a:xfrm>
          <a:prstGeom prst="rect">
            <a:avLst/>
          </a:prstGeom>
          <a:solidFill>
            <a:schemeClr val="accent4">
              <a:lumMod val="40000"/>
              <a:lumOff val="6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Ethernet</a:t>
            </a:r>
            <a:endParaRPr lang="en-US" sz="1800" dirty="0">
              <a:solidFill>
                <a:schemeClr val="tx1"/>
              </a:solidFill>
            </a:endParaRPr>
          </a:p>
        </p:txBody>
      </p:sp>
      <p:sp>
        <p:nvSpPr>
          <p:cNvPr id="6" name="Rectangle 5"/>
          <p:cNvSpPr/>
          <p:nvPr/>
        </p:nvSpPr>
        <p:spPr>
          <a:xfrm>
            <a:off x="4411180" y="2484214"/>
            <a:ext cx="1282656" cy="643161"/>
          </a:xfrm>
          <a:prstGeom prst="rect">
            <a:avLst/>
          </a:prstGeom>
          <a:solidFill>
            <a:schemeClr val="bg2">
              <a:lumMod val="40000"/>
              <a:lumOff val="60000"/>
            </a:schemeClr>
          </a:solidFill>
          <a:ln>
            <a:solidFill>
              <a:schemeClr val="bg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INT</a:t>
            </a:r>
          </a:p>
          <a:p>
            <a:pPr algn="ctr"/>
            <a:r>
              <a:rPr lang="en-US" sz="1800" dirty="0" err="1" smtClean="0">
                <a:solidFill>
                  <a:schemeClr val="tx1"/>
                </a:solidFill>
              </a:rPr>
              <a:t>bm</a:t>
            </a:r>
            <a:r>
              <a:rPr lang="en-US" sz="1800" dirty="0" smtClean="0">
                <a:solidFill>
                  <a:schemeClr val="tx1"/>
                </a:solidFill>
              </a:rPr>
              <a:t>: 11001 </a:t>
            </a:r>
            <a:endParaRPr lang="en-US" sz="1800" dirty="0">
              <a:solidFill>
                <a:schemeClr val="tx1"/>
              </a:solidFill>
            </a:endParaRPr>
          </a:p>
        </p:txBody>
      </p:sp>
      <p:sp>
        <p:nvSpPr>
          <p:cNvPr id="7" name="Rectangle 6"/>
          <p:cNvSpPr/>
          <p:nvPr/>
        </p:nvSpPr>
        <p:spPr>
          <a:xfrm>
            <a:off x="7384183" y="4845917"/>
            <a:ext cx="1395383" cy="628896"/>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smtClean="0">
                <a:solidFill>
                  <a:schemeClr val="tx1"/>
                </a:solidFill>
              </a:rPr>
              <a:t>SwitchID</a:t>
            </a:r>
            <a:endParaRPr lang="en-US" sz="1800" dirty="0" smtClean="0">
              <a:solidFill>
                <a:schemeClr val="tx1"/>
              </a:solidFill>
            </a:endParaRPr>
          </a:p>
        </p:txBody>
      </p:sp>
      <p:sp>
        <p:nvSpPr>
          <p:cNvPr id="8" name="Rectangle 7"/>
          <p:cNvSpPr/>
          <p:nvPr/>
        </p:nvSpPr>
        <p:spPr>
          <a:xfrm>
            <a:off x="2717921" y="2484214"/>
            <a:ext cx="1693259" cy="643161"/>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Payload</a:t>
            </a:r>
            <a:endParaRPr lang="en-US" sz="1800" dirty="0">
              <a:solidFill>
                <a:schemeClr val="tx1"/>
              </a:solidFill>
            </a:endParaRPr>
          </a:p>
        </p:txBody>
      </p:sp>
      <p:sp>
        <p:nvSpPr>
          <p:cNvPr id="9" name="Rectangle 8"/>
          <p:cNvSpPr/>
          <p:nvPr/>
        </p:nvSpPr>
        <p:spPr>
          <a:xfrm>
            <a:off x="5596786" y="4872878"/>
            <a:ext cx="150519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Ingress port</a:t>
            </a:r>
          </a:p>
        </p:txBody>
      </p:sp>
      <p:sp>
        <p:nvSpPr>
          <p:cNvPr id="12" name="Rectangle 11"/>
          <p:cNvSpPr/>
          <p:nvPr/>
        </p:nvSpPr>
        <p:spPr>
          <a:xfrm>
            <a:off x="2260427" y="4879756"/>
            <a:ext cx="140814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timestamp</a:t>
            </a:r>
          </a:p>
        </p:txBody>
      </p:sp>
      <p:cxnSp>
        <p:nvCxnSpPr>
          <p:cNvPr id="4" name="Straight Arrow Connector 3"/>
          <p:cNvCxnSpPr>
            <a:stCxn id="7" idx="0"/>
          </p:cNvCxnSpPr>
          <p:nvPr/>
        </p:nvCxnSpPr>
        <p:spPr>
          <a:xfrm flipH="1" flipV="1">
            <a:off x="4546524" y="3216387"/>
            <a:ext cx="3535351" cy="162953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0"/>
          </p:cNvCxnSpPr>
          <p:nvPr/>
        </p:nvCxnSpPr>
        <p:spPr>
          <a:xfrm flipH="1" flipV="1">
            <a:off x="4411180" y="3216387"/>
            <a:ext cx="1938205" cy="1656491"/>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Content Placeholder 2"/>
          <p:cNvSpPr>
            <a:spLocks noGrp="1"/>
          </p:cNvSpPr>
          <p:nvPr>
            <p:ph sz="quarter" idx="10"/>
          </p:nvPr>
        </p:nvSpPr>
        <p:spPr>
          <a:xfrm>
            <a:off x="955678" y="1211580"/>
            <a:ext cx="7700963" cy="1203126"/>
          </a:xfrm>
        </p:spPr>
        <p:txBody>
          <a:bodyPr/>
          <a:lstStyle/>
          <a:p>
            <a:pPr lvl="2">
              <a:buFont typeface="Arial"/>
              <a:buChar char="•"/>
            </a:pPr>
            <a:r>
              <a:rPr lang="en-US" dirty="0" smtClean="0">
                <a:solidFill>
                  <a:srgbClr val="000000"/>
                </a:solidFill>
              </a:rPr>
              <a:t>Bitmask format (5 bits):</a:t>
            </a:r>
            <a:endParaRPr lang="en-US" dirty="0">
              <a:solidFill>
                <a:srgbClr val="000000"/>
              </a:solidFill>
            </a:endParaRPr>
          </a:p>
          <a:p>
            <a:pPr marL="344488" lvl="2" indent="0">
              <a:buNone/>
            </a:pPr>
            <a:r>
              <a:rPr lang="en-US" sz="1600" dirty="0">
                <a:solidFill>
                  <a:srgbClr val="000000"/>
                </a:solidFill>
              </a:rPr>
              <a:t>&lt;</a:t>
            </a:r>
            <a:r>
              <a:rPr lang="en-US" sz="1600" dirty="0" smtClean="0">
                <a:solidFill>
                  <a:srgbClr val="000000"/>
                </a:solidFill>
              </a:rPr>
              <a:t>SWITCH_ID&gt;</a:t>
            </a:r>
            <a:r>
              <a:rPr lang="en-US" sz="1600" dirty="0">
                <a:solidFill>
                  <a:srgbClr val="000000"/>
                </a:solidFill>
              </a:rPr>
              <a:t>&lt;</a:t>
            </a:r>
            <a:r>
              <a:rPr lang="en-US" sz="1600" dirty="0" smtClean="0">
                <a:solidFill>
                  <a:srgbClr val="000000"/>
                </a:solidFill>
              </a:rPr>
              <a:t>INGRESS_PORT&gt;</a:t>
            </a:r>
            <a:r>
              <a:rPr lang="en-US" sz="1600" dirty="0">
                <a:solidFill>
                  <a:srgbClr val="000000"/>
                </a:solidFill>
              </a:rPr>
              <a:t>&lt;</a:t>
            </a:r>
            <a:r>
              <a:rPr lang="en-US" sz="1600" dirty="0" smtClean="0">
                <a:solidFill>
                  <a:srgbClr val="000000"/>
                </a:solidFill>
              </a:rPr>
              <a:t>Q_SIZE&gt;&lt;TSTAMP&gt;</a:t>
            </a:r>
            <a:r>
              <a:rPr lang="en-US" sz="1600" dirty="0">
                <a:solidFill>
                  <a:srgbClr val="000000"/>
                </a:solidFill>
              </a:rPr>
              <a:t>&lt;</a:t>
            </a:r>
            <a:r>
              <a:rPr lang="en-US" sz="1600" dirty="0" smtClean="0">
                <a:solidFill>
                  <a:srgbClr val="000000"/>
                </a:solidFill>
              </a:rPr>
              <a:t>EGRESS_PORT&gt;</a:t>
            </a:r>
            <a:endParaRPr lang="en-US" sz="1600" dirty="0">
              <a:solidFill>
                <a:srgbClr val="000000"/>
              </a:solidFill>
            </a:endParaRPr>
          </a:p>
        </p:txBody>
      </p:sp>
      <p:sp>
        <p:nvSpPr>
          <p:cNvPr id="19" name="Rectangle 18"/>
          <p:cNvSpPr/>
          <p:nvPr/>
        </p:nvSpPr>
        <p:spPr>
          <a:xfrm>
            <a:off x="3944102" y="4872878"/>
            <a:ext cx="141543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Queue size</a:t>
            </a:r>
          </a:p>
        </p:txBody>
      </p:sp>
      <p:sp>
        <p:nvSpPr>
          <p:cNvPr id="23" name="Rectangle 22"/>
          <p:cNvSpPr/>
          <p:nvPr/>
        </p:nvSpPr>
        <p:spPr>
          <a:xfrm>
            <a:off x="627107" y="4876182"/>
            <a:ext cx="140814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Egress port</a:t>
            </a:r>
          </a:p>
        </p:txBody>
      </p:sp>
      <p:cxnSp>
        <p:nvCxnSpPr>
          <p:cNvPr id="26" name="Straight Arrow Connector 25"/>
          <p:cNvCxnSpPr>
            <a:stCxn id="23" idx="0"/>
          </p:cNvCxnSpPr>
          <p:nvPr/>
        </p:nvCxnSpPr>
        <p:spPr>
          <a:xfrm flipV="1">
            <a:off x="1331181" y="3216387"/>
            <a:ext cx="3079999" cy="165979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9980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In-band Network Telemetry (INT)</a:t>
            </a:r>
          </a:p>
        </p:txBody>
      </p:sp>
      <p:sp>
        <p:nvSpPr>
          <p:cNvPr id="5" name="Rectangle 4"/>
          <p:cNvSpPr/>
          <p:nvPr/>
        </p:nvSpPr>
        <p:spPr>
          <a:xfrm>
            <a:off x="7966868" y="2484215"/>
            <a:ext cx="1053317" cy="643160"/>
          </a:xfrm>
          <a:prstGeom prst="rect">
            <a:avLst/>
          </a:prstGeom>
          <a:solidFill>
            <a:schemeClr val="accent4">
              <a:lumMod val="40000"/>
              <a:lumOff val="60000"/>
            </a:schemeClr>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Ethernet</a:t>
            </a:r>
            <a:endParaRPr lang="en-US" sz="1800" dirty="0">
              <a:solidFill>
                <a:schemeClr val="tx1"/>
              </a:solidFill>
            </a:endParaRPr>
          </a:p>
        </p:txBody>
      </p:sp>
      <p:sp>
        <p:nvSpPr>
          <p:cNvPr id="6" name="Rectangle 5"/>
          <p:cNvSpPr/>
          <p:nvPr/>
        </p:nvSpPr>
        <p:spPr>
          <a:xfrm>
            <a:off x="6684212" y="2484214"/>
            <a:ext cx="1282656" cy="643161"/>
          </a:xfrm>
          <a:prstGeom prst="rect">
            <a:avLst/>
          </a:prstGeom>
          <a:solidFill>
            <a:schemeClr val="bg2">
              <a:lumMod val="40000"/>
              <a:lumOff val="60000"/>
            </a:schemeClr>
          </a:solidFill>
          <a:ln>
            <a:solidFill>
              <a:schemeClr val="bg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INT</a:t>
            </a:r>
          </a:p>
          <a:p>
            <a:pPr algn="ctr"/>
            <a:r>
              <a:rPr lang="en-US" sz="1800" dirty="0" err="1" smtClean="0">
                <a:solidFill>
                  <a:schemeClr val="tx1"/>
                </a:solidFill>
              </a:rPr>
              <a:t>bm</a:t>
            </a:r>
            <a:r>
              <a:rPr lang="en-US" sz="1800" dirty="0" smtClean="0">
                <a:solidFill>
                  <a:schemeClr val="tx1"/>
                </a:solidFill>
              </a:rPr>
              <a:t>: 11001 </a:t>
            </a:r>
            <a:endParaRPr lang="en-US" sz="1800" dirty="0">
              <a:solidFill>
                <a:schemeClr val="tx1"/>
              </a:solidFill>
            </a:endParaRPr>
          </a:p>
        </p:txBody>
      </p:sp>
      <p:sp>
        <p:nvSpPr>
          <p:cNvPr id="7" name="Rectangle 6"/>
          <p:cNvSpPr/>
          <p:nvPr/>
        </p:nvSpPr>
        <p:spPr>
          <a:xfrm>
            <a:off x="7384183" y="4845917"/>
            <a:ext cx="1395383" cy="628896"/>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smtClean="0">
                <a:solidFill>
                  <a:schemeClr val="tx1"/>
                </a:solidFill>
              </a:rPr>
              <a:t>SwitchID</a:t>
            </a:r>
            <a:endParaRPr lang="en-US" sz="1800" dirty="0" smtClean="0">
              <a:solidFill>
                <a:schemeClr val="tx1"/>
              </a:solidFill>
            </a:endParaRPr>
          </a:p>
        </p:txBody>
      </p:sp>
      <p:sp>
        <p:nvSpPr>
          <p:cNvPr id="8" name="Rectangle 7"/>
          <p:cNvSpPr/>
          <p:nvPr/>
        </p:nvSpPr>
        <p:spPr>
          <a:xfrm>
            <a:off x="627107" y="2491003"/>
            <a:ext cx="1693259" cy="643161"/>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Payload</a:t>
            </a:r>
            <a:endParaRPr lang="en-US" sz="1800" dirty="0">
              <a:solidFill>
                <a:schemeClr val="tx1"/>
              </a:solidFill>
            </a:endParaRPr>
          </a:p>
        </p:txBody>
      </p:sp>
      <p:sp>
        <p:nvSpPr>
          <p:cNvPr id="9" name="Rectangle 8"/>
          <p:cNvSpPr/>
          <p:nvPr/>
        </p:nvSpPr>
        <p:spPr>
          <a:xfrm>
            <a:off x="5596786" y="4872878"/>
            <a:ext cx="150519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Ingress port</a:t>
            </a:r>
          </a:p>
        </p:txBody>
      </p:sp>
      <p:sp>
        <p:nvSpPr>
          <p:cNvPr id="12" name="Rectangle 11"/>
          <p:cNvSpPr/>
          <p:nvPr/>
        </p:nvSpPr>
        <p:spPr>
          <a:xfrm>
            <a:off x="2260427" y="4879756"/>
            <a:ext cx="140814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timestamp</a:t>
            </a:r>
          </a:p>
        </p:txBody>
      </p:sp>
      <p:sp>
        <p:nvSpPr>
          <p:cNvPr id="18" name="Content Placeholder 2"/>
          <p:cNvSpPr>
            <a:spLocks noGrp="1"/>
          </p:cNvSpPr>
          <p:nvPr>
            <p:ph sz="quarter" idx="10"/>
          </p:nvPr>
        </p:nvSpPr>
        <p:spPr>
          <a:xfrm>
            <a:off x="955678" y="1211580"/>
            <a:ext cx="7700963" cy="1203126"/>
          </a:xfrm>
        </p:spPr>
        <p:txBody>
          <a:bodyPr/>
          <a:lstStyle/>
          <a:p>
            <a:pPr lvl="2">
              <a:buFont typeface="Arial"/>
              <a:buChar char="•"/>
            </a:pPr>
            <a:r>
              <a:rPr lang="en-US" dirty="0" smtClean="0">
                <a:solidFill>
                  <a:srgbClr val="000000"/>
                </a:solidFill>
              </a:rPr>
              <a:t>Bitmask format (5 bits):</a:t>
            </a:r>
            <a:endParaRPr lang="en-US" dirty="0">
              <a:solidFill>
                <a:srgbClr val="000000"/>
              </a:solidFill>
            </a:endParaRPr>
          </a:p>
          <a:p>
            <a:pPr marL="344488" lvl="2" indent="0">
              <a:buNone/>
            </a:pPr>
            <a:r>
              <a:rPr lang="en-US" sz="1600" dirty="0">
                <a:solidFill>
                  <a:srgbClr val="000000"/>
                </a:solidFill>
              </a:rPr>
              <a:t>&lt;</a:t>
            </a:r>
            <a:r>
              <a:rPr lang="en-US" sz="1600" dirty="0" smtClean="0">
                <a:solidFill>
                  <a:srgbClr val="000000"/>
                </a:solidFill>
              </a:rPr>
              <a:t>SWITCH_ID&gt;</a:t>
            </a:r>
            <a:r>
              <a:rPr lang="en-US" sz="1600" dirty="0">
                <a:solidFill>
                  <a:srgbClr val="000000"/>
                </a:solidFill>
              </a:rPr>
              <a:t>&lt;</a:t>
            </a:r>
            <a:r>
              <a:rPr lang="en-US" sz="1600" dirty="0" smtClean="0">
                <a:solidFill>
                  <a:srgbClr val="000000"/>
                </a:solidFill>
              </a:rPr>
              <a:t>INGRESS_PORT&gt;</a:t>
            </a:r>
            <a:r>
              <a:rPr lang="en-US" sz="1600" dirty="0">
                <a:solidFill>
                  <a:srgbClr val="000000"/>
                </a:solidFill>
              </a:rPr>
              <a:t>&lt;</a:t>
            </a:r>
            <a:r>
              <a:rPr lang="en-US" sz="1600" dirty="0" smtClean="0">
                <a:solidFill>
                  <a:srgbClr val="000000"/>
                </a:solidFill>
              </a:rPr>
              <a:t>Q_SIZE&gt;&lt;TSTAMP&gt;</a:t>
            </a:r>
            <a:r>
              <a:rPr lang="en-US" sz="1600" dirty="0">
                <a:solidFill>
                  <a:srgbClr val="000000"/>
                </a:solidFill>
              </a:rPr>
              <a:t>&lt;</a:t>
            </a:r>
            <a:r>
              <a:rPr lang="en-US" sz="1600" dirty="0" smtClean="0">
                <a:solidFill>
                  <a:srgbClr val="000000"/>
                </a:solidFill>
              </a:rPr>
              <a:t>EGRESS_PORT&gt;</a:t>
            </a:r>
            <a:endParaRPr lang="en-US" sz="1600" dirty="0">
              <a:solidFill>
                <a:srgbClr val="000000"/>
              </a:solidFill>
            </a:endParaRPr>
          </a:p>
        </p:txBody>
      </p:sp>
      <p:sp>
        <p:nvSpPr>
          <p:cNvPr id="19" name="Rectangle 18"/>
          <p:cNvSpPr/>
          <p:nvPr/>
        </p:nvSpPr>
        <p:spPr>
          <a:xfrm>
            <a:off x="3944102" y="4872878"/>
            <a:ext cx="141543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Queue size</a:t>
            </a:r>
          </a:p>
        </p:txBody>
      </p:sp>
      <p:sp>
        <p:nvSpPr>
          <p:cNvPr id="23" name="Rectangle 22"/>
          <p:cNvSpPr/>
          <p:nvPr/>
        </p:nvSpPr>
        <p:spPr>
          <a:xfrm>
            <a:off x="627107" y="4876182"/>
            <a:ext cx="140814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Egress port</a:t>
            </a:r>
          </a:p>
        </p:txBody>
      </p:sp>
      <p:sp>
        <p:nvSpPr>
          <p:cNvPr id="15" name="Rectangle 14"/>
          <p:cNvSpPr/>
          <p:nvPr/>
        </p:nvSpPr>
        <p:spPr>
          <a:xfrm>
            <a:off x="5252267" y="2495175"/>
            <a:ext cx="1395383" cy="628896"/>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smtClean="0">
                <a:solidFill>
                  <a:schemeClr val="tx1"/>
                </a:solidFill>
              </a:rPr>
              <a:t>SwitchID</a:t>
            </a:r>
            <a:endParaRPr lang="en-US" sz="1800" dirty="0" smtClean="0">
              <a:solidFill>
                <a:schemeClr val="tx1"/>
              </a:solidFill>
            </a:endParaRPr>
          </a:p>
          <a:p>
            <a:pPr algn="ctr"/>
            <a:r>
              <a:rPr lang="en-US" sz="1800" dirty="0" err="1">
                <a:solidFill>
                  <a:schemeClr val="tx1"/>
                </a:solidFill>
              </a:rPr>
              <a:t>b</a:t>
            </a:r>
            <a:r>
              <a:rPr lang="en-US" sz="1800" dirty="0" err="1" smtClean="0">
                <a:solidFill>
                  <a:schemeClr val="tx1"/>
                </a:solidFill>
              </a:rPr>
              <a:t>os</a:t>
            </a:r>
            <a:r>
              <a:rPr lang="en-US" sz="1800" dirty="0" smtClean="0">
                <a:solidFill>
                  <a:schemeClr val="tx1"/>
                </a:solidFill>
              </a:rPr>
              <a:t>: 0</a:t>
            </a:r>
            <a:endParaRPr lang="en-US" sz="1800" dirty="0">
              <a:solidFill>
                <a:schemeClr val="tx1"/>
              </a:solidFill>
            </a:endParaRPr>
          </a:p>
        </p:txBody>
      </p:sp>
      <p:sp>
        <p:nvSpPr>
          <p:cNvPr id="16" name="Rectangle 15"/>
          <p:cNvSpPr/>
          <p:nvPr/>
        </p:nvSpPr>
        <p:spPr>
          <a:xfrm>
            <a:off x="3747069" y="2522136"/>
            <a:ext cx="150519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Ingress port</a:t>
            </a:r>
          </a:p>
          <a:p>
            <a:pPr algn="ctr"/>
            <a:r>
              <a:rPr lang="en-US" sz="1800" dirty="0" err="1">
                <a:solidFill>
                  <a:schemeClr val="tx1"/>
                </a:solidFill>
              </a:rPr>
              <a:t>b</a:t>
            </a:r>
            <a:r>
              <a:rPr lang="en-US" sz="1800" dirty="0" err="1" smtClean="0">
                <a:solidFill>
                  <a:schemeClr val="tx1"/>
                </a:solidFill>
              </a:rPr>
              <a:t>os</a:t>
            </a:r>
            <a:r>
              <a:rPr lang="en-US" sz="1800" dirty="0" smtClean="0">
                <a:solidFill>
                  <a:schemeClr val="tx1"/>
                </a:solidFill>
              </a:rPr>
              <a:t>: 0</a:t>
            </a:r>
            <a:endParaRPr lang="en-US" sz="1800" dirty="0">
              <a:solidFill>
                <a:schemeClr val="tx1"/>
              </a:solidFill>
            </a:endParaRPr>
          </a:p>
        </p:txBody>
      </p:sp>
      <p:sp>
        <p:nvSpPr>
          <p:cNvPr id="17" name="Rectangle 16"/>
          <p:cNvSpPr/>
          <p:nvPr/>
        </p:nvSpPr>
        <p:spPr>
          <a:xfrm>
            <a:off x="2338921" y="2525440"/>
            <a:ext cx="1408148" cy="601935"/>
          </a:xfrm>
          <a:prstGeom prst="rect">
            <a:avLst/>
          </a:prstGeom>
          <a:solidFill>
            <a:srgbClr val="CCFFCC"/>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Egress port</a:t>
            </a:r>
          </a:p>
          <a:p>
            <a:pPr algn="ctr"/>
            <a:r>
              <a:rPr lang="en-US" sz="1800" dirty="0" err="1">
                <a:solidFill>
                  <a:schemeClr val="tx1"/>
                </a:solidFill>
              </a:rPr>
              <a:t>b</a:t>
            </a:r>
            <a:r>
              <a:rPr lang="en-US" sz="1800" dirty="0" err="1" smtClean="0">
                <a:solidFill>
                  <a:schemeClr val="tx1"/>
                </a:solidFill>
              </a:rPr>
              <a:t>os</a:t>
            </a:r>
            <a:r>
              <a:rPr lang="en-US" sz="1800" dirty="0" smtClean="0">
                <a:solidFill>
                  <a:schemeClr val="tx1"/>
                </a:solidFill>
              </a:rPr>
              <a:t>: 1</a:t>
            </a:r>
            <a:endParaRPr lang="en-US" sz="1800" dirty="0">
              <a:solidFill>
                <a:schemeClr val="tx1"/>
              </a:solidFill>
            </a:endParaRPr>
          </a:p>
        </p:txBody>
      </p:sp>
    </p:spTree>
    <p:extLst>
      <p:ext uri="{BB962C8B-B14F-4D97-AF65-F5344CB8AC3E}">
        <p14:creationId xmlns:p14="http://schemas.microsoft.com/office/powerpoint/2010/main" val="6823228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53683" y="2187416"/>
            <a:ext cx="5994868" cy="1524072"/>
          </a:xfrm>
        </p:spPr>
        <p:txBody>
          <a:bodyPr/>
          <a:lstStyle/>
          <a:p>
            <a:pPr algn="ctr"/>
            <a:r>
              <a:rPr lang="en-US" sz="4000" dirty="0" smtClean="0">
                <a:latin typeface="Arial" charset="0"/>
              </a:rPr>
              <a:t>Additional Details</a:t>
            </a:r>
            <a:endParaRPr lang="en-US" sz="4000" dirty="0">
              <a:latin typeface="Arial" charset="0"/>
            </a:endParaRPr>
          </a:p>
        </p:txBody>
      </p:sp>
    </p:spTree>
    <p:extLst>
      <p:ext uri="{BB962C8B-B14F-4D97-AF65-F5344CB8AC3E}">
        <p14:creationId xmlns:p14="http://schemas.microsoft.com/office/powerpoint/2010/main" val="17860546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 Functions</a:t>
            </a:r>
            <a:endParaRPr lang="en-US" dirty="0"/>
          </a:p>
        </p:txBody>
      </p:sp>
      <p:sp>
        <p:nvSpPr>
          <p:cNvPr id="3" name="Content Placeholder 2"/>
          <p:cNvSpPr>
            <a:spLocks noGrp="1"/>
          </p:cNvSpPr>
          <p:nvPr>
            <p:ph sz="quarter" idx="10"/>
          </p:nvPr>
        </p:nvSpPr>
        <p:spPr/>
        <p:txBody>
          <a:bodyPr/>
          <a:lstStyle/>
          <a:p>
            <a:pPr>
              <a:buFont typeface="+mj-lt"/>
              <a:buAutoNum type="arabicPeriod"/>
            </a:pPr>
            <a:r>
              <a:rPr lang="en-US" dirty="0" smtClean="0"/>
              <a:t>Implement </a:t>
            </a:r>
            <a:r>
              <a:rPr lang="en-US" dirty="0" err="1" smtClean="0"/>
              <a:t>verilog</a:t>
            </a:r>
            <a:r>
              <a:rPr lang="en-US" dirty="0" smtClean="0"/>
              <a:t> extern module in $SUME_SDNET/templates/externs/</a:t>
            </a:r>
          </a:p>
          <a:p>
            <a:pPr>
              <a:buFont typeface="+mj-lt"/>
              <a:buAutoNum type="arabicPeriod"/>
            </a:pPr>
            <a:r>
              <a:rPr lang="en-US" dirty="0" smtClean="0"/>
              <a:t>Add entry to $SUME_SDNET/bin/</a:t>
            </a:r>
            <a:r>
              <a:rPr lang="en-US" dirty="0" err="1" smtClean="0"/>
              <a:t>extern_data.py</a:t>
            </a:r>
            <a:endParaRPr lang="en-US" dirty="0"/>
          </a:p>
          <a:p>
            <a:pPr>
              <a:buFont typeface="+mj-lt"/>
              <a:buAutoNum type="arabicPeriod"/>
            </a:pPr>
            <a:endParaRPr lang="en-US" dirty="0" smtClean="0"/>
          </a:p>
          <a:p>
            <a:pPr>
              <a:buFont typeface="Arial"/>
              <a:buChar char="•"/>
            </a:pPr>
            <a:r>
              <a:rPr lang="en-US" dirty="0" smtClean="0"/>
              <a:t>No Need to modify any existing code</a:t>
            </a:r>
          </a:p>
          <a:p>
            <a:pPr>
              <a:buFont typeface="Arial"/>
              <a:buChar char="•"/>
            </a:pPr>
            <a:r>
              <a:rPr lang="en-US" dirty="0" smtClean="0"/>
              <a:t>If the extern has a control interface a </a:t>
            </a:r>
            <a:r>
              <a:rPr lang="en-US" dirty="0" err="1" smtClean="0"/>
              <a:t>cpu</a:t>
            </a:r>
            <a:r>
              <a:rPr lang="en-US" dirty="0" err="1"/>
              <a:t>_</a:t>
            </a:r>
            <a:r>
              <a:rPr lang="en-US" dirty="0" err="1" smtClean="0"/>
              <a:t>regs</a:t>
            </a:r>
            <a:r>
              <a:rPr lang="en-US" dirty="0" smtClean="0"/>
              <a:t> module will be generated automatically to easily expose </a:t>
            </a:r>
            <a:r>
              <a:rPr lang="en-US" dirty="0" err="1" smtClean="0"/>
              <a:t>control_registers</a:t>
            </a:r>
            <a:r>
              <a:rPr lang="en-US" dirty="0" smtClean="0"/>
              <a:t> using the AXI Lite interface</a:t>
            </a:r>
          </a:p>
        </p:txBody>
      </p:sp>
    </p:spTree>
    <p:extLst>
      <p:ext uri="{BB962C8B-B14F-4D97-AF65-F5344CB8AC3E}">
        <p14:creationId xmlns:p14="http://schemas.microsoft.com/office/powerpoint/2010/main" val="163430317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SDNet</a:t>
            </a:r>
            <a:r>
              <a:rPr lang="en-US" dirty="0" smtClean="0"/>
              <a:t> Simulation</a:t>
            </a:r>
            <a:endParaRPr lang="en-US" dirty="0"/>
          </a:p>
        </p:txBody>
      </p:sp>
      <p:sp>
        <p:nvSpPr>
          <p:cNvPr id="3" name="Content Placeholder 2"/>
          <p:cNvSpPr>
            <a:spLocks noGrp="1"/>
          </p:cNvSpPr>
          <p:nvPr>
            <p:ph sz="quarter" idx="10"/>
          </p:nvPr>
        </p:nvSpPr>
        <p:spPr/>
        <p:txBody>
          <a:bodyPr>
            <a:normAutofit fontScale="85000" lnSpcReduction="20000"/>
          </a:bodyPr>
          <a:lstStyle/>
          <a:p>
            <a:pPr>
              <a:buFont typeface="Arial"/>
              <a:buChar char="•"/>
            </a:pPr>
            <a:r>
              <a:rPr lang="en-US" sz="2000" dirty="0" err="1" smtClean="0"/>
              <a:t>HDLSimulation</a:t>
            </a:r>
            <a:endParaRPr lang="en-US" sz="2000" dirty="0" smtClean="0"/>
          </a:p>
          <a:p>
            <a:pPr lvl="2">
              <a:buFont typeface="Arial"/>
              <a:buChar char="•"/>
            </a:pPr>
            <a:r>
              <a:rPr lang="en-US" sz="2000" dirty="0" err="1" smtClean="0"/>
              <a:t>Xsim</a:t>
            </a:r>
            <a:r>
              <a:rPr lang="en-US" sz="2000" dirty="0" smtClean="0"/>
              <a:t> or Questa </a:t>
            </a:r>
            <a:r>
              <a:rPr lang="en-US" sz="2000" dirty="0" err="1" smtClean="0"/>
              <a:t>sim</a:t>
            </a:r>
            <a:endParaRPr lang="en-US" sz="2000" dirty="0" smtClean="0"/>
          </a:p>
          <a:p>
            <a:pPr lvl="2">
              <a:buFont typeface="Arial"/>
              <a:buChar char="•"/>
            </a:pPr>
            <a:r>
              <a:rPr lang="en-US" sz="2000" dirty="0" smtClean="0"/>
              <a:t>Error:</a:t>
            </a:r>
          </a:p>
          <a:p>
            <a:pPr lvl="2">
              <a:buFont typeface="Arial"/>
              <a:buChar char="•"/>
            </a:pPr>
            <a:endParaRPr lang="en-US" dirty="0" smtClean="0"/>
          </a:p>
          <a:p>
            <a:r>
              <a:rPr lang="en-US" sz="1400" dirty="0">
                <a:latin typeface="Courier New"/>
                <a:cs typeface="Courier New"/>
              </a:rPr>
              <a:t>expected &lt; </a:t>
            </a:r>
            <a:r>
              <a:rPr lang="en-US" sz="1400" dirty="0" err="1" smtClean="0">
                <a:latin typeface="Courier New"/>
                <a:cs typeface="Courier New"/>
              </a:rPr>
              <a:t>tuple_out_sume_metadata</a:t>
            </a:r>
            <a:r>
              <a:rPr lang="en-US" sz="1400" dirty="0" smtClean="0">
                <a:latin typeface="Courier New"/>
                <a:cs typeface="Courier New"/>
              </a:rPr>
              <a:t> </a:t>
            </a:r>
            <a:r>
              <a:rPr lang="en-US" sz="1400" dirty="0">
                <a:latin typeface="Courier New"/>
                <a:cs typeface="Courier New"/>
              </a:rPr>
              <a:t>&gt; = &lt; </a:t>
            </a:r>
            <a:r>
              <a:rPr lang="en-US" sz="1400" dirty="0" smtClean="0">
                <a:latin typeface="Courier New"/>
                <a:cs typeface="Courier New"/>
              </a:rPr>
              <a:t>00000000000000000000000100040041 </a:t>
            </a:r>
            <a:r>
              <a:rPr lang="en-US" sz="1400" dirty="0">
                <a:latin typeface="Courier New"/>
                <a:cs typeface="Courier New"/>
              </a:rPr>
              <a:t>&gt;</a:t>
            </a:r>
          </a:p>
          <a:p>
            <a:r>
              <a:rPr lang="es-ES_tradnl" sz="1400" dirty="0">
                <a:latin typeface="Courier New"/>
                <a:cs typeface="Courier New"/>
              </a:rPr>
              <a:t>actual   &lt; </a:t>
            </a:r>
            <a:r>
              <a:rPr lang="es-ES_tradnl" sz="1400" dirty="0" err="1" smtClean="0">
                <a:latin typeface="Courier New"/>
                <a:cs typeface="Courier New"/>
              </a:rPr>
              <a:t>tuple_out_sume_metadata</a:t>
            </a:r>
            <a:r>
              <a:rPr lang="es-ES_tradnl" sz="1400" dirty="0" smtClean="0">
                <a:latin typeface="Courier New"/>
                <a:cs typeface="Courier New"/>
              </a:rPr>
              <a:t> </a:t>
            </a:r>
            <a:r>
              <a:rPr lang="es-ES_tradnl" sz="1400" dirty="0">
                <a:latin typeface="Courier New"/>
                <a:cs typeface="Courier New"/>
              </a:rPr>
              <a:t>&gt; = &lt; </a:t>
            </a:r>
            <a:r>
              <a:rPr lang="es-ES_tradnl" sz="1400" dirty="0" smtClean="0">
                <a:latin typeface="Courier New"/>
                <a:cs typeface="Courier New"/>
              </a:rPr>
              <a:t>00000000000000000000000100040040 &gt;</a:t>
            </a:r>
          </a:p>
          <a:p>
            <a:endParaRPr lang="en-US" sz="1300" dirty="0" smtClean="0">
              <a:latin typeface="Courier New"/>
              <a:cs typeface="Courier New"/>
            </a:endParaRPr>
          </a:p>
          <a:p>
            <a:r>
              <a:rPr lang="es-ES_tradnl" dirty="0">
                <a:latin typeface="Courier New"/>
                <a:cs typeface="Courier New"/>
              </a:rPr>
              <a:t>$ $P4_PROJECT_DIR/</a:t>
            </a:r>
            <a:r>
              <a:rPr lang="es-ES_tradnl" dirty="0" err="1">
                <a:latin typeface="Courier New"/>
                <a:cs typeface="Courier New"/>
              </a:rPr>
              <a:t>testdata</a:t>
            </a:r>
            <a:r>
              <a:rPr lang="es-ES_tradnl" dirty="0">
                <a:latin typeface="Courier New"/>
                <a:cs typeface="Courier New"/>
              </a:rPr>
              <a:t>/</a:t>
            </a:r>
            <a:r>
              <a:rPr lang="es-ES_tradnl" dirty="0" err="1">
                <a:latin typeface="Courier New"/>
                <a:cs typeface="Courier New"/>
              </a:rPr>
              <a:t>sss_sdnet_tuples.py</a:t>
            </a:r>
            <a:r>
              <a:rPr lang="es-ES_tradnl" dirty="0">
                <a:latin typeface="Courier New"/>
                <a:cs typeface="Courier New"/>
              </a:rPr>
              <a:t> --</a:t>
            </a:r>
            <a:r>
              <a:rPr lang="es-ES_tradnl" dirty="0" err="1">
                <a:latin typeface="Courier New"/>
                <a:cs typeface="Courier New"/>
              </a:rPr>
              <a:t>parse</a:t>
            </a:r>
            <a:r>
              <a:rPr lang="es-ES_tradnl" dirty="0">
                <a:latin typeface="Courier New"/>
                <a:cs typeface="Courier New"/>
              </a:rPr>
              <a:t> 00000000000000000000000100040041 sume</a:t>
            </a:r>
          </a:p>
          <a:p>
            <a:r>
              <a:rPr lang="es-ES_tradnl" dirty="0" err="1">
                <a:latin typeface="Courier New"/>
                <a:cs typeface="Courier New"/>
              </a:rPr>
              <a:t>Parsed</a:t>
            </a:r>
            <a:r>
              <a:rPr lang="es-ES_tradnl" dirty="0">
                <a:latin typeface="Courier New"/>
                <a:cs typeface="Courier New"/>
              </a:rPr>
              <a:t> </a:t>
            </a:r>
            <a:r>
              <a:rPr lang="es-ES_tradnl" dirty="0" err="1">
                <a:latin typeface="Courier New"/>
                <a:cs typeface="Courier New"/>
              </a:rPr>
              <a:t>Tuple</a:t>
            </a:r>
            <a:r>
              <a:rPr lang="es-ES_tradnl" dirty="0">
                <a:latin typeface="Courier New"/>
                <a:cs typeface="Courier New"/>
              </a:rPr>
              <a:t>:</a:t>
            </a:r>
          </a:p>
          <a:p>
            <a:r>
              <a:rPr lang="es-ES_tradnl" dirty="0">
                <a:latin typeface="Courier New"/>
                <a:cs typeface="Courier New"/>
              </a:rPr>
              <a:t>-----------------------</a:t>
            </a:r>
          </a:p>
          <a:p>
            <a:r>
              <a:rPr lang="tr-TR" dirty="0" err="1">
                <a:latin typeface="Courier New"/>
                <a:cs typeface="Courier New"/>
              </a:rPr>
              <a:t>dma_q_size</a:t>
            </a:r>
            <a:r>
              <a:rPr lang="tr-TR" dirty="0">
                <a:latin typeface="Courier New"/>
                <a:cs typeface="Courier New"/>
              </a:rPr>
              <a:t>  =  0</a:t>
            </a:r>
          </a:p>
          <a:p>
            <a:r>
              <a:rPr lang="tr-TR" dirty="0">
                <a:latin typeface="Courier New"/>
                <a:cs typeface="Courier New"/>
              </a:rPr>
              <a:t>nf3_q_size  =  0</a:t>
            </a:r>
          </a:p>
          <a:p>
            <a:r>
              <a:rPr lang="tr-TR" dirty="0">
                <a:latin typeface="Courier New"/>
                <a:cs typeface="Courier New"/>
              </a:rPr>
              <a:t>nf2_q_size  =  0</a:t>
            </a:r>
          </a:p>
          <a:p>
            <a:r>
              <a:rPr lang="tr-TR" dirty="0">
                <a:latin typeface="Courier New"/>
                <a:cs typeface="Courier New"/>
              </a:rPr>
              <a:t>nf1_q_size  =  0</a:t>
            </a:r>
          </a:p>
          <a:p>
            <a:r>
              <a:rPr lang="tr-TR" dirty="0">
                <a:latin typeface="Courier New"/>
                <a:cs typeface="Courier New"/>
              </a:rPr>
              <a:t>nf0_q_size  =  0</a:t>
            </a:r>
          </a:p>
          <a:p>
            <a:r>
              <a:rPr lang="tr-TR" dirty="0" err="1">
                <a:latin typeface="Courier New"/>
                <a:cs typeface="Courier New"/>
              </a:rPr>
              <a:t>send_dig_to_cpu</a:t>
            </a:r>
            <a:r>
              <a:rPr lang="tr-TR" dirty="0">
                <a:latin typeface="Courier New"/>
                <a:cs typeface="Courier New"/>
              </a:rPr>
              <a:t>  =  0</a:t>
            </a:r>
          </a:p>
          <a:p>
            <a:r>
              <a:rPr lang="nl-NL" dirty="0">
                <a:latin typeface="Courier New"/>
                <a:cs typeface="Courier New"/>
              </a:rPr>
              <a:t>drop  =  1</a:t>
            </a:r>
          </a:p>
          <a:p>
            <a:r>
              <a:rPr lang="nl-NL" dirty="0" err="1">
                <a:latin typeface="Courier New"/>
                <a:cs typeface="Courier New"/>
              </a:rPr>
              <a:t>dst_port</a:t>
            </a:r>
            <a:r>
              <a:rPr lang="nl-NL" dirty="0">
                <a:latin typeface="Courier New"/>
                <a:cs typeface="Courier New"/>
              </a:rPr>
              <a:t>  = 00000000</a:t>
            </a:r>
          </a:p>
          <a:p>
            <a:r>
              <a:rPr lang="nl-NL" dirty="0" err="1">
                <a:latin typeface="Courier New"/>
                <a:cs typeface="Courier New"/>
              </a:rPr>
              <a:t>src_port</a:t>
            </a:r>
            <a:r>
              <a:rPr lang="nl-NL" dirty="0">
                <a:latin typeface="Courier New"/>
                <a:cs typeface="Courier New"/>
              </a:rPr>
              <a:t>  = 00000100</a:t>
            </a:r>
          </a:p>
          <a:p>
            <a:r>
              <a:rPr lang="nl-NL" dirty="0" err="1">
                <a:latin typeface="Courier New"/>
                <a:cs typeface="Courier New"/>
              </a:rPr>
              <a:t>pkt_len</a:t>
            </a:r>
            <a:r>
              <a:rPr lang="nl-NL" dirty="0">
                <a:latin typeface="Courier New"/>
                <a:cs typeface="Courier New"/>
              </a:rPr>
              <a:t>  =  </a:t>
            </a:r>
            <a:r>
              <a:rPr lang="nl-NL" dirty="0" smtClean="0">
                <a:latin typeface="Courier New"/>
                <a:cs typeface="Courier New"/>
              </a:rPr>
              <a:t>65</a:t>
            </a:r>
            <a:endParaRPr lang="en-US" dirty="0" smtClean="0">
              <a:latin typeface="Courier New"/>
              <a:cs typeface="Courier New"/>
            </a:endParaRPr>
          </a:p>
        </p:txBody>
      </p:sp>
    </p:spTree>
    <p:extLst>
      <p:ext uri="{BB962C8B-B14F-4D97-AF65-F5344CB8AC3E}">
        <p14:creationId xmlns:p14="http://schemas.microsoft.com/office/powerpoint/2010/main" val="199453125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r>
              <a:rPr lang="en-US" dirty="0" err="1" smtClean="0"/>
              <a:t>SDNet</a:t>
            </a:r>
            <a:r>
              <a:rPr lang="en-US" dirty="0" smtClean="0"/>
              <a:t> Simulation</a:t>
            </a:r>
            <a:endParaRPr lang="en-US" dirty="0"/>
          </a:p>
        </p:txBody>
      </p:sp>
      <p:sp>
        <p:nvSpPr>
          <p:cNvPr id="3" name="Content Placeholder 2"/>
          <p:cNvSpPr>
            <a:spLocks noGrp="1"/>
          </p:cNvSpPr>
          <p:nvPr>
            <p:ph sz="quarter" idx="10"/>
          </p:nvPr>
        </p:nvSpPr>
        <p:spPr/>
        <p:txBody>
          <a:bodyPr/>
          <a:lstStyle/>
          <a:p>
            <a:pPr>
              <a:buFont typeface="Arial"/>
              <a:buChar char="•"/>
            </a:pPr>
            <a:r>
              <a:rPr lang="en-US" dirty="0"/>
              <a:t>C++ model</a:t>
            </a:r>
          </a:p>
          <a:p>
            <a:pPr lvl="2">
              <a:buFont typeface="Arial"/>
              <a:buChar char="•"/>
            </a:pPr>
            <a:r>
              <a:rPr lang="en-US" dirty="0" smtClean="0"/>
              <a:t>Prints </a:t>
            </a:r>
            <a:r>
              <a:rPr lang="en-US" dirty="0"/>
              <a:t>debug </a:t>
            </a:r>
            <a:r>
              <a:rPr lang="en-US" dirty="0" smtClean="0"/>
              <a:t>info</a:t>
            </a:r>
          </a:p>
          <a:p>
            <a:pPr lvl="3">
              <a:buFont typeface="Arial"/>
              <a:buChar char="•"/>
            </a:pPr>
            <a:r>
              <a:rPr lang="en-US" dirty="0" smtClean="0"/>
              <a:t>Hit or miss in tables</a:t>
            </a:r>
          </a:p>
          <a:p>
            <a:pPr lvl="3">
              <a:buFont typeface="Arial"/>
              <a:buChar char="•"/>
            </a:pPr>
            <a:r>
              <a:rPr lang="en-US" dirty="0" smtClean="0"/>
              <a:t>Header/Metadata field modification along the way</a:t>
            </a:r>
            <a:endParaRPr lang="en-US" dirty="0"/>
          </a:p>
          <a:p>
            <a:pPr lvl="2">
              <a:buFont typeface="Arial"/>
              <a:buChar char="•"/>
            </a:pPr>
            <a:r>
              <a:rPr lang="en-US" dirty="0" smtClean="0"/>
              <a:t>Generates </a:t>
            </a:r>
            <a:r>
              <a:rPr lang="en-US" dirty="0" err="1" smtClean="0"/>
              <a:t>Packet_expect.pcap</a:t>
            </a:r>
            <a:r>
              <a:rPr lang="en-US" dirty="0" smtClean="0"/>
              <a:t> to compare to </a:t>
            </a:r>
            <a:r>
              <a:rPr lang="en-US" dirty="0" err="1" smtClean="0"/>
              <a:t>dst.pcap</a:t>
            </a:r>
            <a:endParaRPr lang="en-US" dirty="0"/>
          </a:p>
          <a:p>
            <a:pPr>
              <a:buFont typeface="Arial"/>
              <a:buChar char="•"/>
            </a:pPr>
            <a:r>
              <a:rPr lang="en-US" dirty="0"/>
              <a:t>-</a:t>
            </a:r>
            <a:r>
              <a:rPr lang="en-US" dirty="0" err="1"/>
              <a:t>skipEval</a:t>
            </a:r>
            <a:r>
              <a:rPr lang="en-US" dirty="0"/>
              <a:t> </a:t>
            </a:r>
            <a:r>
              <a:rPr lang="en-US" dirty="0" smtClean="0"/>
              <a:t>option</a:t>
            </a:r>
          </a:p>
          <a:p>
            <a:pPr lvl="2">
              <a:buFont typeface="Arial"/>
              <a:buChar char="•"/>
            </a:pPr>
            <a:r>
              <a:rPr lang="en-US" dirty="0" smtClean="0"/>
              <a:t>Compare C++ model output to HDL simulation – make sure </a:t>
            </a:r>
            <a:r>
              <a:rPr lang="en-US" dirty="0" err="1" smtClean="0"/>
              <a:t>SDNet</a:t>
            </a:r>
            <a:r>
              <a:rPr lang="en-US" dirty="0" smtClean="0"/>
              <a:t> compiler is working properly</a:t>
            </a:r>
            <a:endParaRPr lang="en-US" dirty="0"/>
          </a:p>
          <a:p>
            <a:pPr>
              <a:buFont typeface="Arial"/>
              <a:buChar char="•"/>
            </a:pPr>
            <a:r>
              <a:rPr lang="en-US" dirty="0"/>
              <a:t>Future Improvements:</a:t>
            </a:r>
          </a:p>
          <a:p>
            <a:pPr lvl="2">
              <a:buFont typeface="Arial"/>
              <a:buChar char="•"/>
            </a:pPr>
            <a:r>
              <a:rPr lang="en-US" dirty="0" err="1"/>
              <a:t>SDNet</a:t>
            </a:r>
            <a:r>
              <a:rPr lang="en-US" dirty="0"/>
              <a:t> C++ model implementation of extern functions</a:t>
            </a:r>
          </a:p>
          <a:p>
            <a:endParaRPr lang="en-US" dirty="0"/>
          </a:p>
        </p:txBody>
      </p:sp>
    </p:spTree>
    <p:extLst>
      <p:ext uri="{BB962C8B-B14F-4D97-AF65-F5344CB8AC3E}">
        <p14:creationId xmlns:p14="http://schemas.microsoft.com/office/powerpoint/2010/main" val="1270338816"/>
      </p:ext>
    </p:extLst>
  </p:cSld>
  <p:clrMapOvr>
    <a:masterClrMapping/>
  </p:clrMapOvr>
  <p:transition xmlns:p14="http://schemas.microsoft.com/office/powerpoint/2010/mai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SUME Simulation</a:t>
            </a:r>
            <a:endParaRPr lang="en-US" dirty="0"/>
          </a:p>
        </p:txBody>
      </p:sp>
      <p:sp>
        <p:nvSpPr>
          <p:cNvPr id="3" name="Content Placeholder 2"/>
          <p:cNvSpPr>
            <a:spLocks noGrp="1"/>
          </p:cNvSpPr>
          <p:nvPr>
            <p:ph sz="quarter" idx="10"/>
          </p:nvPr>
        </p:nvSpPr>
        <p:spPr/>
        <p:txBody>
          <a:bodyPr/>
          <a:lstStyle/>
          <a:p>
            <a:pPr>
              <a:buFont typeface="Arial"/>
              <a:buChar char="•"/>
            </a:pPr>
            <a:r>
              <a:rPr lang="en-US" dirty="0"/>
              <a:t>What to do if </a:t>
            </a:r>
            <a:r>
              <a:rPr lang="en-US" dirty="0" err="1"/>
              <a:t>SDNet</a:t>
            </a:r>
            <a:r>
              <a:rPr lang="en-US" dirty="0"/>
              <a:t> simulation passes but SUME simulation fails</a:t>
            </a:r>
            <a:r>
              <a:rPr lang="en-US" dirty="0" smtClean="0"/>
              <a:t>?</a:t>
            </a:r>
          </a:p>
          <a:p>
            <a:pPr lvl="2">
              <a:buFont typeface="Arial"/>
              <a:buChar char="•"/>
            </a:pPr>
            <a:r>
              <a:rPr lang="en-US" dirty="0" smtClean="0"/>
              <a:t>Make sure you’ve:</a:t>
            </a:r>
          </a:p>
          <a:p>
            <a:pPr lvl="3">
              <a:buFont typeface="Arial"/>
              <a:buChar char="•"/>
            </a:pPr>
            <a:r>
              <a:rPr lang="en-US" dirty="0" smtClean="0"/>
              <a:t>$ cd $P4_PROJECT_DIR &amp;&amp; make </a:t>
            </a:r>
            <a:r>
              <a:rPr lang="en-US" dirty="0" err="1" smtClean="0"/>
              <a:t>config_writes</a:t>
            </a:r>
            <a:endParaRPr lang="en-US" dirty="0" smtClean="0"/>
          </a:p>
          <a:p>
            <a:pPr lvl="3">
              <a:buFont typeface="Arial"/>
              <a:buChar char="•"/>
            </a:pPr>
            <a:r>
              <a:rPr lang="en-US" dirty="0" smtClean="0"/>
              <a:t>$ cd $NF_DESIGN_DIR/test/</a:t>
            </a:r>
            <a:r>
              <a:rPr lang="en-US" dirty="0" err="1" smtClean="0"/>
              <a:t>sim_major_minor</a:t>
            </a:r>
            <a:r>
              <a:rPr lang="en-US" dirty="0" smtClean="0"/>
              <a:t> &amp;&amp; make</a:t>
            </a:r>
          </a:p>
          <a:p>
            <a:pPr lvl="3">
              <a:buFont typeface="Arial"/>
              <a:buChar char="•"/>
            </a:pPr>
            <a:r>
              <a:rPr lang="en-US" dirty="0" smtClean="0"/>
              <a:t>$ </a:t>
            </a:r>
            <a:r>
              <a:rPr lang="en-US" dirty="0"/>
              <a:t>cd $P4_PROJECT_DIR &amp;&amp;</a:t>
            </a:r>
            <a:r>
              <a:rPr lang="en-US" dirty="0" smtClean="0"/>
              <a:t> make </a:t>
            </a:r>
            <a:r>
              <a:rPr lang="en-US" dirty="0" err="1" smtClean="0"/>
              <a:t>install_sdnet</a:t>
            </a:r>
            <a:endParaRPr lang="en-US" dirty="0" smtClean="0"/>
          </a:p>
          <a:p>
            <a:pPr lvl="2">
              <a:buFont typeface="Arial"/>
              <a:buChar char="•"/>
            </a:pPr>
            <a:r>
              <a:rPr lang="en-US" dirty="0" smtClean="0"/>
              <a:t>Run SUME simulation longer?</a:t>
            </a:r>
          </a:p>
          <a:p>
            <a:pPr lvl="2">
              <a:buFont typeface="Arial"/>
              <a:buChar char="•"/>
            </a:pPr>
            <a:r>
              <a:rPr lang="en-US" dirty="0" smtClean="0"/>
              <a:t>Make sure </a:t>
            </a:r>
            <a:r>
              <a:rPr lang="en-US" dirty="0" err="1" smtClean="0"/>
              <a:t>SDNet</a:t>
            </a:r>
            <a:r>
              <a:rPr lang="en-US" dirty="0"/>
              <a:t> </a:t>
            </a:r>
            <a:r>
              <a:rPr lang="en-US" dirty="0" smtClean="0"/>
              <a:t>module has finished reset before applying configuration writes</a:t>
            </a:r>
          </a:p>
          <a:p>
            <a:pPr lvl="2">
              <a:buFont typeface="Arial"/>
              <a:buChar char="•"/>
            </a:pPr>
            <a:r>
              <a:rPr lang="en-US" dirty="0" smtClean="0"/>
              <a:t>Check </a:t>
            </a:r>
            <a:r>
              <a:rPr lang="en-US" dirty="0" err="1" smtClean="0"/>
              <a:t>nf</a:t>
            </a:r>
            <a:r>
              <a:rPr lang="en-US" dirty="0" smtClean="0"/>
              <a:t>_*_</a:t>
            </a:r>
            <a:r>
              <a:rPr lang="en-US" dirty="0" err="1" smtClean="0"/>
              <a:t>expected.axi</a:t>
            </a:r>
            <a:r>
              <a:rPr lang="en-US" dirty="0" smtClean="0"/>
              <a:t> and </a:t>
            </a:r>
            <a:r>
              <a:rPr lang="en-US" dirty="0" err="1" smtClean="0"/>
              <a:t>nf</a:t>
            </a:r>
            <a:r>
              <a:rPr lang="en-US" dirty="0" smtClean="0"/>
              <a:t>_*_</a:t>
            </a:r>
            <a:r>
              <a:rPr lang="en-US" dirty="0" err="1" smtClean="0"/>
              <a:t>logged.axi</a:t>
            </a:r>
            <a:endParaRPr lang="en-US" dirty="0" smtClean="0"/>
          </a:p>
          <a:p>
            <a:pPr lvl="2">
              <a:buFont typeface="Arial"/>
              <a:buChar char="•"/>
            </a:pPr>
            <a:r>
              <a:rPr lang="en-US" dirty="0" smtClean="0"/>
              <a:t>Add signals to simulation waveform</a:t>
            </a:r>
          </a:p>
          <a:p>
            <a:pPr lvl="2">
              <a:buFont typeface="Arial"/>
              <a:buChar char="•"/>
            </a:pPr>
            <a:r>
              <a:rPr lang="en-US" dirty="0" smtClean="0"/>
              <a:t>Perhaps issue with wrapper module?</a:t>
            </a:r>
          </a:p>
        </p:txBody>
      </p:sp>
    </p:spTree>
    <p:extLst>
      <p:ext uri="{BB962C8B-B14F-4D97-AF65-F5344CB8AC3E}">
        <p14:creationId xmlns:p14="http://schemas.microsoft.com/office/powerpoint/2010/main" val="303924030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Process for Programming a P4 Target</a:t>
            </a:r>
            <a:endParaRPr lang="en-US" dirty="0"/>
          </a:p>
        </p:txBody>
      </p:sp>
      <p:pic>
        <p:nvPicPr>
          <p:cNvPr id="6" name="Picture 5" descr="programming_P4_targe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75" y="1880486"/>
            <a:ext cx="8256176" cy="3332089"/>
          </a:xfrm>
          <a:prstGeom prst="rect">
            <a:avLst/>
          </a:prstGeom>
        </p:spPr>
      </p:pic>
      <p:sp>
        <p:nvSpPr>
          <p:cNvPr id="3" name="TextBox 2"/>
          <p:cNvSpPr txBox="1"/>
          <p:nvPr/>
        </p:nvSpPr>
        <p:spPr>
          <a:xfrm>
            <a:off x="5958632" y="5646005"/>
            <a:ext cx="2080217" cy="400110"/>
          </a:xfrm>
          <a:prstGeom prst="rect">
            <a:avLst/>
          </a:prstGeom>
          <a:noFill/>
        </p:spPr>
        <p:txBody>
          <a:bodyPr wrap="none" rtlCol="0">
            <a:spAutoFit/>
          </a:bodyPr>
          <a:lstStyle/>
          <a:p>
            <a:r>
              <a:rPr lang="en-US" sz="2000" dirty="0" err="1" smtClean="0">
                <a:solidFill>
                  <a:srgbClr val="800000"/>
                </a:solidFill>
              </a:rPr>
              <a:t>NetFPGA</a:t>
            </a:r>
            <a:r>
              <a:rPr lang="en-US" sz="2000" dirty="0" smtClean="0">
                <a:solidFill>
                  <a:srgbClr val="800000"/>
                </a:solidFill>
              </a:rPr>
              <a:t> SUME</a:t>
            </a:r>
            <a:endParaRPr lang="en-US" sz="2000" dirty="0">
              <a:solidFill>
                <a:srgbClr val="800000"/>
              </a:solidFill>
            </a:endParaRPr>
          </a:p>
        </p:txBody>
      </p:sp>
      <p:sp>
        <p:nvSpPr>
          <p:cNvPr id="5" name="TextBox 4"/>
          <p:cNvSpPr txBox="1"/>
          <p:nvPr/>
        </p:nvSpPr>
        <p:spPr>
          <a:xfrm>
            <a:off x="948776" y="1680431"/>
            <a:ext cx="2429872" cy="400110"/>
          </a:xfrm>
          <a:prstGeom prst="rect">
            <a:avLst/>
          </a:prstGeom>
          <a:noFill/>
        </p:spPr>
        <p:txBody>
          <a:bodyPr wrap="none" rtlCol="0">
            <a:spAutoFit/>
          </a:bodyPr>
          <a:lstStyle/>
          <a:p>
            <a:r>
              <a:rPr lang="en-US" sz="2000" dirty="0" smtClean="0">
                <a:solidFill>
                  <a:srgbClr val="800000"/>
                </a:solidFill>
              </a:rPr>
              <a:t>P4-&gt;</a:t>
            </a:r>
            <a:r>
              <a:rPr lang="en-US" sz="2000" dirty="0" err="1" smtClean="0">
                <a:solidFill>
                  <a:srgbClr val="800000"/>
                </a:solidFill>
              </a:rPr>
              <a:t>NetFPGA</a:t>
            </a:r>
            <a:r>
              <a:rPr lang="en-US" sz="2000" dirty="0" smtClean="0">
                <a:solidFill>
                  <a:srgbClr val="800000"/>
                </a:solidFill>
              </a:rPr>
              <a:t> tools</a:t>
            </a:r>
            <a:endParaRPr lang="en-US" sz="2000" dirty="0">
              <a:solidFill>
                <a:srgbClr val="800000"/>
              </a:solidFill>
            </a:endParaRPr>
          </a:p>
        </p:txBody>
      </p:sp>
      <p:sp>
        <p:nvSpPr>
          <p:cNvPr id="7" name="TextBox 6"/>
          <p:cNvSpPr txBox="1"/>
          <p:nvPr/>
        </p:nvSpPr>
        <p:spPr>
          <a:xfrm>
            <a:off x="817432" y="5416335"/>
            <a:ext cx="2394055" cy="707886"/>
          </a:xfrm>
          <a:prstGeom prst="rect">
            <a:avLst/>
          </a:prstGeom>
          <a:noFill/>
        </p:spPr>
        <p:txBody>
          <a:bodyPr wrap="none" rtlCol="0">
            <a:spAutoFit/>
          </a:bodyPr>
          <a:lstStyle/>
          <a:p>
            <a:pPr algn="ctr"/>
            <a:r>
              <a:rPr lang="en-US" sz="2000" dirty="0" err="1" smtClean="0">
                <a:solidFill>
                  <a:srgbClr val="800000"/>
                </a:solidFill>
              </a:rPr>
              <a:t>SimpleSumeSwitch</a:t>
            </a:r>
            <a:endParaRPr lang="en-US" sz="2000" dirty="0" smtClean="0">
              <a:solidFill>
                <a:srgbClr val="800000"/>
              </a:solidFill>
            </a:endParaRPr>
          </a:p>
          <a:p>
            <a:pPr algn="ctr"/>
            <a:r>
              <a:rPr lang="en-US" sz="2000" dirty="0" smtClean="0">
                <a:solidFill>
                  <a:srgbClr val="800000"/>
                </a:solidFill>
              </a:rPr>
              <a:t>Architecture</a:t>
            </a:r>
            <a:endParaRPr lang="en-US" sz="2000" dirty="0">
              <a:solidFill>
                <a:srgbClr val="800000"/>
              </a:solidFill>
            </a:endParaRPr>
          </a:p>
        </p:txBody>
      </p:sp>
      <p:cxnSp>
        <p:nvCxnSpPr>
          <p:cNvPr id="8" name="Straight Arrow Connector 7"/>
          <p:cNvCxnSpPr>
            <a:stCxn id="3" idx="0"/>
          </p:cNvCxnSpPr>
          <p:nvPr/>
        </p:nvCxnSpPr>
        <p:spPr>
          <a:xfrm flipV="1">
            <a:off x="6998741" y="4687961"/>
            <a:ext cx="0" cy="958044"/>
          </a:xfrm>
          <a:prstGeom prst="straightConnector1">
            <a:avLst/>
          </a:prstGeom>
          <a:ln w="38100" cmpd="sng">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040257" y="2080541"/>
            <a:ext cx="1810559" cy="757989"/>
          </a:xfrm>
          <a:prstGeom prst="straightConnector1">
            <a:avLst/>
          </a:prstGeom>
          <a:ln w="38100" cmpd="sng">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0"/>
          </p:cNvCxnSpPr>
          <p:nvPr/>
        </p:nvCxnSpPr>
        <p:spPr>
          <a:xfrm flipV="1">
            <a:off x="2014460" y="4539351"/>
            <a:ext cx="0" cy="876984"/>
          </a:xfrm>
          <a:prstGeom prst="straightConnector1">
            <a:avLst/>
          </a:prstGeom>
          <a:ln w="38100" cmpd="sng">
            <a:solidFill>
              <a:srgbClr val="8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2679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SDNet</a:t>
            </a:r>
            <a:r>
              <a:rPr lang="en-US" dirty="0" smtClean="0"/>
              <a:t> Module HDL Wrapper</a:t>
            </a:r>
            <a:endParaRPr lang="en-US" dirty="0"/>
          </a:p>
        </p:txBody>
      </p:sp>
      <p:sp>
        <p:nvSpPr>
          <p:cNvPr id="3" name="Content Placeholder 2"/>
          <p:cNvSpPr>
            <a:spLocks noGrp="1"/>
          </p:cNvSpPr>
          <p:nvPr>
            <p:ph sz="quarter" idx="10"/>
          </p:nvPr>
        </p:nvSpPr>
        <p:spPr/>
        <p:txBody>
          <a:bodyPr/>
          <a:lstStyle/>
          <a:p>
            <a:pPr>
              <a:buFont typeface="Arial"/>
              <a:buChar char="•"/>
            </a:pPr>
            <a:r>
              <a:rPr lang="en-US" dirty="0" smtClean="0"/>
              <a:t>Located in: $SUME_SDNET/templates/</a:t>
            </a:r>
            <a:r>
              <a:rPr lang="en-US" dirty="0" err="1" smtClean="0"/>
              <a:t>sss_wrapper</a:t>
            </a:r>
            <a:r>
              <a:rPr lang="en-US" dirty="0" smtClean="0"/>
              <a:t>/</a:t>
            </a:r>
          </a:p>
          <a:p>
            <a:pPr>
              <a:buFont typeface="Arial"/>
              <a:buChar char="•"/>
            </a:pPr>
            <a:r>
              <a:rPr lang="en-US" dirty="0" smtClean="0"/>
              <a:t>Tasks:</a:t>
            </a:r>
          </a:p>
          <a:p>
            <a:pPr lvl="2">
              <a:buFont typeface="Arial"/>
              <a:buChar char="•"/>
            </a:pPr>
            <a:r>
              <a:rPr lang="en-US" dirty="0" smtClean="0"/>
              <a:t>Generate </a:t>
            </a:r>
            <a:r>
              <a:rPr lang="en-US" dirty="0" err="1" smtClean="0"/>
              <a:t>tuple_in_VALID</a:t>
            </a:r>
            <a:r>
              <a:rPr lang="en-US" dirty="0" smtClean="0"/>
              <a:t> signal for </a:t>
            </a:r>
            <a:r>
              <a:rPr lang="en-US" dirty="0" err="1" smtClean="0"/>
              <a:t>s_axis_tuser</a:t>
            </a:r>
            <a:endParaRPr lang="en-US" dirty="0" smtClean="0"/>
          </a:p>
          <a:p>
            <a:pPr lvl="2">
              <a:buFont typeface="Arial"/>
              <a:buChar char="•"/>
            </a:pPr>
            <a:r>
              <a:rPr lang="en-US" dirty="0" smtClean="0"/>
              <a:t>Reverse reset polarity</a:t>
            </a:r>
          </a:p>
          <a:p>
            <a:pPr lvl="2">
              <a:buFont typeface="Arial"/>
              <a:buChar char="•"/>
            </a:pPr>
            <a:r>
              <a:rPr lang="en-US" dirty="0" smtClean="0"/>
              <a:t>Reverses </a:t>
            </a:r>
            <a:r>
              <a:rPr lang="en-US" dirty="0" err="1" smtClean="0"/>
              <a:t>endianness</a:t>
            </a:r>
            <a:r>
              <a:rPr lang="en-US" dirty="0" smtClean="0"/>
              <a:t> of </a:t>
            </a:r>
            <a:r>
              <a:rPr lang="en-US" dirty="0" err="1" smtClean="0"/>
              <a:t>digest_data</a:t>
            </a:r>
            <a:r>
              <a:rPr lang="en-US" dirty="0" smtClean="0"/>
              <a:t> and inserts into last 80 bits of </a:t>
            </a:r>
            <a:r>
              <a:rPr lang="en-US" dirty="0" err="1" smtClean="0"/>
              <a:t>m_axis_tuser</a:t>
            </a:r>
            <a:endParaRPr lang="en-US" dirty="0"/>
          </a:p>
        </p:txBody>
      </p:sp>
    </p:spTree>
    <p:extLst>
      <p:ext uri="{BB962C8B-B14F-4D97-AF65-F5344CB8AC3E}">
        <p14:creationId xmlns:p14="http://schemas.microsoft.com/office/powerpoint/2010/main" val="1605049702"/>
      </p:ext>
    </p:extLst>
  </p:cSld>
  <p:clrMapOvr>
    <a:masterClrMapping/>
  </p:clrMapOvr>
  <p:transition xmlns:p14="http://schemas.microsoft.com/office/powerpoint/2010/mai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P4-&gt;</a:t>
            </a:r>
            <a:r>
              <a:rPr lang="en-US" dirty="0" err="1" smtClean="0"/>
              <a:t>NetFPGA</a:t>
            </a:r>
            <a:r>
              <a:rPr lang="en-US" dirty="0" smtClean="0"/>
              <a:t> Compilation Overview</a:t>
            </a:r>
            <a:endParaRPr lang="en-US" dirty="0"/>
          </a:p>
        </p:txBody>
      </p:sp>
      <p:sp>
        <p:nvSpPr>
          <p:cNvPr id="15" name="Folded Corner 14"/>
          <p:cNvSpPr/>
          <p:nvPr/>
        </p:nvSpPr>
        <p:spPr>
          <a:xfrm>
            <a:off x="1876482" y="1363564"/>
            <a:ext cx="1129552" cy="531906"/>
          </a:xfrm>
          <a:prstGeom prst="foldedCorner">
            <a:avLst>
              <a:gd name="adj" fmla="val 50000"/>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P4 Program</a:t>
            </a:r>
            <a:endParaRPr lang="en-US" sz="1400" dirty="0">
              <a:solidFill>
                <a:srgbClr val="000000"/>
              </a:solidFill>
            </a:endParaRPr>
          </a:p>
        </p:txBody>
      </p:sp>
      <p:sp>
        <p:nvSpPr>
          <p:cNvPr id="16" name="Rounded Rectangle 15"/>
          <p:cNvSpPr/>
          <p:nvPr/>
        </p:nvSpPr>
        <p:spPr>
          <a:xfrm>
            <a:off x="1518023" y="2201952"/>
            <a:ext cx="1843741" cy="382494"/>
          </a:xfrm>
          <a:prstGeom prst="roundRect">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Xilinx P4</a:t>
            </a:r>
            <a:r>
              <a:rPr lang="en-US" sz="1400" baseline="-25000" dirty="0" smtClean="0">
                <a:solidFill>
                  <a:schemeClr val="tx1"/>
                </a:solidFill>
              </a:rPr>
              <a:t>16</a:t>
            </a:r>
            <a:r>
              <a:rPr lang="en-US" sz="1400" dirty="0" smtClean="0">
                <a:solidFill>
                  <a:schemeClr val="tx1"/>
                </a:solidFill>
              </a:rPr>
              <a:t> Compiler</a:t>
            </a:r>
            <a:endParaRPr lang="en-US" sz="1400" dirty="0">
              <a:solidFill>
                <a:schemeClr val="tx1"/>
              </a:solidFill>
            </a:endParaRPr>
          </a:p>
        </p:txBody>
      </p:sp>
      <p:sp>
        <p:nvSpPr>
          <p:cNvPr id="17" name="Rounded Rectangle 16"/>
          <p:cNvSpPr/>
          <p:nvPr/>
        </p:nvSpPr>
        <p:spPr>
          <a:xfrm>
            <a:off x="1504511" y="2912406"/>
            <a:ext cx="1843741" cy="360082"/>
          </a:xfrm>
          <a:prstGeom prst="roundRect">
            <a:avLst/>
          </a:prstGeom>
          <a:solidFill>
            <a:srgbClr val="58F800"/>
          </a:solidFill>
          <a:ln>
            <a:solidFill>
              <a:srgbClr val="58F8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Xilinx </a:t>
            </a:r>
            <a:r>
              <a:rPr lang="en-US" sz="1400" dirty="0" err="1" smtClean="0">
                <a:solidFill>
                  <a:schemeClr val="tx1"/>
                </a:solidFill>
              </a:rPr>
              <a:t>SDNet</a:t>
            </a:r>
            <a:r>
              <a:rPr lang="en-US" sz="1400" dirty="0" smtClean="0">
                <a:solidFill>
                  <a:schemeClr val="tx1"/>
                </a:solidFill>
              </a:rPr>
              <a:t> Tools</a:t>
            </a:r>
            <a:endParaRPr lang="en-US" sz="1400" dirty="0">
              <a:solidFill>
                <a:schemeClr val="tx1"/>
              </a:solidFill>
            </a:endParaRPr>
          </a:p>
        </p:txBody>
      </p:sp>
      <p:pic>
        <p:nvPicPr>
          <p:cNvPr id="18" name="Picture 17" descr="SimpleSumeSwitch_arch.png"/>
          <p:cNvPicPr>
            <a:picLocks noChangeAspect="1"/>
          </p:cNvPicPr>
          <p:nvPr/>
        </p:nvPicPr>
        <p:blipFill rotWithShape="1">
          <a:blip r:embed="rId2">
            <a:extLst>
              <a:ext uri="{28A0092B-C50C-407E-A947-70E740481C1C}">
                <a14:useLocalDpi xmlns:a14="http://schemas.microsoft.com/office/drawing/2010/main" val="0"/>
              </a:ext>
            </a:extLst>
          </a:blip>
          <a:srcRect b="31738"/>
          <a:stretch/>
        </p:blipFill>
        <p:spPr>
          <a:xfrm>
            <a:off x="979764" y="4376392"/>
            <a:ext cx="3734564" cy="1438886"/>
          </a:xfrm>
          <a:prstGeom prst="rect">
            <a:avLst/>
          </a:prstGeom>
          <a:ln>
            <a:solidFill>
              <a:srgbClr val="000000"/>
            </a:solidFill>
          </a:ln>
        </p:spPr>
      </p:pic>
      <p:grpSp>
        <p:nvGrpSpPr>
          <p:cNvPr id="21" name="Group 20"/>
          <p:cNvGrpSpPr/>
          <p:nvPr/>
        </p:nvGrpSpPr>
        <p:grpSpPr>
          <a:xfrm>
            <a:off x="5033752" y="1895470"/>
            <a:ext cx="3952627" cy="2876204"/>
            <a:chOff x="2908811" y="3645296"/>
            <a:chExt cx="3952627" cy="2876204"/>
          </a:xfrm>
        </p:grpSpPr>
        <p:pic>
          <p:nvPicPr>
            <p:cNvPr id="19" name="Picture 18" descr="sume_switch_pipeli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811" y="3645296"/>
              <a:ext cx="3952627" cy="2876204"/>
            </a:xfrm>
            <a:prstGeom prst="rect">
              <a:avLst/>
            </a:prstGeom>
          </p:spPr>
        </p:pic>
        <p:sp>
          <p:nvSpPr>
            <p:cNvPr id="20" name="Rounded Rectangle 19"/>
            <p:cNvSpPr/>
            <p:nvPr/>
          </p:nvSpPr>
          <p:spPr>
            <a:xfrm>
              <a:off x="3963820" y="4908080"/>
              <a:ext cx="762350" cy="230009"/>
            </a:xfrm>
            <a:prstGeom prst="roundRect">
              <a:avLst/>
            </a:prstGeom>
            <a:solidFill>
              <a:srgbClr val="274FC8"/>
            </a:solidFill>
            <a:ln w="38100" cmpd="sng">
              <a:solidFill>
                <a:srgbClr val="FFFF00"/>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SSS</a:t>
              </a:r>
              <a:endParaRPr lang="en-US" sz="1200" dirty="0"/>
            </a:p>
          </p:txBody>
        </p:sp>
      </p:grpSp>
      <p:cxnSp>
        <p:nvCxnSpPr>
          <p:cNvPr id="23" name="Straight Arrow Connector 22"/>
          <p:cNvCxnSpPr>
            <a:stCxn id="15" idx="2"/>
            <a:endCxn id="16" idx="0"/>
          </p:cNvCxnSpPr>
          <p:nvPr/>
        </p:nvCxnSpPr>
        <p:spPr>
          <a:xfrm flipH="1">
            <a:off x="2439894" y="1895470"/>
            <a:ext cx="1364" cy="30648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424442" y="2584446"/>
            <a:ext cx="1364" cy="30648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7" idx="2"/>
          </p:cNvCxnSpPr>
          <p:nvPr/>
        </p:nvCxnSpPr>
        <p:spPr>
          <a:xfrm flipH="1">
            <a:off x="2424442" y="3272488"/>
            <a:ext cx="1940" cy="72552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151456" y="3998009"/>
            <a:ext cx="3466988" cy="369332"/>
          </a:xfrm>
          <a:prstGeom prst="rect">
            <a:avLst/>
          </a:prstGeom>
          <a:noFill/>
        </p:spPr>
        <p:txBody>
          <a:bodyPr wrap="none" rtlCol="0">
            <a:spAutoFit/>
          </a:bodyPr>
          <a:lstStyle/>
          <a:p>
            <a:r>
              <a:rPr lang="en-US" sz="1800" i="1" dirty="0" err="1" smtClean="0"/>
              <a:t>SimpleSumeSwitch</a:t>
            </a:r>
            <a:r>
              <a:rPr lang="en-US" sz="1800" dirty="0" smtClean="0"/>
              <a:t> Architecture</a:t>
            </a:r>
            <a:endParaRPr lang="en-US" sz="1800" dirty="0"/>
          </a:p>
        </p:txBody>
      </p:sp>
      <p:cxnSp>
        <p:nvCxnSpPr>
          <p:cNvPr id="30" name="Straight Arrow Connector 29"/>
          <p:cNvCxnSpPr>
            <a:endCxn id="20" idx="1"/>
          </p:cNvCxnSpPr>
          <p:nvPr/>
        </p:nvCxnSpPr>
        <p:spPr>
          <a:xfrm flipV="1">
            <a:off x="3810281" y="3273259"/>
            <a:ext cx="2278480" cy="72475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310073" y="1675237"/>
            <a:ext cx="184666" cy="461665"/>
          </a:xfrm>
          <a:prstGeom prst="rect">
            <a:avLst/>
          </a:prstGeom>
          <a:noFill/>
        </p:spPr>
        <p:txBody>
          <a:bodyPr wrap="none" rtlCol="0">
            <a:spAutoFit/>
          </a:bodyPr>
          <a:lstStyle/>
          <a:p>
            <a:endParaRPr lang="en-US" dirty="0"/>
          </a:p>
        </p:txBody>
      </p:sp>
      <p:sp>
        <p:nvSpPr>
          <p:cNvPr id="43" name="TextBox 42"/>
          <p:cNvSpPr txBox="1"/>
          <p:nvPr/>
        </p:nvSpPr>
        <p:spPr>
          <a:xfrm>
            <a:off x="5472217" y="1515475"/>
            <a:ext cx="3032764" cy="369332"/>
          </a:xfrm>
          <a:prstGeom prst="rect">
            <a:avLst/>
          </a:prstGeom>
          <a:noFill/>
        </p:spPr>
        <p:txBody>
          <a:bodyPr wrap="none" rtlCol="0">
            <a:spAutoFit/>
          </a:bodyPr>
          <a:lstStyle/>
          <a:p>
            <a:r>
              <a:rPr lang="en-US" sz="1800" dirty="0" err="1" smtClean="0"/>
              <a:t>NetFPGA</a:t>
            </a:r>
            <a:r>
              <a:rPr lang="en-US" sz="1800" dirty="0" smtClean="0"/>
              <a:t> Reference Switch</a:t>
            </a:r>
            <a:endParaRPr lang="en-US" sz="1800" dirty="0"/>
          </a:p>
        </p:txBody>
      </p:sp>
    </p:spTree>
    <p:extLst>
      <p:ext uri="{BB962C8B-B14F-4D97-AF65-F5344CB8AC3E}">
        <p14:creationId xmlns:p14="http://schemas.microsoft.com/office/powerpoint/2010/main" val="125043176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76" y="479388"/>
            <a:ext cx="8119024" cy="650699"/>
          </a:xfrm>
        </p:spPr>
        <p:txBody>
          <a:bodyPr/>
          <a:lstStyle/>
          <a:p>
            <a:r>
              <a:rPr lang="en-US" dirty="0" err="1" smtClean="0"/>
              <a:t>SimpleSumeSwitch</a:t>
            </a:r>
            <a:r>
              <a:rPr lang="en-US" dirty="0" smtClean="0"/>
              <a:t> Architecture Model for SUME Target</a:t>
            </a:r>
            <a:endParaRPr lang="en-US" dirty="0"/>
          </a:p>
        </p:txBody>
      </p:sp>
      <p:sp>
        <p:nvSpPr>
          <p:cNvPr id="5" name="Content Placeholder 2"/>
          <p:cNvSpPr>
            <a:spLocks noGrp="1"/>
          </p:cNvSpPr>
          <p:nvPr>
            <p:ph sz="quarter" idx="10"/>
          </p:nvPr>
        </p:nvSpPr>
        <p:spPr>
          <a:xfrm>
            <a:off x="955678" y="5562951"/>
            <a:ext cx="7700963" cy="771734"/>
          </a:xfrm>
        </p:spPr>
        <p:txBody>
          <a:bodyPr>
            <a:normAutofit/>
          </a:bodyPr>
          <a:lstStyle/>
          <a:p>
            <a:pPr marL="0" indent="0" algn="ctr"/>
            <a:r>
              <a:rPr lang="en-US" sz="2000" dirty="0"/>
              <a:t>P4 used to describe parser, match-action pipeline, and </a:t>
            </a:r>
            <a:r>
              <a:rPr lang="en-US" sz="2000" dirty="0" err="1"/>
              <a:t>deparser</a:t>
            </a:r>
            <a:endParaRPr lang="en-US" sz="2000" dirty="0"/>
          </a:p>
          <a:p>
            <a:pPr marL="0" indent="0"/>
            <a:endParaRPr lang="en-US" sz="2000" dirty="0" smtClean="0"/>
          </a:p>
        </p:txBody>
      </p:sp>
      <p:pic>
        <p:nvPicPr>
          <p:cNvPr id="3" name="Picture 2" descr="SimpleSumeSwitch_ar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976" y="1385779"/>
            <a:ext cx="6580589" cy="3714261"/>
          </a:xfrm>
          <a:prstGeom prst="rect">
            <a:avLst/>
          </a:prstGeom>
        </p:spPr>
      </p:pic>
      <p:sp>
        <p:nvSpPr>
          <p:cNvPr id="4" name="TextBox 3"/>
          <p:cNvSpPr txBox="1"/>
          <p:nvPr/>
        </p:nvSpPr>
        <p:spPr>
          <a:xfrm>
            <a:off x="633555" y="1527703"/>
            <a:ext cx="644246" cy="323165"/>
          </a:xfrm>
          <a:prstGeom prst="rect">
            <a:avLst/>
          </a:prstGeom>
          <a:noFill/>
        </p:spPr>
        <p:txBody>
          <a:bodyPr wrap="none" rtlCol="0">
            <a:spAutoFit/>
          </a:bodyPr>
          <a:lstStyle/>
          <a:p>
            <a:pPr algn="ctr"/>
            <a:r>
              <a:rPr lang="en-US" sz="1500" b="1" dirty="0" err="1" smtClean="0"/>
              <a:t>tdata</a:t>
            </a:r>
            <a:endParaRPr lang="en-US" sz="1500" b="1" dirty="0"/>
          </a:p>
        </p:txBody>
      </p:sp>
      <p:sp>
        <p:nvSpPr>
          <p:cNvPr id="9" name="TextBox 8"/>
          <p:cNvSpPr txBox="1"/>
          <p:nvPr/>
        </p:nvSpPr>
        <p:spPr>
          <a:xfrm>
            <a:off x="697902" y="3102976"/>
            <a:ext cx="539474" cy="553998"/>
          </a:xfrm>
          <a:prstGeom prst="rect">
            <a:avLst/>
          </a:prstGeom>
          <a:noFill/>
        </p:spPr>
        <p:txBody>
          <a:bodyPr wrap="none" rtlCol="0">
            <a:spAutoFit/>
          </a:bodyPr>
          <a:lstStyle/>
          <a:p>
            <a:r>
              <a:rPr lang="en-US" sz="1500" b="1" dirty="0" smtClean="0"/>
              <a:t>AXI</a:t>
            </a:r>
          </a:p>
          <a:p>
            <a:r>
              <a:rPr lang="en-US" sz="1500" b="1" dirty="0" smtClean="0"/>
              <a:t>Lite</a:t>
            </a:r>
            <a:endParaRPr lang="en-US" sz="1500" b="1" dirty="0"/>
          </a:p>
        </p:txBody>
      </p:sp>
      <p:sp>
        <p:nvSpPr>
          <p:cNvPr id="11" name="Left Brace 10"/>
          <p:cNvSpPr/>
          <p:nvPr/>
        </p:nvSpPr>
        <p:spPr>
          <a:xfrm rot="10800000">
            <a:off x="7776760" y="2091470"/>
            <a:ext cx="372107" cy="96832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8190395" y="1506752"/>
            <a:ext cx="644246" cy="323165"/>
          </a:xfrm>
          <a:prstGeom prst="rect">
            <a:avLst/>
          </a:prstGeom>
          <a:noFill/>
        </p:spPr>
        <p:txBody>
          <a:bodyPr wrap="none" rtlCol="0">
            <a:spAutoFit/>
          </a:bodyPr>
          <a:lstStyle/>
          <a:p>
            <a:pPr algn="ctr"/>
            <a:r>
              <a:rPr lang="en-US" sz="1500" b="1" dirty="0" err="1" smtClean="0"/>
              <a:t>tdata</a:t>
            </a:r>
            <a:endParaRPr lang="en-US" sz="1500" b="1" dirty="0"/>
          </a:p>
        </p:txBody>
      </p:sp>
      <p:sp>
        <p:nvSpPr>
          <p:cNvPr id="14" name="TextBox 13"/>
          <p:cNvSpPr txBox="1"/>
          <p:nvPr/>
        </p:nvSpPr>
        <p:spPr>
          <a:xfrm>
            <a:off x="8257508" y="3143506"/>
            <a:ext cx="530977" cy="553998"/>
          </a:xfrm>
          <a:prstGeom prst="rect">
            <a:avLst/>
          </a:prstGeom>
          <a:noFill/>
        </p:spPr>
        <p:txBody>
          <a:bodyPr wrap="none" rtlCol="0">
            <a:spAutoFit/>
          </a:bodyPr>
          <a:lstStyle/>
          <a:p>
            <a:pPr algn="ctr"/>
            <a:r>
              <a:rPr lang="en-US" sz="1500" b="1" dirty="0" smtClean="0"/>
              <a:t>AXI</a:t>
            </a:r>
          </a:p>
          <a:p>
            <a:pPr algn="ctr"/>
            <a:r>
              <a:rPr lang="en-US" sz="1500" b="1" dirty="0" smtClean="0"/>
              <a:t>Lite</a:t>
            </a:r>
            <a:endParaRPr lang="en-US" sz="1500" b="1" dirty="0"/>
          </a:p>
        </p:txBody>
      </p:sp>
      <p:sp>
        <p:nvSpPr>
          <p:cNvPr id="15" name="TextBox 14"/>
          <p:cNvSpPr txBox="1"/>
          <p:nvPr/>
        </p:nvSpPr>
        <p:spPr>
          <a:xfrm>
            <a:off x="8202510" y="2385041"/>
            <a:ext cx="659155" cy="323165"/>
          </a:xfrm>
          <a:prstGeom prst="rect">
            <a:avLst/>
          </a:prstGeom>
          <a:noFill/>
        </p:spPr>
        <p:txBody>
          <a:bodyPr wrap="none" rtlCol="0">
            <a:spAutoFit/>
          </a:bodyPr>
          <a:lstStyle/>
          <a:p>
            <a:pPr algn="ctr"/>
            <a:r>
              <a:rPr lang="en-US" sz="1500" b="1" dirty="0" err="1"/>
              <a:t>t</a:t>
            </a:r>
            <a:r>
              <a:rPr lang="en-US" sz="1500" b="1" dirty="0" err="1" smtClean="0"/>
              <a:t>user</a:t>
            </a:r>
            <a:endParaRPr lang="en-US" sz="1500" b="1" dirty="0"/>
          </a:p>
        </p:txBody>
      </p:sp>
      <p:sp>
        <p:nvSpPr>
          <p:cNvPr id="16" name="TextBox 15"/>
          <p:cNvSpPr txBox="1"/>
          <p:nvPr/>
        </p:nvSpPr>
        <p:spPr>
          <a:xfrm>
            <a:off x="626100" y="2293583"/>
            <a:ext cx="659155" cy="323165"/>
          </a:xfrm>
          <a:prstGeom prst="rect">
            <a:avLst/>
          </a:prstGeom>
          <a:noFill/>
        </p:spPr>
        <p:txBody>
          <a:bodyPr wrap="none" rtlCol="0">
            <a:spAutoFit/>
          </a:bodyPr>
          <a:lstStyle/>
          <a:p>
            <a:pPr algn="ctr"/>
            <a:r>
              <a:rPr lang="en-US" sz="1500" b="1" dirty="0" err="1"/>
              <a:t>t</a:t>
            </a:r>
            <a:r>
              <a:rPr lang="en-US" sz="1500" b="1" dirty="0" err="1" smtClean="0"/>
              <a:t>user</a:t>
            </a:r>
            <a:endParaRPr lang="en-US" sz="1500" b="1" dirty="0"/>
          </a:p>
        </p:txBody>
      </p:sp>
    </p:spTree>
    <p:extLst>
      <p:ext uri="{BB962C8B-B14F-4D97-AF65-F5344CB8AC3E}">
        <p14:creationId xmlns:p14="http://schemas.microsoft.com/office/powerpoint/2010/main" val="32081426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in </a:t>
            </a:r>
            <a:r>
              <a:rPr lang="en-US" dirty="0" err="1" smtClean="0"/>
              <a:t>SimpleSumeSwitch</a:t>
            </a:r>
            <a:r>
              <a:rPr lang="en-US" dirty="0" smtClean="0"/>
              <a:t> Architecture</a:t>
            </a:r>
            <a:endParaRPr lang="en-US" dirty="0"/>
          </a:p>
        </p:txBody>
      </p:sp>
      <p:sp>
        <p:nvSpPr>
          <p:cNvPr id="3" name="TextBox 2"/>
          <p:cNvSpPr txBox="1"/>
          <p:nvPr/>
        </p:nvSpPr>
        <p:spPr>
          <a:xfrm>
            <a:off x="767990" y="1254391"/>
            <a:ext cx="8089893" cy="2893100"/>
          </a:xfrm>
          <a:prstGeom prst="rect">
            <a:avLst/>
          </a:prstGeom>
          <a:noFill/>
        </p:spPr>
        <p:txBody>
          <a:bodyPr wrap="square" rtlCol="0">
            <a:spAutoFit/>
          </a:bodyPr>
          <a:lstStyle/>
          <a:p>
            <a:r>
              <a:rPr lang="en-US" sz="1400" b="1" dirty="0">
                <a:solidFill>
                  <a:srgbClr val="008000"/>
                </a:solidFill>
                <a:latin typeface="Courier New"/>
                <a:cs typeface="Courier New"/>
              </a:rPr>
              <a:t>/* standard </a:t>
            </a:r>
            <a:r>
              <a:rPr lang="en-US" sz="1400" b="1" dirty="0" err="1">
                <a:solidFill>
                  <a:srgbClr val="008000"/>
                </a:solidFill>
                <a:latin typeface="Courier New"/>
                <a:cs typeface="Courier New"/>
              </a:rPr>
              <a:t>sume</a:t>
            </a:r>
            <a:r>
              <a:rPr lang="en-US" sz="1400" b="1" dirty="0">
                <a:solidFill>
                  <a:srgbClr val="008000"/>
                </a:solidFill>
                <a:latin typeface="Courier New"/>
                <a:cs typeface="Courier New"/>
              </a:rPr>
              <a:t> switch metadata */</a:t>
            </a:r>
          </a:p>
          <a:p>
            <a:r>
              <a:rPr lang="en-US" sz="1400" b="1" dirty="0" err="1">
                <a:solidFill>
                  <a:srgbClr val="FF6600"/>
                </a:solidFill>
                <a:latin typeface="Courier New"/>
                <a:cs typeface="Courier New"/>
              </a:rPr>
              <a:t>struct</a:t>
            </a:r>
            <a:r>
              <a:rPr lang="en-US" sz="1400" b="1" dirty="0">
                <a:latin typeface="Courier New"/>
                <a:cs typeface="Courier New"/>
              </a:rPr>
              <a:t> </a:t>
            </a:r>
            <a:r>
              <a:rPr lang="en-US" sz="1400" b="1" dirty="0" err="1">
                <a:latin typeface="Courier New"/>
                <a:cs typeface="Courier New"/>
              </a:rPr>
              <a:t>sume_metadata_t</a:t>
            </a:r>
            <a:r>
              <a:rPr lang="en-US" sz="1400" b="1" dirty="0">
                <a:latin typeface="Courier New"/>
                <a:cs typeface="Courier New"/>
              </a:rPr>
              <a:t> {</a:t>
            </a: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&lt;16&gt; </a:t>
            </a:r>
            <a:r>
              <a:rPr lang="en-US" sz="1400" b="1" dirty="0" err="1">
                <a:latin typeface="Courier New"/>
                <a:cs typeface="Courier New"/>
              </a:rPr>
              <a:t>dma_q_size</a:t>
            </a:r>
            <a:r>
              <a:rPr lang="en-US" sz="1400" b="1" dirty="0" smtClean="0">
                <a:latin typeface="Courier New"/>
                <a:cs typeface="Courier New"/>
              </a:rPr>
              <a:t>;</a:t>
            </a:r>
            <a:endParaRPr lang="en-US" sz="1400" b="1" dirty="0">
              <a:solidFill>
                <a:srgbClr val="008000"/>
              </a:solidFill>
              <a:latin typeface="Courier New"/>
              <a:cs typeface="Courier New"/>
            </a:endParaRP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&lt;16&gt; nf3_q_size</a:t>
            </a:r>
            <a:r>
              <a:rPr lang="en-US" sz="1400" b="1" dirty="0" smtClean="0">
                <a:latin typeface="Courier New"/>
                <a:cs typeface="Courier New"/>
              </a:rPr>
              <a:t>;</a:t>
            </a:r>
            <a:endParaRPr lang="en-US" sz="1400" b="1" dirty="0">
              <a:solidFill>
                <a:srgbClr val="008000"/>
              </a:solidFill>
              <a:latin typeface="Courier New"/>
              <a:cs typeface="Courier New"/>
            </a:endParaRP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&lt;16&gt; nf2_q_size</a:t>
            </a:r>
            <a:r>
              <a:rPr lang="en-US" sz="1400" b="1" dirty="0" smtClean="0">
                <a:latin typeface="Courier New"/>
                <a:cs typeface="Courier New"/>
              </a:rPr>
              <a:t>;</a:t>
            </a:r>
            <a:endParaRPr lang="en-US" sz="1400" b="1" dirty="0">
              <a:solidFill>
                <a:srgbClr val="008000"/>
              </a:solidFill>
              <a:latin typeface="Courier New"/>
              <a:cs typeface="Courier New"/>
            </a:endParaRP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&lt;16&gt; nf1_q_size</a:t>
            </a:r>
            <a:r>
              <a:rPr lang="en-US" sz="1400" b="1" dirty="0" smtClean="0">
                <a:latin typeface="Courier New"/>
                <a:cs typeface="Courier New"/>
              </a:rPr>
              <a:t>;</a:t>
            </a:r>
            <a:endParaRPr lang="en-US" sz="1400" b="1" dirty="0">
              <a:solidFill>
                <a:srgbClr val="008000"/>
              </a:solidFill>
              <a:latin typeface="Courier New"/>
              <a:cs typeface="Courier New"/>
            </a:endParaRP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&lt;16&gt; nf0_q_size</a:t>
            </a:r>
            <a:r>
              <a:rPr lang="en-US" sz="1400" b="1" dirty="0" smtClean="0">
                <a:latin typeface="Courier New"/>
                <a:cs typeface="Courier New"/>
              </a:rPr>
              <a:t>;</a:t>
            </a:r>
            <a:endParaRPr lang="en-US" sz="1400" b="1" dirty="0">
              <a:solidFill>
                <a:srgbClr val="008000"/>
              </a:solidFill>
              <a:latin typeface="Courier New"/>
              <a:cs typeface="Courier New"/>
            </a:endParaRP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&lt;8&gt; </a:t>
            </a:r>
            <a:r>
              <a:rPr lang="en-US" sz="1400" b="1" dirty="0" err="1">
                <a:latin typeface="Courier New"/>
                <a:cs typeface="Courier New"/>
              </a:rPr>
              <a:t>send_dig_to_cpu</a:t>
            </a:r>
            <a:r>
              <a:rPr lang="en-US" sz="1400" b="1" dirty="0">
                <a:latin typeface="Courier New"/>
                <a:cs typeface="Courier New"/>
              </a:rPr>
              <a:t>; </a:t>
            </a:r>
            <a:r>
              <a:rPr lang="en-US" sz="1400" b="1" dirty="0">
                <a:solidFill>
                  <a:srgbClr val="008000"/>
                </a:solidFill>
                <a:latin typeface="Courier New"/>
                <a:cs typeface="Courier New"/>
              </a:rPr>
              <a:t>// send </a:t>
            </a:r>
            <a:r>
              <a:rPr lang="en-US" sz="1400" b="1" dirty="0" err="1">
                <a:solidFill>
                  <a:srgbClr val="008000"/>
                </a:solidFill>
                <a:latin typeface="Courier New"/>
                <a:cs typeface="Courier New"/>
              </a:rPr>
              <a:t>digest_data</a:t>
            </a:r>
            <a:r>
              <a:rPr lang="en-US" sz="1400" b="1" dirty="0">
                <a:solidFill>
                  <a:srgbClr val="008000"/>
                </a:solidFill>
                <a:latin typeface="Courier New"/>
                <a:cs typeface="Courier New"/>
              </a:rPr>
              <a:t> to CPU</a:t>
            </a:r>
          </a:p>
          <a:p>
            <a:r>
              <a:rPr lang="en-US" sz="1400" b="1" dirty="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&lt;8&gt; drop;</a:t>
            </a:r>
          </a:p>
          <a:p>
            <a:r>
              <a:rPr lang="en-US" sz="1400" b="1" dirty="0">
                <a:latin typeface="Courier New"/>
                <a:cs typeface="Courier New"/>
              </a:rPr>
              <a:t>    </a:t>
            </a:r>
            <a:r>
              <a:rPr lang="en-US" sz="1400" b="1" dirty="0" smtClean="0">
                <a:solidFill>
                  <a:srgbClr val="FF6600"/>
                </a:solidFill>
                <a:latin typeface="Courier New"/>
                <a:cs typeface="Courier New"/>
              </a:rPr>
              <a:t>bit</a:t>
            </a:r>
            <a:r>
              <a:rPr lang="en-US" sz="1400" b="1" dirty="0" smtClean="0">
                <a:latin typeface="Courier New"/>
                <a:cs typeface="Courier New"/>
              </a:rPr>
              <a:t>&lt;8&gt; </a:t>
            </a:r>
            <a:r>
              <a:rPr lang="en-US" sz="1400" b="1" dirty="0" err="1">
                <a:latin typeface="Courier New"/>
                <a:cs typeface="Courier New"/>
              </a:rPr>
              <a:t>dst_port</a:t>
            </a:r>
            <a:r>
              <a:rPr lang="en-US" sz="1400" b="1" dirty="0">
                <a:latin typeface="Courier New"/>
                <a:cs typeface="Courier New"/>
              </a:rPr>
              <a:t>; </a:t>
            </a:r>
            <a:r>
              <a:rPr lang="en-US" sz="1400" b="1" dirty="0">
                <a:solidFill>
                  <a:srgbClr val="008000"/>
                </a:solidFill>
                <a:latin typeface="Courier New"/>
                <a:cs typeface="Courier New"/>
              </a:rPr>
              <a:t>// one-hot </a:t>
            </a:r>
            <a:r>
              <a:rPr lang="en-US" sz="1400" b="1" dirty="0" smtClean="0">
                <a:solidFill>
                  <a:srgbClr val="008000"/>
                </a:solidFill>
                <a:latin typeface="Courier New"/>
                <a:cs typeface="Courier New"/>
              </a:rPr>
              <a:t>encoded</a:t>
            </a:r>
          </a:p>
          <a:p>
            <a:r>
              <a:rPr lang="en-US" sz="1400" b="1" dirty="0" smtClean="0">
                <a:latin typeface="Courier New"/>
                <a:cs typeface="Courier New"/>
              </a:rPr>
              <a:t>    </a:t>
            </a:r>
            <a:r>
              <a:rPr lang="en-US" sz="1400" b="1" dirty="0" smtClean="0">
                <a:solidFill>
                  <a:srgbClr val="FF6600"/>
                </a:solidFill>
                <a:latin typeface="Courier New"/>
                <a:cs typeface="Courier New"/>
              </a:rPr>
              <a:t>bit</a:t>
            </a:r>
            <a:r>
              <a:rPr lang="en-US" sz="1400" b="1" dirty="0" smtClean="0">
                <a:latin typeface="Courier New"/>
                <a:cs typeface="Courier New"/>
              </a:rPr>
              <a:t>&lt;8&gt; </a:t>
            </a:r>
            <a:r>
              <a:rPr lang="en-US" sz="1400" b="1" dirty="0" err="1" smtClean="0">
                <a:latin typeface="Courier New"/>
                <a:cs typeface="Courier New"/>
              </a:rPr>
              <a:t>src_port</a:t>
            </a:r>
            <a:r>
              <a:rPr lang="en-US" sz="1400" b="1" dirty="0" smtClean="0">
                <a:latin typeface="Courier New"/>
                <a:cs typeface="Courier New"/>
              </a:rPr>
              <a:t>; </a:t>
            </a:r>
            <a:r>
              <a:rPr lang="en-US" sz="1400" b="1" dirty="0" smtClean="0">
                <a:solidFill>
                  <a:srgbClr val="008000"/>
                </a:solidFill>
                <a:latin typeface="Courier New"/>
                <a:cs typeface="Courier New"/>
              </a:rPr>
              <a:t>// one-hot encoded</a:t>
            </a:r>
          </a:p>
          <a:p>
            <a:r>
              <a:rPr lang="en-US" sz="1400" b="1" dirty="0" smtClean="0">
                <a:latin typeface="Courier New"/>
                <a:cs typeface="Courier New"/>
              </a:rPr>
              <a:t>    </a:t>
            </a:r>
            <a:r>
              <a:rPr lang="en-US" sz="1400" b="1" dirty="0">
                <a:solidFill>
                  <a:srgbClr val="FF6600"/>
                </a:solidFill>
                <a:latin typeface="Courier New"/>
                <a:cs typeface="Courier New"/>
              </a:rPr>
              <a:t>bit</a:t>
            </a:r>
            <a:r>
              <a:rPr lang="en-US" sz="1400" b="1" dirty="0">
                <a:latin typeface="Courier New"/>
                <a:cs typeface="Courier New"/>
              </a:rPr>
              <a:t>&lt;16&gt; </a:t>
            </a:r>
            <a:r>
              <a:rPr lang="en-US" sz="1400" b="1" dirty="0" err="1">
                <a:latin typeface="Courier New"/>
                <a:cs typeface="Courier New"/>
              </a:rPr>
              <a:t>pkt_len</a:t>
            </a:r>
            <a:r>
              <a:rPr lang="en-US" sz="1400" b="1" dirty="0">
                <a:latin typeface="Courier New"/>
                <a:cs typeface="Courier New"/>
              </a:rPr>
              <a:t>; </a:t>
            </a:r>
            <a:r>
              <a:rPr lang="en-US" sz="1400" b="1" dirty="0">
                <a:solidFill>
                  <a:srgbClr val="008000"/>
                </a:solidFill>
                <a:latin typeface="Courier New"/>
                <a:cs typeface="Courier New"/>
              </a:rPr>
              <a:t>// unsigned </a:t>
            </a:r>
            <a:r>
              <a:rPr lang="en-US" sz="1400" b="1" dirty="0" err="1">
                <a:solidFill>
                  <a:srgbClr val="008000"/>
                </a:solidFill>
                <a:latin typeface="Courier New"/>
                <a:cs typeface="Courier New"/>
              </a:rPr>
              <a:t>int</a:t>
            </a:r>
            <a:endParaRPr lang="en-US" sz="1400" b="1" dirty="0">
              <a:solidFill>
                <a:srgbClr val="008000"/>
              </a:solidFill>
              <a:latin typeface="Courier New"/>
              <a:cs typeface="Courier New"/>
            </a:endParaRPr>
          </a:p>
          <a:p>
            <a:r>
              <a:rPr lang="en-US" sz="1400" b="1" dirty="0" smtClean="0">
                <a:latin typeface="Courier New"/>
                <a:cs typeface="Courier New"/>
              </a:rPr>
              <a:t>}</a:t>
            </a:r>
          </a:p>
        </p:txBody>
      </p:sp>
      <p:sp>
        <p:nvSpPr>
          <p:cNvPr id="6" name="Content Placeholder 2"/>
          <p:cNvSpPr>
            <a:spLocks noGrp="1"/>
          </p:cNvSpPr>
          <p:nvPr>
            <p:ph sz="quarter" idx="10"/>
          </p:nvPr>
        </p:nvSpPr>
        <p:spPr>
          <a:xfrm>
            <a:off x="886064" y="4178850"/>
            <a:ext cx="7700963" cy="1613743"/>
          </a:xfrm>
        </p:spPr>
        <p:txBody>
          <a:bodyPr/>
          <a:lstStyle/>
          <a:p>
            <a:pPr>
              <a:buFont typeface="Arial"/>
              <a:buChar char="•"/>
            </a:pPr>
            <a:r>
              <a:rPr lang="en-US" dirty="0" smtClean="0">
                <a:latin typeface="Courier New"/>
                <a:cs typeface="Courier New"/>
              </a:rPr>
              <a:t>*_</a:t>
            </a:r>
            <a:r>
              <a:rPr lang="en-US" dirty="0" err="1" smtClean="0">
                <a:latin typeface="Courier New"/>
                <a:cs typeface="Courier New"/>
              </a:rPr>
              <a:t>q_size</a:t>
            </a:r>
            <a:r>
              <a:rPr lang="en-US" dirty="0" smtClean="0"/>
              <a:t> – size of each output queue, measured in terms of 32-byte words, when packet starts being processed by the P4 program</a:t>
            </a:r>
          </a:p>
          <a:p>
            <a:pPr>
              <a:buFont typeface="Arial"/>
              <a:buChar char="•"/>
            </a:pPr>
            <a:r>
              <a:rPr lang="en-US" dirty="0" err="1" smtClean="0">
                <a:latin typeface="Courier New"/>
                <a:cs typeface="Courier New"/>
              </a:rPr>
              <a:t>src_port</a:t>
            </a:r>
            <a:r>
              <a:rPr lang="en-US" dirty="0" smtClean="0"/>
              <a:t>/</a:t>
            </a:r>
            <a:r>
              <a:rPr lang="en-US" dirty="0" err="1" smtClean="0">
                <a:latin typeface="Courier New"/>
                <a:cs typeface="Courier New"/>
              </a:rPr>
              <a:t>dst_port</a:t>
            </a:r>
            <a:r>
              <a:rPr lang="en-US" dirty="0" smtClean="0"/>
              <a:t> – one-hot encoded, easy to do multicast</a:t>
            </a:r>
          </a:p>
          <a:p>
            <a:pPr>
              <a:buFont typeface="Arial"/>
              <a:buChar char="•"/>
            </a:pPr>
            <a:r>
              <a:rPr lang="en-US" dirty="0" err="1" smtClean="0">
                <a:latin typeface="Courier New"/>
                <a:cs typeface="Courier New"/>
              </a:rPr>
              <a:t>user_metadata</a:t>
            </a:r>
            <a:r>
              <a:rPr lang="en-US" dirty="0"/>
              <a:t>/</a:t>
            </a:r>
            <a:r>
              <a:rPr lang="en-US" dirty="0" err="1" smtClean="0">
                <a:latin typeface="Courier New"/>
                <a:cs typeface="Courier New"/>
              </a:rPr>
              <a:t>digest_data</a:t>
            </a:r>
            <a:r>
              <a:rPr lang="en-US" dirty="0" smtClean="0"/>
              <a:t> – </a:t>
            </a:r>
            <a:r>
              <a:rPr lang="en-US" dirty="0" err="1" smtClean="0"/>
              <a:t>structs</a:t>
            </a:r>
            <a:r>
              <a:rPr lang="en-US" dirty="0" smtClean="0"/>
              <a:t> defined by the user</a:t>
            </a:r>
            <a:endParaRPr lang="en-US" dirty="0"/>
          </a:p>
        </p:txBody>
      </p:sp>
    </p:spTree>
    <p:extLst>
      <p:ext uri="{BB962C8B-B14F-4D97-AF65-F5344CB8AC3E}">
        <p14:creationId xmlns:p14="http://schemas.microsoft.com/office/powerpoint/2010/main" val="489583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4-NetFPGA_Cam_Summit">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P4-NetFPGA_Cam_Summit.pot</Template>
  <TotalTime>55163</TotalTime>
  <Words>5039</Words>
  <Application>Microsoft Macintosh PowerPoint</Application>
  <PresentationFormat>On-screen Show (4:3)</PresentationFormat>
  <Paragraphs>937</Paragraphs>
  <Slides>60</Slides>
  <Notes>11</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P4-NetFPGA_Cam_Summit</vt:lpstr>
      <vt:lpstr>SU_Template_TopBar</vt:lpstr>
      <vt:lpstr>PowerPoint Presentation</vt:lpstr>
      <vt:lpstr>Outline </vt:lpstr>
      <vt:lpstr>What is P4?</vt:lpstr>
      <vt:lpstr>Benefits of Programmable Forwarding</vt:lpstr>
      <vt:lpstr>P4 for NetFPGA Overview</vt:lpstr>
      <vt:lpstr>General Process for Programming a P4 Target</vt:lpstr>
      <vt:lpstr>P4-&gt;NetFPGA Compilation Overview</vt:lpstr>
      <vt:lpstr>SimpleSumeSwitch Architecture Model for SUME Target</vt:lpstr>
      <vt:lpstr>Metadata in SimpleSumeSwitch Architecture</vt:lpstr>
      <vt:lpstr>P4-&gt;NetFPGA Compilation Overview</vt:lpstr>
      <vt:lpstr>P4 Language Components</vt:lpstr>
      <vt:lpstr>Overall P4 Program Structure</vt:lpstr>
      <vt:lpstr>Learning by example – L2 Learning Switch</vt:lpstr>
      <vt:lpstr>Learning Switch – Header/Metadata definitions</vt:lpstr>
      <vt:lpstr>Learning Switch – Parser</vt:lpstr>
      <vt:lpstr>Ethernet + IPv4 – Parser</vt:lpstr>
      <vt:lpstr>Control Blocks</vt:lpstr>
      <vt:lpstr>Match-Action Tables</vt:lpstr>
      <vt:lpstr>Actions</vt:lpstr>
      <vt:lpstr>Learning Switch –  Control Flow</vt:lpstr>
      <vt:lpstr>Learning Switch –  Control Flow</vt:lpstr>
      <vt:lpstr>Learning Switch –  Control Flow</vt:lpstr>
      <vt:lpstr>Learning Switch –  Control Flow</vt:lpstr>
      <vt:lpstr>Learning Switch –  Control Flow</vt:lpstr>
      <vt:lpstr>Learning Switch –  Deparser</vt:lpstr>
      <vt:lpstr>Learning Switch – Control-Plane</vt:lpstr>
      <vt:lpstr>API</vt:lpstr>
      <vt:lpstr>Externs</vt:lpstr>
      <vt:lpstr>P4-&gt;NetFPGA Extern Function Library</vt:lpstr>
      <vt:lpstr>Using Atom Externs in P4 – Resetting Counter </vt:lpstr>
      <vt:lpstr>Using Atom Externs in P4 – Resetting Counter </vt:lpstr>
      <vt:lpstr>P4-&gt;NetFPGA Workflow Overview</vt:lpstr>
      <vt:lpstr>P4-NetFPGA Workflow</vt:lpstr>
      <vt:lpstr>Directory Structure of $SUME_FOLDER</vt:lpstr>
      <vt:lpstr>Directory Structure of $SUME_SDNET</vt:lpstr>
      <vt:lpstr>Directory Structure of $P4_PROJECT_DIR</vt:lpstr>
      <vt:lpstr>API &amp; Interactive CLI Tool Generation</vt:lpstr>
      <vt:lpstr>Tutorial Assignments</vt:lpstr>
      <vt:lpstr>Tutorial Assignments</vt:lpstr>
      <vt:lpstr>Assignment 1: Switch as a Calculator</vt:lpstr>
      <vt:lpstr>Switch as Calculator</vt:lpstr>
      <vt:lpstr>Switch as Calculator</vt:lpstr>
      <vt:lpstr>Switch as Calculator</vt:lpstr>
      <vt:lpstr>Switch as Calculator</vt:lpstr>
      <vt:lpstr>Switch Calc Operations</vt:lpstr>
      <vt:lpstr>Assignment 2: TCP Monitor</vt:lpstr>
      <vt:lpstr>TCP Monitor</vt:lpstr>
      <vt:lpstr>PowerPoint Presentation</vt:lpstr>
      <vt:lpstr>PowerPoint Presentation</vt:lpstr>
      <vt:lpstr>PowerPoint Presentation</vt:lpstr>
      <vt:lpstr>Assignment 3: In-band Network Telemetry (INT)</vt:lpstr>
      <vt:lpstr>In-band Network Telemetry (INT)</vt:lpstr>
      <vt:lpstr>In-band Network Telemetry (INT)</vt:lpstr>
      <vt:lpstr>In-band Network Telemetry (INT)</vt:lpstr>
      <vt:lpstr>Additional Details</vt:lpstr>
      <vt:lpstr>Implementing Extern Functions</vt:lpstr>
      <vt:lpstr>Debugging SDNet Simulation</vt:lpstr>
      <vt:lpstr>Debugging SDNet Simulation</vt:lpstr>
      <vt:lpstr>Debugging SUME Simulation</vt:lpstr>
      <vt:lpstr>SDNet Module HDL Wrapper</vt:lpstr>
    </vt:vector>
  </TitlesOfParts>
  <Company>Stanford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P4-NetFPGA</dc:title>
  <dc:creator>gjb@xilinx.com;Stephen Ibanez</dc:creator>
  <cp:keywords>No Markings</cp:keywords>
  <dc:description>2012 PowerPoint template redesign</dc:description>
  <cp:lastModifiedBy>Stephen Ibanez</cp:lastModifiedBy>
  <cp:revision>543</cp:revision>
  <dcterms:created xsi:type="dcterms:W3CDTF">2012-12-05T23:46:21Z</dcterms:created>
  <dcterms:modified xsi:type="dcterms:W3CDTF">2017-07-24T22:56:05Z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670914cc-e7df-4af5-ac38-be6ae21c8a74</vt:lpwstr>
  </property>
  <property fmtid="{D5CDD505-2E9C-101B-9397-08002B2CF9AE}" pid="3" name="XilinxClassification">
    <vt:lpwstr>No Markings</vt:lpwstr>
  </property>
</Properties>
</file>