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326" r:id="rId4"/>
    <p:sldId id="327" r:id="rId5"/>
    <p:sldId id="330" r:id="rId6"/>
    <p:sldId id="329" r:id="rId7"/>
    <p:sldId id="299" r:id="rId8"/>
    <p:sldId id="301" r:id="rId9"/>
    <p:sldId id="309" r:id="rId10"/>
    <p:sldId id="328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79" r:id="rId33"/>
    <p:sldId id="280" r:id="rId34"/>
    <p:sldId id="281" r:id="rId35"/>
    <p:sldId id="310" r:id="rId36"/>
    <p:sldId id="319" r:id="rId37"/>
    <p:sldId id="320" r:id="rId38"/>
    <p:sldId id="314" r:id="rId39"/>
    <p:sldId id="317" r:id="rId40"/>
    <p:sldId id="316" r:id="rId41"/>
    <p:sldId id="313" r:id="rId42"/>
    <p:sldId id="321" r:id="rId43"/>
    <p:sldId id="311" r:id="rId44"/>
    <p:sldId id="322" r:id="rId45"/>
    <p:sldId id="323" r:id="rId46"/>
    <p:sldId id="312" r:id="rId47"/>
    <p:sldId id="324" r:id="rId48"/>
    <p:sldId id="325" r:id="rId49"/>
    <p:sldId id="318" r:id="rId50"/>
    <p:sldId id="315" r:id="rId51"/>
    <p:sldId id="282" r:id="rId52"/>
    <p:sldId id="283" r:id="rId53"/>
    <p:sldId id="284" r:id="rId54"/>
    <p:sldId id="285" r:id="rId55"/>
    <p:sldId id="286" r:id="rId56"/>
    <p:sldId id="287" r:id="rId57"/>
    <p:sldId id="288" r:id="rId58"/>
    <p:sldId id="289" r:id="rId59"/>
    <p:sldId id="290" r:id="rId60"/>
    <p:sldId id="291" r:id="rId61"/>
    <p:sldId id="292" r:id="rId62"/>
    <p:sldId id="293" r:id="rId63"/>
    <p:sldId id="294" r:id="rId64"/>
    <p:sldId id="295" r:id="rId65"/>
    <p:sldId id="296" r:id="rId66"/>
    <p:sldId id="297" r:id="rId67"/>
    <p:sldId id="298" r:id="rId68"/>
    <p:sldId id="300" r:id="rId69"/>
    <p:sldId id="302" r:id="rId70"/>
    <p:sldId id="303" r:id="rId71"/>
    <p:sldId id="304" r:id="rId72"/>
    <p:sldId id="305" r:id="rId73"/>
    <p:sldId id="306" r:id="rId74"/>
    <p:sldId id="307" r:id="rId75"/>
    <p:sldId id="308" r:id="rId76"/>
    <p:sldId id="331" r:id="rId7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7" autoAdjust="0"/>
    <p:restoredTop sz="94660"/>
  </p:normalViewPr>
  <p:slideViewPr>
    <p:cSldViewPr snapToGrid="0">
      <p:cViewPr>
        <p:scale>
          <a:sx n="91" d="100"/>
          <a:sy n="91" d="100"/>
        </p:scale>
        <p:origin x="-336" y="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0885A-E3E3-419B-8AE6-F01C41CF24C5}" type="datetimeFigureOut">
              <a:rPr lang="en-IN" smtClean="0"/>
              <a:t>28-01-2016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8142FBA9-7731-4E3C-8251-E64F351715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5823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0885A-E3E3-419B-8AE6-F01C41CF24C5}" type="datetimeFigureOut">
              <a:rPr lang="en-IN" smtClean="0"/>
              <a:t>28-01-2016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8142FBA9-7731-4E3C-8251-E64F351715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4048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0885A-E3E3-419B-8AE6-F01C41CF24C5}" type="datetimeFigureOut">
              <a:rPr lang="en-IN" smtClean="0"/>
              <a:t>28-01-2016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8142FBA9-7731-4E3C-8251-E64F351715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91575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0885A-E3E3-419B-8AE6-F01C41CF24C5}" type="datetimeFigureOut">
              <a:rPr lang="en-IN" smtClean="0"/>
              <a:t>28-01-2016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8142FBA9-7731-4E3C-8251-E64F3517152E}" type="slidenum">
              <a:rPr lang="en-IN" smtClean="0"/>
              <a:t>‹#›</a:t>
            </a:fld>
            <a:endParaRPr lang="en-IN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8493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0885A-E3E3-419B-8AE6-F01C41CF24C5}" type="datetimeFigureOut">
              <a:rPr lang="en-IN" smtClean="0"/>
              <a:t>28-01-2016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8142FBA9-7731-4E3C-8251-E64F351715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24051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0885A-E3E3-419B-8AE6-F01C41CF24C5}" type="datetimeFigureOut">
              <a:rPr lang="en-IN" smtClean="0"/>
              <a:t>28-01-2016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2FBA9-7731-4E3C-8251-E64F351715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47636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0885A-E3E3-419B-8AE6-F01C41CF24C5}" type="datetimeFigureOut">
              <a:rPr lang="en-IN" smtClean="0"/>
              <a:t>28-01-2016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2FBA9-7731-4E3C-8251-E64F351715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18462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0885A-E3E3-419B-8AE6-F01C41CF24C5}" type="datetimeFigureOut">
              <a:rPr lang="en-IN" smtClean="0"/>
              <a:t>28-01-2016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2FBA9-7731-4E3C-8251-E64F351715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65270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2930885A-E3E3-419B-8AE6-F01C41CF24C5}" type="datetimeFigureOut">
              <a:rPr lang="en-IN" smtClean="0"/>
              <a:t>28-01-2016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8142FBA9-7731-4E3C-8251-E64F351715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5095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0885A-E3E3-419B-8AE6-F01C41CF24C5}" type="datetimeFigureOut">
              <a:rPr lang="en-IN" smtClean="0"/>
              <a:t>28-01-2016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2FBA9-7731-4E3C-8251-E64F351715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6971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0885A-E3E3-419B-8AE6-F01C41CF24C5}" type="datetimeFigureOut">
              <a:rPr lang="en-IN" smtClean="0"/>
              <a:t>28-01-2016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8142FBA9-7731-4E3C-8251-E64F351715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2278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0885A-E3E3-419B-8AE6-F01C41CF24C5}" type="datetimeFigureOut">
              <a:rPr lang="en-IN" smtClean="0"/>
              <a:t>28-01-2016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2FBA9-7731-4E3C-8251-E64F351715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9922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0885A-E3E3-419B-8AE6-F01C41CF24C5}" type="datetimeFigureOut">
              <a:rPr lang="en-IN" smtClean="0"/>
              <a:t>28-01-2016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2FBA9-7731-4E3C-8251-E64F351715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3629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0885A-E3E3-419B-8AE6-F01C41CF24C5}" type="datetimeFigureOut">
              <a:rPr lang="en-IN" smtClean="0"/>
              <a:t>28-01-2016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2FBA9-7731-4E3C-8251-E64F351715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9639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0885A-E3E3-419B-8AE6-F01C41CF24C5}" type="datetimeFigureOut">
              <a:rPr lang="en-IN" smtClean="0"/>
              <a:t>28-01-2016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2FBA9-7731-4E3C-8251-E64F351715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101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0885A-E3E3-419B-8AE6-F01C41CF24C5}" type="datetimeFigureOut">
              <a:rPr lang="en-IN" smtClean="0"/>
              <a:t>28-01-2016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2FBA9-7731-4E3C-8251-E64F351715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0095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0885A-E3E3-419B-8AE6-F01C41CF24C5}" type="datetimeFigureOut">
              <a:rPr lang="en-IN" smtClean="0"/>
              <a:t>28-01-2016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2FBA9-7731-4E3C-8251-E64F351715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6386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30885A-E3E3-419B-8AE6-F01C41CF24C5}" type="datetimeFigureOut">
              <a:rPr lang="en-IN" smtClean="0"/>
              <a:t>28-01-2016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42FBA9-7731-4E3C-8251-E64F351715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37480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Hindi Learning : Day 2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94542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5819" y="1446389"/>
            <a:ext cx="9880979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10 – </a:t>
            </a:r>
            <a:r>
              <a:rPr lang="en-IN" sz="2800" dirty="0" err="1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dus</a:t>
            </a:r>
            <a:endParaRPr lang="en-IN" sz="2800" dirty="0" smtClean="0">
              <a:latin typeface="Adobe Myungjo Std M" panose="02020600000000000000" pitchFamily="18" charset="-128"/>
              <a:ea typeface="Adobe Myungjo Std M" panose="02020600000000000000" pitchFamily="18" charset="-128"/>
            </a:endParaRPr>
          </a:p>
          <a:p>
            <a:r>
              <a:rPr lang="en-IN" sz="2800" dirty="0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20 – bees</a:t>
            </a:r>
          </a:p>
          <a:p>
            <a:r>
              <a:rPr lang="en-IN" sz="2800" dirty="0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30 – tees</a:t>
            </a:r>
          </a:p>
          <a:p>
            <a:r>
              <a:rPr lang="en-IN" sz="2800" dirty="0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40 – </a:t>
            </a:r>
            <a:r>
              <a:rPr lang="en-IN" sz="2800" dirty="0" err="1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chaalees</a:t>
            </a:r>
            <a:endParaRPr lang="en-IN" sz="2800" dirty="0" smtClean="0">
              <a:latin typeface="Adobe Myungjo Std M" panose="02020600000000000000" pitchFamily="18" charset="-128"/>
              <a:ea typeface="Adobe Myungjo Std M" panose="02020600000000000000" pitchFamily="18" charset="-128"/>
            </a:endParaRPr>
          </a:p>
          <a:p>
            <a:r>
              <a:rPr lang="en-IN" sz="2800" dirty="0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50 – </a:t>
            </a:r>
            <a:r>
              <a:rPr lang="en-IN" sz="2800" dirty="0" err="1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pachaas</a:t>
            </a:r>
            <a:endParaRPr lang="en-IN" sz="2800" dirty="0" smtClean="0">
              <a:latin typeface="Adobe Myungjo Std M" panose="02020600000000000000" pitchFamily="18" charset="-128"/>
              <a:ea typeface="Adobe Myungjo Std M" panose="02020600000000000000" pitchFamily="18" charset="-128"/>
            </a:endParaRPr>
          </a:p>
          <a:p>
            <a:r>
              <a:rPr lang="en-IN" sz="2800" dirty="0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60 – </a:t>
            </a:r>
            <a:r>
              <a:rPr lang="en-IN" sz="2800" dirty="0" err="1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saatth</a:t>
            </a:r>
            <a:endParaRPr lang="en-IN" sz="2800" dirty="0" smtClean="0">
              <a:latin typeface="Adobe Myungjo Std M" panose="02020600000000000000" pitchFamily="18" charset="-128"/>
              <a:ea typeface="Adobe Myungjo Std M" panose="02020600000000000000" pitchFamily="18" charset="-128"/>
            </a:endParaRPr>
          </a:p>
          <a:p>
            <a:r>
              <a:rPr lang="en-IN" sz="2800" dirty="0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70 – </a:t>
            </a:r>
            <a:r>
              <a:rPr lang="en-IN" sz="2800" dirty="0" err="1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sattar</a:t>
            </a:r>
            <a:endParaRPr lang="en-IN" sz="2800" dirty="0" smtClean="0">
              <a:latin typeface="Adobe Myungjo Std M" panose="02020600000000000000" pitchFamily="18" charset="-128"/>
              <a:ea typeface="Adobe Myungjo Std M" panose="02020600000000000000" pitchFamily="18" charset="-128"/>
            </a:endParaRPr>
          </a:p>
          <a:p>
            <a:r>
              <a:rPr lang="en-IN" sz="2800" dirty="0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80 – </a:t>
            </a:r>
            <a:r>
              <a:rPr lang="en-IN" sz="2800" dirty="0" err="1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assii</a:t>
            </a:r>
            <a:endParaRPr lang="en-IN" sz="2800" dirty="0" smtClean="0">
              <a:latin typeface="Adobe Myungjo Std M" panose="02020600000000000000" pitchFamily="18" charset="-128"/>
              <a:ea typeface="Adobe Myungjo Std M" panose="02020600000000000000" pitchFamily="18" charset="-128"/>
            </a:endParaRPr>
          </a:p>
          <a:p>
            <a:r>
              <a:rPr lang="en-IN" sz="2800" dirty="0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90 – </a:t>
            </a:r>
            <a:r>
              <a:rPr lang="en-IN" sz="2800" dirty="0" err="1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nabbai</a:t>
            </a:r>
            <a:endParaRPr lang="en-IN" sz="2800" dirty="0" smtClean="0">
              <a:latin typeface="Adobe Myungjo Std M" panose="02020600000000000000" pitchFamily="18" charset="-128"/>
              <a:ea typeface="Adobe Myungjo Std M" panose="02020600000000000000" pitchFamily="18" charset="-128"/>
            </a:endParaRPr>
          </a:p>
          <a:p>
            <a:r>
              <a:rPr lang="en-IN" sz="2800" dirty="0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100 – </a:t>
            </a:r>
            <a:r>
              <a:rPr lang="en-IN" sz="2800" dirty="0" err="1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sau</a:t>
            </a:r>
            <a:endParaRPr lang="en-IN" sz="2800" dirty="0" smtClean="0">
              <a:latin typeface="Adobe Myungjo Std M" panose="02020600000000000000" pitchFamily="18" charset="-128"/>
              <a:ea typeface="Adobe Myungjo Std M" panose="02020600000000000000" pitchFamily="18" charset="-128"/>
            </a:endParaRPr>
          </a:p>
          <a:p>
            <a:endParaRPr lang="en-IN" sz="2800" dirty="0">
              <a:latin typeface="Adobe Myungjo Std M" panose="02020600000000000000" pitchFamily="18" charset="-128"/>
              <a:ea typeface="Adobe Myungjo Std M" panose="020206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806122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Pronouns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68670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14149" y="545910"/>
            <a:ext cx="109728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u="sng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Levels of Respect:</a:t>
            </a:r>
          </a:p>
          <a:p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	</a:t>
            </a:r>
            <a:endParaRPr lang="en-IN" sz="2800" dirty="0" smtClean="0">
              <a:latin typeface="Adobe Myungjo Std M" panose="02020600000000000000" pitchFamily="18" charset="-128"/>
              <a:ea typeface="Adobe Myungjo Std M" panose="02020600000000000000" pitchFamily="18" charset="-128"/>
            </a:endParaRPr>
          </a:p>
          <a:p>
            <a:r>
              <a:rPr lang="en-IN" sz="2800" dirty="0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While </a:t>
            </a:r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speaking Hindi, there are 3 levels of respect </a:t>
            </a:r>
            <a:r>
              <a:rPr lang="en-IN" sz="2800" dirty="0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–</a:t>
            </a:r>
          </a:p>
          <a:p>
            <a:endParaRPr lang="en-IN" sz="2800" dirty="0">
              <a:latin typeface="Adobe Myungjo Std M" panose="02020600000000000000" pitchFamily="18" charset="-128"/>
              <a:ea typeface="Adobe Myungjo Std M" panose="02020600000000000000" pitchFamily="18" charset="-128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The first level is very </a:t>
            </a:r>
            <a:r>
              <a:rPr lang="en-IN" sz="2800" b="1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formal</a:t>
            </a:r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. This is used with adults, strangers and in formal occasions. This is always recommended.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The second level is</a:t>
            </a:r>
            <a:r>
              <a:rPr lang="en-IN" sz="2800" b="1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semi-formal</a:t>
            </a:r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. This is used with people of the same age as us and is a little more </a:t>
            </a:r>
            <a:r>
              <a:rPr lang="en-IN" sz="2800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fimiliar</a:t>
            </a:r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than the formal level.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The last level is </a:t>
            </a:r>
            <a:r>
              <a:rPr lang="en-IN" sz="2800" b="1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informal</a:t>
            </a:r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. This is used with people that are close to us like friends.</a:t>
            </a:r>
          </a:p>
        </p:txBody>
      </p:sp>
    </p:spTree>
    <p:extLst>
      <p:ext uri="{BB962C8B-B14F-4D97-AF65-F5344CB8AC3E}">
        <p14:creationId xmlns:p14="http://schemas.microsoft.com/office/powerpoint/2010/main" val="20114307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09431" y="1624083"/>
            <a:ext cx="1130034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u="sng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Mei – I</a:t>
            </a:r>
          </a:p>
          <a:p>
            <a:endParaRPr lang="en-IN" sz="2800" b="1" dirty="0" smtClean="0">
              <a:latin typeface="Adobe Myungjo Std M" panose="02020600000000000000" pitchFamily="18" charset="-128"/>
              <a:ea typeface="Adobe Myungjo Std M" panose="02020600000000000000" pitchFamily="18" charset="-128"/>
            </a:endParaRPr>
          </a:p>
          <a:p>
            <a:r>
              <a:rPr lang="en-IN" sz="2800" b="1" dirty="0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I</a:t>
            </a:r>
            <a:r>
              <a:rPr lang="en-IN" sz="2800" dirty="0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</a:t>
            </a:r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am a teacher.</a:t>
            </a:r>
          </a:p>
          <a:p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Mei </a:t>
            </a:r>
            <a:r>
              <a:rPr lang="en-IN" sz="2800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adhyapak</a:t>
            </a:r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</a:t>
            </a:r>
            <a:r>
              <a:rPr lang="en-IN" sz="2800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hoon</a:t>
            </a:r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.</a:t>
            </a:r>
          </a:p>
          <a:p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 </a:t>
            </a:r>
          </a:p>
          <a:p>
            <a:r>
              <a:rPr lang="en-IN" sz="2800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Adhyapak</a:t>
            </a:r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– teacher</a:t>
            </a:r>
          </a:p>
          <a:p>
            <a:r>
              <a:rPr lang="en-IN" sz="2800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Hoon</a:t>
            </a:r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– am (sentence ending used with first person pronouns)</a:t>
            </a:r>
          </a:p>
        </p:txBody>
      </p:sp>
    </p:spTree>
    <p:extLst>
      <p:ext uri="{BB962C8B-B14F-4D97-AF65-F5344CB8AC3E}">
        <p14:creationId xmlns:p14="http://schemas.microsoft.com/office/powerpoint/2010/main" val="41018822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545911" y="1678675"/>
            <a:ext cx="1125940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u="sng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Aap</a:t>
            </a:r>
            <a:r>
              <a:rPr lang="en-IN" sz="2800" b="1" u="sng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– you (formal)</a:t>
            </a:r>
          </a:p>
          <a:p>
            <a:endParaRPr lang="en-IN" sz="2800" b="1" dirty="0" smtClean="0">
              <a:latin typeface="Adobe Myungjo Std M" panose="02020600000000000000" pitchFamily="18" charset="-128"/>
              <a:ea typeface="Adobe Myungjo Std M" panose="02020600000000000000" pitchFamily="18" charset="-128"/>
            </a:endParaRPr>
          </a:p>
          <a:p>
            <a:r>
              <a:rPr lang="en-IN" sz="2800" b="1" dirty="0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You</a:t>
            </a:r>
            <a:r>
              <a:rPr lang="en-IN" sz="2800" dirty="0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</a:t>
            </a:r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are a student.</a:t>
            </a:r>
          </a:p>
          <a:p>
            <a:r>
              <a:rPr lang="en-IN" sz="2800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Aap</a:t>
            </a:r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</a:t>
            </a:r>
            <a:r>
              <a:rPr lang="en-IN" sz="2800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vidyaarthi</a:t>
            </a:r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</a:t>
            </a:r>
            <a:r>
              <a:rPr lang="en-IN" sz="2800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hain</a:t>
            </a:r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.</a:t>
            </a:r>
          </a:p>
          <a:p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 </a:t>
            </a:r>
          </a:p>
          <a:p>
            <a:r>
              <a:rPr lang="en-IN" sz="2800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Vidyaarthi</a:t>
            </a:r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– student</a:t>
            </a:r>
          </a:p>
          <a:p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Hain – are (sentence ending used with second person formal)</a:t>
            </a:r>
          </a:p>
        </p:txBody>
      </p:sp>
    </p:spTree>
    <p:extLst>
      <p:ext uri="{BB962C8B-B14F-4D97-AF65-F5344CB8AC3E}">
        <p14:creationId xmlns:p14="http://schemas.microsoft.com/office/powerpoint/2010/main" val="3403975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2830" y="1583140"/>
            <a:ext cx="1196908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u="sng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Tum – you (semi-formal)</a:t>
            </a:r>
          </a:p>
          <a:p>
            <a:endParaRPr lang="en-IN" sz="2800" b="1" dirty="0" smtClean="0">
              <a:latin typeface="Adobe Myungjo Std M" panose="02020600000000000000" pitchFamily="18" charset="-128"/>
              <a:ea typeface="Adobe Myungjo Std M" panose="02020600000000000000" pitchFamily="18" charset="-128"/>
            </a:endParaRPr>
          </a:p>
          <a:p>
            <a:r>
              <a:rPr lang="en-IN" sz="2800" b="1" dirty="0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You</a:t>
            </a:r>
            <a:r>
              <a:rPr lang="en-IN" sz="2800" dirty="0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</a:t>
            </a:r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are a student.</a:t>
            </a:r>
          </a:p>
          <a:p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Tum </a:t>
            </a:r>
            <a:r>
              <a:rPr lang="en-IN" sz="2800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vidyaarthi</a:t>
            </a:r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ho.</a:t>
            </a:r>
          </a:p>
          <a:p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 </a:t>
            </a:r>
          </a:p>
          <a:p>
            <a:r>
              <a:rPr lang="en-IN" sz="2800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Vidyaarthi</a:t>
            </a:r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– student</a:t>
            </a:r>
          </a:p>
          <a:p>
            <a:r>
              <a:rPr lang="en-IN" sz="2800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Ho</a:t>
            </a:r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– are (sentence ending used with second person semi-formal)</a:t>
            </a:r>
          </a:p>
        </p:txBody>
      </p:sp>
    </p:spTree>
    <p:extLst>
      <p:ext uri="{BB962C8B-B14F-4D97-AF65-F5344CB8AC3E}">
        <p14:creationId xmlns:p14="http://schemas.microsoft.com/office/powerpoint/2010/main" val="15866468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545910" y="1569492"/>
            <a:ext cx="1120481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u="sng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Too – you (informal)</a:t>
            </a:r>
          </a:p>
          <a:p>
            <a:endParaRPr lang="en-IN" sz="2800" b="1" dirty="0" smtClean="0">
              <a:latin typeface="Adobe Myungjo Std M" panose="02020600000000000000" pitchFamily="18" charset="-128"/>
              <a:ea typeface="Adobe Myungjo Std M" panose="02020600000000000000" pitchFamily="18" charset="-128"/>
            </a:endParaRPr>
          </a:p>
          <a:p>
            <a:r>
              <a:rPr lang="en-IN" sz="2800" b="1" dirty="0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You</a:t>
            </a:r>
            <a:r>
              <a:rPr lang="en-IN" sz="2800" dirty="0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</a:t>
            </a:r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are a student.</a:t>
            </a:r>
          </a:p>
          <a:p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Too </a:t>
            </a:r>
            <a:r>
              <a:rPr lang="en-IN" sz="2800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vidyaarthi</a:t>
            </a:r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</a:t>
            </a:r>
            <a:r>
              <a:rPr lang="en-IN" sz="2800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hai</a:t>
            </a:r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.</a:t>
            </a:r>
          </a:p>
          <a:p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 </a:t>
            </a:r>
          </a:p>
          <a:p>
            <a:r>
              <a:rPr lang="en-IN" sz="2800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Vidyaarthi</a:t>
            </a:r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– student</a:t>
            </a:r>
          </a:p>
          <a:p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Hai – are (sentence ending used with second person informal)</a:t>
            </a:r>
          </a:p>
        </p:txBody>
      </p:sp>
    </p:spTree>
    <p:extLst>
      <p:ext uri="{BB962C8B-B14F-4D97-AF65-F5344CB8AC3E}">
        <p14:creationId xmlns:p14="http://schemas.microsoft.com/office/powerpoint/2010/main" val="35033016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545910" y="1569492"/>
            <a:ext cx="1120481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u="sng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Yaha</a:t>
            </a:r>
            <a:r>
              <a:rPr lang="en-IN" sz="2800" b="1" u="sng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– he / she / this(third person - formal)</a:t>
            </a:r>
          </a:p>
          <a:p>
            <a:pPr lvl="0"/>
            <a:r>
              <a:rPr lang="en-IN" sz="2800" dirty="0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	Used </a:t>
            </a:r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when the third person is part of the conversation</a:t>
            </a:r>
          </a:p>
          <a:p>
            <a:endParaRPr lang="en-IN" sz="2800" b="1" dirty="0" smtClean="0">
              <a:latin typeface="Adobe Myungjo Std M" panose="02020600000000000000" pitchFamily="18" charset="-128"/>
              <a:ea typeface="Adobe Myungjo Std M" panose="02020600000000000000" pitchFamily="18" charset="-128"/>
            </a:endParaRPr>
          </a:p>
          <a:p>
            <a:r>
              <a:rPr lang="en-IN" sz="2800" b="1" dirty="0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He </a:t>
            </a:r>
            <a:r>
              <a:rPr lang="en-IN" sz="2800" b="1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/ She</a:t>
            </a:r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is a student.</a:t>
            </a:r>
          </a:p>
          <a:p>
            <a:r>
              <a:rPr lang="en-IN" sz="2800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Yaha</a:t>
            </a:r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</a:t>
            </a:r>
            <a:r>
              <a:rPr lang="en-IN" sz="2800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vidyaarthi</a:t>
            </a:r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</a:t>
            </a:r>
            <a:r>
              <a:rPr lang="en-IN" sz="2800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hai</a:t>
            </a:r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.</a:t>
            </a:r>
          </a:p>
          <a:p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 </a:t>
            </a:r>
          </a:p>
          <a:p>
            <a:r>
              <a:rPr lang="en-IN" sz="2800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Vidyaarthi</a:t>
            </a:r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– student</a:t>
            </a:r>
          </a:p>
          <a:p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Hai – is (sentence ending used with third person</a:t>
            </a:r>
            <a:r>
              <a:rPr lang="en-IN" sz="2800" dirty="0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)</a:t>
            </a:r>
            <a:endParaRPr lang="en-IN" sz="2800" dirty="0">
              <a:latin typeface="Adobe Myungjo Std M" panose="02020600000000000000" pitchFamily="18" charset="-128"/>
              <a:ea typeface="Adobe Myungjo Std M" panose="020206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112404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5910" y="1569492"/>
            <a:ext cx="1120481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u="sng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Waha</a:t>
            </a:r>
            <a:r>
              <a:rPr lang="en-IN" sz="2800" b="1" u="sng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– he / she / that(third person – formal)</a:t>
            </a:r>
          </a:p>
          <a:p>
            <a:pPr lvl="0"/>
            <a:r>
              <a:rPr lang="en-IN" sz="2800" dirty="0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	Used </a:t>
            </a:r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when the third person is far </a:t>
            </a:r>
            <a:r>
              <a:rPr lang="en-IN" sz="2800" dirty="0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away</a:t>
            </a:r>
          </a:p>
          <a:p>
            <a:pPr lvl="0"/>
            <a:endParaRPr lang="en-IN" sz="2800" dirty="0">
              <a:latin typeface="Adobe Myungjo Std M" panose="02020600000000000000" pitchFamily="18" charset="-128"/>
              <a:ea typeface="Adobe Myungjo Std M" panose="02020600000000000000" pitchFamily="18" charset="-128"/>
            </a:endParaRPr>
          </a:p>
          <a:p>
            <a:r>
              <a:rPr lang="en-IN" sz="2800" b="1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He / She</a:t>
            </a:r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is a student.</a:t>
            </a:r>
          </a:p>
          <a:p>
            <a:r>
              <a:rPr lang="en-IN" sz="2800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Waha</a:t>
            </a:r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</a:t>
            </a:r>
            <a:r>
              <a:rPr lang="en-IN" sz="2800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vidyaarthi</a:t>
            </a:r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</a:t>
            </a:r>
            <a:r>
              <a:rPr lang="en-IN" sz="2800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hai</a:t>
            </a:r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.</a:t>
            </a:r>
          </a:p>
          <a:p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 </a:t>
            </a:r>
          </a:p>
          <a:p>
            <a:r>
              <a:rPr lang="en-IN" sz="2800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Vidyaarthi</a:t>
            </a:r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– student</a:t>
            </a:r>
          </a:p>
          <a:p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Hai – is (sentence ending used with third person)</a:t>
            </a:r>
          </a:p>
        </p:txBody>
      </p:sp>
    </p:spTree>
    <p:extLst>
      <p:ext uri="{BB962C8B-B14F-4D97-AF65-F5344CB8AC3E}">
        <p14:creationId xmlns:p14="http://schemas.microsoft.com/office/powerpoint/2010/main" val="10201145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5910" y="1569492"/>
            <a:ext cx="1120481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u="sng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Ye – he / she / this(third person – semi-formal)</a:t>
            </a:r>
          </a:p>
          <a:p>
            <a:pPr lvl="0"/>
            <a:r>
              <a:rPr lang="en-IN" sz="2800" dirty="0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	Used </a:t>
            </a:r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when the third person is part of the conversation</a:t>
            </a:r>
          </a:p>
          <a:p>
            <a:endParaRPr lang="en-IN" sz="2800" b="1" dirty="0" smtClean="0">
              <a:latin typeface="Adobe Myungjo Std M" panose="02020600000000000000" pitchFamily="18" charset="-128"/>
              <a:ea typeface="Adobe Myungjo Std M" panose="02020600000000000000" pitchFamily="18" charset="-128"/>
            </a:endParaRPr>
          </a:p>
          <a:p>
            <a:r>
              <a:rPr lang="en-IN" sz="2800" b="1" dirty="0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He </a:t>
            </a:r>
            <a:r>
              <a:rPr lang="en-IN" sz="2800" b="1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/ She</a:t>
            </a:r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is a student.</a:t>
            </a:r>
          </a:p>
          <a:p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Ye </a:t>
            </a:r>
            <a:r>
              <a:rPr lang="en-IN" sz="2800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vidyaarthi</a:t>
            </a:r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</a:t>
            </a:r>
            <a:r>
              <a:rPr lang="en-IN" sz="2800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hai</a:t>
            </a:r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.</a:t>
            </a:r>
          </a:p>
          <a:p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 </a:t>
            </a:r>
          </a:p>
          <a:p>
            <a:r>
              <a:rPr lang="en-IN" sz="2800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Vidyaarthi</a:t>
            </a:r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– student</a:t>
            </a:r>
          </a:p>
          <a:p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Hai – is (sentence ending used with third person)</a:t>
            </a:r>
          </a:p>
        </p:txBody>
      </p:sp>
    </p:spTree>
    <p:extLst>
      <p:ext uri="{BB962C8B-B14F-4D97-AF65-F5344CB8AC3E}">
        <p14:creationId xmlns:p14="http://schemas.microsoft.com/office/powerpoint/2010/main" val="552418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Today’s Agenda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More </a:t>
            </a:r>
            <a:r>
              <a:rPr lang="en-IN" b="1" dirty="0" smtClean="0"/>
              <a:t>Vocabulary</a:t>
            </a:r>
          </a:p>
          <a:p>
            <a:r>
              <a:rPr lang="en-IN" b="1" dirty="0" smtClean="0"/>
              <a:t>Pronouns</a:t>
            </a:r>
            <a:r>
              <a:rPr lang="en-IN" dirty="0" smtClean="0"/>
              <a:t> and examples in usage</a:t>
            </a:r>
          </a:p>
          <a:p>
            <a:r>
              <a:rPr lang="en-IN" b="1" dirty="0" smtClean="0"/>
              <a:t>Question words </a:t>
            </a:r>
            <a:r>
              <a:rPr lang="en-IN" dirty="0" smtClean="0"/>
              <a:t>and examples in usage</a:t>
            </a:r>
          </a:p>
          <a:p>
            <a:r>
              <a:rPr lang="en-IN" dirty="0" smtClean="0"/>
              <a:t>Transportation: Bus</a:t>
            </a:r>
          </a:p>
          <a:p>
            <a:r>
              <a:rPr lang="en-IN" dirty="0" smtClean="0"/>
              <a:t>Transportation: Taxi</a:t>
            </a:r>
          </a:p>
          <a:p>
            <a:r>
              <a:rPr lang="en-IN" b="1" dirty="0" smtClean="0"/>
              <a:t>Directions</a:t>
            </a:r>
          </a:p>
          <a:p>
            <a:r>
              <a:rPr lang="en-IN" dirty="0" smtClean="0"/>
              <a:t>Recap of </a:t>
            </a:r>
            <a:r>
              <a:rPr lang="en-IN" b="1" dirty="0" smtClean="0"/>
              <a:t>Self-Introduction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41959262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5910" y="1569492"/>
            <a:ext cx="1120481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u="sng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Wo – he / she / that(third person – semi-formal)</a:t>
            </a:r>
          </a:p>
          <a:p>
            <a:pPr lvl="0"/>
            <a:r>
              <a:rPr lang="en-IN" sz="2800" dirty="0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	Used </a:t>
            </a:r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when the third person is far away</a:t>
            </a:r>
          </a:p>
          <a:p>
            <a:endParaRPr lang="en-IN" sz="2800" b="1" dirty="0" smtClean="0">
              <a:latin typeface="Adobe Myungjo Std M" panose="02020600000000000000" pitchFamily="18" charset="-128"/>
              <a:ea typeface="Adobe Myungjo Std M" panose="02020600000000000000" pitchFamily="18" charset="-128"/>
            </a:endParaRPr>
          </a:p>
          <a:p>
            <a:r>
              <a:rPr lang="en-IN" sz="2800" b="1" dirty="0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He </a:t>
            </a:r>
            <a:r>
              <a:rPr lang="en-IN" sz="2800" b="1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/ She</a:t>
            </a:r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is a student.</a:t>
            </a:r>
          </a:p>
          <a:p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Wo </a:t>
            </a:r>
            <a:r>
              <a:rPr lang="en-IN" sz="2800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vidyaarthi</a:t>
            </a:r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</a:t>
            </a:r>
            <a:r>
              <a:rPr lang="en-IN" sz="2800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hai</a:t>
            </a:r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.</a:t>
            </a:r>
          </a:p>
          <a:p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 </a:t>
            </a:r>
          </a:p>
          <a:p>
            <a:r>
              <a:rPr lang="en-IN" sz="2800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Vidyaarthi</a:t>
            </a:r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– student</a:t>
            </a:r>
          </a:p>
          <a:p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Hai – is (sentence ending used with third person)</a:t>
            </a:r>
          </a:p>
        </p:txBody>
      </p:sp>
    </p:spTree>
    <p:extLst>
      <p:ext uri="{BB962C8B-B14F-4D97-AF65-F5344CB8AC3E}">
        <p14:creationId xmlns:p14="http://schemas.microsoft.com/office/powerpoint/2010/main" val="9402401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1068" y="177420"/>
            <a:ext cx="11741624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u="sng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Plural Pronouns:</a:t>
            </a:r>
            <a:endParaRPr lang="en-IN" sz="2800" dirty="0">
              <a:latin typeface="Adobe Myungjo Std M" panose="02020600000000000000" pitchFamily="18" charset="-128"/>
              <a:ea typeface="Adobe Myungjo Std M" panose="02020600000000000000" pitchFamily="18" charset="-128"/>
            </a:endParaRPr>
          </a:p>
          <a:p>
            <a:endParaRPr lang="en-IN" sz="2800" dirty="0" smtClean="0">
              <a:latin typeface="Adobe Myungjo Std M" panose="02020600000000000000" pitchFamily="18" charset="-128"/>
              <a:ea typeface="Adobe Myungjo Std M" panose="02020600000000000000" pitchFamily="18" charset="-128"/>
            </a:endParaRPr>
          </a:p>
          <a:p>
            <a:r>
              <a:rPr lang="en-IN" sz="2800" dirty="0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Hum </a:t>
            </a:r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- we</a:t>
            </a:r>
          </a:p>
          <a:p>
            <a:r>
              <a:rPr lang="en-IN" sz="2800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Aap</a:t>
            </a:r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log – you all (formal)</a:t>
            </a:r>
          </a:p>
          <a:p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Tum log – you all (informal)</a:t>
            </a:r>
          </a:p>
          <a:p>
            <a:r>
              <a:rPr lang="en-IN" sz="2800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Yaha</a:t>
            </a:r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log – these people (formal)</a:t>
            </a:r>
          </a:p>
          <a:p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Way log – those people (formal)</a:t>
            </a:r>
          </a:p>
          <a:p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Ye log – these people (informal)</a:t>
            </a:r>
          </a:p>
          <a:p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Wo log – those people (formal)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IN" sz="2800" dirty="0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	These </a:t>
            </a:r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can be used in the same way as the pronouns given </a:t>
            </a:r>
            <a:r>
              <a:rPr lang="en-IN" sz="2800" dirty="0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above.</a:t>
            </a:r>
            <a:endParaRPr lang="en-IN" sz="2800" dirty="0">
              <a:latin typeface="Adobe Myungjo Std M" panose="02020600000000000000" pitchFamily="18" charset="-128"/>
              <a:ea typeface="Adobe Myungjo Std M" panose="02020600000000000000" pitchFamily="18" charset="-128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IN" sz="2800" dirty="0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	The </a:t>
            </a:r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sentence ending used for these is ‘</a:t>
            </a:r>
            <a:r>
              <a:rPr lang="en-IN" sz="2800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hein</a:t>
            </a:r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’.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IN" sz="2800" dirty="0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	Exception</a:t>
            </a:r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: sentence ending used with ‘tum log’ is ‘</a:t>
            </a:r>
            <a:r>
              <a:rPr lang="en-IN" sz="2800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ho</a:t>
            </a:r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’.</a:t>
            </a:r>
          </a:p>
          <a:p>
            <a:r>
              <a:rPr lang="en-IN" sz="2800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Eg</a:t>
            </a:r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: </a:t>
            </a:r>
            <a:r>
              <a:rPr lang="en-IN" sz="2800" b="1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Hum</a:t>
            </a:r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</a:t>
            </a:r>
            <a:r>
              <a:rPr lang="en-IN" sz="2800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vidyaarthi</a:t>
            </a:r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</a:t>
            </a:r>
            <a:r>
              <a:rPr lang="en-IN" sz="2800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hein</a:t>
            </a:r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.</a:t>
            </a:r>
          </a:p>
          <a:p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   </a:t>
            </a:r>
            <a:r>
              <a:rPr lang="en-IN" sz="2800" b="1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Tum log</a:t>
            </a:r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</a:t>
            </a:r>
            <a:r>
              <a:rPr lang="en-IN" sz="2800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vidyaarthi</a:t>
            </a:r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ho.</a:t>
            </a:r>
          </a:p>
        </p:txBody>
      </p:sp>
    </p:spTree>
    <p:extLst>
      <p:ext uri="{BB962C8B-B14F-4D97-AF65-F5344CB8AC3E}">
        <p14:creationId xmlns:p14="http://schemas.microsoft.com/office/powerpoint/2010/main" val="7220574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5910" y="968990"/>
            <a:ext cx="11204812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u="sng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Possessive Pronouns</a:t>
            </a:r>
            <a:r>
              <a:rPr lang="en-IN" sz="2800" b="1" u="sng" dirty="0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:</a:t>
            </a:r>
          </a:p>
          <a:p>
            <a:endParaRPr lang="en-IN" sz="2800" dirty="0">
              <a:latin typeface="Adobe Myungjo Std M" panose="02020600000000000000" pitchFamily="18" charset="-128"/>
              <a:ea typeface="Adobe Myungjo Std M" panose="02020600000000000000" pitchFamily="18" charset="-128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IN" sz="2800" dirty="0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	Possessive </a:t>
            </a:r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pronoun ends with ‘a’ if the subject of the sentence is male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IN" sz="2800" dirty="0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	Possessive </a:t>
            </a:r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pronoun ends with ‘</a:t>
            </a:r>
            <a:r>
              <a:rPr lang="en-IN" sz="2800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i</a:t>
            </a:r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’ if the subject of the sentence is female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IN" sz="2800" dirty="0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	Subject </a:t>
            </a:r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of the sentence may or may not be the person (first, second or third) addressed. It can also be any common noun, abstract noun, verb or adjective.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	</a:t>
            </a:r>
            <a:r>
              <a:rPr lang="en-IN" sz="2800" dirty="0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Possessive </a:t>
            </a:r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pronoun ends with ‘e’ to show direct possession.</a:t>
            </a:r>
          </a:p>
        </p:txBody>
      </p:sp>
    </p:spTree>
    <p:extLst>
      <p:ext uri="{BB962C8B-B14F-4D97-AF65-F5344CB8AC3E}">
        <p14:creationId xmlns:p14="http://schemas.microsoft.com/office/powerpoint/2010/main" val="9998996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18614" y="1201002"/>
            <a:ext cx="11204812" cy="40780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IN" sz="2800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Mera</a:t>
            </a:r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	</a:t>
            </a:r>
            <a:r>
              <a:rPr lang="en-IN" sz="2800" dirty="0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/ </a:t>
            </a:r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Meri 	/ Mere </a:t>
            </a:r>
            <a:r>
              <a:rPr lang="en-IN" sz="2800" dirty="0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	– </a:t>
            </a:r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My</a:t>
            </a:r>
          </a:p>
          <a:p>
            <a:pPr>
              <a:spcAft>
                <a:spcPts val="600"/>
              </a:spcAft>
            </a:pPr>
            <a:r>
              <a:rPr lang="en-IN" sz="2800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Aapka</a:t>
            </a:r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	/ </a:t>
            </a:r>
            <a:r>
              <a:rPr lang="en-IN" sz="2800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Aapki</a:t>
            </a:r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	/ </a:t>
            </a:r>
            <a:r>
              <a:rPr lang="en-IN" sz="2800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Aapke</a:t>
            </a:r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</a:t>
            </a:r>
            <a:r>
              <a:rPr lang="en-IN" sz="2800" dirty="0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	– </a:t>
            </a:r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Your (formal)</a:t>
            </a:r>
          </a:p>
          <a:p>
            <a:pPr>
              <a:spcAft>
                <a:spcPts val="600"/>
              </a:spcAft>
            </a:pPr>
            <a:r>
              <a:rPr lang="en-IN" sz="2800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Tumhara</a:t>
            </a:r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	/ </a:t>
            </a:r>
            <a:r>
              <a:rPr lang="en-IN" sz="2800" dirty="0" err="1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Tumhari</a:t>
            </a:r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	/ </a:t>
            </a:r>
            <a:r>
              <a:rPr lang="en-IN" sz="2800" dirty="0" err="1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Tumhare</a:t>
            </a:r>
            <a:r>
              <a:rPr lang="en-IN" sz="2800" dirty="0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– </a:t>
            </a:r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Your (semi-formal)</a:t>
            </a:r>
          </a:p>
          <a:p>
            <a:pPr>
              <a:spcAft>
                <a:spcPts val="600"/>
              </a:spcAft>
            </a:pPr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Tera 	</a:t>
            </a:r>
            <a:r>
              <a:rPr lang="en-IN" sz="2800" dirty="0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/ </a:t>
            </a:r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Teri 	/ </a:t>
            </a:r>
            <a:r>
              <a:rPr lang="en-IN" sz="2800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Tere</a:t>
            </a:r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</a:t>
            </a:r>
            <a:r>
              <a:rPr lang="en-IN" sz="2800" dirty="0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	– </a:t>
            </a:r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Your (informal)</a:t>
            </a:r>
          </a:p>
          <a:p>
            <a:pPr>
              <a:spcAft>
                <a:spcPts val="600"/>
              </a:spcAft>
            </a:pPr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Inka 		/</a:t>
            </a:r>
            <a:r>
              <a:rPr lang="en-IN" sz="2800" dirty="0" err="1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Inki</a:t>
            </a:r>
            <a:r>
              <a:rPr lang="en-IN" sz="2800" dirty="0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	 </a:t>
            </a:r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	/ </a:t>
            </a:r>
            <a:r>
              <a:rPr lang="en-IN" sz="2800" dirty="0" err="1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Inke</a:t>
            </a:r>
            <a:r>
              <a:rPr lang="en-IN" sz="2800" dirty="0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	– </a:t>
            </a:r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Their (formal)</a:t>
            </a:r>
          </a:p>
          <a:p>
            <a:pPr>
              <a:spcAft>
                <a:spcPts val="600"/>
              </a:spcAft>
            </a:pPr>
            <a:r>
              <a:rPr lang="en-IN" sz="2800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Iska</a:t>
            </a:r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		/ </a:t>
            </a:r>
            <a:r>
              <a:rPr lang="en-IN" sz="2800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Iski</a:t>
            </a:r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	/ </a:t>
            </a:r>
            <a:r>
              <a:rPr lang="en-IN" sz="2800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Iske</a:t>
            </a:r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</a:t>
            </a:r>
            <a:r>
              <a:rPr lang="en-IN" sz="2800" dirty="0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	– </a:t>
            </a:r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Their (semi-formal)</a:t>
            </a:r>
          </a:p>
          <a:p>
            <a:pPr>
              <a:spcAft>
                <a:spcPts val="600"/>
              </a:spcAft>
            </a:pPr>
            <a:r>
              <a:rPr lang="en-IN" sz="2800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Unka</a:t>
            </a:r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	</a:t>
            </a:r>
            <a:r>
              <a:rPr lang="en-IN" sz="2800" dirty="0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/ </a:t>
            </a:r>
            <a:r>
              <a:rPr lang="en-IN" sz="2800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Unki</a:t>
            </a:r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	/ </a:t>
            </a:r>
            <a:r>
              <a:rPr lang="en-IN" sz="2800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Unke</a:t>
            </a:r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</a:t>
            </a:r>
            <a:r>
              <a:rPr lang="en-IN" sz="2800" dirty="0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	– </a:t>
            </a:r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Their </a:t>
            </a:r>
          </a:p>
          <a:p>
            <a:pPr lvl="0"/>
            <a:r>
              <a:rPr lang="en-IN" sz="2800" dirty="0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	Used </a:t>
            </a:r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when the third person is far away</a:t>
            </a:r>
          </a:p>
        </p:txBody>
      </p:sp>
    </p:spTree>
    <p:extLst>
      <p:ext uri="{BB962C8B-B14F-4D97-AF65-F5344CB8AC3E}">
        <p14:creationId xmlns:p14="http://schemas.microsoft.com/office/powerpoint/2010/main" val="5917604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0376" y="569473"/>
            <a:ext cx="11204812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My name is Ajay.</a:t>
            </a:r>
          </a:p>
          <a:p>
            <a:r>
              <a:rPr lang="en-IN" sz="2800" b="1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Mera</a:t>
            </a:r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</a:t>
            </a:r>
            <a:r>
              <a:rPr lang="en-IN" sz="2800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naam</a:t>
            </a:r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Ajay </a:t>
            </a:r>
            <a:r>
              <a:rPr lang="en-IN" sz="2800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hai</a:t>
            </a:r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.</a:t>
            </a:r>
          </a:p>
          <a:p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 </a:t>
            </a:r>
          </a:p>
          <a:p>
            <a:r>
              <a:rPr lang="en-IN" sz="2800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Naam</a:t>
            </a:r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– name</a:t>
            </a:r>
          </a:p>
          <a:p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Hai – is (sentence ending marker)</a:t>
            </a:r>
          </a:p>
          <a:p>
            <a:pPr lvl="0"/>
            <a:r>
              <a:rPr lang="en-IN" sz="2800" dirty="0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	Depending </a:t>
            </a:r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on situation, ‘</a:t>
            </a:r>
            <a:r>
              <a:rPr lang="en-IN" sz="2800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Mera</a:t>
            </a:r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’ can be substituted with any option on the first two columns</a:t>
            </a:r>
            <a:r>
              <a:rPr lang="en-IN" sz="2800" dirty="0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.</a:t>
            </a:r>
          </a:p>
          <a:p>
            <a:pPr lvl="0"/>
            <a:endParaRPr lang="en-IN" sz="2800" dirty="0">
              <a:latin typeface="Adobe Myungjo Std M" panose="02020600000000000000" pitchFamily="18" charset="-128"/>
              <a:ea typeface="Adobe Myungjo Std M" panose="02020600000000000000" pitchFamily="18" charset="-128"/>
            </a:endParaRPr>
          </a:p>
          <a:p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This pen is hers.</a:t>
            </a:r>
          </a:p>
          <a:p>
            <a:r>
              <a:rPr lang="en-IN" sz="2800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Yaha</a:t>
            </a:r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pen (</a:t>
            </a:r>
            <a:r>
              <a:rPr lang="en-IN" sz="2800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kalam</a:t>
            </a:r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) </a:t>
            </a:r>
            <a:r>
              <a:rPr lang="en-IN" sz="2800" b="1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uski</a:t>
            </a:r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</a:t>
            </a:r>
            <a:r>
              <a:rPr lang="en-IN" sz="2800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hai</a:t>
            </a:r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.</a:t>
            </a:r>
          </a:p>
          <a:p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 </a:t>
            </a:r>
          </a:p>
          <a:p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This is his bag.</a:t>
            </a:r>
          </a:p>
          <a:p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Yaya </a:t>
            </a:r>
            <a:r>
              <a:rPr lang="en-IN" sz="2800" b="1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uska</a:t>
            </a:r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bag </a:t>
            </a:r>
            <a:r>
              <a:rPr lang="en-IN" sz="2800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hai</a:t>
            </a:r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.</a:t>
            </a:r>
          </a:p>
          <a:p>
            <a:pPr lvl="0"/>
            <a:endParaRPr lang="en-IN" sz="2800" dirty="0">
              <a:latin typeface="Adobe Myungjo Std M" panose="02020600000000000000" pitchFamily="18" charset="-128"/>
              <a:ea typeface="Adobe Myungjo Std M" panose="020206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59282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0376" y="569473"/>
            <a:ext cx="11204812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I have the book.</a:t>
            </a:r>
          </a:p>
          <a:p>
            <a:r>
              <a:rPr lang="en-IN" sz="2800" b="1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Mere</a:t>
            </a:r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</a:t>
            </a:r>
            <a:r>
              <a:rPr lang="en-IN" sz="2800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paas</a:t>
            </a:r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</a:t>
            </a:r>
            <a:r>
              <a:rPr lang="en-IN" sz="2800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kitab</a:t>
            </a:r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</a:t>
            </a:r>
            <a:r>
              <a:rPr lang="en-IN" sz="2800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hai</a:t>
            </a:r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.</a:t>
            </a:r>
          </a:p>
          <a:p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 </a:t>
            </a:r>
          </a:p>
          <a:p>
            <a:r>
              <a:rPr lang="en-IN" sz="2800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Paas</a:t>
            </a:r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– near (in context – in possession of)</a:t>
            </a:r>
          </a:p>
          <a:p>
            <a:r>
              <a:rPr lang="en-IN" sz="2800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Kitab</a:t>
            </a:r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– book</a:t>
            </a:r>
          </a:p>
          <a:p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Hai – is (sentence end marker</a:t>
            </a:r>
            <a:r>
              <a:rPr lang="en-IN" sz="2800" dirty="0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)</a:t>
            </a:r>
          </a:p>
          <a:p>
            <a:endParaRPr lang="en-IN" sz="2800" dirty="0" smtClean="0">
              <a:latin typeface="Adobe Myungjo Std M" panose="02020600000000000000" pitchFamily="18" charset="-128"/>
              <a:ea typeface="Adobe Myungjo Std M" panose="02020600000000000000" pitchFamily="18" charset="-128"/>
            </a:endParaRPr>
          </a:p>
          <a:p>
            <a:endParaRPr lang="en-IN" sz="2800" dirty="0">
              <a:latin typeface="Adobe Myungjo Std M" panose="02020600000000000000" pitchFamily="18" charset="-128"/>
              <a:ea typeface="Adobe Myungjo Std M" panose="02020600000000000000" pitchFamily="18" charset="-128"/>
            </a:endParaRPr>
          </a:p>
          <a:p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Go with him.</a:t>
            </a:r>
          </a:p>
          <a:p>
            <a:r>
              <a:rPr lang="en-IN" sz="2800" b="1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Uske</a:t>
            </a:r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</a:t>
            </a:r>
            <a:r>
              <a:rPr lang="en-IN" sz="2800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saath</a:t>
            </a:r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</a:t>
            </a:r>
            <a:r>
              <a:rPr lang="en-IN" sz="2800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jaao</a:t>
            </a:r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.</a:t>
            </a:r>
          </a:p>
          <a:p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 </a:t>
            </a:r>
          </a:p>
          <a:p>
            <a:r>
              <a:rPr lang="en-IN" sz="2800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Saath</a:t>
            </a:r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– with</a:t>
            </a:r>
          </a:p>
          <a:p>
            <a:r>
              <a:rPr lang="en-IN" sz="2800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Jaao</a:t>
            </a:r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– go</a:t>
            </a:r>
          </a:p>
          <a:p>
            <a:endParaRPr lang="en-IN" sz="2800" dirty="0">
              <a:latin typeface="Adobe Myungjo Std M" panose="02020600000000000000" pitchFamily="18" charset="-128"/>
              <a:ea typeface="Adobe Myungjo Std M" panose="020206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355071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Question Words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00409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00752" y="1132764"/>
            <a:ext cx="9880979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Kya - what</a:t>
            </a:r>
          </a:p>
          <a:p>
            <a:pPr>
              <a:spcAft>
                <a:spcPts val="1200"/>
              </a:spcAft>
            </a:pPr>
            <a:r>
              <a:rPr lang="en-IN" sz="2800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Kyon</a:t>
            </a:r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- why</a:t>
            </a:r>
          </a:p>
          <a:p>
            <a:pPr>
              <a:spcAft>
                <a:spcPts val="1200"/>
              </a:spcAft>
            </a:pPr>
            <a:r>
              <a:rPr lang="en-IN" sz="2800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Kis</a:t>
            </a:r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- which</a:t>
            </a:r>
          </a:p>
          <a:p>
            <a:pPr>
              <a:spcAft>
                <a:spcPts val="1200"/>
              </a:spcAft>
            </a:pPr>
            <a:r>
              <a:rPr lang="en-IN" sz="2800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Kaha</a:t>
            </a:r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- where</a:t>
            </a:r>
          </a:p>
          <a:p>
            <a:pPr>
              <a:spcAft>
                <a:spcPts val="1200"/>
              </a:spcAft>
            </a:pPr>
            <a:r>
              <a:rPr lang="en-IN" sz="2800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Kitna</a:t>
            </a:r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– how much</a:t>
            </a:r>
          </a:p>
          <a:p>
            <a:pPr>
              <a:spcAft>
                <a:spcPts val="1200"/>
              </a:spcAft>
            </a:pPr>
            <a:r>
              <a:rPr lang="en-IN" sz="2800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Kaun</a:t>
            </a:r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– who</a:t>
            </a:r>
          </a:p>
          <a:p>
            <a:pPr>
              <a:spcAft>
                <a:spcPts val="1200"/>
              </a:spcAft>
            </a:pPr>
            <a:r>
              <a:rPr lang="en-IN" sz="2800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Kab</a:t>
            </a:r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- when</a:t>
            </a:r>
          </a:p>
          <a:p>
            <a:endParaRPr lang="en-IN" sz="2800" dirty="0">
              <a:latin typeface="Adobe Myungjo Std M" panose="02020600000000000000" pitchFamily="18" charset="-128"/>
              <a:ea typeface="Adobe Myungjo Std M" panose="020206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320521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41946" y="2060811"/>
            <a:ext cx="988097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What is this?</a:t>
            </a:r>
          </a:p>
          <a:p>
            <a:r>
              <a:rPr lang="en-IN" sz="280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Yaha </a:t>
            </a:r>
            <a:r>
              <a:rPr lang="en-IN" sz="2800" b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kya </a:t>
            </a:r>
            <a:r>
              <a:rPr lang="en-IN" sz="280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hai?</a:t>
            </a:r>
          </a:p>
          <a:p>
            <a:r>
              <a:rPr lang="en-IN" sz="280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 </a:t>
            </a:r>
          </a:p>
          <a:p>
            <a:r>
              <a:rPr lang="en-IN" sz="280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Yaha – this</a:t>
            </a:r>
          </a:p>
          <a:p>
            <a:r>
              <a:rPr lang="en-IN" sz="280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Kya – what</a:t>
            </a:r>
          </a:p>
          <a:p>
            <a:r>
              <a:rPr lang="en-IN" sz="280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Hai – is (sentence end marker)</a:t>
            </a:r>
            <a:endParaRPr lang="en-IN" sz="2800" dirty="0">
              <a:latin typeface="Adobe Myungjo Std M" panose="02020600000000000000" pitchFamily="18" charset="-128"/>
              <a:ea typeface="Adobe Myungjo Std M" panose="020206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311467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00752" y="1132764"/>
            <a:ext cx="988097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Why are you doing this?</a:t>
            </a:r>
          </a:p>
          <a:p>
            <a:r>
              <a:rPr lang="en-IN" sz="2800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Aap</a:t>
            </a:r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</a:t>
            </a:r>
            <a:r>
              <a:rPr lang="en-IN" sz="2800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yaha</a:t>
            </a:r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</a:t>
            </a:r>
            <a:r>
              <a:rPr lang="en-IN" sz="2800" b="1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kyon</a:t>
            </a:r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</a:t>
            </a:r>
            <a:r>
              <a:rPr lang="en-IN" sz="2800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kar</a:t>
            </a:r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</a:t>
            </a:r>
            <a:r>
              <a:rPr lang="en-IN" sz="2800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rahe</a:t>
            </a:r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</a:t>
            </a:r>
            <a:r>
              <a:rPr lang="en-IN" sz="2800" dirty="0" err="1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hain</a:t>
            </a:r>
            <a:r>
              <a:rPr lang="en-IN" sz="2800" dirty="0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?</a:t>
            </a:r>
            <a:endParaRPr lang="en-IN" sz="2800" dirty="0">
              <a:latin typeface="Adobe Myungjo Std M" panose="02020600000000000000" pitchFamily="18" charset="-128"/>
              <a:ea typeface="Adobe Myungjo Std M" panose="02020600000000000000" pitchFamily="18" charset="-128"/>
            </a:endParaRPr>
          </a:p>
          <a:p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 </a:t>
            </a:r>
          </a:p>
          <a:p>
            <a:r>
              <a:rPr lang="en-IN" sz="2800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Aap</a:t>
            </a:r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– you (formal)</a:t>
            </a:r>
          </a:p>
          <a:p>
            <a:r>
              <a:rPr lang="en-IN" sz="2800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Yaha</a:t>
            </a:r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– this</a:t>
            </a:r>
          </a:p>
          <a:p>
            <a:r>
              <a:rPr lang="en-IN" sz="2800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Kyon</a:t>
            </a:r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– why</a:t>
            </a:r>
          </a:p>
          <a:p>
            <a:r>
              <a:rPr lang="en-IN" sz="2800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Kar</a:t>
            </a:r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– do</a:t>
            </a:r>
          </a:p>
          <a:p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(</a:t>
            </a:r>
            <a:r>
              <a:rPr lang="en-IN" sz="2800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kar</a:t>
            </a:r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) </a:t>
            </a:r>
            <a:r>
              <a:rPr lang="en-IN" sz="2800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rahe</a:t>
            </a:r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– (doing) present continuous marker</a:t>
            </a:r>
          </a:p>
          <a:p>
            <a:r>
              <a:rPr lang="en-IN" sz="2800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Hai</a:t>
            </a:r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– is / are (sentence ending marker)</a:t>
            </a:r>
          </a:p>
        </p:txBody>
      </p:sp>
    </p:spTree>
    <p:extLst>
      <p:ext uri="{BB962C8B-B14F-4D97-AF65-F5344CB8AC3E}">
        <p14:creationId xmlns:p14="http://schemas.microsoft.com/office/powerpoint/2010/main" val="2912335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Vocabulary : Recap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5911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00752" y="1132764"/>
            <a:ext cx="988097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Which university do you study in?</a:t>
            </a:r>
          </a:p>
          <a:p>
            <a:r>
              <a:rPr lang="en-IN" sz="2800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Aap</a:t>
            </a:r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</a:t>
            </a:r>
            <a:r>
              <a:rPr lang="en-IN" sz="2800" b="1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kis</a:t>
            </a:r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</a:t>
            </a:r>
            <a:r>
              <a:rPr lang="en-IN" sz="2800" dirty="0" err="1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vishwa</a:t>
            </a:r>
            <a:r>
              <a:rPr lang="en-IN" sz="2800" dirty="0" err="1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vidyalaya</a:t>
            </a:r>
            <a:r>
              <a:rPr lang="en-IN" sz="2800" dirty="0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</a:t>
            </a:r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me </a:t>
            </a:r>
            <a:r>
              <a:rPr lang="en-IN" sz="2800" dirty="0" err="1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padhte</a:t>
            </a:r>
            <a:r>
              <a:rPr lang="en-IN" sz="2800" dirty="0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</a:t>
            </a:r>
            <a:r>
              <a:rPr lang="en-IN" sz="2800" dirty="0" err="1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hain</a:t>
            </a:r>
            <a:r>
              <a:rPr lang="en-IN" sz="2800" dirty="0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?</a:t>
            </a:r>
            <a:endParaRPr lang="en-IN" sz="2800" dirty="0">
              <a:latin typeface="Adobe Myungjo Std M" panose="02020600000000000000" pitchFamily="18" charset="-128"/>
              <a:ea typeface="Adobe Myungjo Std M" panose="02020600000000000000" pitchFamily="18" charset="-128"/>
            </a:endParaRPr>
          </a:p>
          <a:p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 </a:t>
            </a:r>
          </a:p>
          <a:p>
            <a:r>
              <a:rPr lang="en-IN" sz="2800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Aap</a:t>
            </a:r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- you</a:t>
            </a:r>
          </a:p>
          <a:p>
            <a:r>
              <a:rPr lang="en-IN" sz="2800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Kis</a:t>
            </a:r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– which</a:t>
            </a:r>
          </a:p>
          <a:p>
            <a:r>
              <a:rPr lang="en-IN" sz="2800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Uchhavidyalaya</a:t>
            </a:r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– university</a:t>
            </a:r>
          </a:p>
          <a:p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Me – in</a:t>
            </a:r>
          </a:p>
          <a:p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Parte – study</a:t>
            </a:r>
          </a:p>
          <a:p>
            <a:r>
              <a:rPr lang="en-IN" sz="2800" dirty="0" err="1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Hain</a:t>
            </a:r>
            <a:r>
              <a:rPr lang="en-IN" sz="2800" dirty="0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</a:t>
            </a:r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– is / are (sentence ending marker)</a:t>
            </a:r>
          </a:p>
        </p:txBody>
      </p:sp>
    </p:spTree>
    <p:extLst>
      <p:ext uri="{BB962C8B-B14F-4D97-AF65-F5344CB8AC3E}">
        <p14:creationId xmlns:p14="http://schemas.microsoft.com/office/powerpoint/2010/main" val="19971439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55343" y="1569492"/>
            <a:ext cx="988097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Where is your home?</a:t>
            </a:r>
          </a:p>
          <a:p>
            <a:r>
              <a:rPr lang="en-IN" sz="2800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Aapkaa</a:t>
            </a:r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</a:t>
            </a:r>
            <a:r>
              <a:rPr lang="en-IN" sz="2800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ghar</a:t>
            </a:r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</a:t>
            </a:r>
            <a:r>
              <a:rPr lang="en-IN" sz="2800" b="1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kaha</a:t>
            </a:r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</a:t>
            </a:r>
            <a:r>
              <a:rPr lang="en-IN" sz="2800" dirty="0" err="1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hain</a:t>
            </a:r>
            <a:r>
              <a:rPr lang="en-IN" sz="2800" dirty="0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?</a:t>
            </a:r>
            <a:endParaRPr lang="en-IN" sz="2800" dirty="0">
              <a:latin typeface="Adobe Myungjo Std M" panose="02020600000000000000" pitchFamily="18" charset="-128"/>
              <a:ea typeface="Adobe Myungjo Std M" panose="02020600000000000000" pitchFamily="18" charset="-128"/>
            </a:endParaRPr>
          </a:p>
          <a:p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 </a:t>
            </a:r>
          </a:p>
          <a:p>
            <a:r>
              <a:rPr lang="en-IN" sz="2800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Aapkaa</a:t>
            </a:r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– your</a:t>
            </a:r>
          </a:p>
          <a:p>
            <a:r>
              <a:rPr lang="en-IN" sz="2800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Ghar</a:t>
            </a:r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- home</a:t>
            </a:r>
          </a:p>
          <a:p>
            <a:r>
              <a:rPr lang="en-IN" sz="2800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Kaha</a:t>
            </a:r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– where</a:t>
            </a:r>
          </a:p>
          <a:p>
            <a:r>
              <a:rPr lang="en-IN" sz="2800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Hai</a:t>
            </a:r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– is (sentence ending marker)</a:t>
            </a:r>
          </a:p>
        </p:txBody>
      </p:sp>
    </p:spTree>
    <p:extLst>
      <p:ext uri="{BB962C8B-B14F-4D97-AF65-F5344CB8AC3E}">
        <p14:creationId xmlns:p14="http://schemas.microsoft.com/office/powerpoint/2010/main" val="25511599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55343" y="1569492"/>
            <a:ext cx="988097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How much is this (priced)?</a:t>
            </a:r>
          </a:p>
          <a:p>
            <a:r>
              <a:rPr lang="en-IN" sz="2800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Yaha</a:t>
            </a:r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</a:t>
            </a:r>
            <a:r>
              <a:rPr lang="en-IN" sz="2800" b="1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kitne</a:t>
            </a:r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</a:t>
            </a:r>
            <a:r>
              <a:rPr lang="en-IN" sz="2800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ka</a:t>
            </a:r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</a:t>
            </a:r>
            <a:r>
              <a:rPr lang="en-IN" sz="2800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hai</a:t>
            </a:r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?</a:t>
            </a:r>
          </a:p>
          <a:p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 </a:t>
            </a:r>
          </a:p>
          <a:p>
            <a:r>
              <a:rPr lang="en-IN" sz="2800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Yaha</a:t>
            </a:r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- this</a:t>
            </a:r>
          </a:p>
          <a:p>
            <a:r>
              <a:rPr lang="en-IN" sz="2800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Kitna</a:t>
            </a:r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– how much</a:t>
            </a:r>
          </a:p>
          <a:p>
            <a:r>
              <a:rPr lang="en-IN" sz="2800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Ka</a:t>
            </a:r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– of (indicating the price of object)</a:t>
            </a:r>
          </a:p>
          <a:p>
            <a:r>
              <a:rPr lang="en-IN" sz="2800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Hai</a:t>
            </a:r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– is (sentence ending marker)</a:t>
            </a:r>
          </a:p>
        </p:txBody>
      </p:sp>
    </p:spTree>
    <p:extLst>
      <p:ext uri="{BB962C8B-B14F-4D97-AF65-F5344CB8AC3E}">
        <p14:creationId xmlns:p14="http://schemas.microsoft.com/office/powerpoint/2010/main" val="36786492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55343" y="1569492"/>
            <a:ext cx="988097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Who is this?</a:t>
            </a:r>
          </a:p>
          <a:p>
            <a:r>
              <a:rPr lang="en-IN" sz="280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Yaha </a:t>
            </a:r>
            <a:r>
              <a:rPr lang="en-IN" sz="2800" b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kaun</a:t>
            </a:r>
            <a:r>
              <a:rPr lang="en-IN" sz="280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hai?</a:t>
            </a:r>
          </a:p>
          <a:p>
            <a:r>
              <a:rPr lang="en-IN" sz="280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 </a:t>
            </a:r>
          </a:p>
          <a:p>
            <a:r>
              <a:rPr lang="en-IN" sz="280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Yaha - this</a:t>
            </a:r>
          </a:p>
          <a:p>
            <a:r>
              <a:rPr lang="en-IN" sz="280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Kaun – who</a:t>
            </a:r>
          </a:p>
          <a:p>
            <a:r>
              <a:rPr lang="en-IN" sz="280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Hai – is (sentence ending marker)</a:t>
            </a:r>
            <a:endParaRPr lang="en-IN" sz="2800" dirty="0">
              <a:latin typeface="Adobe Myungjo Std M" panose="02020600000000000000" pitchFamily="18" charset="-128"/>
              <a:ea typeface="Adobe Myungjo Std M" panose="020206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707696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55343" y="1569492"/>
            <a:ext cx="988097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When will </a:t>
            </a:r>
            <a:r>
              <a:rPr lang="en-IN" sz="2800" dirty="0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we teach?</a:t>
            </a:r>
            <a:endParaRPr lang="en-IN" sz="2800" dirty="0">
              <a:latin typeface="Adobe Myungjo Std M" panose="02020600000000000000" pitchFamily="18" charset="-128"/>
              <a:ea typeface="Adobe Myungjo Std M" panose="02020600000000000000" pitchFamily="18" charset="-128"/>
            </a:endParaRPr>
          </a:p>
          <a:p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Hum </a:t>
            </a:r>
            <a:r>
              <a:rPr lang="en-IN" sz="2800" b="1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kab</a:t>
            </a:r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</a:t>
            </a:r>
            <a:r>
              <a:rPr lang="en-IN" sz="2800" dirty="0" err="1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padhay</a:t>
            </a:r>
            <a:r>
              <a:rPr lang="en-IN" sz="2800" dirty="0" err="1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enge</a:t>
            </a:r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?</a:t>
            </a:r>
          </a:p>
          <a:p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 </a:t>
            </a:r>
          </a:p>
          <a:p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Hum – we</a:t>
            </a:r>
          </a:p>
          <a:p>
            <a:r>
              <a:rPr lang="en-IN" sz="2800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Kab</a:t>
            </a:r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- when</a:t>
            </a:r>
          </a:p>
          <a:p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(</a:t>
            </a:r>
            <a:r>
              <a:rPr lang="en-IN" sz="2800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Pahunch</a:t>
            </a:r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)-</a:t>
            </a:r>
            <a:r>
              <a:rPr lang="en-IN" sz="2800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enge</a:t>
            </a:r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– will (reach)</a:t>
            </a:r>
          </a:p>
        </p:txBody>
      </p:sp>
    </p:spTree>
    <p:extLst>
      <p:ext uri="{BB962C8B-B14F-4D97-AF65-F5344CB8AC3E}">
        <p14:creationId xmlns:p14="http://schemas.microsoft.com/office/powerpoint/2010/main" val="4517939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Transportation : Bus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2180497"/>
          </a:xfrm>
        </p:spPr>
        <p:txBody>
          <a:bodyPr>
            <a:normAutofit/>
          </a:bodyPr>
          <a:lstStyle/>
          <a:p>
            <a:pPr lvl="0"/>
            <a:r>
              <a:rPr lang="en-IN" dirty="0" smtClean="0"/>
              <a:t>Locating bus stand</a:t>
            </a:r>
            <a:endParaRPr lang="en-IN" dirty="0"/>
          </a:p>
          <a:p>
            <a:pPr lvl="0"/>
            <a:r>
              <a:rPr lang="en-IN" dirty="0" smtClean="0"/>
              <a:t>Enquiring bus number</a:t>
            </a:r>
            <a:endParaRPr lang="en-IN" dirty="0"/>
          </a:p>
          <a:p>
            <a:r>
              <a:rPr lang="en-IN" dirty="0" smtClean="0"/>
              <a:t>Asking if bus goes to required destination</a:t>
            </a:r>
          </a:p>
          <a:p>
            <a:r>
              <a:rPr lang="en-IN" dirty="0" smtClean="0"/>
              <a:t>Bus fare</a:t>
            </a:r>
          </a:p>
          <a:p>
            <a:r>
              <a:rPr lang="en-IN" dirty="0" smtClean="0"/>
              <a:t>Asking the conductor to let you know when the destination is reached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9026480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45926" y="1655445"/>
            <a:ext cx="988097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Good news – we don’t need to know the Hindi words for ‘bus</a:t>
            </a:r>
            <a:r>
              <a:rPr lang="en-IN" sz="2800" dirty="0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’. </a:t>
            </a:r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Everyone uses and understands </a:t>
            </a:r>
            <a:r>
              <a:rPr lang="en-IN" sz="2800" dirty="0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this.</a:t>
            </a:r>
          </a:p>
          <a:p>
            <a:pPr lvl="0"/>
            <a:r>
              <a:rPr lang="en-IN" sz="2800" dirty="0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</a:t>
            </a:r>
            <a:r>
              <a:rPr lang="en-IN" sz="2800" b="1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 </a:t>
            </a:r>
            <a:endParaRPr lang="en-IN" sz="2800" dirty="0">
              <a:latin typeface="Adobe Myungjo Std M" panose="02020600000000000000" pitchFamily="18" charset="-128"/>
              <a:ea typeface="Adobe Myungjo Std M" panose="02020600000000000000" pitchFamily="18" charset="-128"/>
            </a:endParaRPr>
          </a:p>
          <a:p>
            <a:r>
              <a:rPr lang="en-IN" sz="2800" b="1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 </a:t>
            </a:r>
            <a:endParaRPr lang="en-IN" sz="2800" dirty="0">
              <a:latin typeface="Adobe Myungjo Std M" panose="02020600000000000000" pitchFamily="18" charset="-128"/>
              <a:ea typeface="Adobe Myungjo Std M" panose="02020600000000000000" pitchFamily="18" charset="-128"/>
            </a:endParaRPr>
          </a:p>
          <a:p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Here are some phrases that will be useful while travelling: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Replace the blank with the name of the destination.</a:t>
            </a:r>
          </a:p>
        </p:txBody>
      </p:sp>
    </p:spTree>
    <p:extLst>
      <p:ext uri="{BB962C8B-B14F-4D97-AF65-F5344CB8AC3E}">
        <p14:creationId xmlns:p14="http://schemas.microsoft.com/office/powerpoint/2010/main" val="114730266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54486" y="981254"/>
            <a:ext cx="9880979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err="1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Maaf</a:t>
            </a:r>
            <a:r>
              <a:rPr lang="en-IN" sz="2800" dirty="0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</a:t>
            </a:r>
            <a:r>
              <a:rPr lang="en-IN" sz="2800" dirty="0" err="1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kijiye</a:t>
            </a:r>
            <a:r>
              <a:rPr lang="en-IN" sz="2800" dirty="0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, </a:t>
            </a:r>
            <a:r>
              <a:rPr lang="en-IN" sz="2800" dirty="0" err="1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yaha</a:t>
            </a:r>
            <a:r>
              <a:rPr lang="en-IN" sz="2800" dirty="0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</a:t>
            </a:r>
            <a:r>
              <a:rPr lang="en-IN" sz="2800" dirty="0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</a:t>
            </a:r>
            <a:r>
              <a:rPr lang="en-IN" sz="2800" dirty="0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bus stop </a:t>
            </a:r>
            <a:r>
              <a:rPr lang="en-IN" sz="2800" dirty="0" err="1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kaha</a:t>
            </a:r>
            <a:r>
              <a:rPr lang="en-IN" sz="2800" dirty="0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</a:t>
            </a:r>
            <a:r>
              <a:rPr lang="en-IN" sz="2800" dirty="0" err="1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hai</a:t>
            </a:r>
            <a:r>
              <a:rPr lang="en-IN" sz="2800" dirty="0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?</a:t>
            </a:r>
            <a:endParaRPr lang="en-IN" sz="2800" dirty="0">
              <a:latin typeface="Adobe Myungjo Std M" panose="02020600000000000000" pitchFamily="18" charset="-128"/>
              <a:ea typeface="Adobe Myungjo Std M" panose="02020600000000000000" pitchFamily="18" charset="-128"/>
            </a:endParaRPr>
          </a:p>
          <a:p>
            <a:r>
              <a:rPr lang="en-IN" sz="2800" dirty="0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Excuse me, where is </a:t>
            </a:r>
            <a:r>
              <a:rPr lang="en-IN" sz="2800" dirty="0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the </a:t>
            </a:r>
            <a:r>
              <a:rPr lang="en-IN" sz="2800" dirty="0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bus stop </a:t>
            </a:r>
            <a:r>
              <a:rPr lang="en-IN" sz="2800" dirty="0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</a:t>
            </a:r>
            <a:r>
              <a:rPr lang="en-IN" sz="2800" dirty="0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here?</a:t>
            </a:r>
            <a:endParaRPr lang="en-IN" sz="2800" dirty="0">
              <a:latin typeface="Adobe Myungjo Std M" panose="02020600000000000000" pitchFamily="18" charset="-128"/>
              <a:ea typeface="Adobe Myungjo Std M" panose="02020600000000000000" pitchFamily="18" charset="-128"/>
            </a:endParaRPr>
          </a:p>
          <a:p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 </a:t>
            </a:r>
          </a:p>
          <a:p>
            <a:r>
              <a:rPr lang="en-IN" sz="2800" dirty="0" err="1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Maaf</a:t>
            </a:r>
            <a:r>
              <a:rPr lang="en-IN" sz="2800" dirty="0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</a:t>
            </a:r>
            <a:r>
              <a:rPr lang="en-IN" sz="2800" dirty="0" err="1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kijiye</a:t>
            </a:r>
            <a:r>
              <a:rPr lang="en-IN" sz="2800" dirty="0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– excuse me</a:t>
            </a:r>
          </a:p>
          <a:p>
            <a:r>
              <a:rPr lang="en-IN" sz="2800" dirty="0" err="1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Yaha</a:t>
            </a:r>
            <a:r>
              <a:rPr lang="en-IN" sz="2800" dirty="0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– here</a:t>
            </a:r>
          </a:p>
          <a:p>
            <a:r>
              <a:rPr lang="en-IN" sz="2800" dirty="0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Se – from</a:t>
            </a:r>
          </a:p>
          <a:p>
            <a:r>
              <a:rPr lang="en-IN" sz="2800" dirty="0" err="1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Sabse</a:t>
            </a:r>
            <a:r>
              <a:rPr lang="en-IN" sz="2800" dirty="0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– most</a:t>
            </a:r>
          </a:p>
          <a:p>
            <a:r>
              <a:rPr lang="en-IN" sz="2800" dirty="0" err="1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Paas</a:t>
            </a:r>
            <a:r>
              <a:rPr lang="en-IN" sz="2800" dirty="0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– close / near</a:t>
            </a:r>
          </a:p>
          <a:p>
            <a:r>
              <a:rPr lang="en-IN" sz="2800" dirty="0" err="1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Ka</a:t>
            </a:r>
            <a:r>
              <a:rPr lang="en-IN" sz="2800" dirty="0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– of</a:t>
            </a:r>
          </a:p>
          <a:p>
            <a:r>
              <a:rPr lang="en-IN" sz="2800" dirty="0" err="1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Kaha</a:t>
            </a:r>
            <a:r>
              <a:rPr lang="en-IN" sz="2800" dirty="0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– where</a:t>
            </a:r>
          </a:p>
          <a:p>
            <a:r>
              <a:rPr lang="en-IN" sz="2800" dirty="0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Hai – is (sentence ending marker)</a:t>
            </a:r>
            <a:endParaRPr lang="en-IN" sz="2800" dirty="0">
              <a:latin typeface="Adobe Myungjo Std M" panose="02020600000000000000" pitchFamily="18" charset="-128"/>
              <a:ea typeface="Adobe Myungjo Std M" panose="020206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0350822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41454" y="1182422"/>
            <a:ext cx="988097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800" dirty="0">
              <a:latin typeface="Adobe Myungjo Std M" panose="02020600000000000000" pitchFamily="18" charset="-128"/>
              <a:ea typeface="Adobe Myungjo Std M" panose="02020600000000000000" pitchFamily="18" charset="-128"/>
            </a:endParaRPr>
          </a:p>
          <a:p>
            <a:endParaRPr lang="en-IN" sz="2800" dirty="0">
              <a:latin typeface="Adobe Myungjo Std M" panose="02020600000000000000" pitchFamily="18" charset="-128"/>
              <a:ea typeface="Adobe Myungjo Std M" panose="02020600000000000000" pitchFamily="18" charset="-128"/>
            </a:endParaRPr>
          </a:p>
          <a:p>
            <a:r>
              <a:rPr lang="en-IN" sz="2800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Kaunsa</a:t>
            </a:r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</a:t>
            </a:r>
            <a:r>
              <a:rPr lang="en-IN" sz="2800" dirty="0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bus </a:t>
            </a:r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_________ </a:t>
            </a:r>
            <a:r>
              <a:rPr lang="en-IN" sz="2800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tak</a:t>
            </a:r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</a:t>
            </a:r>
            <a:r>
              <a:rPr lang="en-IN" sz="2800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jaayegi</a:t>
            </a:r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?</a:t>
            </a:r>
          </a:p>
          <a:p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Which </a:t>
            </a:r>
            <a:r>
              <a:rPr lang="en-IN" sz="2800" dirty="0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bus </a:t>
            </a:r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would go till ____________.</a:t>
            </a:r>
          </a:p>
          <a:p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 </a:t>
            </a:r>
          </a:p>
          <a:p>
            <a:r>
              <a:rPr lang="en-IN" sz="2800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Kaunsa</a:t>
            </a:r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– which</a:t>
            </a:r>
          </a:p>
          <a:p>
            <a:r>
              <a:rPr lang="en-IN" sz="2800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Tak</a:t>
            </a:r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– till</a:t>
            </a:r>
          </a:p>
          <a:p>
            <a:r>
              <a:rPr lang="en-IN" sz="2800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Jaayegi</a:t>
            </a:r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– will go</a:t>
            </a:r>
          </a:p>
        </p:txBody>
      </p:sp>
    </p:spTree>
    <p:extLst>
      <p:ext uri="{BB962C8B-B14F-4D97-AF65-F5344CB8AC3E}">
        <p14:creationId xmlns:p14="http://schemas.microsoft.com/office/powerpoint/2010/main" val="213047211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96902" y="1911477"/>
            <a:ext cx="988097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Kya </a:t>
            </a:r>
            <a:r>
              <a:rPr lang="en-IN" sz="2400" dirty="0" err="1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yaha</a:t>
            </a:r>
            <a:r>
              <a:rPr lang="en-IN" sz="2400" dirty="0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bus ________ </a:t>
            </a:r>
            <a:r>
              <a:rPr lang="en-IN" sz="2400" dirty="0" err="1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mei</a:t>
            </a:r>
            <a:r>
              <a:rPr lang="en-IN" sz="2400" dirty="0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</a:t>
            </a:r>
            <a:r>
              <a:rPr lang="en-IN" sz="2400" dirty="0" err="1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rukegi</a:t>
            </a:r>
            <a:r>
              <a:rPr lang="en-IN" sz="2400" dirty="0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?</a:t>
            </a:r>
          </a:p>
          <a:p>
            <a:r>
              <a:rPr lang="en-IN" sz="2400" dirty="0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Does this bus stop at _________ ?</a:t>
            </a:r>
          </a:p>
          <a:p>
            <a:r>
              <a:rPr lang="en-IN" sz="2400" dirty="0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 </a:t>
            </a:r>
          </a:p>
          <a:p>
            <a:r>
              <a:rPr lang="en-IN" sz="2400" dirty="0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Kya – what (will/does – in context) question marker</a:t>
            </a:r>
          </a:p>
          <a:p>
            <a:r>
              <a:rPr lang="en-IN" sz="2400" dirty="0" err="1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Yaha</a:t>
            </a:r>
            <a:r>
              <a:rPr lang="en-IN" sz="2400" dirty="0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– this</a:t>
            </a:r>
          </a:p>
          <a:p>
            <a:r>
              <a:rPr lang="en-IN" sz="2400" dirty="0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Mei – in / at</a:t>
            </a:r>
          </a:p>
          <a:p>
            <a:r>
              <a:rPr lang="en-IN" sz="2400" dirty="0" err="1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Rukegi</a:t>
            </a:r>
            <a:r>
              <a:rPr lang="en-IN" sz="2400" dirty="0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– stop</a:t>
            </a:r>
          </a:p>
        </p:txBody>
      </p:sp>
    </p:spTree>
    <p:extLst>
      <p:ext uri="{BB962C8B-B14F-4D97-AF65-F5344CB8AC3E}">
        <p14:creationId xmlns:p14="http://schemas.microsoft.com/office/powerpoint/2010/main" val="716519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5427" y="1446389"/>
            <a:ext cx="6822653" cy="6986528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en-IN" sz="2800" dirty="0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Come - aa</a:t>
            </a:r>
          </a:p>
          <a:p>
            <a:r>
              <a:rPr lang="en-IN" sz="2800" dirty="0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Go - </a:t>
            </a:r>
            <a:r>
              <a:rPr lang="en-IN" sz="2800" dirty="0" err="1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jaa</a:t>
            </a:r>
            <a:endParaRPr lang="en-IN" sz="2800" dirty="0" smtClean="0">
              <a:latin typeface="Adobe Myungjo Std M" panose="02020600000000000000" pitchFamily="18" charset="-128"/>
              <a:ea typeface="Adobe Myungjo Std M" panose="02020600000000000000" pitchFamily="18" charset="-128"/>
            </a:endParaRPr>
          </a:p>
          <a:p>
            <a:r>
              <a:rPr lang="en-IN" sz="2800" dirty="0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Talk - </a:t>
            </a:r>
            <a:r>
              <a:rPr lang="en-IN" sz="2800" dirty="0" err="1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bol</a:t>
            </a:r>
            <a:endParaRPr lang="en-IN" sz="2800" dirty="0" smtClean="0">
              <a:latin typeface="Adobe Myungjo Std M" panose="02020600000000000000" pitchFamily="18" charset="-128"/>
              <a:ea typeface="Adobe Myungjo Std M" panose="02020600000000000000" pitchFamily="18" charset="-128"/>
            </a:endParaRPr>
          </a:p>
          <a:p>
            <a:r>
              <a:rPr lang="en-IN" sz="2800" dirty="0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Stop - </a:t>
            </a:r>
            <a:r>
              <a:rPr lang="en-IN" sz="2800" dirty="0" err="1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ruk</a:t>
            </a:r>
            <a:endParaRPr lang="en-IN" sz="2800" dirty="0" smtClean="0">
              <a:latin typeface="Adobe Myungjo Std M" panose="02020600000000000000" pitchFamily="18" charset="-128"/>
              <a:ea typeface="Adobe Myungjo Std M" panose="02020600000000000000" pitchFamily="18" charset="-128"/>
            </a:endParaRPr>
          </a:p>
          <a:p>
            <a:r>
              <a:rPr lang="en-IN" sz="2800" dirty="0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See - </a:t>
            </a:r>
            <a:r>
              <a:rPr lang="en-IN" sz="2800" dirty="0" err="1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dekh</a:t>
            </a:r>
            <a:endParaRPr lang="en-IN" sz="2800" dirty="0" smtClean="0">
              <a:latin typeface="Adobe Myungjo Std M" panose="02020600000000000000" pitchFamily="18" charset="-128"/>
              <a:ea typeface="Adobe Myungjo Std M" panose="02020600000000000000" pitchFamily="18" charset="-128"/>
            </a:endParaRPr>
          </a:p>
          <a:p>
            <a:r>
              <a:rPr lang="en-IN" sz="2800" dirty="0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Take - lo</a:t>
            </a:r>
          </a:p>
          <a:p>
            <a:r>
              <a:rPr lang="en-IN" sz="2800" dirty="0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Give - do</a:t>
            </a:r>
          </a:p>
          <a:p>
            <a:r>
              <a:rPr lang="en-IN" sz="2800" dirty="0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Open – </a:t>
            </a:r>
            <a:r>
              <a:rPr lang="en-IN" sz="2800" dirty="0" err="1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khol</a:t>
            </a:r>
            <a:endParaRPr lang="en-IN" sz="2800" dirty="0" smtClean="0">
              <a:latin typeface="Adobe Myungjo Std M" panose="02020600000000000000" pitchFamily="18" charset="-128"/>
              <a:ea typeface="Adobe Myungjo Std M" panose="02020600000000000000" pitchFamily="18" charset="-128"/>
            </a:endParaRPr>
          </a:p>
          <a:p>
            <a:endParaRPr lang="en-IN" sz="2800" dirty="0">
              <a:latin typeface="Adobe Myungjo Std M" panose="02020600000000000000" pitchFamily="18" charset="-128"/>
              <a:ea typeface="Adobe Myungjo Std M" panose="02020600000000000000" pitchFamily="18" charset="-128"/>
            </a:endParaRPr>
          </a:p>
          <a:p>
            <a:endParaRPr lang="en-IN" sz="2800" dirty="0" smtClean="0">
              <a:latin typeface="Adobe Myungjo Std M" panose="02020600000000000000" pitchFamily="18" charset="-128"/>
              <a:ea typeface="Adobe Myungjo Std M" panose="02020600000000000000" pitchFamily="18" charset="-128"/>
            </a:endParaRPr>
          </a:p>
          <a:p>
            <a:endParaRPr lang="en-IN" sz="2800" dirty="0">
              <a:latin typeface="Adobe Myungjo Std M" panose="02020600000000000000" pitchFamily="18" charset="-128"/>
              <a:ea typeface="Adobe Myungjo Std M" panose="02020600000000000000" pitchFamily="18" charset="-128"/>
            </a:endParaRPr>
          </a:p>
          <a:p>
            <a:endParaRPr lang="en-IN" sz="2800" dirty="0" smtClean="0">
              <a:latin typeface="Adobe Myungjo Std M" panose="02020600000000000000" pitchFamily="18" charset="-128"/>
              <a:ea typeface="Adobe Myungjo Std M" panose="02020600000000000000" pitchFamily="18" charset="-128"/>
            </a:endParaRPr>
          </a:p>
          <a:p>
            <a:endParaRPr lang="en-IN" sz="2800" dirty="0">
              <a:latin typeface="Adobe Myungjo Std M" panose="02020600000000000000" pitchFamily="18" charset="-128"/>
              <a:ea typeface="Adobe Myungjo Std M" panose="02020600000000000000" pitchFamily="18" charset="-128"/>
            </a:endParaRPr>
          </a:p>
          <a:p>
            <a:endParaRPr lang="en-IN" sz="2800" dirty="0" smtClean="0">
              <a:latin typeface="Adobe Myungjo Std M" panose="02020600000000000000" pitchFamily="18" charset="-128"/>
              <a:ea typeface="Adobe Myungjo Std M" panose="02020600000000000000" pitchFamily="18" charset="-128"/>
            </a:endParaRPr>
          </a:p>
          <a:p>
            <a:endParaRPr lang="en-IN" sz="2800" dirty="0">
              <a:latin typeface="Adobe Myungjo Std M" panose="02020600000000000000" pitchFamily="18" charset="-128"/>
              <a:ea typeface="Adobe Myungjo Std M" panose="02020600000000000000" pitchFamily="18" charset="-128"/>
            </a:endParaRPr>
          </a:p>
          <a:p>
            <a:endParaRPr lang="en-IN" sz="2800" dirty="0" smtClean="0">
              <a:latin typeface="Adobe Myungjo Std M" panose="02020600000000000000" pitchFamily="18" charset="-128"/>
              <a:ea typeface="Adobe Myungjo Std M" panose="02020600000000000000" pitchFamily="18" charset="-128"/>
            </a:endParaRPr>
          </a:p>
          <a:p>
            <a:r>
              <a:rPr lang="en-IN" sz="2800" dirty="0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Hear - sun</a:t>
            </a:r>
          </a:p>
          <a:p>
            <a:r>
              <a:rPr lang="en-IN" sz="2800" dirty="0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Walk - </a:t>
            </a:r>
            <a:r>
              <a:rPr lang="en-IN" sz="2800" dirty="0" err="1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chal</a:t>
            </a:r>
            <a:endParaRPr lang="en-IN" sz="2800" dirty="0" smtClean="0">
              <a:latin typeface="Adobe Myungjo Std M" panose="02020600000000000000" pitchFamily="18" charset="-128"/>
              <a:ea typeface="Adobe Myungjo Std M" panose="02020600000000000000" pitchFamily="18" charset="-128"/>
            </a:endParaRPr>
          </a:p>
          <a:p>
            <a:r>
              <a:rPr lang="en-IN" sz="2800" dirty="0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Do - </a:t>
            </a:r>
            <a:r>
              <a:rPr lang="en-IN" sz="2800" dirty="0" err="1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kar</a:t>
            </a:r>
            <a:endParaRPr lang="en-IN" sz="2800" dirty="0" smtClean="0">
              <a:latin typeface="Adobe Myungjo Std M" panose="02020600000000000000" pitchFamily="18" charset="-128"/>
              <a:ea typeface="Adobe Myungjo Std M" panose="02020600000000000000" pitchFamily="18" charset="-128"/>
            </a:endParaRPr>
          </a:p>
          <a:p>
            <a:r>
              <a:rPr lang="en-IN" sz="2800" dirty="0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Study - </a:t>
            </a:r>
            <a:r>
              <a:rPr lang="en-IN" sz="2800" dirty="0" err="1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padh</a:t>
            </a:r>
            <a:endParaRPr lang="en-IN" sz="2800" dirty="0" smtClean="0">
              <a:latin typeface="Adobe Myungjo Std M" panose="02020600000000000000" pitchFamily="18" charset="-128"/>
              <a:ea typeface="Adobe Myungjo Std M" panose="02020600000000000000" pitchFamily="18" charset="-128"/>
            </a:endParaRPr>
          </a:p>
          <a:p>
            <a:r>
              <a:rPr lang="en-IN" sz="2800" dirty="0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Sleep - so</a:t>
            </a:r>
          </a:p>
          <a:p>
            <a:r>
              <a:rPr lang="en-IN" sz="2800" dirty="0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Drink - </a:t>
            </a:r>
            <a:r>
              <a:rPr lang="en-IN" sz="2800" dirty="0" err="1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pe</a:t>
            </a:r>
            <a:endParaRPr lang="en-IN" sz="2800" dirty="0" smtClean="0">
              <a:latin typeface="Adobe Myungjo Std M" panose="02020600000000000000" pitchFamily="18" charset="-128"/>
              <a:ea typeface="Adobe Myungjo Std M" panose="02020600000000000000" pitchFamily="18" charset="-128"/>
            </a:endParaRPr>
          </a:p>
          <a:p>
            <a:r>
              <a:rPr lang="en-IN" sz="2800" dirty="0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Keep - </a:t>
            </a:r>
            <a:r>
              <a:rPr lang="en-IN" sz="2800" dirty="0" err="1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rakh</a:t>
            </a:r>
            <a:endParaRPr lang="en-IN" sz="2800" dirty="0" smtClean="0">
              <a:latin typeface="Adobe Myungjo Std M" panose="02020600000000000000" pitchFamily="18" charset="-128"/>
              <a:ea typeface="Adobe Myungjo Std M" panose="02020600000000000000" pitchFamily="18" charset="-128"/>
            </a:endParaRPr>
          </a:p>
          <a:p>
            <a:r>
              <a:rPr lang="en-IN" sz="2800" dirty="0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Buy - </a:t>
            </a:r>
            <a:r>
              <a:rPr lang="en-IN" sz="2800" dirty="0" err="1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kharid</a:t>
            </a:r>
            <a:endParaRPr lang="en-IN" sz="2800" dirty="0" smtClean="0">
              <a:latin typeface="Adobe Myungjo Std M" panose="02020600000000000000" pitchFamily="18" charset="-128"/>
              <a:ea typeface="Adobe Myungjo Std M" panose="02020600000000000000" pitchFamily="18" charset="-128"/>
            </a:endParaRPr>
          </a:p>
        </p:txBody>
      </p:sp>
      <p:pic>
        <p:nvPicPr>
          <p:cNvPr id="3" name="Picture 2" descr="C:\Users\Alokkumar\Desktop\hindi_learning\6. Hindi numbers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19" r="81203" b="63464"/>
          <a:stretch/>
        </p:blipFill>
        <p:spPr bwMode="auto">
          <a:xfrm>
            <a:off x="7872984" y="1333148"/>
            <a:ext cx="2258568" cy="4065558"/>
          </a:xfrm>
          <a:prstGeom prst="rect">
            <a:avLst/>
          </a:prstGeom>
          <a:ex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81749870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67718" y="1198245"/>
            <a:ext cx="988097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600" dirty="0">
              <a:latin typeface="Adobe Myungjo Std M" panose="02020600000000000000" pitchFamily="18" charset="-128"/>
              <a:ea typeface="Adobe Myungjo Std M" panose="02020600000000000000" pitchFamily="18" charset="-128"/>
            </a:endParaRPr>
          </a:p>
          <a:p>
            <a:r>
              <a:rPr lang="en-IN" sz="2600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Yaha</a:t>
            </a:r>
            <a:r>
              <a:rPr lang="en-IN" sz="26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</a:t>
            </a:r>
            <a:r>
              <a:rPr lang="en-IN" sz="2600" dirty="0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bus </a:t>
            </a:r>
            <a:r>
              <a:rPr lang="en-IN" sz="2600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kahaa</a:t>
            </a:r>
            <a:r>
              <a:rPr lang="en-IN" sz="26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</a:t>
            </a:r>
            <a:r>
              <a:rPr lang="en-IN" sz="2600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ja</a:t>
            </a:r>
            <a:r>
              <a:rPr lang="en-IN" sz="26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</a:t>
            </a:r>
            <a:r>
              <a:rPr lang="en-IN" sz="2600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rahi</a:t>
            </a:r>
            <a:r>
              <a:rPr lang="en-IN" sz="26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</a:t>
            </a:r>
            <a:r>
              <a:rPr lang="en-IN" sz="2600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hai</a:t>
            </a:r>
            <a:r>
              <a:rPr lang="en-IN" sz="26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?</a:t>
            </a:r>
          </a:p>
          <a:p>
            <a:r>
              <a:rPr lang="en-IN" sz="2600" dirty="0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Where is this bus going?</a:t>
            </a:r>
            <a:endParaRPr lang="en-IN" sz="2600" dirty="0">
              <a:latin typeface="Adobe Myungjo Std M" panose="02020600000000000000" pitchFamily="18" charset="-128"/>
              <a:ea typeface="Adobe Myungjo Std M" panose="02020600000000000000" pitchFamily="18" charset="-128"/>
            </a:endParaRPr>
          </a:p>
          <a:p>
            <a:r>
              <a:rPr lang="en-IN" sz="26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 </a:t>
            </a:r>
          </a:p>
          <a:p>
            <a:r>
              <a:rPr lang="en-IN" sz="2600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Yaha</a:t>
            </a:r>
            <a:r>
              <a:rPr lang="en-IN" sz="26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– this</a:t>
            </a:r>
          </a:p>
          <a:p>
            <a:r>
              <a:rPr lang="en-IN" sz="2600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Kahaa</a:t>
            </a:r>
            <a:r>
              <a:rPr lang="en-IN" sz="26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– where</a:t>
            </a:r>
          </a:p>
          <a:p>
            <a:r>
              <a:rPr lang="en-IN" sz="2600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Ja</a:t>
            </a:r>
            <a:r>
              <a:rPr lang="en-IN" sz="26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– go</a:t>
            </a:r>
          </a:p>
          <a:p>
            <a:r>
              <a:rPr lang="en-IN" sz="26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(</a:t>
            </a:r>
            <a:r>
              <a:rPr lang="en-IN" sz="2600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ja</a:t>
            </a:r>
            <a:r>
              <a:rPr lang="en-IN" sz="26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) </a:t>
            </a:r>
            <a:r>
              <a:rPr lang="en-IN" sz="2600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rahi</a:t>
            </a:r>
            <a:r>
              <a:rPr lang="en-IN" sz="26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– going</a:t>
            </a:r>
          </a:p>
          <a:p>
            <a:r>
              <a:rPr lang="en-IN" sz="26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Hai – is (sentence ending marker</a:t>
            </a:r>
            <a:r>
              <a:rPr lang="en-IN" sz="2600" dirty="0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)</a:t>
            </a:r>
            <a:endParaRPr lang="en-IN" sz="2600" dirty="0">
              <a:latin typeface="Adobe Myungjo Std M" panose="02020600000000000000" pitchFamily="18" charset="-128"/>
              <a:ea typeface="Adobe Myungjo Std M" panose="020206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335442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79782" y="1920621"/>
            <a:ext cx="9880979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6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___________ </a:t>
            </a:r>
            <a:r>
              <a:rPr lang="en-IN" sz="2600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ke</a:t>
            </a:r>
            <a:r>
              <a:rPr lang="en-IN" sz="26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</a:t>
            </a:r>
            <a:r>
              <a:rPr lang="en-IN" sz="2600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liye</a:t>
            </a:r>
            <a:r>
              <a:rPr lang="en-IN" sz="26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ticket </a:t>
            </a:r>
            <a:r>
              <a:rPr lang="en-IN" sz="2600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kitne</a:t>
            </a:r>
            <a:r>
              <a:rPr lang="en-IN" sz="26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</a:t>
            </a:r>
            <a:r>
              <a:rPr lang="en-IN" sz="2600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ka</a:t>
            </a:r>
            <a:r>
              <a:rPr lang="en-IN" sz="26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</a:t>
            </a:r>
            <a:r>
              <a:rPr lang="en-IN" sz="2600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hai</a:t>
            </a:r>
            <a:r>
              <a:rPr lang="en-IN" sz="26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?</a:t>
            </a:r>
          </a:p>
          <a:p>
            <a:r>
              <a:rPr lang="en-IN" sz="26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How much is the ticket </a:t>
            </a:r>
            <a:r>
              <a:rPr lang="en-IN" sz="2600" dirty="0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for</a:t>
            </a:r>
            <a:r>
              <a:rPr lang="en-IN" sz="2600" dirty="0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</a:t>
            </a:r>
            <a:r>
              <a:rPr lang="en-IN" sz="26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_________ ?</a:t>
            </a:r>
          </a:p>
          <a:p>
            <a:r>
              <a:rPr lang="en-IN" sz="26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 </a:t>
            </a:r>
          </a:p>
          <a:p>
            <a:r>
              <a:rPr lang="en-IN" sz="2600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Ke</a:t>
            </a:r>
            <a:r>
              <a:rPr lang="en-IN" sz="26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</a:t>
            </a:r>
            <a:r>
              <a:rPr lang="en-IN" sz="2600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liye</a:t>
            </a:r>
            <a:r>
              <a:rPr lang="en-IN" sz="26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– for</a:t>
            </a:r>
          </a:p>
          <a:p>
            <a:r>
              <a:rPr lang="en-IN" sz="2600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Kitne</a:t>
            </a:r>
            <a:r>
              <a:rPr lang="en-IN" sz="26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– how much</a:t>
            </a:r>
          </a:p>
          <a:p>
            <a:r>
              <a:rPr lang="en-IN" sz="2600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Ka</a:t>
            </a:r>
            <a:r>
              <a:rPr lang="en-IN" sz="26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– for</a:t>
            </a:r>
          </a:p>
          <a:p>
            <a:r>
              <a:rPr lang="en-IN" sz="26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Hai – is (sentence ending marker</a:t>
            </a:r>
            <a:r>
              <a:rPr lang="en-IN" sz="2600" dirty="0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8680111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3862" y="844094"/>
            <a:ext cx="1043835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______ </a:t>
            </a:r>
            <a:r>
              <a:rPr lang="en-IN" sz="2800" dirty="0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</a:t>
            </a:r>
            <a:r>
              <a:rPr lang="en-IN" sz="2800" dirty="0" err="1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pahuchne</a:t>
            </a:r>
            <a:r>
              <a:rPr lang="en-IN" sz="2800" dirty="0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par </a:t>
            </a:r>
            <a:r>
              <a:rPr lang="en-IN" sz="2800" dirty="0" err="1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kya</a:t>
            </a:r>
            <a:r>
              <a:rPr lang="en-IN" sz="2800" dirty="0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</a:t>
            </a:r>
            <a:r>
              <a:rPr lang="en-IN" sz="2800" dirty="0" err="1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aap</a:t>
            </a:r>
            <a:r>
              <a:rPr lang="en-IN" sz="2800" dirty="0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</a:t>
            </a:r>
            <a:r>
              <a:rPr lang="en-IN" sz="2800" dirty="0" err="1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mujhe</a:t>
            </a:r>
            <a:r>
              <a:rPr lang="en-IN" sz="2800" dirty="0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</a:t>
            </a:r>
            <a:r>
              <a:rPr lang="en-IN" sz="2800" dirty="0" err="1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batjiyega</a:t>
            </a:r>
            <a:endParaRPr lang="en-IN" sz="2800" dirty="0">
              <a:latin typeface="Adobe Myungjo Std M" panose="02020600000000000000" pitchFamily="18" charset="-128"/>
              <a:ea typeface="Adobe Myungjo Std M" panose="02020600000000000000" pitchFamily="18" charset="-128"/>
            </a:endParaRPr>
          </a:p>
          <a:p>
            <a:r>
              <a:rPr lang="en-IN" sz="2800" dirty="0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</a:t>
            </a:r>
            <a:r>
              <a:rPr lang="en-IN" sz="2800" dirty="0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inform me when we reach </a:t>
            </a:r>
            <a:r>
              <a:rPr lang="en-IN" sz="2800" dirty="0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_________</a:t>
            </a:r>
            <a:endParaRPr lang="en-IN" sz="2800" dirty="0">
              <a:latin typeface="Adobe Myungjo Std M" panose="02020600000000000000" pitchFamily="18" charset="-128"/>
              <a:ea typeface="Adobe Myungjo Std M" panose="02020600000000000000" pitchFamily="18" charset="-128"/>
            </a:endParaRPr>
          </a:p>
          <a:p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 </a:t>
            </a:r>
          </a:p>
          <a:p>
            <a:r>
              <a:rPr lang="en-IN" sz="2800" dirty="0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Me – at</a:t>
            </a:r>
          </a:p>
          <a:p>
            <a:r>
              <a:rPr lang="en-IN" sz="2800" dirty="0" err="1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Pahuchne</a:t>
            </a:r>
            <a:r>
              <a:rPr lang="en-IN" sz="2800" dirty="0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(par) – (on) reaching</a:t>
            </a:r>
          </a:p>
          <a:p>
            <a:r>
              <a:rPr lang="en-IN" sz="2800" dirty="0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Kya – question marker</a:t>
            </a:r>
          </a:p>
          <a:p>
            <a:r>
              <a:rPr lang="en-IN" sz="2800" dirty="0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(Kya) </a:t>
            </a:r>
            <a:r>
              <a:rPr lang="en-IN" sz="2800" dirty="0" err="1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aap</a:t>
            </a:r>
            <a:r>
              <a:rPr lang="en-IN" sz="2800" dirty="0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– (could) you</a:t>
            </a:r>
          </a:p>
          <a:p>
            <a:r>
              <a:rPr lang="en-IN" sz="2800" dirty="0" err="1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Mujhe</a:t>
            </a:r>
            <a:r>
              <a:rPr lang="en-IN" sz="2800" dirty="0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– to me</a:t>
            </a:r>
          </a:p>
          <a:p>
            <a:r>
              <a:rPr lang="en-IN" sz="2800" dirty="0" err="1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Soochit</a:t>
            </a:r>
            <a:r>
              <a:rPr lang="en-IN" sz="2800" dirty="0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– inform</a:t>
            </a:r>
          </a:p>
          <a:p>
            <a:r>
              <a:rPr lang="en-IN" sz="2800" dirty="0" err="1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Karenge</a:t>
            </a:r>
            <a:r>
              <a:rPr lang="en-IN" sz="2800" dirty="0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– do (verb - polite)</a:t>
            </a:r>
            <a:endParaRPr lang="en-IN" sz="2800" dirty="0">
              <a:latin typeface="Adobe Myungjo Std M" panose="02020600000000000000" pitchFamily="18" charset="-128"/>
              <a:ea typeface="Adobe Myungjo Std M" panose="020206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0680621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Transportation : Taxi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IN" dirty="0" smtClean="0"/>
              <a:t>Locating a taxi stand</a:t>
            </a:r>
            <a:endParaRPr lang="en-IN" dirty="0"/>
          </a:p>
          <a:p>
            <a:pPr lvl="0"/>
            <a:r>
              <a:rPr lang="en-IN" dirty="0" smtClean="0"/>
              <a:t>Conversing with the taxi driver</a:t>
            </a:r>
            <a:endParaRPr lang="en-IN" dirty="0"/>
          </a:p>
          <a:p>
            <a:r>
              <a:rPr lang="en-IN" dirty="0" smtClean="0"/>
              <a:t>Bargaining fares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2589496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54486" y="981254"/>
            <a:ext cx="9880979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err="1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Maaf</a:t>
            </a:r>
            <a:r>
              <a:rPr lang="en-IN" sz="2800" dirty="0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</a:t>
            </a:r>
            <a:r>
              <a:rPr lang="en-IN" sz="2800" dirty="0" err="1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kijiye</a:t>
            </a:r>
            <a:r>
              <a:rPr lang="en-IN" sz="2800" dirty="0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, </a:t>
            </a:r>
            <a:r>
              <a:rPr lang="en-IN" sz="2800" dirty="0" err="1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yaha</a:t>
            </a:r>
            <a:r>
              <a:rPr lang="en-IN" sz="2800" dirty="0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</a:t>
            </a:r>
            <a:r>
              <a:rPr lang="en-IN" sz="2800" dirty="0" err="1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pe</a:t>
            </a:r>
            <a:r>
              <a:rPr lang="en-IN" sz="2800" dirty="0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</a:t>
            </a:r>
            <a:r>
              <a:rPr lang="en-IN" sz="2800" dirty="0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taxi stand </a:t>
            </a:r>
            <a:r>
              <a:rPr lang="en-IN" sz="2800" dirty="0" err="1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kaha</a:t>
            </a:r>
            <a:r>
              <a:rPr lang="en-IN" sz="2800" dirty="0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</a:t>
            </a:r>
            <a:r>
              <a:rPr lang="en-IN" sz="2800" dirty="0" err="1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hai</a:t>
            </a:r>
            <a:r>
              <a:rPr lang="en-IN" sz="2800" dirty="0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?</a:t>
            </a:r>
            <a:endParaRPr lang="en-IN" sz="2800" dirty="0">
              <a:latin typeface="Adobe Myungjo Std M" panose="02020600000000000000" pitchFamily="18" charset="-128"/>
              <a:ea typeface="Adobe Myungjo Std M" panose="02020600000000000000" pitchFamily="18" charset="-128"/>
            </a:endParaRPr>
          </a:p>
          <a:p>
            <a:r>
              <a:rPr lang="en-IN" sz="2800" dirty="0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Excuse me, where is the </a:t>
            </a:r>
            <a:r>
              <a:rPr lang="en-IN" sz="2800" dirty="0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</a:t>
            </a:r>
            <a:r>
              <a:rPr lang="en-IN" sz="2800" dirty="0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taxi stand </a:t>
            </a:r>
            <a:r>
              <a:rPr lang="en-IN" sz="2800" dirty="0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</a:t>
            </a:r>
            <a:r>
              <a:rPr lang="en-IN" sz="2800" dirty="0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here?</a:t>
            </a:r>
            <a:endParaRPr lang="en-IN" sz="2800" dirty="0">
              <a:latin typeface="Adobe Myungjo Std M" panose="02020600000000000000" pitchFamily="18" charset="-128"/>
              <a:ea typeface="Adobe Myungjo Std M" panose="02020600000000000000" pitchFamily="18" charset="-128"/>
            </a:endParaRPr>
          </a:p>
          <a:p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 </a:t>
            </a:r>
          </a:p>
          <a:p>
            <a:r>
              <a:rPr lang="en-IN" sz="2800" dirty="0" err="1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Maaf</a:t>
            </a:r>
            <a:r>
              <a:rPr lang="en-IN" sz="2800" dirty="0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</a:t>
            </a:r>
            <a:r>
              <a:rPr lang="en-IN" sz="2800" dirty="0" err="1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kijiye</a:t>
            </a:r>
            <a:r>
              <a:rPr lang="en-IN" sz="2800" dirty="0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– excuse me</a:t>
            </a:r>
          </a:p>
          <a:p>
            <a:r>
              <a:rPr lang="en-IN" sz="2800" dirty="0" err="1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Yaha</a:t>
            </a:r>
            <a:r>
              <a:rPr lang="en-IN" sz="2800" dirty="0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– here</a:t>
            </a:r>
          </a:p>
          <a:p>
            <a:r>
              <a:rPr lang="en-IN" sz="2800" dirty="0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Se – from</a:t>
            </a:r>
          </a:p>
          <a:p>
            <a:r>
              <a:rPr lang="en-IN" sz="2800" dirty="0" err="1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Sabse</a:t>
            </a:r>
            <a:r>
              <a:rPr lang="en-IN" sz="2800" dirty="0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– most</a:t>
            </a:r>
          </a:p>
          <a:p>
            <a:r>
              <a:rPr lang="en-IN" sz="2800" dirty="0" err="1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Paas</a:t>
            </a:r>
            <a:r>
              <a:rPr lang="en-IN" sz="2800" dirty="0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– close / near</a:t>
            </a:r>
          </a:p>
          <a:p>
            <a:r>
              <a:rPr lang="en-IN" sz="2800" dirty="0" err="1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Ka</a:t>
            </a:r>
            <a:r>
              <a:rPr lang="en-IN" sz="2800" dirty="0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– of</a:t>
            </a:r>
          </a:p>
          <a:p>
            <a:r>
              <a:rPr lang="en-IN" sz="2800" dirty="0" err="1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Kaha</a:t>
            </a:r>
            <a:r>
              <a:rPr lang="en-IN" sz="2800" dirty="0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– where</a:t>
            </a:r>
          </a:p>
          <a:p>
            <a:r>
              <a:rPr lang="en-IN" sz="2800" dirty="0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Hai – is (sentence ending marker)</a:t>
            </a:r>
            <a:endParaRPr lang="en-IN" sz="2800" dirty="0">
              <a:latin typeface="Adobe Myungjo Std M" panose="02020600000000000000" pitchFamily="18" charset="-128"/>
              <a:ea typeface="Adobe Myungjo Std M" panose="020206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915265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54486" y="981254"/>
            <a:ext cx="988097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err="1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Maaf</a:t>
            </a:r>
            <a:r>
              <a:rPr lang="en-IN" sz="2800" dirty="0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</a:t>
            </a:r>
            <a:r>
              <a:rPr lang="en-IN" sz="2800" dirty="0" err="1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kijiye</a:t>
            </a:r>
            <a:r>
              <a:rPr lang="en-IN" sz="2800" dirty="0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, </a:t>
            </a:r>
            <a:r>
              <a:rPr lang="en-IN" sz="2800" dirty="0" err="1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yaha</a:t>
            </a:r>
            <a:r>
              <a:rPr lang="en-IN" sz="2800" dirty="0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</a:t>
            </a:r>
            <a:r>
              <a:rPr lang="en-IN" sz="2800" dirty="0" err="1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pe</a:t>
            </a:r>
            <a:r>
              <a:rPr lang="en-IN" sz="2800" dirty="0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</a:t>
            </a:r>
            <a:r>
              <a:rPr lang="en-IN" sz="2800" dirty="0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taxi </a:t>
            </a:r>
            <a:r>
              <a:rPr lang="en-IN" sz="2800" dirty="0" err="1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kaha</a:t>
            </a:r>
            <a:r>
              <a:rPr lang="en-IN" sz="2800" dirty="0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</a:t>
            </a:r>
            <a:r>
              <a:rPr lang="en-IN" sz="2800" dirty="0" err="1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milegi</a:t>
            </a:r>
            <a:r>
              <a:rPr lang="en-IN" sz="2800" dirty="0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?</a:t>
            </a:r>
            <a:endParaRPr lang="en-IN" sz="2800" dirty="0">
              <a:latin typeface="Adobe Myungjo Std M" panose="02020600000000000000" pitchFamily="18" charset="-128"/>
              <a:ea typeface="Adobe Myungjo Std M" panose="02020600000000000000" pitchFamily="18" charset="-128"/>
            </a:endParaRPr>
          </a:p>
          <a:p>
            <a:r>
              <a:rPr lang="en-IN" sz="2800" dirty="0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Excuse me, where can I get a taxi </a:t>
            </a:r>
            <a:r>
              <a:rPr lang="en-IN" sz="2800" dirty="0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?</a:t>
            </a:r>
            <a:endParaRPr lang="en-IN" sz="2800" dirty="0">
              <a:latin typeface="Adobe Myungjo Std M" panose="02020600000000000000" pitchFamily="18" charset="-128"/>
              <a:ea typeface="Adobe Myungjo Std M" panose="02020600000000000000" pitchFamily="18" charset="-128"/>
            </a:endParaRPr>
          </a:p>
          <a:p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 </a:t>
            </a:r>
          </a:p>
          <a:p>
            <a:r>
              <a:rPr lang="en-IN" sz="2800" dirty="0" err="1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Maaf</a:t>
            </a:r>
            <a:r>
              <a:rPr lang="en-IN" sz="2800" dirty="0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</a:t>
            </a:r>
            <a:r>
              <a:rPr lang="en-IN" sz="2800" dirty="0" err="1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kijiye</a:t>
            </a:r>
            <a:r>
              <a:rPr lang="en-IN" sz="2800" dirty="0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– excuse me</a:t>
            </a:r>
          </a:p>
          <a:p>
            <a:r>
              <a:rPr lang="en-IN" sz="2800" dirty="0" err="1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Yaha</a:t>
            </a:r>
            <a:r>
              <a:rPr lang="en-IN" sz="2800" dirty="0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– here</a:t>
            </a:r>
          </a:p>
          <a:p>
            <a:r>
              <a:rPr lang="en-IN" sz="2800" dirty="0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Se – from</a:t>
            </a:r>
          </a:p>
          <a:p>
            <a:r>
              <a:rPr lang="en-IN" sz="2800" dirty="0" err="1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Paas</a:t>
            </a:r>
            <a:r>
              <a:rPr lang="en-IN" sz="2800" dirty="0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– close / near</a:t>
            </a:r>
          </a:p>
          <a:p>
            <a:r>
              <a:rPr lang="en-IN" sz="2800" dirty="0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Me - at</a:t>
            </a:r>
          </a:p>
          <a:p>
            <a:r>
              <a:rPr lang="en-IN" sz="2800" dirty="0" err="1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Kaha</a:t>
            </a:r>
            <a:r>
              <a:rPr lang="en-IN" sz="2800" dirty="0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– where</a:t>
            </a:r>
          </a:p>
          <a:p>
            <a:r>
              <a:rPr lang="en-IN" sz="2800" dirty="0" err="1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Milega</a:t>
            </a:r>
            <a:r>
              <a:rPr lang="en-IN" sz="2800" dirty="0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– will get</a:t>
            </a:r>
            <a:endParaRPr lang="en-IN" sz="2800" dirty="0">
              <a:latin typeface="Adobe Myungjo Std M" panose="02020600000000000000" pitchFamily="18" charset="-128"/>
              <a:ea typeface="Adobe Myungjo Std M" panose="020206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7499607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92230" y="2064223"/>
            <a:ext cx="988097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err="1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Mujhe</a:t>
            </a:r>
            <a:r>
              <a:rPr lang="en-IN" sz="2800" dirty="0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________ </a:t>
            </a:r>
            <a:r>
              <a:rPr lang="en-IN" sz="2800" dirty="0" err="1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jana</a:t>
            </a:r>
            <a:r>
              <a:rPr lang="en-IN" sz="2800" dirty="0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</a:t>
            </a:r>
            <a:r>
              <a:rPr lang="en-IN" sz="2800" dirty="0" err="1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hai</a:t>
            </a:r>
            <a:r>
              <a:rPr lang="en-IN" sz="2800" dirty="0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.</a:t>
            </a:r>
            <a:endParaRPr lang="en-IN" sz="2800" dirty="0">
              <a:latin typeface="Adobe Myungjo Std M" panose="02020600000000000000" pitchFamily="18" charset="-128"/>
              <a:ea typeface="Adobe Myungjo Std M" panose="02020600000000000000" pitchFamily="18" charset="-128"/>
            </a:endParaRPr>
          </a:p>
          <a:p>
            <a:r>
              <a:rPr lang="en-IN" sz="2800" dirty="0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I want to go to _______.</a:t>
            </a:r>
            <a:endParaRPr lang="en-IN" sz="2800" dirty="0">
              <a:latin typeface="Adobe Myungjo Std M" panose="02020600000000000000" pitchFamily="18" charset="-128"/>
              <a:ea typeface="Adobe Myungjo Std M" panose="02020600000000000000" pitchFamily="18" charset="-128"/>
            </a:endParaRPr>
          </a:p>
          <a:p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 </a:t>
            </a:r>
          </a:p>
          <a:p>
            <a:r>
              <a:rPr lang="en-IN" sz="2800" dirty="0" err="1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Mujhe</a:t>
            </a:r>
            <a:r>
              <a:rPr lang="en-IN" sz="2800" dirty="0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</a:t>
            </a:r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– </a:t>
            </a:r>
            <a:r>
              <a:rPr lang="en-IN" sz="2800" dirty="0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to me</a:t>
            </a:r>
            <a:endParaRPr lang="en-IN" sz="2800" dirty="0">
              <a:latin typeface="Adobe Myungjo Std M" panose="02020600000000000000" pitchFamily="18" charset="-128"/>
              <a:ea typeface="Adobe Myungjo Std M" panose="02020600000000000000" pitchFamily="18" charset="-128"/>
            </a:endParaRPr>
          </a:p>
          <a:p>
            <a:r>
              <a:rPr lang="en-IN" sz="2800" dirty="0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Jana </a:t>
            </a:r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– </a:t>
            </a:r>
            <a:r>
              <a:rPr lang="en-IN" sz="2800" dirty="0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(want to) go</a:t>
            </a:r>
            <a:endParaRPr lang="en-IN" sz="2800" dirty="0">
              <a:latin typeface="Adobe Myungjo Std M" panose="02020600000000000000" pitchFamily="18" charset="-128"/>
              <a:ea typeface="Adobe Myungjo Std M" panose="02020600000000000000" pitchFamily="18" charset="-128"/>
            </a:endParaRPr>
          </a:p>
          <a:p>
            <a:r>
              <a:rPr lang="en-IN" sz="2800" dirty="0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Hai </a:t>
            </a:r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– </a:t>
            </a:r>
            <a:r>
              <a:rPr lang="en-IN" sz="2800" dirty="0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is (sentence ending marker)</a:t>
            </a:r>
            <a:endParaRPr lang="en-IN" sz="2800" dirty="0">
              <a:latin typeface="Adobe Myungjo Std M" panose="02020600000000000000" pitchFamily="18" charset="-128"/>
              <a:ea typeface="Adobe Myungjo Std M" panose="020206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8169885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83086" y="1881343"/>
            <a:ext cx="988097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_______ </a:t>
            </a:r>
            <a:r>
              <a:rPr lang="en-IN" sz="2800" dirty="0" err="1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jaane</a:t>
            </a:r>
            <a:r>
              <a:rPr lang="en-IN" sz="2800" dirty="0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</a:t>
            </a:r>
            <a:r>
              <a:rPr lang="en-IN" sz="2800" dirty="0" err="1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ka</a:t>
            </a:r>
            <a:r>
              <a:rPr lang="en-IN" sz="2800" dirty="0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</a:t>
            </a:r>
            <a:r>
              <a:rPr lang="en-IN" sz="2800" dirty="0" err="1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kitna</a:t>
            </a:r>
            <a:r>
              <a:rPr lang="en-IN" sz="2800" dirty="0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</a:t>
            </a:r>
            <a:r>
              <a:rPr lang="en-IN" sz="2800" dirty="0" err="1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lagega</a:t>
            </a:r>
            <a:r>
              <a:rPr lang="en-IN" sz="2800" dirty="0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?</a:t>
            </a:r>
            <a:endParaRPr lang="en-IN" sz="2800" dirty="0">
              <a:latin typeface="Adobe Myungjo Std M" panose="02020600000000000000" pitchFamily="18" charset="-128"/>
              <a:ea typeface="Adobe Myungjo Std M" panose="02020600000000000000" pitchFamily="18" charset="-128"/>
            </a:endParaRPr>
          </a:p>
          <a:p>
            <a:r>
              <a:rPr lang="en-IN" sz="2800" dirty="0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How much to go to _______?</a:t>
            </a:r>
            <a:endParaRPr lang="en-IN" sz="2800" dirty="0">
              <a:latin typeface="Adobe Myungjo Std M" panose="02020600000000000000" pitchFamily="18" charset="-128"/>
              <a:ea typeface="Adobe Myungjo Std M" panose="02020600000000000000" pitchFamily="18" charset="-128"/>
            </a:endParaRPr>
          </a:p>
          <a:p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 </a:t>
            </a:r>
            <a:endParaRPr lang="en-IN" sz="2800" dirty="0" smtClean="0">
              <a:latin typeface="Adobe Myungjo Std M" panose="02020600000000000000" pitchFamily="18" charset="-128"/>
              <a:ea typeface="Adobe Myungjo Std M" panose="02020600000000000000" pitchFamily="18" charset="-128"/>
            </a:endParaRPr>
          </a:p>
          <a:p>
            <a:r>
              <a:rPr lang="en-IN" sz="2800" dirty="0" err="1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Jaane</a:t>
            </a:r>
            <a:r>
              <a:rPr lang="en-IN" sz="2800" dirty="0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</a:t>
            </a:r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– </a:t>
            </a:r>
            <a:r>
              <a:rPr lang="en-IN" sz="2800" dirty="0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to go</a:t>
            </a:r>
            <a:endParaRPr lang="en-IN" sz="2800" dirty="0">
              <a:latin typeface="Adobe Myungjo Std M" panose="02020600000000000000" pitchFamily="18" charset="-128"/>
              <a:ea typeface="Adobe Myungjo Std M" panose="02020600000000000000" pitchFamily="18" charset="-128"/>
            </a:endParaRPr>
          </a:p>
          <a:p>
            <a:r>
              <a:rPr lang="en-IN" sz="2800" dirty="0" err="1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Ka</a:t>
            </a:r>
            <a:r>
              <a:rPr lang="en-IN" sz="2800" dirty="0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– for (</a:t>
            </a:r>
            <a:r>
              <a:rPr lang="en-IN" sz="2800" dirty="0" err="1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ke</a:t>
            </a:r>
            <a:r>
              <a:rPr lang="en-IN" sz="2800" dirty="0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</a:t>
            </a:r>
            <a:r>
              <a:rPr lang="en-IN" sz="2800" dirty="0" err="1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liye</a:t>
            </a:r>
            <a:r>
              <a:rPr lang="en-IN" sz="2800" dirty="0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– also used)</a:t>
            </a:r>
            <a:endParaRPr lang="en-IN" sz="2800" dirty="0">
              <a:latin typeface="Adobe Myungjo Std M" panose="02020600000000000000" pitchFamily="18" charset="-128"/>
              <a:ea typeface="Adobe Myungjo Std M" panose="02020600000000000000" pitchFamily="18" charset="-128"/>
            </a:endParaRPr>
          </a:p>
          <a:p>
            <a:r>
              <a:rPr lang="en-IN" sz="2800" dirty="0" err="1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Kitna</a:t>
            </a:r>
            <a:r>
              <a:rPr lang="en-IN" sz="2800" dirty="0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</a:t>
            </a:r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– </a:t>
            </a:r>
            <a:r>
              <a:rPr lang="en-IN" sz="2800" dirty="0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how much</a:t>
            </a:r>
          </a:p>
          <a:p>
            <a:r>
              <a:rPr lang="en-IN" sz="2800" dirty="0" err="1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Lagega</a:t>
            </a:r>
            <a:r>
              <a:rPr lang="en-IN" sz="2800" dirty="0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– will need </a:t>
            </a:r>
            <a:endParaRPr lang="en-IN" sz="2800" dirty="0">
              <a:latin typeface="Adobe Myungjo Std M" panose="02020600000000000000" pitchFamily="18" charset="-128"/>
              <a:ea typeface="Adobe Myungjo Std M" panose="020206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6122548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62462" y="363439"/>
            <a:ext cx="988097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u="sng" dirty="0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Bargaining:</a:t>
            </a:r>
            <a:endParaRPr lang="en-IN" sz="2800" dirty="0" smtClean="0">
              <a:latin typeface="Adobe Myungjo Std M" panose="02020600000000000000" pitchFamily="18" charset="-128"/>
              <a:ea typeface="Adobe Myungjo Std M" panose="02020600000000000000" pitchFamily="18" charset="-128"/>
            </a:endParaRPr>
          </a:p>
          <a:p>
            <a:endParaRPr lang="en-IN" sz="2800" b="1" u="sng" dirty="0">
              <a:latin typeface="Adobe Myungjo Std M" panose="02020600000000000000" pitchFamily="18" charset="-128"/>
              <a:ea typeface="Adobe Myungjo Std M" panose="02020600000000000000" pitchFamily="18" charset="-128"/>
            </a:endParaRPr>
          </a:p>
          <a:p>
            <a:r>
              <a:rPr lang="en-IN" sz="2800" dirty="0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Customer: _______ </a:t>
            </a:r>
            <a:r>
              <a:rPr lang="en-IN" sz="2800" dirty="0" err="1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jaane</a:t>
            </a:r>
            <a:r>
              <a:rPr lang="en-IN" sz="2800" dirty="0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</a:t>
            </a:r>
            <a:r>
              <a:rPr lang="en-IN" sz="2800" dirty="0" err="1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ka</a:t>
            </a:r>
            <a:r>
              <a:rPr lang="en-IN" sz="2800" dirty="0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</a:t>
            </a:r>
            <a:r>
              <a:rPr lang="en-IN" sz="2800" dirty="0" err="1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kitna</a:t>
            </a:r>
            <a:r>
              <a:rPr lang="en-IN" sz="2800" dirty="0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</a:t>
            </a:r>
            <a:r>
              <a:rPr lang="en-IN" sz="2800" dirty="0" err="1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lagega</a:t>
            </a:r>
            <a:r>
              <a:rPr lang="en-IN" sz="2800" dirty="0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?</a:t>
            </a:r>
          </a:p>
          <a:p>
            <a:r>
              <a:rPr lang="en-IN" sz="2800" dirty="0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Taxi Driver: 50 </a:t>
            </a:r>
            <a:r>
              <a:rPr lang="en-IN" sz="2800" dirty="0" err="1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rupai</a:t>
            </a:r>
            <a:r>
              <a:rPr lang="en-IN" sz="2800" dirty="0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.</a:t>
            </a:r>
          </a:p>
          <a:p>
            <a:r>
              <a:rPr lang="en-IN" sz="2800" dirty="0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Customer: Ye to </a:t>
            </a:r>
            <a:r>
              <a:rPr lang="en-IN" sz="2800" dirty="0" err="1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bahut</a:t>
            </a:r>
            <a:r>
              <a:rPr lang="en-IN" sz="2800" dirty="0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</a:t>
            </a:r>
            <a:r>
              <a:rPr lang="en-IN" sz="2800" dirty="0" err="1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jyadaa</a:t>
            </a:r>
            <a:r>
              <a:rPr lang="en-IN" sz="2800" dirty="0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</a:t>
            </a:r>
            <a:r>
              <a:rPr lang="en-IN" sz="2800" dirty="0" err="1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hai</a:t>
            </a:r>
            <a:r>
              <a:rPr lang="en-IN" sz="2800" dirty="0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. _______ </a:t>
            </a:r>
            <a:r>
              <a:rPr lang="en-IN" sz="2800" dirty="0" err="1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paas</a:t>
            </a:r>
            <a:r>
              <a:rPr lang="en-IN" sz="2800" dirty="0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hi me </a:t>
            </a:r>
            <a:r>
              <a:rPr lang="en-IN" sz="2800" dirty="0" err="1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hai</a:t>
            </a:r>
            <a:r>
              <a:rPr lang="en-IN" sz="2800" dirty="0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. </a:t>
            </a:r>
            <a:r>
              <a:rPr lang="en-IN" sz="2800" dirty="0" err="1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Thoda</a:t>
            </a:r>
            <a:r>
              <a:rPr lang="en-IN" sz="2800" dirty="0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</a:t>
            </a:r>
            <a:r>
              <a:rPr lang="en-IN" sz="2800" dirty="0" err="1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kam</a:t>
            </a:r>
            <a:r>
              <a:rPr lang="en-IN" sz="2800" dirty="0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</a:t>
            </a:r>
            <a:r>
              <a:rPr lang="en-IN" sz="2800" dirty="0" err="1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kiijiye</a:t>
            </a:r>
            <a:r>
              <a:rPr lang="en-IN" sz="2800" dirty="0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.</a:t>
            </a:r>
          </a:p>
          <a:p>
            <a:r>
              <a:rPr lang="en-IN" sz="2800" dirty="0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Taxi Driver: </a:t>
            </a:r>
            <a:r>
              <a:rPr lang="en-IN" sz="2800" dirty="0" err="1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Achha</a:t>
            </a:r>
            <a:r>
              <a:rPr lang="en-IN" sz="2800" dirty="0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, 40 </a:t>
            </a:r>
            <a:r>
              <a:rPr lang="en-IN" sz="2800" dirty="0" err="1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rupai</a:t>
            </a:r>
            <a:r>
              <a:rPr lang="en-IN" sz="2800" dirty="0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.</a:t>
            </a:r>
          </a:p>
          <a:p>
            <a:r>
              <a:rPr lang="en-IN" sz="2800" dirty="0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Customer: </a:t>
            </a:r>
            <a:r>
              <a:rPr lang="en-IN" sz="2800" dirty="0" err="1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Theek</a:t>
            </a:r>
            <a:r>
              <a:rPr lang="en-IN" sz="2800" dirty="0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</a:t>
            </a:r>
            <a:r>
              <a:rPr lang="en-IN" sz="2800" dirty="0" err="1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hai</a:t>
            </a:r>
            <a:r>
              <a:rPr lang="en-IN" sz="2800" dirty="0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76072" y="4087368"/>
            <a:ext cx="11137392" cy="2677656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en-IN" sz="2800" dirty="0" err="1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Rupai</a:t>
            </a:r>
            <a:r>
              <a:rPr lang="en-IN" sz="2800" dirty="0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– rupees</a:t>
            </a:r>
          </a:p>
          <a:p>
            <a:r>
              <a:rPr lang="en-IN" sz="2800" dirty="0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Ye – this</a:t>
            </a:r>
          </a:p>
          <a:p>
            <a:r>
              <a:rPr lang="en-IN" sz="2800" dirty="0" err="1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Bahut</a:t>
            </a:r>
            <a:r>
              <a:rPr lang="en-IN" sz="2800" dirty="0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– very</a:t>
            </a:r>
          </a:p>
          <a:p>
            <a:r>
              <a:rPr lang="en-IN" sz="2800" dirty="0" err="1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Jyadaa</a:t>
            </a:r>
            <a:r>
              <a:rPr lang="en-IN" sz="2800" dirty="0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– a lot</a:t>
            </a:r>
          </a:p>
          <a:p>
            <a:r>
              <a:rPr lang="en-IN" sz="2800" dirty="0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Hai – is </a:t>
            </a:r>
          </a:p>
          <a:p>
            <a:r>
              <a:rPr lang="en-IN" sz="2800" dirty="0" err="1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Paas</a:t>
            </a:r>
            <a:r>
              <a:rPr lang="en-IN" sz="2800" dirty="0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– near</a:t>
            </a:r>
          </a:p>
          <a:p>
            <a:r>
              <a:rPr lang="en-IN" sz="2800" dirty="0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Me – in</a:t>
            </a:r>
          </a:p>
          <a:p>
            <a:r>
              <a:rPr lang="en-IN" sz="2800" dirty="0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Thora – little</a:t>
            </a:r>
          </a:p>
          <a:p>
            <a:r>
              <a:rPr lang="en-IN" sz="2800" dirty="0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Kam – to lower</a:t>
            </a:r>
          </a:p>
          <a:p>
            <a:r>
              <a:rPr lang="en-IN" sz="2800" dirty="0" err="1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Kiijiye</a:t>
            </a:r>
            <a:r>
              <a:rPr lang="en-IN" sz="2800" dirty="0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– to do</a:t>
            </a:r>
          </a:p>
          <a:p>
            <a:r>
              <a:rPr lang="en-IN" sz="2800" dirty="0" err="1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Achha</a:t>
            </a:r>
            <a:r>
              <a:rPr lang="en-IN" sz="2800" dirty="0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– alright / okay</a:t>
            </a:r>
          </a:p>
          <a:p>
            <a:r>
              <a:rPr lang="en-IN" sz="2800" dirty="0" err="1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Theek</a:t>
            </a:r>
            <a:r>
              <a:rPr lang="en-IN" sz="2800" dirty="0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</a:t>
            </a:r>
            <a:r>
              <a:rPr lang="en-IN" sz="2800" dirty="0" err="1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hai</a:t>
            </a:r>
            <a:r>
              <a:rPr lang="en-IN" sz="2800" dirty="0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- &lt;this is okay&gt;</a:t>
            </a:r>
          </a:p>
        </p:txBody>
      </p:sp>
    </p:spTree>
    <p:extLst>
      <p:ext uri="{BB962C8B-B14F-4D97-AF65-F5344CB8AC3E}">
        <p14:creationId xmlns:p14="http://schemas.microsoft.com/office/powerpoint/2010/main" val="92736211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04878" y="1536573"/>
            <a:ext cx="9880979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600" dirty="0" err="1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Zaraa</a:t>
            </a:r>
            <a:r>
              <a:rPr lang="en-IN" sz="2600" dirty="0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</a:t>
            </a:r>
            <a:r>
              <a:rPr lang="en-IN" sz="2600" dirty="0" err="1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jaldi</a:t>
            </a:r>
            <a:r>
              <a:rPr lang="en-IN" sz="2600" dirty="0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</a:t>
            </a:r>
            <a:r>
              <a:rPr lang="en-IN" sz="2600" dirty="0" err="1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kariye</a:t>
            </a:r>
            <a:r>
              <a:rPr lang="en-IN" sz="2600" dirty="0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/ </a:t>
            </a:r>
            <a:r>
              <a:rPr lang="en-IN" sz="2600" dirty="0" err="1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chaliye</a:t>
            </a:r>
            <a:r>
              <a:rPr lang="en-IN" sz="2600" dirty="0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.</a:t>
            </a:r>
          </a:p>
          <a:p>
            <a:r>
              <a:rPr lang="en-IN" sz="2600" dirty="0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Please go faster.</a:t>
            </a:r>
          </a:p>
          <a:p>
            <a:r>
              <a:rPr lang="en-IN" sz="2600" dirty="0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 </a:t>
            </a:r>
          </a:p>
          <a:p>
            <a:r>
              <a:rPr lang="en-IN" sz="2600" dirty="0" err="1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Zaraa</a:t>
            </a:r>
            <a:r>
              <a:rPr lang="en-IN" sz="2600" dirty="0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– a little</a:t>
            </a:r>
          </a:p>
          <a:p>
            <a:r>
              <a:rPr lang="en-IN" sz="2600" dirty="0" err="1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Jaldi</a:t>
            </a:r>
            <a:r>
              <a:rPr lang="en-IN" sz="2600" dirty="0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– fast</a:t>
            </a:r>
          </a:p>
          <a:p>
            <a:r>
              <a:rPr lang="en-IN" sz="2600" dirty="0" err="1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Chaliye</a:t>
            </a:r>
            <a:r>
              <a:rPr lang="en-IN" sz="2600" dirty="0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– go (verb - polite)</a:t>
            </a:r>
          </a:p>
          <a:p>
            <a:r>
              <a:rPr lang="en-IN" sz="2600" dirty="0" err="1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Kariye</a:t>
            </a:r>
            <a:r>
              <a:rPr lang="en-IN" sz="2600" dirty="0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– do (verb - polite)</a:t>
            </a:r>
          </a:p>
          <a:p>
            <a:r>
              <a:rPr lang="en-IN" sz="2600" dirty="0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	- ‘</a:t>
            </a:r>
            <a:r>
              <a:rPr lang="en-IN" sz="2600" dirty="0" err="1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jaldi</a:t>
            </a:r>
            <a:r>
              <a:rPr lang="en-IN" sz="2600" dirty="0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’ can be replaces by ‘</a:t>
            </a:r>
            <a:r>
              <a:rPr lang="en-IN" sz="2600" dirty="0" err="1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dhiire</a:t>
            </a:r>
            <a:r>
              <a:rPr lang="en-IN" sz="2600" dirty="0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’ for slow</a:t>
            </a:r>
          </a:p>
        </p:txBody>
      </p:sp>
    </p:spTree>
    <p:extLst>
      <p:ext uri="{BB962C8B-B14F-4D97-AF65-F5344CB8AC3E}">
        <p14:creationId xmlns:p14="http://schemas.microsoft.com/office/powerpoint/2010/main" val="687119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19912" y="3586007"/>
            <a:ext cx="321868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u="sng" dirty="0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Direction:</a:t>
            </a:r>
          </a:p>
          <a:p>
            <a:r>
              <a:rPr lang="en-IN" sz="2800" dirty="0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Uttar – north</a:t>
            </a:r>
          </a:p>
          <a:p>
            <a:r>
              <a:rPr lang="en-IN" sz="2800" dirty="0" err="1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Dakshin</a:t>
            </a:r>
            <a:r>
              <a:rPr lang="en-IN" sz="2800" dirty="0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– south</a:t>
            </a:r>
          </a:p>
          <a:p>
            <a:r>
              <a:rPr lang="en-IN" sz="2800" dirty="0" err="1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Paschim</a:t>
            </a:r>
            <a:r>
              <a:rPr lang="en-IN" sz="2800" dirty="0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– west</a:t>
            </a:r>
          </a:p>
          <a:p>
            <a:r>
              <a:rPr lang="en-IN" sz="2800" dirty="0" err="1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Poorav</a:t>
            </a:r>
            <a:r>
              <a:rPr lang="en-IN" sz="2800" dirty="0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– east</a:t>
            </a:r>
            <a:endParaRPr lang="en-IN" sz="2800" dirty="0">
              <a:latin typeface="Adobe Myungjo Std M" panose="02020600000000000000" pitchFamily="18" charset="-128"/>
              <a:ea typeface="Adobe Myungjo Std M" panose="02020600000000000000" pitchFamily="18" charset="-12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08598" y="477464"/>
            <a:ext cx="35052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u="sng" dirty="0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Inside a building:1</a:t>
            </a:r>
          </a:p>
          <a:p>
            <a:r>
              <a:rPr lang="en-IN" sz="2800" dirty="0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Roof: </a:t>
            </a:r>
            <a:r>
              <a:rPr lang="en-IN" sz="2800" dirty="0" err="1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chhat</a:t>
            </a:r>
            <a:endParaRPr lang="en-IN" sz="2800" dirty="0" smtClean="0">
              <a:latin typeface="Adobe Myungjo Std M" panose="02020600000000000000" pitchFamily="18" charset="-128"/>
              <a:ea typeface="Adobe Myungjo Std M" panose="02020600000000000000" pitchFamily="18" charset="-128"/>
            </a:endParaRPr>
          </a:p>
          <a:p>
            <a:r>
              <a:rPr lang="en-IN" sz="2800" dirty="0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Home: </a:t>
            </a:r>
            <a:r>
              <a:rPr lang="en-IN" sz="2800" dirty="0" err="1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ghar</a:t>
            </a:r>
            <a:endParaRPr lang="en-IN" sz="2800" dirty="0" smtClean="0">
              <a:latin typeface="Adobe Myungjo Std M" panose="02020600000000000000" pitchFamily="18" charset="-128"/>
              <a:ea typeface="Adobe Myungjo Std M" panose="02020600000000000000" pitchFamily="18" charset="-128"/>
            </a:endParaRPr>
          </a:p>
          <a:p>
            <a:r>
              <a:rPr lang="en-IN" sz="2800" dirty="0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Door: </a:t>
            </a:r>
            <a:r>
              <a:rPr lang="en-IN" sz="2800" dirty="0" err="1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darvaja</a:t>
            </a:r>
            <a:endParaRPr lang="en-IN" sz="2800" dirty="0" smtClean="0">
              <a:latin typeface="Adobe Myungjo Std M" panose="02020600000000000000" pitchFamily="18" charset="-128"/>
              <a:ea typeface="Adobe Myungjo Std M" panose="02020600000000000000" pitchFamily="18" charset="-128"/>
            </a:endParaRPr>
          </a:p>
          <a:p>
            <a:r>
              <a:rPr lang="en-IN" sz="2800" dirty="0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Window: </a:t>
            </a:r>
            <a:r>
              <a:rPr lang="en-IN" sz="2800" dirty="0" err="1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khidhki</a:t>
            </a:r>
            <a:endParaRPr lang="en-IN" sz="2800" dirty="0" smtClean="0">
              <a:latin typeface="Adobe Myungjo Std M" panose="02020600000000000000" pitchFamily="18" charset="-128"/>
              <a:ea typeface="Adobe Myungjo Std M" panose="02020600000000000000" pitchFamily="18" charset="-128"/>
            </a:endParaRPr>
          </a:p>
          <a:p>
            <a:r>
              <a:rPr lang="en-IN" sz="2800" dirty="0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Room: </a:t>
            </a:r>
            <a:r>
              <a:rPr lang="en-IN" sz="2800" dirty="0" err="1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kamra</a:t>
            </a:r>
            <a:endParaRPr lang="en-IN" sz="2800" dirty="0" smtClean="0">
              <a:latin typeface="Adobe Myungjo Std M" panose="02020600000000000000" pitchFamily="18" charset="-128"/>
              <a:ea typeface="Adobe Myungjo Std M" panose="02020600000000000000" pitchFamily="18" charset="-128"/>
            </a:endParaRPr>
          </a:p>
          <a:p>
            <a:endParaRPr lang="en-IN" sz="2800" dirty="0">
              <a:latin typeface="Adobe Myungjo Std M" panose="02020600000000000000" pitchFamily="18" charset="-128"/>
              <a:ea typeface="Adobe Myungjo Std M" panose="02020600000000000000" pitchFamily="18" charset="-128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12114" y="734466"/>
            <a:ext cx="321868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u="sng" dirty="0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Family:1</a:t>
            </a:r>
          </a:p>
          <a:p>
            <a:r>
              <a:rPr lang="en-IN" sz="2800" dirty="0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mother: ma</a:t>
            </a:r>
          </a:p>
          <a:p>
            <a:r>
              <a:rPr lang="en-IN" sz="2800" dirty="0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Father: pita</a:t>
            </a:r>
          </a:p>
          <a:p>
            <a:r>
              <a:rPr lang="en-IN" sz="2800" dirty="0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Son: beta</a:t>
            </a:r>
          </a:p>
          <a:p>
            <a:r>
              <a:rPr lang="en-IN" sz="2800" dirty="0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Daughter: </a:t>
            </a:r>
            <a:r>
              <a:rPr lang="en-IN" sz="2800" dirty="0" err="1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beti</a:t>
            </a:r>
            <a:endParaRPr lang="en-IN" sz="2800" dirty="0">
              <a:latin typeface="Adobe Myungjo Std M" panose="02020600000000000000" pitchFamily="18" charset="-128"/>
              <a:ea typeface="Adobe Myungjo Std M" panose="02020600000000000000" pitchFamily="18" charset="-128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308598" y="3674816"/>
            <a:ext cx="545058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u="sng" dirty="0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Greetings:</a:t>
            </a:r>
          </a:p>
          <a:p>
            <a:r>
              <a:rPr lang="en-IN" sz="2800" dirty="0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Thank you: </a:t>
            </a:r>
            <a:r>
              <a:rPr lang="en-IN" sz="2800" dirty="0" err="1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dhanyavad</a:t>
            </a:r>
            <a:endParaRPr lang="en-IN" sz="2800" dirty="0" smtClean="0">
              <a:latin typeface="Adobe Myungjo Std M" panose="02020600000000000000" pitchFamily="18" charset="-128"/>
              <a:ea typeface="Adobe Myungjo Std M" panose="02020600000000000000" pitchFamily="18" charset="-128"/>
            </a:endParaRPr>
          </a:p>
          <a:p>
            <a:r>
              <a:rPr lang="en-IN" sz="2800" dirty="0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Hello: </a:t>
            </a:r>
            <a:r>
              <a:rPr lang="en-IN" sz="2800" dirty="0" err="1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namaste</a:t>
            </a:r>
            <a:endParaRPr lang="en-IN" sz="2800" dirty="0" smtClean="0">
              <a:latin typeface="Adobe Myungjo Std M" panose="02020600000000000000" pitchFamily="18" charset="-128"/>
              <a:ea typeface="Adobe Myungjo Std M" panose="02020600000000000000" pitchFamily="18" charset="-128"/>
            </a:endParaRPr>
          </a:p>
          <a:p>
            <a:r>
              <a:rPr lang="en-IN" sz="2800" dirty="0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Good morning : </a:t>
            </a:r>
            <a:r>
              <a:rPr lang="en-IN" sz="2800" dirty="0" err="1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suprabhat</a:t>
            </a:r>
            <a:endParaRPr lang="en-IN" sz="2800" dirty="0" smtClean="0">
              <a:latin typeface="Adobe Myungjo Std M" panose="02020600000000000000" pitchFamily="18" charset="-128"/>
              <a:ea typeface="Adobe Myungjo Std M" panose="02020600000000000000" pitchFamily="18" charset="-128"/>
            </a:endParaRPr>
          </a:p>
          <a:p>
            <a:r>
              <a:rPr lang="en-IN" sz="2800" dirty="0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Good evening: </a:t>
            </a:r>
            <a:r>
              <a:rPr lang="en-IN" sz="2800" dirty="0" err="1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shubhsandhya</a:t>
            </a:r>
            <a:endParaRPr lang="en-IN" sz="2800" dirty="0" smtClean="0">
              <a:latin typeface="Adobe Myungjo Std M" panose="02020600000000000000" pitchFamily="18" charset="-128"/>
              <a:ea typeface="Adobe Myungjo Std M" panose="02020600000000000000" pitchFamily="18" charset="-128"/>
            </a:endParaRPr>
          </a:p>
          <a:p>
            <a:r>
              <a:rPr lang="en-IN" sz="2800" dirty="0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Good night:  </a:t>
            </a:r>
            <a:r>
              <a:rPr lang="en-IN" sz="2800" dirty="0" err="1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subhratri</a:t>
            </a:r>
            <a:endParaRPr lang="en-IN" sz="2800" dirty="0" smtClean="0">
              <a:latin typeface="Adobe Myungjo Std M" panose="02020600000000000000" pitchFamily="18" charset="-128"/>
              <a:ea typeface="Adobe Myungjo Std M" panose="02020600000000000000" pitchFamily="18" charset="-128"/>
            </a:endParaRPr>
          </a:p>
          <a:p>
            <a:endParaRPr lang="en-IN" sz="2800" dirty="0">
              <a:latin typeface="Adobe Myungjo Std M" panose="02020600000000000000" pitchFamily="18" charset="-128"/>
              <a:ea typeface="Adobe Myungjo Std M" panose="020206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0250536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34646" y="1271016"/>
            <a:ext cx="9880979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600" dirty="0">
              <a:latin typeface="Adobe Myungjo Std M" panose="02020600000000000000" pitchFamily="18" charset="-128"/>
              <a:ea typeface="Adobe Myungjo Std M" panose="02020600000000000000" pitchFamily="18" charset="-128"/>
            </a:endParaRPr>
          </a:p>
          <a:p>
            <a:r>
              <a:rPr lang="en-IN" sz="2600" dirty="0" err="1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Mujhe</a:t>
            </a:r>
            <a:r>
              <a:rPr lang="en-IN" sz="2600" dirty="0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</a:t>
            </a:r>
            <a:r>
              <a:rPr lang="en-IN" sz="2600" dirty="0" err="1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derii</a:t>
            </a:r>
            <a:r>
              <a:rPr lang="en-IN" sz="2600" dirty="0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</a:t>
            </a:r>
            <a:r>
              <a:rPr lang="en-IN" sz="2600" dirty="0" err="1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ho</a:t>
            </a:r>
            <a:r>
              <a:rPr lang="en-IN" sz="2600" dirty="0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</a:t>
            </a:r>
            <a:r>
              <a:rPr lang="en-IN" sz="2600" dirty="0" err="1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rahi</a:t>
            </a:r>
            <a:r>
              <a:rPr lang="en-IN" sz="2600" dirty="0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</a:t>
            </a:r>
            <a:r>
              <a:rPr lang="en-IN" sz="2600" dirty="0" err="1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hai</a:t>
            </a:r>
            <a:r>
              <a:rPr lang="en-IN" sz="2600" dirty="0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.</a:t>
            </a:r>
          </a:p>
          <a:p>
            <a:r>
              <a:rPr lang="en-IN" sz="2600" dirty="0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I am getting late.</a:t>
            </a:r>
          </a:p>
          <a:p>
            <a:endParaRPr lang="en-IN" sz="2600" dirty="0">
              <a:latin typeface="Adobe Myungjo Std M" panose="02020600000000000000" pitchFamily="18" charset="-128"/>
              <a:ea typeface="Adobe Myungjo Std M" panose="02020600000000000000" pitchFamily="18" charset="-128"/>
            </a:endParaRPr>
          </a:p>
          <a:p>
            <a:r>
              <a:rPr lang="en-IN" sz="2600" dirty="0" err="1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Mujhe</a:t>
            </a:r>
            <a:r>
              <a:rPr lang="en-IN" sz="2600" dirty="0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– me</a:t>
            </a:r>
          </a:p>
          <a:p>
            <a:r>
              <a:rPr lang="en-IN" sz="2600" dirty="0" err="1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Derii</a:t>
            </a:r>
            <a:r>
              <a:rPr lang="en-IN" sz="2600" dirty="0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– late</a:t>
            </a:r>
          </a:p>
          <a:p>
            <a:r>
              <a:rPr lang="en-IN" sz="2600" dirty="0" err="1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Ho</a:t>
            </a:r>
            <a:r>
              <a:rPr lang="en-IN" sz="2600" dirty="0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</a:t>
            </a:r>
            <a:r>
              <a:rPr lang="en-IN" sz="2600" dirty="0" err="1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rahi</a:t>
            </a:r>
            <a:r>
              <a:rPr lang="en-IN" sz="2600" dirty="0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– act of being (present continuous)</a:t>
            </a:r>
          </a:p>
          <a:p>
            <a:r>
              <a:rPr lang="en-IN" sz="2600" dirty="0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Hai – is (Sentence ending marker)</a:t>
            </a:r>
            <a:endParaRPr lang="en-IN" sz="2600" dirty="0">
              <a:latin typeface="Adobe Myungjo Std M" panose="02020600000000000000" pitchFamily="18" charset="-128"/>
              <a:ea typeface="Adobe Myungjo Std M" panose="020206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1253646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Directions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en-IN" dirty="0"/>
              <a:t>Useful when understanding directions given to oneself</a:t>
            </a:r>
          </a:p>
          <a:p>
            <a:pPr lvl="0"/>
            <a:r>
              <a:rPr lang="en-IN" dirty="0"/>
              <a:t>Also used to give directions </a:t>
            </a:r>
            <a:r>
              <a:rPr lang="en-IN" dirty="0" err="1"/>
              <a:t>Eg</a:t>
            </a:r>
            <a:r>
              <a:rPr lang="en-IN" dirty="0"/>
              <a:t>. To a taxi </a:t>
            </a:r>
            <a:r>
              <a:rPr lang="en-IN" dirty="0" smtClean="0"/>
              <a:t>driver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4494528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78424" y="777922"/>
            <a:ext cx="9880979" cy="5693866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en-IN" sz="2800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Daaye</a:t>
            </a:r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– right</a:t>
            </a:r>
          </a:p>
          <a:p>
            <a:r>
              <a:rPr lang="en-IN" sz="2800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Baaye</a:t>
            </a:r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– left</a:t>
            </a:r>
          </a:p>
          <a:p>
            <a:r>
              <a:rPr lang="en-IN" sz="2800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Aage</a:t>
            </a:r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– front</a:t>
            </a:r>
          </a:p>
          <a:p>
            <a:r>
              <a:rPr lang="en-IN" sz="2800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Piichhe</a:t>
            </a:r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– back</a:t>
            </a:r>
          </a:p>
          <a:p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 </a:t>
            </a:r>
          </a:p>
          <a:p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Uttar – north</a:t>
            </a:r>
          </a:p>
          <a:p>
            <a:r>
              <a:rPr lang="en-IN" sz="2800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Dakshin</a:t>
            </a:r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– south</a:t>
            </a:r>
          </a:p>
          <a:p>
            <a:r>
              <a:rPr lang="en-IN" sz="2800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Paschim</a:t>
            </a:r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– west</a:t>
            </a:r>
          </a:p>
          <a:p>
            <a:r>
              <a:rPr lang="en-IN" sz="2800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Poorav</a:t>
            </a:r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– east</a:t>
            </a:r>
          </a:p>
          <a:p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 </a:t>
            </a:r>
          </a:p>
          <a:p>
            <a:r>
              <a:rPr lang="en-IN" sz="2800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Uupar</a:t>
            </a:r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– up</a:t>
            </a:r>
          </a:p>
          <a:p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Niche – down</a:t>
            </a:r>
          </a:p>
          <a:p>
            <a:endParaRPr lang="en-IN" sz="2800" dirty="0">
              <a:latin typeface="Adobe Myungjo Std M" panose="02020600000000000000" pitchFamily="18" charset="-128"/>
              <a:ea typeface="Adobe Myungjo Std M" panose="020206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7304184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09934" y="2292823"/>
            <a:ext cx="988097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Yahan</a:t>
            </a:r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</a:t>
            </a:r>
            <a:r>
              <a:rPr lang="en-IN" sz="2800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daaye</a:t>
            </a:r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</a:t>
            </a:r>
            <a:r>
              <a:rPr lang="en-IN" sz="2800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mudhiye</a:t>
            </a:r>
            <a:endParaRPr lang="en-IN" sz="2800" dirty="0">
              <a:latin typeface="Adobe Myungjo Std M" panose="02020600000000000000" pitchFamily="18" charset="-128"/>
              <a:ea typeface="Adobe Myungjo Std M" panose="02020600000000000000" pitchFamily="18" charset="-128"/>
            </a:endParaRPr>
          </a:p>
          <a:p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Turn right here</a:t>
            </a:r>
          </a:p>
          <a:p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 </a:t>
            </a:r>
          </a:p>
          <a:p>
            <a:r>
              <a:rPr lang="en-IN" sz="2800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Yahan</a:t>
            </a:r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– here</a:t>
            </a:r>
          </a:p>
          <a:p>
            <a:r>
              <a:rPr lang="en-IN" sz="2800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Daaye</a:t>
            </a:r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– right</a:t>
            </a:r>
          </a:p>
          <a:p>
            <a:r>
              <a:rPr lang="en-IN" sz="2800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Mudhiye</a:t>
            </a:r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– turn (verb - polite)</a:t>
            </a:r>
          </a:p>
        </p:txBody>
      </p:sp>
    </p:spTree>
    <p:extLst>
      <p:ext uri="{BB962C8B-B14F-4D97-AF65-F5344CB8AC3E}">
        <p14:creationId xmlns:p14="http://schemas.microsoft.com/office/powerpoint/2010/main" val="400093420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8173" y="2088107"/>
            <a:ext cx="988097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Yahan</a:t>
            </a:r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</a:t>
            </a:r>
            <a:r>
              <a:rPr lang="en-IN" sz="2800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baaye</a:t>
            </a:r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</a:t>
            </a:r>
            <a:r>
              <a:rPr lang="en-IN" sz="2800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mudhiye</a:t>
            </a:r>
            <a:endParaRPr lang="en-IN" sz="2800" dirty="0">
              <a:latin typeface="Adobe Myungjo Std M" panose="02020600000000000000" pitchFamily="18" charset="-128"/>
              <a:ea typeface="Adobe Myungjo Std M" panose="02020600000000000000" pitchFamily="18" charset="-128"/>
            </a:endParaRPr>
          </a:p>
          <a:p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Turn right here</a:t>
            </a:r>
          </a:p>
          <a:p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 </a:t>
            </a:r>
          </a:p>
          <a:p>
            <a:r>
              <a:rPr lang="en-IN" sz="2800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Yahan</a:t>
            </a:r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– here</a:t>
            </a:r>
          </a:p>
          <a:p>
            <a:r>
              <a:rPr lang="en-IN" sz="2800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Baaye</a:t>
            </a:r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– left</a:t>
            </a:r>
          </a:p>
          <a:p>
            <a:r>
              <a:rPr lang="en-IN" sz="2800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Mudhiye</a:t>
            </a:r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– turn (verb - polite)</a:t>
            </a:r>
          </a:p>
        </p:txBody>
      </p:sp>
    </p:spTree>
    <p:extLst>
      <p:ext uri="{BB962C8B-B14F-4D97-AF65-F5344CB8AC3E}">
        <p14:creationId xmlns:p14="http://schemas.microsoft.com/office/powerpoint/2010/main" val="40008299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73456" y="887105"/>
            <a:ext cx="988097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Siidhe</a:t>
            </a:r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</a:t>
            </a:r>
            <a:r>
              <a:rPr lang="en-IN" sz="2800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chaliye</a:t>
            </a:r>
            <a:endParaRPr lang="en-IN" sz="2800" dirty="0">
              <a:latin typeface="Adobe Myungjo Std M" panose="02020600000000000000" pitchFamily="18" charset="-128"/>
              <a:ea typeface="Adobe Myungjo Std M" panose="02020600000000000000" pitchFamily="18" charset="-128"/>
            </a:endParaRPr>
          </a:p>
          <a:p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Go straight</a:t>
            </a:r>
          </a:p>
          <a:p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 </a:t>
            </a:r>
          </a:p>
          <a:p>
            <a:r>
              <a:rPr lang="en-IN" sz="2800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Siidhe</a:t>
            </a:r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– straight</a:t>
            </a:r>
          </a:p>
          <a:p>
            <a:r>
              <a:rPr lang="en-IN" sz="2800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Chaliye</a:t>
            </a:r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– go (polite</a:t>
            </a:r>
            <a:r>
              <a:rPr lang="en-IN" sz="2800" dirty="0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)</a:t>
            </a:r>
          </a:p>
          <a:p>
            <a:endParaRPr lang="en-IN" sz="2800" dirty="0">
              <a:latin typeface="Adobe Myungjo Std M" panose="02020600000000000000" pitchFamily="18" charset="-128"/>
              <a:ea typeface="Adobe Myungjo Std M" panose="02020600000000000000" pitchFamily="18" charset="-128"/>
            </a:endParaRPr>
          </a:p>
          <a:p>
            <a:endParaRPr lang="en-IN" sz="2800" dirty="0">
              <a:latin typeface="Adobe Myungjo Std M" panose="02020600000000000000" pitchFamily="18" charset="-128"/>
              <a:ea typeface="Adobe Myungjo Std M" panose="02020600000000000000" pitchFamily="18" charset="-128"/>
            </a:endParaRPr>
          </a:p>
          <a:p>
            <a:r>
              <a:rPr lang="en-IN" sz="2800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Piiche</a:t>
            </a:r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</a:t>
            </a:r>
            <a:r>
              <a:rPr lang="en-IN" sz="2800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jaaiye</a:t>
            </a:r>
            <a:endParaRPr lang="en-IN" sz="2800" dirty="0">
              <a:latin typeface="Adobe Myungjo Std M" panose="02020600000000000000" pitchFamily="18" charset="-128"/>
              <a:ea typeface="Adobe Myungjo Std M" panose="02020600000000000000" pitchFamily="18" charset="-128"/>
            </a:endParaRPr>
          </a:p>
          <a:p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Go back</a:t>
            </a:r>
          </a:p>
          <a:p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 </a:t>
            </a:r>
          </a:p>
          <a:p>
            <a:r>
              <a:rPr lang="en-IN" sz="2800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Piiche</a:t>
            </a:r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– back</a:t>
            </a:r>
          </a:p>
          <a:p>
            <a:r>
              <a:rPr lang="en-IN" sz="2800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Jaaiye</a:t>
            </a:r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– go</a:t>
            </a:r>
          </a:p>
        </p:txBody>
      </p:sp>
    </p:spTree>
    <p:extLst>
      <p:ext uri="{BB962C8B-B14F-4D97-AF65-F5344CB8AC3E}">
        <p14:creationId xmlns:p14="http://schemas.microsoft.com/office/powerpoint/2010/main" val="247180065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23582" y="2074460"/>
            <a:ext cx="988097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Yaha</a:t>
            </a:r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</a:t>
            </a:r>
            <a:r>
              <a:rPr lang="en-IN" sz="2800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rok</a:t>
            </a:r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</a:t>
            </a:r>
            <a:r>
              <a:rPr lang="en-IN" sz="2800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diijiye</a:t>
            </a:r>
            <a:endParaRPr lang="en-IN" sz="2800" dirty="0">
              <a:latin typeface="Adobe Myungjo Std M" panose="02020600000000000000" pitchFamily="18" charset="-128"/>
              <a:ea typeface="Adobe Myungjo Std M" panose="02020600000000000000" pitchFamily="18" charset="-128"/>
            </a:endParaRPr>
          </a:p>
          <a:p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Stop here</a:t>
            </a:r>
          </a:p>
          <a:p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 </a:t>
            </a:r>
          </a:p>
          <a:p>
            <a:r>
              <a:rPr lang="en-IN" sz="2800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Yaha</a:t>
            </a:r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– here</a:t>
            </a:r>
          </a:p>
          <a:p>
            <a:r>
              <a:rPr lang="en-IN" sz="2800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Rok</a:t>
            </a:r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– stop</a:t>
            </a:r>
          </a:p>
          <a:p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(</a:t>
            </a:r>
            <a:r>
              <a:rPr lang="en-IN" sz="2800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rok</a:t>
            </a:r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) </a:t>
            </a:r>
            <a:r>
              <a:rPr lang="en-IN" sz="2800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Diijiye</a:t>
            </a:r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– (stop) do (makes it a verb - polite)</a:t>
            </a:r>
          </a:p>
          <a:p>
            <a:r>
              <a:rPr lang="en-IN" sz="2800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Roko</a:t>
            </a:r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– stop (verb – semi-formal)</a:t>
            </a:r>
          </a:p>
        </p:txBody>
      </p:sp>
    </p:spTree>
    <p:extLst>
      <p:ext uri="{BB962C8B-B14F-4D97-AF65-F5344CB8AC3E}">
        <p14:creationId xmlns:p14="http://schemas.microsoft.com/office/powerpoint/2010/main" val="2033076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9307" y="0"/>
            <a:ext cx="9880979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Conversation:</a:t>
            </a:r>
            <a:endParaRPr lang="en-IN" sz="2400" dirty="0">
              <a:latin typeface="Adobe Myungjo Std M" panose="02020600000000000000" pitchFamily="18" charset="-128"/>
              <a:ea typeface="Adobe Myungjo Std M" panose="02020600000000000000" pitchFamily="18" charset="-128"/>
            </a:endParaRPr>
          </a:p>
          <a:p>
            <a:r>
              <a:rPr lang="en-IN" sz="24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 </a:t>
            </a:r>
          </a:p>
          <a:p>
            <a:r>
              <a:rPr lang="en-IN" sz="24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A: </a:t>
            </a:r>
            <a:r>
              <a:rPr lang="en-IN" sz="2400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maaf</a:t>
            </a:r>
            <a:r>
              <a:rPr lang="en-IN" sz="24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</a:t>
            </a:r>
            <a:r>
              <a:rPr lang="en-IN" sz="2400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kiijiye</a:t>
            </a:r>
            <a:r>
              <a:rPr lang="en-IN" sz="24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, </a:t>
            </a:r>
            <a:r>
              <a:rPr lang="en-IN" sz="2400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yaha</a:t>
            </a:r>
            <a:r>
              <a:rPr lang="en-IN" sz="24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se station </a:t>
            </a:r>
            <a:r>
              <a:rPr lang="en-IN" sz="2400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pahoonchne</a:t>
            </a:r>
            <a:r>
              <a:rPr lang="en-IN" sz="24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</a:t>
            </a:r>
            <a:r>
              <a:rPr lang="en-IN" sz="2400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ka</a:t>
            </a:r>
            <a:r>
              <a:rPr lang="en-IN" sz="24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</a:t>
            </a:r>
            <a:r>
              <a:rPr lang="en-IN" sz="2400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raasta</a:t>
            </a:r>
            <a:r>
              <a:rPr lang="en-IN" sz="24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</a:t>
            </a:r>
            <a:r>
              <a:rPr lang="en-IN" sz="2400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kya</a:t>
            </a:r>
            <a:r>
              <a:rPr lang="en-IN" sz="24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</a:t>
            </a:r>
            <a:r>
              <a:rPr lang="en-IN" sz="2400" dirty="0" err="1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hai</a:t>
            </a:r>
            <a:r>
              <a:rPr lang="en-IN" sz="2400" dirty="0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?</a:t>
            </a:r>
          </a:p>
          <a:p>
            <a:endParaRPr lang="en-IN" sz="2400" dirty="0">
              <a:latin typeface="Adobe Myungjo Std M" panose="02020600000000000000" pitchFamily="18" charset="-128"/>
              <a:ea typeface="Adobe Myungjo Std M" panose="02020600000000000000" pitchFamily="18" charset="-128"/>
            </a:endParaRPr>
          </a:p>
          <a:p>
            <a:r>
              <a:rPr lang="en-IN" sz="24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B: </a:t>
            </a:r>
            <a:r>
              <a:rPr lang="en-IN" sz="2400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siidhe</a:t>
            </a:r>
            <a:r>
              <a:rPr lang="en-IN" sz="24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</a:t>
            </a:r>
            <a:r>
              <a:rPr lang="en-IN" sz="2400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jaakar</a:t>
            </a:r>
            <a:r>
              <a:rPr lang="en-IN" sz="24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</a:t>
            </a:r>
            <a:r>
              <a:rPr lang="en-IN" sz="2400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doosari</a:t>
            </a:r>
            <a:r>
              <a:rPr lang="en-IN" sz="24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</a:t>
            </a:r>
            <a:r>
              <a:rPr lang="en-IN" sz="2400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modh</a:t>
            </a:r>
            <a:r>
              <a:rPr lang="en-IN" sz="24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par </a:t>
            </a:r>
            <a:r>
              <a:rPr lang="en-IN" sz="2400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daaye</a:t>
            </a:r>
            <a:r>
              <a:rPr lang="en-IN" sz="24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</a:t>
            </a:r>
            <a:r>
              <a:rPr lang="en-IN" sz="2400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mudhe</a:t>
            </a:r>
            <a:r>
              <a:rPr lang="en-IN" sz="24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. Fir </a:t>
            </a:r>
            <a:r>
              <a:rPr lang="en-IN" sz="2400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pehli</a:t>
            </a:r>
            <a:r>
              <a:rPr lang="en-IN" sz="24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</a:t>
            </a:r>
            <a:r>
              <a:rPr lang="en-IN" sz="2400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modh</a:t>
            </a:r>
            <a:r>
              <a:rPr lang="en-IN" sz="24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par </a:t>
            </a:r>
            <a:r>
              <a:rPr lang="en-IN" sz="2400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baaye</a:t>
            </a:r>
            <a:r>
              <a:rPr lang="en-IN" sz="24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. </a:t>
            </a:r>
            <a:r>
              <a:rPr lang="en-IN" sz="2400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Uske</a:t>
            </a:r>
            <a:r>
              <a:rPr lang="en-IN" sz="24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</a:t>
            </a:r>
            <a:r>
              <a:rPr lang="en-IN" sz="2400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baad</a:t>
            </a:r>
            <a:r>
              <a:rPr lang="en-IN" sz="24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, </a:t>
            </a:r>
            <a:r>
              <a:rPr lang="en-IN" sz="2400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siidhe</a:t>
            </a:r>
            <a:r>
              <a:rPr lang="en-IN" sz="24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</a:t>
            </a:r>
            <a:r>
              <a:rPr lang="en-IN" sz="2400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jakar</a:t>
            </a:r>
            <a:r>
              <a:rPr lang="en-IN" sz="24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highway </a:t>
            </a:r>
            <a:r>
              <a:rPr lang="en-IN" sz="2400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pakar</a:t>
            </a:r>
            <a:r>
              <a:rPr lang="en-IN" sz="24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</a:t>
            </a:r>
            <a:r>
              <a:rPr lang="en-IN" sz="2400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liijiye</a:t>
            </a:r>
            <a:r>
              <a:rPr lang="en-IN" sz="24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. Highway </a:t>
            </a:r>
            <a:r>
              <a:rPr lang="en-IN" sz="2400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ke</a:t>
            </a:r>
            <a:r>
              <a:rPr lang="en-IN" sz="24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</a:t>
            </a:r>
            <a:r>
              <a:rPr lang="en-IN" sz="2400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baaye</a:t>
            </a:r>
            <a:r>
              <a:rPr lang="en-IN" sz="24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</a:t>
            </a:r>
            <a:r>
              <a:rPr lang="en-IN" sz="2400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taraf</a:t>
            </a:r>
            <a:r>
              <a:rPr lang="en-IN" sz="24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</a:t>
            </a:r>
            <a:r>
              <a:rPr lang="en-IN" sz="2400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ke</a:t>
            </a:r>
            <a:r>
              <a:rPr lang="en-IN" sz="24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</a:t>
            </a:r>
            <a:r>
              <a:rPr lang="en-IN" sz="2400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tiisare</a:t>
            </a:r>
            <a:r>
              <a:rPr lang="en-IN" sz="24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gate se </a:t>
            </a:r>
            <a:r>
              <a:rPr lang="en-IN" sz="2400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nikalkar</a:t>
            </a:r>
            <a:r>
              <a:rPr lang="en-IN" sz="24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</a:t>
            </a:r>
            <a:r>
              <a:rPr lang="en-IN" sz="2400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siidhe</a:t>
            </a:r>
            <a:r>
              <a:rPr lang="en-IN" sz="24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station </a:t>
            </a:r>
            <a:r>
              <a:rPr lang="en-IN" sz="2400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pahoonch</a:t>
            </a:r>
            <a:r>
              <a:rPr lang="en-IN" sz="24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</a:t>
            </a:r>
            <a:r>
              <a:rPr lang="en-IN" sz="2400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jaayenge</a:t>
            </a:r>
            <a:r>
              <a:rPr lang="en-IN" sz="2400" dirty="0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.</a:t>
            </a:r>
          </a:p>
          <a:p>
            <a:r>
              <a:rPr lang="en-IN" sz="24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Highway </a:t>
            </a:r>
            <a:r>
              <a:rPr lang="en-IN" sz="2400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ke</a:t>
            </a:r>
            <a:r>
              <a:rPr lang="en-IN" sz="24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</a:t>
            </a:r>
            <a:r>
              <a:rPr lang="en-IN" sz="2400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alaawa</a:t>
            </a:r>
            <a:r>
              <a:rPr lang="en-IN" sz="24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</a:t>
            </a:r>
            <a:r>
              <a:rPr lang="en-IN" sz="2400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bhi</a:t>
            </a:r>
            <a:r>
              <a:rPr lang="en-IN" sz="24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</a:t>
            </a:r>
            <a:r>
              <a:rPr lang="en-IN" sz="2400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ek</a:t>
            </a:r>
            <a:r>
              <a:rPr lang="en-IN" sz="24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</a:t>
            </a:r>
            <a:r>
              <a:rPr lang="en-IN" sz="2400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aur</a:t>
            </a:r>
            <a:r>
              <a:rPr lang="en-IN" sz="24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</a:t>
            </a:r>
            <a:r>
              <a:rPr lang="en-IN" sz="2400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maarg</a:t>
            </a:r>
            <a:r>
              <a:rPr lang="en-IN" sz="24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</a:t>
            </a:r>
            <a:r>
              <a:rPr lang="en-IN" sz="2400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hai</a:t>
            </a:r>
            <a:r>
              <a:rPr lang="en-IN" sz="24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, par </a:t>
            </a:r>
            <a:r>
              <a:rPr lang="en-IN" sz="2400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vaha</a:t>
            </a:r>
            <a:r>
              <a:rPr lang="en-IN" sz="24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</a:t>
            </a:r>
            <a:r>
              <a:rPr lang="en-IN" sz="2400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rasta</a:t>
            </a:r>
            <a:r>
              <a:rPr lang="en-IN" sz="24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</a:t>
            </a:r>
            <a:r>
              <a:rPr lang="en-IN" sz="2400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achha</a:t>
            </a:r>
            <a:r>
              <a:rPr lang="en-IN" sz="24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</a:t>
            </a:r>
            <a:r>
              <a:rPr lang="en-IN" sz="2400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nahi</a:t>
            </a:r>
            <a:r>
              <a:rPr lang="en-IN" sz="24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</a:t>
            </a:r>
            <a:r>
              <a:rPr lang="en-IN" sz="2400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hai</a:t>
            </a:r>
            <a:r>
              <a:rPr lang="en-IN" sz="24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</a:t>
            </a:r>
            <a:r>
              <a:rPr lang="en-IN" sz="2400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aur</a:t>
            </a:r>
            <a:r>
              <a:rPr lang="en-IN" sz="24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</a:t>
            </a:r>
            <a:r>
              <a:rPr lang="en-IN" sz="2400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vahaa</a:t>
            </a:r>
            <a:r>
              <a:rPr lang="en-IN" sz="24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</a:t>
            </a:r>
            <a:r>
              <a:rPr lang="en-IN" sz="2400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bahut</a:t>
            </a:r>
            <a:r>
              <a:rPr lang="en-IN" sz="24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</a:t>
            </a:r>
            <a:r>
              <a:rPr lang="en-IN" sz="2400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bhiir</a:t>
            </a:r>
            <a:r>
              <a:rPr lang="en-IN" sz="24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</a:t>
            </a:r>
            <a:r>
              <a:rPr lang="en-IN" sz="2400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ho</a:t>
            </a:r>
            <a:r>
              <a:rPr lang="en-IN" sz="24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</a:t>
            </a:r>
            <a:r>
              <a:rPr lang="en-IN" sz="2400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sakti</a:t>
            </a:r>
            <a:r>
              <a:rPr lang="en-IN" sz="24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</a:t>
            </a:r>
            <a:r>
              <a:rPr lang="en-IN" sz="2400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hai</a:t>
            </a:r>
            <a:r>
              <a:rPr lang="en-IN" sz="2400" dirty="0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.</a:t>
            </a:r>
          </a:p>
          <a:p>
            <a:endParaRPr lang="en-IN" sz="2400" dirty="0">
              <a:latin typeface="Adobe Myungjo Std M" panose="02020600000000000000" pitchFamily="18" charset="-128"/>
              <a:ea typeface="Adobe Myungjo Std M" panose="02020600000000000000" pitchFamily="18" charset="-128"/>
            </a:endParaRPr>
          </a:p>
          <a:p>
            <a:r>
              <a:rPr lang="en-IN" sz="24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A: </a:t>
            </a:r>
            <a:r>
              <a:rPr lang="en-IN" sz="2400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Dhanyawaad</a:t>
            </a:r>
            <a:r>
              <a:rPr lang="en-IN" sz="24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.</a:t>
            </a:r>
          </a:p>
          <a:p>
            <a:endParaRPr lang="en-IN" sz="2400" dirty="0">
              <a:latin typeface="Adobe Myungjo Std M" panose="02020600000000000000" pitchFamily="18" charset="-128"/>
              <a:ea typeface="Adobe Myungjo Std M" panose="02020600000000000000" pitchFamily="18" charset="-128"/>
            </a:endParaRPr>
          </a:p>
        </p:txBody>
      </p:sp>
      <p:pic>
        <p:nvPicPr>
          <p:cNvPr id="3" name="Picture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032" y="3753135"/>
            <a:ext cx="7838194" cy="283578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46289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4024" y="1241945"/>
            <a:ext cx="11081982" cy="4832092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en-IN" sz="2800" b="1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Vocabulary:</a:t>
            </a:r>
            <a:endParaRPr lang="en-IN" sz="2800" dirty="0">
              <a:latin typeface="Adobe Myungjo Std M" panose="02020600000000000000" pitchFamily="18" charset="-128"/>
              <a:ea typeface="Adobe Myungjo Std M" panose="02020600000000000000" pitchFamily="18" charset="-128"/>
            </a:endParaRPr>
          </a:p>
          <a:p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/>
            </a:r>
            <a:b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</a:br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 </a:t>
            </a:r>
          </a:p>
          <a:p>
            <a:r>
              <a:rPr lang="en-IN" sz="2800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Maaf</a:t>
            </a:r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- forgive</a:t>
            </a:r>
          </a:p>
          <a:p>
            <a:r>
              <a:rPr lang="en-IN" sz="2800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Kiijiye</a:t>
            </a:r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– do (formal)</a:t>
            </a:r>
          </a:p>
          <a:p>
            <a:r>
              <a:rPr lang="en-IN" sz="2800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Maaf</a:t>
            </a:r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</a:t>
            </a:r>
            <a:r>
              <a:rPr lang="en-IN" sz="2800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kiijiye</a:t>
            </a:r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– Excuse me</a:t>
            </a:r>
          </a:p>
          <a:p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 </a:t>
            </a:r>
            <a:endParaRPr lang="en-IN" sz="2800" dirty="0" smtClean="0">
              <a:latin typeface="Adobe Myungjo Std M" panose="02020600000000000000" pitchFamily="18" charset="-128"/>
              <a:ea typeface="Adobe Myungjo Std M" panose="02020600000000000000" pitchFamily="18" charset="-128"/>
            </a:endParaRPr>
          </a:p>
          <a:p>
            <a:endParaRPr lang="en-IN" sz="2800" dirty="0">
              <a:latin typeface="Adobe Myungjo Std M" panose="02020600000000000000" pitchFamily="18" charset="-128"/>
              <a:ea typeface="Adobe Myungjo Std M" panose="02020600000000000000" pitchFamily="18" charset="-128"/>
            </a:endParaRPr>
          </a:p>
          <a:p>
            <a:r>
              <a:rPr lang="en-IN" sz="2800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Dhanyawaad</a:t>
            </a:r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– thank you</a:t>
            </a:r>
          </a:p>
          <a:p>
            <a:endParaRPr lang="en-IN" sz="2800" dirty="0" smtClean="0">
              <a:latin typeface="Adobe Myungjo Std M" panose="02020600000000000000" pitchFamily="18" charset="-128"/>
              <a:ea typeface="Adobe Myungjo Std M" panose="02020600000000000000" pitchFamily="18" charset="-128"/>
            </a:endParaRPr>
          </a:p>
          <a:p>
            <a:endParaRPr lang="en-IN" sz="2800" dirty="0">
              <a:latin typeface="Adobe Myungjo Std M" panose="02020600000000000000" pitchFamily="18" charset="-128"/>
              <a:ea typeface="Adobe Myungjo Std M" panose="02020600000000000000" pitchFamily="18" charset="-128"/>
            </a:endParaRPr>
          </a:p>
          <a:p>
            <a:endParaRPr lang="en-IN" sz="2800" dirty="0" smtClean="0">
              <a:latin typeface="Adobe Myungjo Std M" panose="02020600000000000000" pitchFamily="18" charset="-128"/>
              <a:ea typeface="Adobe Myungjo Std M" panose="02020600000000000000" pitchFamily="18" charset="-128"/>
            </a:endParaRPr>
          </a:p>
          <a:p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 </a:t>
            </a:r>
          </a:p>
          <a:p>
            <a:r>
              <a:rPr lang="en-IN" sz="2800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Yaha</a:t>
            </a:r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– here</a:t>
            </a:r>
          </a:p>
          <a:p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Se – from</a:t>
            </a:r>
          </a:p>
          <a:p>
            <a:r>
              <a:rPr lang="en-IN" sz="2800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Pahoonchne</a:t>
            </a:r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– to reach</a:t>
            </a:r>
          </a:p>
          <a:p>
            <a:r>
              <a:rPr lang="en-IN" sz="2800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Ka</a:t>
            </a:r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– for</a:t>
            </a:r>
          </a:p>
          <a:p>
            <a:r>
              <a:rPr lang="en-IN" sz="2800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Raasta</a:t>
            </a:r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– way</a:t>
            </a:r>
          </a:p>
          <a:p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Kya – what</a:t>
            </a:r>
          </a:p>
          <a:p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Hai – is (Sentence ending marker)</a:t>
            </a:r>
          </a:p>
          <a:p>
            <a:endParaRPr lang="en-IN" sz="2800" dirty="0">
              <a:latin typeface="Adobe Myungjo Std M" panose="02020600000000000000" pitchFamily="18" charset="-128"/>
              <a:ea typeface="Adobe Myungjo Std M" panose="020206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44814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2263" y="791569"/>
            <a:ext cx="11081982" cy="5693866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en-IN" sz="2800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Siidhe</a:t>
            </a:r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- straight</a:t>
            </a:r>
          </a:p>
          <a:p>
            <a:r>
              <a:rPr lang="en-IN" sz="2800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Jaakar</a:t>
            </a:r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– (after) going</a:t>
            </a:r>
          </a:p>
          <a:p>
            <a:r>
              <a:rPr lang="en-IN" sz="2800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Doosari</a:t>
            </a:r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- second</a:t>
            </a:r>
          </a:p>
          <a:p>
            <a:r>
              <a:rPr lang="en-IN" sz="2800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Modh</a:t>
            </a:r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- turn</a:t>
            </a:r>
          </a:p>
          <a:p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Par - on</a:t>
            </a:r>
          </a:p>
          <a:p>
            <a:r>
              <a:rPr lang="en-IN" sz="2800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Daaye</a:t>
            </a:r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- right</a:t>
            </a:r>
          </a:p>
          <a:p>
            <a:r>
              <a:rPr lang="en-IN" sz="2800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Mudhe</a:t>
            </a:r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– do turn (verb)</a:t>
            </a:r>
          </a:p>
          <a:p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 </a:t>
            </a:r>
          </a:p>
          <a:p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Fir - then</a:t>
            </a:r>
          </a:p>
          <a:p>
            <a:r>
              <a:rPr lang="en-IN" sz="2800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Pehli</a:t>
            </a:r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- first</a:t>
            </a:r>
          </a:p>
          <a:p>
            <a:r>
              <a:rPr lang="en-IN" sz="2800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Modh</a:t>
            </a:r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- turn</a:t>
            </a:r>
          </a:p>
          <a:p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Par - on</a:t>
            </a:r>
          </a:p>
          <a:p>
            <a:r>
              <a:rPr lang="en-IN" sz="2800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Baaye</a:t>
            </a:r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- left</a:t>
            </a:r>
          </a:p>
          <a:p>
            <a:endParaRPr lang="en-IN" sz="2800" dirty="0" smtClean="0">
              <a:latin typeface="Adobe Myungjo Std M" panose="02020600000000000000" pitchFamily="18" charset="-128"/>
              <a:ea typeface="Adobe Myungjo Std M" panose="02020600000000000000" pitchFamily="18" charset="-128"/>
            </a:endParaRPr>
          </a:p>
          <a:p>
            <a:r>
              <a:rPr lang="en-IN" sz="2800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Uske</a:t>
            </a:r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- that</a:t>
            </a:r>
          </a:p>
          <a:p>
            <a:r>
              <a:rPr lang="en-IN" sz="2800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baad</a:t>
            </a:r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– after</a:t>
            </a:r>
          </a:p>
          <a:p>
            <a:pPr lvl="0"/>
            <a:r>
              <a:rPr lang="en-IN" sz="2800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Uske</a:t>
            </a:r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</a:t>
            </a:r>
            <a:r>
              <a:rPr lang="en-IN" sz="2800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baad</a:t>
            </a:r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– after that</a:t>
            </a:r>
          </a:p>
          <a:p>
            <a:r>
              <a:rPr lang="en-IN" sz="2800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Siidhe</a:t>
            </a:r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- straight</a:t>
            </a:r>
          </a:p>
          <a:p>
            <a:r>
              <a:rPr lang="en-IN" sz="2800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Jaakar</a:t>
            </a:r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– (after) going</a:t>
            </a:r>
          </a:p>
          <a:p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Highway - highway</a:t>
            </a:r>
          </a:p>
          <a:p>
            <a:r>
              <a:rPr lang="en-IN" sz="2800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Pakar</a:t>
            </a:r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– take (in context)</a:t>
            </a:r>
          </a:p>
          <a:p>
            <a:pPr lvl="0"/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Lit. to hold</a:t>
            </a:r>
          </a:p>
          <a:p>
            <a:r>
              <a:rPr lang="en-IN" sz="2800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Liijiye</a:t>
            </a:r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– (collectively used with ‘</a:t>
            </a:r>
            <a:r>
              <a:rPr lang="en-IN" sz="2800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pakar</a:t>
            </a:r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’- formal)</a:t>
            </a:r>
          </a:p>
          <a:p>
            <a:endParaRPr lang="en-IN" sz="2800" dirty="0">
              <a:latin typeface="Adobe Myungjo Std M" panose="02020600000000000000" pitchFamily="18" charset="-128"/>
              <a:ea typeface="Adobe Myungjo Std M" panose="020206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30132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19912" y="2749517"/>
            <a:ext cx="321868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u="sng" dirty="0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Measurements:</a:t>
            </a:r>
          </a:p>
          <a:p>
            <a:r>
              <a:rPr lang="en-IN" sz="2800" dirty="0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Big: </a:t>
            </a:r>
            <a:r>
              <a:rPr lang="en-IN" sz="2800" dirty="0" err="1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bada</a:t>
            </a:r>
            <a:endParaRPr lang="en-IN" sz="2800" dirty="0" smtClean="0">
              <a:latin typeface="Adobe Myungjo Std M" panose="02020600000000000000" pitchFamily="18" charset="-128"/>
              <a:ea typeface="Adobe Myungjo Std M" panose="02020600000000000000" pitchFamily="18" charset="-128"/>
            </a:endParaRPr>
          </a:p>
          <a:p>
            <a:r>
              <a:rPr lang="en-IN" sz="2800" dirty="0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Small: </a:t>
            </a:r>
            <a:r>
              <a:rPr lang="en-IN" sz="2800" dirty="0" err="1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chota</a:t>
            </a:r>
            <a:endParaRPr lang="en-IN" sz="2800" dirty="0">
              <a:latin typeface="Adobe Myungjo Std M" panose="02020600000000000000" pitchFamily="18" charset="-128"/>
              <a:ea typeface="Adobe Myungjo Std M" panose="02020600000000000000" pitchFamily="18" charset="-12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08598" y="477464"/>
            <a:ext cx="35052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u="sng" dirty="0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Fruits:1</a:t>
            </a:r>
          </a:p>
          <a:p>
            <a:r>
              <a:rPr lang="en-IN" sz="2800" dirty="0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Banana: </a:t>
            </a:r>
            <a:r>
              <a:rPr lang="en-IN" sz="2800" dirty="0" err="1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kela</a:t>
            </a:r>
            <a:endParaRPr lang="en-IN" sz="2800" dirty="0" smtClean="0">
              <a:latin typeface="Adobe Myungjo Std M" panose="02020600000000000000" pitchFamily="18" charset="-128"/>
              <a:ea typeface="Adobe Myungjo Std M" panose="02020600000000000000" pitchFamily="18" charset="-128"/>
            </a:endParaRPr>
          </a:p>
          <a:p>
            <a:r>
              <a:rPr lang="en-IN" sz="2800" dirty="0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Mango: </a:t>
            </a:r>
            <a:r>
              <a:rPr lang="en-IN" sz="2800" dirty="0" err="1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aam</a:t>
            </a:r>
            <a:endParaRPr lang="en-IN" sz="2800" dirty="0" smtClean="0">
              <a:latin typeface="Adobe Myungjo Std M" panose="02020600000000000000" pitchFamily="18" charset="-128"/>
              <a:ea typeface="Adobe Myungjo Std M" panose="02020600000000000000" pitchFamily="18" charset="-128"/>
            </a:endParaRPr>
          </a:p>
          <a:p>
            <a:endParaRPr lang="en-IN" sz="2800" dirty="0">
              <a:latin typeface="Adobe Myungjo Std M" panose="02020600000000000000" pitchFamily="18" charset="-128"/>
              <a:ea typeface="Adobe Myungjo Std M" panose="02020600000000000000" pitchFamily="18" charset="-128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19912" y="477464"/>
            <a:ext cx="321868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u="sng" dirty="0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Food:</a:t>
            </a:r>
          </a:p>
          <a:p>
            <a:r>
              <a:rPr lang="en-IN" sz="2800" dirty="0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Rice: </a:t>
            </a:r>
            <a:r>
              <a:rPr lang="en-IN" sz="2800" dirty="0" err="1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chaval</a:t>
            </a:r>
            <a:endParaRPr lang="en-IN" sz="2800" dirty="0" smtClean="0">
              <a:latin typeface="Adobe Myungjo Std M" panose="02020600000000000000" pitchFamily="18" charset="-128"/>
              <a:ea typeface="Adobe Myungjo Std M" panose="02020600000000000000" pitchFamily="18" charset="-128"/>
            </a:endParaRPr>
          </a:p>
          <a:p>
            <a:r>
              <a:rPr lang="en-IN" sz="2800" dirty="0" err="1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Chappati</a:t>
            </a:r>
            <a:r>
              <a:rPr lang="en-IN" sz="2800" dirty="0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: roti</a:t>
            </a:r>
          </a:p>
          <a:p>
            <a:r>
              <a:rPr lang="en-IN" sz="2800" dirty="0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Pulses: dal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308598" y="3674816"/>
            <a:ext cx="545058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u="sng" dirty="0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Days:</a:t>
            </a:r>
          </a:p>
          <a:p>
            <a:r>
              <a:rPr lang="en-IN" sz="2800" dirty="0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Today: </a:t>
            </a:r>
            <a:r>
              <a:rPr lang="en-IN" sz="2800" dirty="0" err="1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aaj</a:t>
            </a:r>
            <a:endParaRPr lang="en-IN" sz="2800" dirty="0" smtClean="0">
              <a:latin typeface="Adobe Myungjo Std M" panose="02020600000000000000" pitchFamily="18" charset="-128"/>
              <a:ea typeface="Adobe Myungjo Std M" panose="02020600000000000000" pitchFamily="18" charset="-128"/>
            </a:endParaRPr>
          </a:p>
          <a:p>
            <a:r>
              <a:rPr lang="en-IN" sz="2800" dirty="0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Tomorrow: </a:t>
            </a:r>
            <a:r>
              <a:rPr lang="en-IN" sz="2800" dirty="0" err="1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kal</a:t>
            </a:r>
            <a:endParaRPr lang="en-IN" sz="2800" dirty="0" smtClean="0">
              <a:latin typeface="Adobe Myungjo Std M" panose="02020600000000000000" pitchFamily="18" charset="-128"/>
              <a:ea typeface="Adobe Myungjo Std M" panose="02020600000000000000" pitchFamily="18" charset="-128"/>
            </a:endParaRPr>
          </a:p>
          <a:p>
            <a:r>
              <a:rPr lang="en-IN" sz="2800" dirty="0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Yesterday: </a:t>
            </a:r>
            <a:r>
              <a:rPr lang="en-IN" sz="2800" dirty="0" err="1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kal</a:t>
            </a:r>
            <a:endParaRPr lang="en-IN" sz="2800" dirty="0" smtClean="0">
              <a:latin typeface="Adobe Myungjo Std M" panose="02020600000000000000" pitchFamily="18" charset="-128"/>
              <a:ea typeface="Adobe Myungjo Std M" panose="02020600000000000000" pitchFamily="18" charset="-128"/>
            </a:endParaRPr>
          </a:p>
          <a:p>
            <a:r>
              <a:rPr lang="en-IN" sz="2800" dirty="0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Day after tomorrow: </a:t>
            </a:r>
            <a:r>
              <a:rPr lang="en-IN" sz="2800" dirty="0" err="1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parso</a:t>
            </a:r>
            <a:endParaRPr lang="en-IN" sz="2800" dirty="0" smtClean="0">
              <a:latin typeface="Adobe Myungjo Std M" panose="02020600000000000000" pitchFamily="18" charset="-128"/>
              <a:ea typeface="Adobe Myungjo Std M" panose="02020600000000000000" pitchFamily="18" charset="-128"/>
            </a:endParaRPr>
          </a:p>
          <a:p>
            <a:endParaRPr lang="en-IN" sz="2800" dirty="0">
              <a:latin typeface="Adobe Myungjo Std M" panose="02020600000000000000" pitchFamily="18" charset="-128"/>
              <a:ea typeface="Adobe Myungjo Std M" panose="02020600000000000000" pitchFamily="18" charset="-128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19912" y="4590683"/>
            <a:ext cx="545058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u="sng" dirty="0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Birds:1</a:t>
            </a:r>
          </a:p>
          <a:p>
            <a:r>
              <a:rPr lang="en-IN" sz="2800" dirty="0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Crow: </a:t>
            </a:r>
            <a:r>
              <a:rPr lang="en-IN" sz="2800" dirty="0" err="1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kauva</a:t>
            </a:r>
            <a:endParaRPr lang="en-IN" sz="2800" dirty="0" smtClean="0">
              <a:latin typeface="Adobe Myungjo Std M" panose="02020600000000000000" pitchFamily="18" charset="-128"/>
              <a:ea typeface="Adobe Myungjo Std M" panose="02020600000000000000" pitchFamily="18" charset="-128"/>
            </a:endParaRPr>
          </a:p>
          <a:p>
            <a:r>
              <a:rPr lang="en-IN" sz="2800" dirty="0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Hen: </a:t>
            </a:r>
            <a:r>
              <a:rPr lang="en-IN" sz="2800" dirty="0" err="1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murgi</a:t>
            </a:r>
            <a:endParaRPr lang="en-IN" sz="2800" dirty="0" smtClean="0">
              <a:latin typeface="Adobe Myungjo Std M" panose="02020600000000000000" pitchFamily="18" charset="-128"/>
              <a:ea typeface="Adobe Myungjo Std M" panose="02020600000000000000" pitchFamily="18" charset="-128"/>
            </a:endParaRPr>
          </a:p>
          <a:p>
            <a:endParaRPr lang="en-IN" sz="2800" dirty="0">
              <a:latin typeface="Adobe Myungjo Std M" panose="02020600000000000000" pitchFamily="18" charset="-128"/>
              <a:ea typeface="Adobe Myungjo Std M" panose="020206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6483902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0501" y="2111670"/>
            <a:ext cx="11081982" cy="5262979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en-IN" sz="2800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Ke</a:t>
            </a:r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– of (the highway)</a:t>
            </a:r>
          </a:p>
          <a:p>
            <a:r>
              <a:rPr lang="en-IN" sz="2800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Baaye</a:t>
            </a:r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- left</a:t>
            </a:r>
          </a:p>
          <a:p>
            <a:r>
              <a:rPr lang="en-IN" sz="2800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Taraf</a:t>
            </a:r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- side</a:t>
            </a:r>
          </a:p>
          <a:p>
            <a:r>
              <a:rPr lang="en-IN" sz="2800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Ke</a:t>
            </a:r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– of (the left side)</a:t>
            </a:r>
          </a:p>
          <a:p>
            <a:r>
              <a:rPr lang="en-IN" sz="2800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Tiisare</a:t>
            </a:r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- third</a:t>
            </a:r>
          </a:p>
          <a:p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Gate - gate</a:t>
            </a:r>
          </a:p>
          <a:p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Se </a:t>
            </a:r>
            <a:r>
              <a:rPr lang="en-IN" sz="2800" dirty="0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– from</a:t>
            </a:r>
          </a:p>
          <a:p>
            <a:endParaRPr lang="en-IN" sz="2800" dirty="0">
              <a:latin typeface="Adobe Myungjo Std M" panose="02020600000000000000" pitchFamily="18" charset="-128"/>
              <a:ea typeface="Adobe Myungjo Std M" panose="02020600000000000000" pitchFamily="18" charset="-128"/>
            </a:endParaRPr>
          </a:p>
          <a:p>
            <a:endParaRPr lang="en-IN" sz="2800" dirty="0" smtClean="0">
              <a:latin typeface="Adobe Myungjo Std M" panose="02020600000000000000" pitchFamily="18" charset="-128"/>
              <a:ea typeface="Adobe Myungjo Std M" panose="02020600000000000000" pitchFamily="18" charset="-128"/>
            </a:endParaRPr>
          </a:p>
          <a:p>
            <a:endParaRPr lang="en-IN" sz="2800" dirty="0">
              <a:latin typeface="Adobe Myungjo Std M" panose="02020600000000000000" pitchFamily="18" charset="-128"/>
              <a:ea typeface="Adobe Myungjo Std M" panose="02020600000000000000" pitchFamily="18" charset="-128"/>
            </a:endParaRPr>
          </a:p>
          <a:p>
            <a:endParaRPr lang="en-IN" sz="2800" dirty="0" smtClean="0">
              <a:latin typeface="Adobe Myungjo Std M" panose="02020600000000000000" pitchFamily="18" charset="-128"/>
              <a:ea typeface="Adobe Myungjo Std M" panose="02020600000000000000" pitchFamily="18" charset="-128"/>
            </a:endParaRPr>
          </a:p>
          <a:p>
            <a:endParaRPr lang="en-IN" sz="2800" dirty="0">
              <a:latin typeface="Adobe Myungjo Std M" panose="02020600000000000000" pitchFamily="18" charset="-128"/>
              <a:ea typeface="Adobe Myungjo Std M" panose="02020600000000000000" pitchFamily="18" charset="-128"/>
            </a:endParaRPr>
          </a:p>
          <a:p>
            <a:r>
              <a:rPr lang="en-IN" sz="2800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Nikalkar</a:t>
            </a:r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– after having gone </a:t>
            </a:r>
            <a:r>
              <a:rPr lang="en-IN" sz="2800" b="1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out</a:t>
            </a:r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</a:t>
            </a:r>
          </a:p>
          <a:p>
            <a:r>
              <a:rPr lang="en-IN" sz="2800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Siidhe</a:t>
            </a:r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- straight</a:t>
            </a:r>
          </a:p>
          <a:p>
            <a:r>
              <a:rPr lang="en-IN" sz="2800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Pahoonch</a:t>
            </a:r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- reach</a:t>
            </a:r>
          </a:p>
          <a:p>
            <a:r>
              <a:rPr lang="en-IN" sz="2800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Jaayenge</a:t>
            </a:r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– will go / (in context) </a:t>
            </a:r>
            <a:r>
              <a:rPr lang="en-IN" sz="2800" dirty="0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reach</a:t>
            </a:r>
            <a:endParaRPr lang="en-IN" sz="2800" dirty="0">
              <a:latin typeface="Adobe Myungjo Std M" panose="02020600000000000000" pitchFamily="18" charset="-128"/>
              <a:ea typeface="Adobe Myungjo Std M" panose="020206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77751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4024" y="1241945"/>
            <a:ext cx="11081982" cy="4832092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en-IN" sz="2800" dirty="0" err="1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Ke</a:t>
            </a:r>
            <a:r>
              <a:rPr lang="en-IN" sz="2800" dirty="0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</a:t>
            </a:r>
            <a:r>
              <a:rPr lang="en-IN" sz="2800" dirty="0" err="1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alawa</a:t>
            </a:r>
            <a:r>
              <a:rPr lang="en-IN" sz="2800" dirty="0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– besides (the highway)</a:t>
            </a:r>
          </a:p>
          <a:p>
            <a:r>
              <a:rPr lang="en-IN" sz="2800" dirty="0" err="1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Bhi</a:t>
            </a:r>
            <a:r>
              <a:rPr lang="en-IN" sz="2800" dirty="0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- also</a:t>
            </a:r>
          </a:p>
          <a:p>
            <a:r>
              <a:rPr lang="en-IN" sz="2800" dirty="0" err="1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Ek</a:t>
            </a:r>
            <a:r>
              <a:rPr lang="en-IN" sz="2800" dirty="0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- one</a:t>
            </a:r>
          </a:p>
          <a:p>
            <a:r>
              <a:rPr lang="en-IN" sz="2800" dirty="0" err="1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Aur</a:t>
            </a:r>
            <a:r>
              <a:rPr lang="en-IN" sz="2800" dirty="0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- more</a:t>
            </a:r>
          </a:p>
          <a:p>
            <a:r>
              <a:rPr lang="en-IN" sz="2800" dirty="0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Marg - route</a:t>
            </a:r>
          </a:p>
          <a:p>
            <a:r>
              <a:rPr lang="en-IN" sz="2800" dirty="0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Hai – is / exists (in context)</a:t>
            </a:r>
          </a:p>
          <a:p>
            <a:r>
              <a:rPr lang="en-IN" sz="2800" dirty="0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Par - but</a:t>
            </a:r>
          </a:p>
          <a:p>
            <a:r>
              <a:rPr lang="en-IN" sz="2800" dirty="0" err="1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Waha</a:t>
            </a:r>
            <a:r>
              <a:rPr lang="en-IN" sz="2800" dirty="0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– that</a:t>
            </a:r>
          </a:p>
          <a:p>
            <a:endParaRPr lang="en-IN" sz="2800" dirty="0">
              <a:latin typeface="Adobe Myungjo Std M" panose="02020600000000000000" pitchFamily="18" charset="-128"/>
              <a:ea typeface="Adobe Myungjo Std M" panose="02020600000000000000" pitchFamily="18" charset="-128"/>
            </a:endParaRPr>
          </a:p>
          <a:p>
            <a:endParaRPr lang="en-IN" sz="2800" dirty="0" smtClean="0">
              <a:latin typeface="Adobe Myungjo Std M" panose="02020600000000000000" pitchFamily="18" charset="-128"/>
              <a:ea typeface="Adobe Myungjo Std M" panose="02020600000000000000" pitchFamily="18" charset="-128"/>
            </a:endParaRPr>
          </a:p>
          <a:p>
            <a:r>
              <a:rPr lang="en-IN" sz="2800" dirty="0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Rasta - road</a:t>
            </a:r>
          </a:p>
          <a:p>
            <a:r>
              <a:rPr lang="en-IN" sz="2800" dirty="0" err="1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Achha</a:t>
            </a:r>
            <a:r>
              <a:rPr lang="en-IN" sz="2800" dirty="0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- good</a:t>
            </a:r>
          </a:p>
          <a:p>
            <a:r>
              <a:rPr lang="en-IN" sz="2800" dirty="0" err="1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Nahi</a:t>
            </a:r>
            <a:r>
              <a:rPr lang="en-IN" sz="2800" dirty="0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- not</a:t>
            </a:r>
          </a:p>
          <a:p>
            <a:r>
              <a:rPr lang="en-IN" sz="2800" dirty="0" err="1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Aur</a:t>
            </a:r>
            <a:r>
              <a:rPr lang="en-IN" sz="2800" dirty="0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- and</a:t>
            </a:r>
          </a:p>
          <a:p>
            <a:r>
              <a:rPr lang="en-IN" sz="2800" dirty="0" err="1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Vaha</a:t>
            </a:r>
            <a:r>
              <a:rPr lang="en-IN" sz="2800" dirty="0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- there</a:t>
            </a:r>
          </a:p>
          <a:p>
            <a:r>
              <a:rPr lang="en-IN" sz="2800" dirty="0" err="1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Bahut</a:t>
            </a:r>
            <a:r>
              <a:rPr lang="en-IN" sz="2800" dirty="0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– a lot</a:t>
            </a:r>
          </a:p>
          <a:p>
            <a:r>
              <a:rPr lang="en-IN" sz="2800" dirty="0" err="1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Bhiir</a:t>
            </a:r>
            <a:r>
              <a:rPr lang="en-IN" sz="2800" dirty="0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– crowd (in context - traffic)</a:t>
            </a:r>
          </a:p>
          <a:p>
            <a:r>
              <a:rPr lang="en-IN" sz="2800" dirty="0" err="1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Ho</a:t>
            </a:r>
            <a:r>
              <a:rPr lang="en-IN" sz="2800" dirty="0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- happen</a:t>
            </a:r>
          </a:p>
          <a:p>
            <a:r>
              <a:rPr lang="en-IN" sz="2800" dirty="0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Sakti - possibility</a:t>
            </a:r>
            <a:endParaRPr lang="en-IN" sz="2800" dirty="0">
              <a:latin typeface="Adobe Myungjo Std M" panose="02020600000000000000" pitchFamily="18" charset="-128"/>
              <a:ea typeface="Adobe Myungjo Std M" panose="020206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6402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4024" y="1241945"/>
            <a:ext cx="11081982" cy="4832092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en-IN" sz="2800" b="1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Vocabulary:</a:t>
            </a:r>
            <a:endParaRPr lang="en-IN" sz="2800" dirty="0">
              <a:latin typeface="Adobe Myungjo Std M" panose="02020600000000000000" pitchFamily="18" charset="-128"/>
              <a:ea typeface="Adobe Myungjo Std M" panose="02020600000000000000" pitchFamily="18" charset="-128"/>
            </a:endParaRPr>
          </a:p>
          <a:p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/>
            </a:r>
            <a:b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</a:br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 </a:t>
            </a:r>
          </a:p>
          <a:p>
            <a:r>
              <a:rPr lang="en-IN" sz="2800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Maaf</a:t>
            </a:r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- forgive</a:t>
            </a:r>
          </a:p>
          <a:p>
            <a:r>
              <a:rPr lang="en-IN" sz="2800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Kiijiye</a:t>
            </a:r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– do (formal)</a:t>
            </a:r>
          </a:p>
          <a:p>
            <a:r>
              <a:rPr lang="en-IN" sz="2800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Maaf</a:t>
            </a:r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</a:t>
            </a:r>
            <a:r>
              <a:rPr lang="en-IN" sz="2800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kiijiye</a:t>
            </a:r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– Excuse me</a:t>
            </a:r>
          </a:p>
          <a:p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 </a:t>
            </a:r>
            <a:endParaRPr lang="en-IN" sz="2800" dirty="0" smtClean="0">
              <a:latin typeface="Adobe Myungjo Std M" panose="02020600000000000000" pitchFamily="18" charset="-128"/>
              <a:ea typeface="Adobe Myungjo Std M" panose="02020600000000000000" pitchFamily="18" charset="-128"/>
            </a:endParaRPr>
          </a:p>
          <a:p>
            <a:endParaRPr lang="en-IN" sz="2800" dirty="0">
              <a:latin typeface="Adobe Myungjo Std M" panose="02020600000000000000" pitchFamily="18" charset="-128"/>
              <a:ea typeface="Adobe Myungjo Std M" panose="02020600000000000000" pitchFamily="18" charset="-128"/>
            </a:endParaRPr>
          </a:p>
          <a:p>
            <a:r>
              <a:rPr lang="en-IN" sz="2800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Dhanyawaad</a:t>
            </a:r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– thank you</a:t>
            </a:r>
          </a:p>
          <a:p>
            <a:endParaRPr lang="en-IN" sz="2800" dirty="0" smtClean="0">
              <a:latin typeface="Adobe Myungjo Std M" panose="02020600000000000000" pitchFamily="18" charset="-128"/>
              <a:ea typeface="Adobe Myungjo Std M" panose="02020600000000000000" pitchFamily="18" charset="-128"/>
            </a:endParaRPr>
          </a:p>
          <a:p>
            <a:endParaRPr lang="en-IN" sz="2800" dirty="0">
              <a:latin typeface="Adobe Myungjo Std M" panose="02020600000000000000" pitchFamily="18" charset="-128"/>
              <a:ea typeface="Adobe Myungjo Std M" panose="02020600000000000000" pitchFamily="18" charset="-128"/>
            </a:endParaRPr>
          </a:p>
          <a:p>
            <a:endParaRPr lang="en-IN" sz="2800" dirty="0" smtClean="0">
              <a:latin typeface="Adobe Myungjo Std M" panose="02020600000000000000" pitchFamily="18" charset="-128"/>
              <a:ea typeface="Adobe Myungjo Std M" panose="02020600000000000000" pitchFamily="18" charset="-128"/>
            </a:endParaRPr>
          </a:p>
          <a:p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 </a:t>
            </a:r>
          </a:p>
          <a:p>
            <a:r>
              <a:rPr lang="en-IN" sz="2800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Yaha</a:t>
            </a:r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– here</a:t>
            </a:r>
          </a:p>
          <a:p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Se – from</a:t>
            </a:r>
          </a:p>
          <a:p>
            <a:r>
              <a:rPr lang="en-IN" sz="2800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Pahoonchne</a:t>
            </a:r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– to reach</a:t>
            </a:r>
          </a:p>
          <a:p>
            <a:r>
              <a:rPr lang="en-IN" sz="2800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Ka</a:t>
            </a:r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– for</a:t>
            </a:r>
          </a:p>
          <a:p>
            <a:r>
              <a:rPr lang="en-IN" sz="2800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Raasta</a:t>
            </a:r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– way</a:t>
            </a:r>
          </a:p>
          <a:p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Kya – what</a:t>
            </a:r>
          </a:p>
          <a:p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Hai – is (Sentence ending marker)</a:t>
            </a:r>
          </a:p>
          <a:p>
            <a:endParaRPr lang="en-IN" sz="2800" dirty="0">
              <a:latin typeface="Adobe Myungjo Std M" panose="02020600000000000000" pitchFamily="18" charset="-128"/>
              <a:ea typeface="Adobe Myungjo Std M" panose="020206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70353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09933" y="1419366"/>
            <a:ext cx="988097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u="sng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Grammar</a:t>
            </a:r>
            <a:r>
              <a:rPr lang="en-IN" sz="2800" b="1" dirty="0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:</a:t>
            </a:r>
          </a:p>
          <a:p>
            <a:endParaRPr lang="en-IN" sz="2800" dirty="0">
              <a:latin typeface="Adobe Myungjo Std M" panose="02020600000000000000" pitchFamily="18" charset="-128"/>
              <a:ea typeface="Adobe Myungjo Std M" panose="02020600000000000000" pitchFamily="18" charset="-128"/>
            </a:endParaRPr>
          </a:p>
          <a:p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Transition </a:t>
            </a:r>
            <a:r>
              <a:rPr lang="en-IN" sz="2800" dirty="0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words-</a:t>
            </a:r>
          </a:p>
          <a:p>
            <a:endParaRPr lang="en-IN" sz="2800" dirty="0">
              <a:latin typeface="Adobe Myungjo Std M" panose="02020600000000000000" pitchFamily="18" charset="-128"/>
              <a:ea typeface="Adobe Myungjo Std M" panose="02020600000000000000" pitchFamily="18" charset="-128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Words that are used to move smoothly from one sentence to another in the same context.</a:t>
            </a:r>
          </a:p>
          <a:p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 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Adding ‘___________-</a:t>
            </a:r>
            <a:r>
              <a:rPr lang="en-IN" sz="2800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kar</a:t>
            </a:r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’ suffix after any word makes it past continuous tense – ‘after having done _________’</a:t>
            </a:r>
          </a:p>
        </p:txBody>
      </p:sp>
    </p:spTree>
    <p:extLst>
      <p:ext uri="{BB962C8B-B14F-4D97-AF65-F5344CB8AC3E}">
        <p14:creationId xmlns:p14="http://schemas.microsoft.com/office/powerpoint/2010/main" val="745894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8700" y="1978924"/>
            <a:ext cx="1175072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Fir – then</a:t>
            </a:r>
          </a:p>
          <a:p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	</a:t>
            </a:r>
            <a:endParaRPr lang="en-IN" sz="2800" dirty="0" smtClean="0">
              <a:latin typeface="Adobe Myungjo Std M" panose="02020600000000000000" pitchFamily="18" charset="-128"/>
              <a:ea typeface="Adobe Myungjo Std M" panose="02020600000000000000" pitchFamily="18" charset="-128"/>
            </a:endParaRPr>
          </a:p>
          <a:p>
            <a:r>
              <a:rPr lang="en-IN" sz="2800" dirty="0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Sentence </a:t>
            </a:r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1: </a:t>
            </a:r>
            <a:r>
              <a:rPr lang="en-IN" sz="2800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Siidhe</a:t>
            </a:r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</a:t>
            </a:r>
            <a:r>
              <a:rPr lang="en-IN" sz="2800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jaakar</a:t>
            </a:r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</a:t>
            </a:r>
            <a:r>
              <a:rPr lang="en-IN" sz="2800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doosari</a:t>
            </a:r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</a:t>
            </a:r>
            <a:r>
              <a:rPr lang="en-IN" sz="2800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modh</a:t>
            </a:r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par </a:t>
            </a:r>
            <a:r>
              <a:rPr lang="en-IN" sz="2800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daaye</a:t>
            </a:r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</a:t>
            </a:r>
            <a:r>
              <a:rPr lang="en-IN" sz="2800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mudhe</a:t>
            </a:r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. </a:t>
            </a:r>
          </a:p>
          <a:p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	</a:t>
            </a:r>
            <a:r>
              <a:rPr lang="en-IN" sz="2800" dirty="0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	After </a:t>
            </a:r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having gone straight, take the second right.</a:t>
            </a:r>
          </a:p>
          <a:p>
            <a:endParaRPr lang="en-IN" sz="2800" dirty="0" smtClean="0">
              <a:latin typeface="Adobe Myungjo Std M" panose="02020600000000000000" pitchFamily="18" charset="-128"/>
              <a:ea typeface="Adobe Myungjo Std M" panose="02020600000000000000" pitchFamily="18" charset="-128"/>
            </a:endParaRPr>
          </a:p>
          <a:p>
            <a:r>
              <a:rPr lang="en-IN" sz="2800" dirty="0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Sentence </a:t>
            </a:r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2: </a:t>
            </a:r>
            <a:r>
              <a:rPr lang="en-IN" sz="2800" b="1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Fir</a:t>
            </a:r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</a:t>
            </a:r>
            <a:r>
              <a:rPr lang="en-IN" sz="2800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pehli</a:t>
            </a:r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</a:t>
            </a:r>
            <a:r>
              <a:rPr lang="en-IN" sz="2800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modh</a:t>
            </a:r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par </a:t>
            </a:r>
            <a:r>
              <a:rPr lang="en-IN" sz="2800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baaye</a:t>
            </a:r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.</a:t>
            </a:r>
          </a:p>
          <a:p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	</a:t>
            </a:r>
            <a:r>
              <a:rPr lang="en-IN" sz="2800" dirty="0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	</a:t>
            </a:r>
            <a:r>
              <a:rPr lang="en-IN" sz="2800" b="1" dirty="0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Then</a:t>
            </a:r>
            <a:r>
              <a:rPr lang="en-IN" sz="2800" dirty="0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</a:t>
            </a:r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left on the first turn.</a:t>
            </a:r>
          </a:p>
        </p:txBody>
      </p:sp>
    </p:spTree>
    <p:extLst>
      <p:ext uri="{BB962C8B-B14F-4D97-AF65-F5344CB8AC3E}">
        <p14:creationId xmlns:p14="http://schemas.microsoft.com/office/powerpoint/2010/main" val="864040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68989" y="2169993"/>
            <a:ext cx="1061796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Uske</a:t>
            </a:r>
            <a:r>
              <a:rPr lang="en-IN" sz="2800" b="1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</a:t>
            </a:r>
            <a:r>
              <a:rPr lang="en-IN" sz="2800" b="1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baad</a:t>
            </a:r>
            <a:r>
              <a:rPr lang="en-IN" sz="2800" b="1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– after that</a:t>
            </a:r>
          </a:p>
          <a:p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	</a:t>
            </a:r>
            <a:endParaRPr lang="en-IN" sz="2800" dirty="0" smtClean="0">
              <a:latin typeface="Adobe Myungjo Std M" panose="02020600000000000000" pitchFamily="18" charset="-128"/>
              <a:ea typeface="Adobe Myungjo Std M" panose="02020600000000000000" pitchFamily="18" charset="-128"/>
            </a:endParaRPr>
          </a:p>
          <a:p>
            <a:r>
              <a:rPr lang="en-IN" sz="2800" dirty="0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Sentence </a:t>
            </a:r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1: </a:t>
            </a:r>
            <a:r>
              <a:rPr lang="en-IN" sz="2800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Siidhe</a:t>
            </a:r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</a:t>
            </a:r>
            <a:r>
              <a:rPr lang="en-IN" sz="2800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jaakar</a:t>
            </a:r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</a:t>
            </a:r>
            <a:r>
              <a:rPr lang="en-IN" sz="2800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doosari</a:t>
            </a:r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</a:t>
            </a:r>
            <a:r>
              <a:rPr lang="en-IN" sz="2800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modh</a:t>
            </a:r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par </a:t>
            </a:r>
            <a:r>
              <a:rPr lang="en-IN" sz="2800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daaye</a:t>
            </a:r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</a:t>
            </a:r>
            <a:r>
              <a:rPr lang="en-IN" sz="2800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mudhe</a:t>
            </a:r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. </a:t>
            </a:r>
          </a:p>
          <a:p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		After having gone straight, take the second right.</a:t>
            </a:r>
          </a:p>
          <a:p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	</a:t>
            </a:r>
            <a:endParaRPr lang="en-IN" sz="2800" dirty="0" smtClean="0">
              <a:latin typeface="Adobe Myungjo Std M" panose="02020600000000000000" pitchFamily="18" charset="-128"/>
              <a:ea typeface="Adobe Myungjo Std M" panose="02020600000000000000" pitchFamily="18" charset="-128"/>
            </a:endParaRPr>
          </a:p>
          <a:p>
            <a:r>
              <a:rPr lang="en-IN" sz="2800" dirty="0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Sentence </a:t>
            </a:r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2: </a:t>
            </a:r>
            <a:r>
              <a:rPr lang="en-IN" sz="2800" b="1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Uske</a:t>
            </a:r>
            <a:r>
              <a:rPr lang="en-IN" sz="2800" b="1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</a:t>
            </a:r>
            <a:r>
              <a:rPr lang="en-IN" sz="2800" b="1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baad</a:t>
            </a:r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, </a:t>
            </a:r>
            <a:r>
              <a:rPr lang="en-IN" sz="2800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siidhe</a:t>
            </a:r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</a:t>
            </a:r>
            <a:r>
              <a:rPr lang="en-IN" sz="2800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jakar</a:t>
            </a:r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highway </a:t>
            </a:r>
            <a:r>
              <a:rPr lang="en-IN" sz="2800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pakar</a:t>
            </a:r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</a:t>
            </a:r>
            <a:r>
              <a:rPr lang="en-IN" sz="2800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liijiye</a:t>
            </a:r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.</a:t>
            </a:r>
          </a:p>
          <a:p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		</a:t>
            </a:r>
            <a:r>
              <a:rPr lang="en-IN" sz="2800" b="1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After that</a:t>
            </a:r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, go straight to take the highway.</a:t>
            </a:r>
          </a:p>
        </p:txBody>
      </p:sp>
    </p:spTree>
    <p:extLst>
      <p:ext uri="{BB962C8B-B14F-4D97-AF65-F5344CB8AC3E}">
        <p14:creationId xmlns:p14="http://schemas.microsoft.com/office/powerpoint/2010/main" val="1436378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82888" y="2456596"/>
            <a:ext cx="1045418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Uske</a:t>
            </a:r>
            <a:r>
              <a:rPr lang="en-IN" sz="2800" b="1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</a:t>
            </a:r>
            <a:r>
              <a:rPr lang="en-IN" sz="2800" b="1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alawa</a:t>
            </a:r>
            <a:r>
              <a:rPr lang="en-IN" sz="2800" b="1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– besides that</a:t>
            </a:r>
          </a:p>
          <a:p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	</a:t>
            </a:r>
            <a:endParaRPr lang="en-IN" sz="2800" dirty="0" smtClean="0">
              <a:latin typeface="Adobe Myungjo Std M" panose="02020600000000000000" pitchFamily="18" charset="-128"/>
              <a:ea typeface="Adobe Myungjo Std M" panose="02020600000000000000" pitchFamily="18" charset="-128"/>
            </a:endParaRPr>
          </a:p>
          <a:p>
            <a:endParaRPr lang="en-IN" sz="2800" dirty="0">
              <a:latin typeface="Adobe Myungjo Std M" panose="02020600000000000000" pitchFamily="18" charset="-128"/>
              <a:ea typeface="Adobe Myungjo Std M" panose="02020600000000000000" pitchFamily="18" charset="-128"/>
            </a:endParaRPr>
          </a:p>
          <a:p>
            <a:r>
              <a:rPr lang="en-IN" sz="2800" dirty="0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Sentence </a:t>
            </a:r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1: Highway </a:t>
            </a:r>
            <a:r>
              <a:rPr lang="en-IN" sz="2800" b="1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ke</a:t>
            </a:r>
            <a:r>
              <a:rPr lang="en-IN" sz="2800" b="1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</a:t>
            </a:r>
            <a:r>
              <a:rPr lang="en-IN" sz="2800" b="1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alaawa</a:t>
            </a:r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</a:t>
            </a:r>
            <a:r>
              <a:rPr lang="en-IN" sz="2800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bhi</a:t>
            </a:r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</a:t>
            </a:r>
            <a:r>
              <a:rPr lang="en-IN" sz="2800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ek</a:t>
            </a:r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</a:t>
            </a:r>
            <a:r>
              <a:rPr lang="en-IN" sz="2800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aur</a:t>
            </a:r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</a:t>
            </a:r>
            <a:r>
              <a:rPr lang="en-IN" sz="2800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maarg</a:t>
            </a:r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</a:t>
            </a:r>
            <a:r>
              <a:rPr lang="en-IN" sz="2800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hai</a:t>
            </a:r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.</a:t>
            </a:r>
          </a:p>
          <a:p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	</a:t>
            </a:r>
            <a:r>
              <a:rPr lang="en-IN" sz="2800" b="1" dirty="0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Besides</a:t>
            </a:r>
            <a:r>
              <a:rPr lang="en-IN" sz="2800" dirty="0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</a:t>
            </a:r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the highway, there is also another route.</a:t>
            </a:r>
          </a:p>
        </p:txBody>
      </p:sp>
    </p:spTree>
    <p:extLst>
      <p:ext uri="{BB962C8B-B14F-4D97-AF65-F5344CB8AC3E}">
        <p14:creationId xmlns:p14="http://schemas.microsoft.com/office/powerpoint/2010/main" val="25836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09933" y="1419366"/>
            <a:ext cx="988097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Par – but</a:t>
            </a:r>
          </a:p>
          <a:p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	</a:t>
            </a:r>
            <a:endParaRPr lang="en-IN" sz="2800" dirty="0" smtClean="0">
              <a:latin typeface="Adobe Myungjo Std M" panose="02020600000000000000" pitchFamily="18" charset="-128"/>
              <a:ea typeface="Adobe Myungjo Std M" panose="02020600000000000000" pitchFamily="18" charset="-128"/>
            </a:endParaRPr>
          </a:p>
          <a:p>
            <a:endParaRPr lang="en-IN" sz="2800" dirty="0" smtClean="0">
              <a:latin typeface="Adobe Myungjo Std M" panose="02020600000000000000" pitchFamily="18" charset="-128"/>
              <a:ea typeface="Adobe Myungjo Std M" panose="02020600000000000000" pitchFamily="18" charset="-128"/>
            </a:endParaRPr>
          </a:p>
          <a:p>
            <a:r>
              <a:rPr lang="en-IN" sz="2800" u="sng" dirty="0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Sentence</a:t>
            </a:r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: Highway </a:t>
            </a:r>
            <a:r>
              <a:rPr lang="en-IN" sz="2800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ke</a:t>
            </a:r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</a:t>
            </a:r>
            <a:r>
              <a:rPr lang="en-IN" sz="2800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alaawa</a:t>
            </a:r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</a:t>
            </a:r>
            <a:r>
              <a:rPr lang="en-IN" sz="2800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bhi</a:t>
            </a:r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</a:t>
            </a:r>
            <a:r>
              <a:rPr lang="en-IN" sz="2800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ek</a:t>
            </a:r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</a:t>
            </a:r>
            <a:r>
              <a:rPr lang="en-IN" sz="2800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aur</a:t>
            </a:r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</a:t>
            </a:r>
            <a:r>
              <a:rPr lang="en-IN" sz="2800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maarg</a:t>
            </a:r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</a:t>
            </a:r>
            <a:r>
              <a:rPr lang="en-IN" sz="2800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hai</a:t>
            </a:r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, </a:t>
            </a:r>
            <a:r>
              <a:rPr lang="en-IN" sz="2800" b="1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par</a:t>
            </a:r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</a:t>
            </a:r>
            <a:r>
              <a:rPr lang="en-IN" sz="2800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vaha</a:t>
            </a:r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</a:t>
            </a:r>
            <a:r>
              <a:rPr lang="en-IN" sz="2800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rasta</a:t>
            </a:r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</a:t>
            </a:r>
            <a:r>
              <a:rPr lang="en-IN" sz="2800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achha</a:t>
            </a:r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</a:t>
            </a:r>
            <a:r>
              <a:rPr lang="en-IN" sz="2800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nahi</a:t>
            </a:r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</a:t>
            </a:r>
            <a:r>
              <a:rPr lang="en-IN" sz="2800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hai</a:t>
            </a:r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</a:t>
            </a:r>
            <a:r>
              <a:rPr lang="en-IN" sz="2800" b="1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aur</a:t>
            </a:r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</a:t>
            </a:r>
            <a:r>
              <a:rPr lang="en-IN" sz="2800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vahaa</a:t>
            </a:r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</a:t>
            </a:r>
            <a:r>
              <a:rPr lang="en-IN" sz="2800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bahut</a:t>
            </a:r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</a:t>
            </a:r>
            <a:r>
              <a:rPr lang="en-IN" sz="2800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bhiir</a:t>
            </a:r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</a:t>
            </a:r>
            <a:r>
              <a:rPr lang="en-IN" sz="2800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ho</a:t>
            </a:r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</a:t>
            </a:r>
            <a:r>
              <a:rPr lang="en-IN" sz="2800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sakti</a:t>
            </a:r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</a:t>
            </a:r>
            <a:r>
              <a:rPr lang="en-IN" sz="2800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hai</a:t>
            </a:r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.</a:t>
            </a:r>
          </a:p>
          <a:p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		Besides the highway, there is also another route, </a:t>
            </a:r>
            <a:r>
              <a:rPr lang="en-IN" sz="2800" b="1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but</a:t>
            </a:r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that road is not good </a:t>
            </a:r>
            <a:r>
              <a:rPr lang="en-IN" sz="2800" b="1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and </a:t>
            </a:r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there may be a lot of traffic.</a:t>
            </a:r>
          </a:p>
        </p:txBody>
      </p:sp>
    </p:spTree>
    <p:extLst>
      <p:ext uri="{BB962C8B-B14F-4D97-AF65-F5344CB8AC3E}">
        <p14:creationId xmlns:p14="http://schemas.microsoft.com/office/powerpoint/2010/main" val="1996612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Self-Introduction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01799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11081982" cy="7017306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IN" sz="2800" b="1" u="sng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Passage:</a:t>
            </a:r>
            <a:endParaRPr lang="en-IN" sz="2800" dirty="0">
              <a:latin typeface="Adobe Myungjo Std M" panose="02020600000000000000" pitchFamily="18" charset="-128"/>
              <a:ea typeface="Adobe Myungjo Std M" panose="02020600000000000000" pitchFamily="18" charset="-128"/>
            </a:endParaRPr>
          </a:p>
          <a:p>
            <a:pPr>
              <a:spcAft>
                <a:spcPts val="600"/>
              </a:spcAft>
            </a:pPr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 </a:t>
            </a:r>
            <a:b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</a:br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Good afternoon. My name is </a:t>
            </a:r>
            <a:r>
              <a:rPr lang="en-IN" sz="2800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Aadarsh</a:t>
            </a:r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. I am 21 years old. I study engineering in NIT Trichy. </a:t>
            </a:r>
          </a:p>
          <a:p>
            <a:pPr>
              <a:spcAft>
                <a:spcPts val="600"/>
              </a:spcAft>
            </a:pPr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I like books and my hobby is reading. I also enjoy spending time with my friends and family.</a:t>
            </a:r>
          </a:p>
          <a:p>
            <a:pPr>
              <a:spcAft>
                <a:spcPts val="600"/>
              </a:spcAft>
            </a:pPr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I aspire to be a successful person in the future. What about you?</a:t>
            </a:r>
          </a:p>
          <a:p>
            <a:pPr>
              <a:spcAft>
                <a:spcPts val="600"/>
              </a:spcAft>
            </a:pPr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 </a:t>
            </a:r>
            <a:endParaRPr lang="en-IN" sz="2800" dirty="0" smtClean="0">
              <a:latin typeface="Adobe Myungjo Std M" panose="02020600000000000000" pitchFamily="18" charset="-128"/>
              <a:ea typeface="Adobe Myungjo Std M" panose="02020600000000000000" pitchFamily="18" charset="-128"/>
            </a:endParaRPr>
          </a:p>
          <a:p>
            <a:pPr>
              <a:spcAft>
                <a:spcPts val="600"/>
              </a:spcAft>
            </a:pPr>
            <a:endParaRPr lang="en-IN" sz="2800" dirty="0">
              <a:latin typeface="Adobe Myungjo Std M" panose="02020600000000000000" pitchFamily="18" charset="-128"/>
              <a:ea typeface="Adobe Myungjo Std M" panose="02020600000000000000" pitchFamily="18" charset="-128"/>
            </a:endParaRPr>
          </a:p>
          <a:p>
            <a:pPr>
              <a:spcAft>
                <a:spcPts val="600"/>
              </a:spcAft>
            </a:pPr>
            <a:endParaRPr lang="en-IN" sz="2800" dirty="0">
              <a:latin typeface="Adobe Myungjo Std M" panose="02020600000000000000" pitchFamily="18" charset="-128"/>
              <a:ea typeface="Adobe Myungjo Std M" panose="02020600000000000000" pitchFamily="18" charset="-128"/>
            </a:endParaRPr>
          </a:p>
          <a:p>
            <a:pPr>
              <a:spcAft>
                <a:spcPts val="600"/>
              </a:spcAft>
            </a:pPr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Namaste. </a:t>
            </a:r>
            <a:r>
              <a:rPr lang="en-IN" sz="2800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Mera</a:t>
            </a:r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</a:t>
            </a:r>
            <a:r>
              <a:rPr lang="en-IN" sz="2800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naam</a:t>
            </a:r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</a:t>
            </a:r>
            <a:r>
              <a:rPr lang="en-IN" sz="2800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Aadarsh</a:t>
            </a:r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</a:t>
            </a:r>
            <a:r>
              <a:rPr lang="en-IN" sz="2800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hai</a:t>
            </a:r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. Mei 21 </a:t>
            </a:r>
            <a:r>
              <a:rPr lang="en-IN" sz="2800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saal</a:t>
            </a:r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</a:t>
            </a:r>
            <a:r>
              <a:rPr lang="en-IN" sz="2800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ka</a:t>
            </a:r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</a:t>
            </a:r>
            <a:r>
              <a:rPr lang="en-IN" sz="2800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hoon</a:t>
            </a:r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. Mei NIT Trichy me engineering </a:t>
            </a:r>
            <a:r>
              <a:rPr lang="en-IN" sz="2800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vishay</a:t>
            </a:r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</a:t>
            </a:r>
            <a:r>
              <a:rPr lang="en-IN" sz="2800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ka</a:t>
            </a:r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</a:t>
            </a:r>
            <a:r>
              <a:rPr lang="en-IN" sz="2800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chaatra</a:t>
            </a:r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</a:t>
            </a:r>
            <a:r>
              <a:rPr lang="en-IN" sz="2800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hoon</a:t>
            </a:r>
            <a:r>
              <a:rPr lang="en-IN" sz="2800" dirty="0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.</a:t>
            </a:r>
          </a:p>
          <a:p>
            <a:pPr>
              <a:spcAft>
                <a:spcPts val="600"/>
              </a:spcAft>
            </a:pPr>
            <a:endParaRPr lang="en-IN" sz="2800" dirty="0">
              <a:latin typeface="Adobe Myungjo Std M" panose="02020600000000000000" pitchFamily="18" charset="-128"/>
              <a:ea typeface="Adobe Myungjo Std M" panose="02020600000000000000" pitchFamily="18" charset="-128"/>
            </a:endParaRPr>
          </a:p>
          <a:p>
            <a:pPr>
              <a:spcAft>
                <a:spcPts val="600"/>
              </a:spcAft>
            </a:pPr>
            <a:r>
              <a:rPr lang="en-IN" sz="2800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Mujhe</a:t>
            </a:r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</a:t>
            </a:r>
            <a:r>
              <a:rPr lang="en-IN" sz="2800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kitaben</a:t>
            </a:r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</a:t>
            </a:r>
            <a:r>
              <a:rPr lang="en-IN" sz="2800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pasand</a:t>
            </a:r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</a:t>
            </a:r>
            <a:r>
              <a:rPr lang="en-IN" sz="2800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hai</a:t>
            </a:r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</a:t>
            </a:r>
            <a:r>
              <a:rPr lang="en-IN" sz="2800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aur</a:t>
            </a:r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</a:t>
            </a:r>
            <a:r>
              <a:rPr lang="en-IN" sz="2800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unhe</a:t>
            </a:r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</a:t>
            </a:r>
            <a:r>
              <a:rPr lang="en-IN" sz="2800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parna</a:t>
            </a:r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</a:t>
            </a:r>
            <a:r>
              <a:rPr lang="en-IN" sz="2800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meri</a:t>
            </a:r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</a:t>
            </a:r>
            <a:r>
              <a:rPr lang="en-IN" sz="2800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ruchi</a:t>
            </a:r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</a:t>
            </a:r>
            <a:r>
              <a:rPr lang="en-IN" sz="2800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hai</a:t>
            </a:r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. </a:t>
            </a:r>
            <a:r>
              <a:rPr lang="en-IN" sz="2800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Mujhe</a:t>
            </a:r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</a:t>
            </a:r>
            <a:r>
              <a:rPr lang="en-IN" sz="2800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apne</a:t>
            </a:r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</a:t>
            </a:r>
            <a:r>
              <a:rPr lang="en-IN" sz="2800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mitron</a:t>
            </a:r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</a:t>
            </a:r>
            <a:r>
              <a:rPr lang="en-IN" sz="2800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aur</a:t>
            </a:r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</a:t>
            </a:r>
            <a:r>
              <a:rPr lang="en-IN" sz="2800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pariwaar</a:t>
            </a:r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</a:t>
            </a:r>
            <a:r>
              <a:rPr lang="en-IN" sz="2800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ke</a:t>
            </a:r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</a:t>
            </a:r>
            <a:r>
              <a:rPr lang="en-IN" sz="2800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saath</a:t>
            </a:r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</a:t>
            </a:r>
            <a:r>
              <a:rPr lang="en-IN" sz="2800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samay</a:t>
            </a:r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</a:t>
            </a:r>
            <a:r>
              <a:rPr lang="en-IN" sz="2800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bitana</a:t>
            </a:r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</a:t>
            </a:r>
            <a:r>
              <a:rPr lang="en-IN" sz="2800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bhi</a:t>
            </a:r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</a:t>
            </a:r>
            <a:r>
              <a:rPr lang="en-IN" sz="2800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achha</a:t>
            </a:r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</a:t>
            </a:r>
            <a:r>
              <a:rPr lang="en-IN" sz="2800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lagta</a:t>
            </a:r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</a:t>
            </a:r>
            <a:r>
              <a:rPr lang="en-IN" sz="2800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hai</a:t>
            </a:r>
            <a:r>
              <a:rPr lang="en-IN" sz="2800" dirty="0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.</a:t>
            </a:r>
          </a:p>
          <a:p>
            <a:pPr>
              <a:spcAft>
                <a:spcPts val="600"/>
              </a:spcAft>
            </a:pPr>
            <a:endParaRPr lang="en-IN" sz="2800" dirty="0">
              <a:latin typeface="Adobe Myungjo Std M" panose="02020600000000000000" pitchFamily="18" charset="-128"/>
              <a:ea typeface="Adobe Myungjo Std M" panose="02020600000000000000" pitchFamily="18" charset="-128"/>
            </a:endParaRPr>
          </a:p>
          <a:p>
            <a:pPr>
              <a:spcAft>
                <a:spcPts val="600"/>
              </a:spcAft>
            </a:pPr>
            <a:r>
              <a:rPr lang="en-IN" sz="2800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Mujhe</a:t>
            </a:r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</a:t>
            </a:r>
            <a:r>
              <a:rPr lang="en-IN" sz="2800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bhavishya</a:t>
            </a:r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me </a:t>
            </a:r>
            <a:r>
              <a:rPr lang="en-IN" sz="2800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ek</a:t>
            </a:r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</a:t>
            </a:r>
            <a:r>
              <a:rPr lang="en-IN" sz="2800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safal</a:t>
            </a:r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</a:t>
            </a:r>
            <a:r>
              <a:rPr lang="en-IN" sz="2800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vyakti</a:t>
            </a:r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</a:t>
            </a:r>
            <a:r>
              <a:rPr lang="en-IN" sz="2800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banna</a:t>
            </a:r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</a:t>
            </a:r>
            <a:r>
              <a:rPr lang="en-IN" sz="2800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hai</a:t>
            </a:r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. </a:t>
            </a:r>
            <a:r>
              <a:rPr lang="en-IN" sz="2800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Aapka</a:t>
            </a:r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</a:t>
            </a:r>
            <a:r>
              <a:rPr lang="en-IN" sz="2800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kya</a:t>
            </a:r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</a:t>
            </a:r>
            <a:r>
              <a:rPr lang="en-IN" sz="2800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parichay</a:t>
            </a:r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</a:t>
            </a:r>
            <a:r>
              <a:rPr lang="en-IN" sz="2800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hai</a:t>
            </a:r>
            <a:r>
              <a:rPr lang="en-IN" sz="2800" dirty="0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?</a:t>
            </a:r>
            <a:endParaRPr lang="en-IN" sz="2800" dirty="0">
              <a:latin typeface="Adobe Myungjo Std M" panose="02020600000000000000" pitchFamily="18" charset="-128"/>
              <a:ea typeface="Adobe Myungjo Std M" panose="020206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87285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Vocabulary : New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009857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4024" y="1241945"/>
            <a:ext cx="11081982" cy="5093702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IN" sz="2800" b="1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Vocabulary:</a:t>
            </a:r>
            <a:endParaRPr lang="en-IN" sz="2800" dirty="0">
              <a:latin typeface="Adobe Myungjo Std M" panose="02020600000000000000" pitchFamily="18" charset="-128"/>
              <a:ea typeface="Adobe Myungjo Std M" panose="02020600000000000000" pitchFamily="18" charset="-128"/>
            </a:endParaRPr>
          </a:p>
          <a:p>
            <a:pPr>
              <a:spcAft>
                <a:spcPts val="600"/>
              </a:spcAft>
            </a:pPr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 </a:t>
            </a:r>
          </a:p>
          <a:p>
            <a:pPr>
              <a:spcAft>
                <a:spcPts val="600"/>
              </a:spcAft>
            </a:pPr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/>
            </a:r>
            <a:b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</a:br>
            <a:r>
              <a:rPr lang="en-IN" sz="2800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Naam</a:t>
            </a:r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- name</a:t>
            </a:r>
          </a:p>
          <a:p>
            <a:pPr>
              <a:spcAft>
                <a:spcPts val="600"/>
              </a:spcAft>
            </a:pPr>
            <a:r>
              <a:rPr lang="en-IN" sz="2800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Saal</a:t>
            </a:r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- year</a:t>
            </a:r>
          </a:p>
          <a:p>
            <a:pPr>
              <a:spcAft>
                <a:spcPts val="600"/>
              </a:spcAft>
            </a:pPr>
            <a:r>
              <a:rPr lang="en-IN" sz="2800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Ka</a:t>
            </a:r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– of</a:t>
            </a:r>
          </a:p>
          <a:p>
            <a:pPr>
              <a:spcAft>
                <a:spcPts val="600"/>
              </a:spcAft>
            </a:pPr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Vishay – subject</a:t>
            </a:r>
          </a:p>
          <a:p>
            <a:pPr>
              <a:spcAft>
                <a:spcPts val="600"/>
              </a:spcAft>
            </a:pPr>
            <a:r>
              <a:rPr lang="en-IN" sz="2800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Chaatra</a:t>
            </a:r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– student</a:t>
            </a:r>
          </a:p>
          <a:p>
            <a:pPr>
              <a:spcAft>
                <a:spcPts val="600"/>
              </a:spcAft>
            </a:pPr>
            <a:r>
              <a:rPr lang="en-IN" sz="2800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Kitaben</a:t>
            </a:r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– </a:t>
            </a:r>
            <a:r>
              <a:rPr lang="en-IN" sz="2800" dirty="0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books</a:t>
            </a:r>
          </a:p>
          <a:p>
            <a:pPr>
              <a:spcAft>
                <a:spcPts val="600"/>
              </a:spcAft>
            </a:pPr>
            <a:endParaRPr lang="en-IN" sz="2800" dirty="0">
              <a:latin typeface="Adobe Myungjo Std M" panose="02020600000000000000" pitchFamily="18" charset="-128"/>
              <a:ea typeface="Adobe Myungjo Std M" panose="02020600000000000000" pitchFamily="18" charset="-128"/>
            </a:endParaRPr>
          </a:p>
          <a:p>
            <a:pPr>
              <a:spcAft>
                <a:spcPts val="600"/>
              </a:spcAft>
            </a:pPr>
            <a:endParaRPr lang="en-IN" sz="2800" dirty="0">
              <a:latin typeface="Adobe Myungjo Std M" panose="02020600000000000000" pitchFamily="18" charset="-128"/>
              <a:ea typeface="Adobe Myungjo Std M" panose="02020600000000000000" pitchFamily="18" charset="-128"/>
            </a:endParaRPr>
          </a:p>
          <a:p>
            <a:pPr>
              <a:spcAft>
                <a:spcPts val="600"/>
              </a:spcAft>
            </a:pPr>
            <a:r>
              <a:rPr lang="en-IN" sz="2800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Pasand</a:t>
            </a:r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– like</a:t>
            </a:r>
          </a:p>
          <a:p>
            <a:pPr>
              <a:spcAft>
                <a:spcPts val="600"/>
              </a:spcAft>
            </a:pPr>
            <a:r>
              <a:rPr lang="en-IN" sz="2800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Aur</a:t>
            </a:r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– and</a:t>
            </a:r>
          </a:p>
          <a:p>
            <a:pPr>
              <a:spcAft>
                <a:spcPts val="600"/>
              </a:spcAft>
            </a:pPr>
            <a:r>
              <a:rPr lang="en-IN" sz="2800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Unhe</a:t>
            </a:r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– them</a:t>
            </a:r>
          </a:p>
          <a:p>
            <a:pPr>
              <a:spcAft>
                <a:spcPts val="600"/>
              </a:spcAft>
            </a:pPr>
            <a:r>
              <a:rPr lang="en-IN" sz="2800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Parna</a:t>
            </a:r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– study / read</a:t>
            </a:r>
          </a:p>
          <a:p>
            <a:pPr>
              <a:spcAft>
                <a:spcPts val="600"/>
              </a:spcAft>
            </a:pPr>
            <a:r>
              <a:rPr lang="en-IN" sz="2800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Ruchi</a:t>
            </a:r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– hobby</a:t>
            </a:r>
          </a:p>
          <a:p>
            <a:pPr>
              <a:spcAft>
                <a:spcPts val="600"/>
              </a:spcAft>
            </a:pPr>
            <a:r>
              <a:rPr lang="en-IN" sz="2800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Apne</a:t>
            </a:r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– my</a:t>
            </a:r>
          </a:p>
          <a:p>
            <a:pPr>
              <a:spcAft>
                <a:spcPts val="600"/>
              </a:spcAft>
            </a:pPr>
            <a:r>
              <a:rPr lang="en-IN" sz="2800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Mitron</a:t>
            </a:r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– friends</a:t>
            </a:r>
          </a:p>
          <a:p>
            <a:pPr>
              <a:spcAft>
                <a:spcPts val="600"/>
              </a:spcAft>
            </a:pPr>
            <a:r>
              <a:rPr lang="en-IN" sz="2800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Pariwaar</a:t>
            </a:r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– family</a:t>
            </a:r>
          </a:p>
          <a:p>
            <a:pPr>
              <a:spcAft>
                <a:spcPts val="600"/>
              </a:spcAft>
            </a:pPr>
            <a:endParaRPr lang="en-IN" sz="2800" dirty="0">
              <a:latin typeface="Adobe Myungjo Std M" panose="02020600000000000000" pitchFamily="18" charset="-128"/>
              <a:ea typeface="Adobe Myungjo Std M" panose="020206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01767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4024" y="1241945"/>
            <a:ext cx="11081982" cy="3539430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IN" sz="2800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Saath</a:t>
            </a:r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– with</a:t>
            </a:r>
          </a:p>
          <a:p>
            <a:pPr>
              <a:spcAft>
                <a:spcPts val="600"/>
              </a:spcAft>
            </a:pPr>
            <a:r>
              <a:rPr lang="en-IN" sz="2800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Samay</a:t>
            </a:r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– time</a:t>
            </a:r>
          </a:p>
          <a:p>
            <a:pPr>
              <a:spcAft>
                <a:spcPts val="600"/>
              </a:spcAft>
            </a:pPr>
            <a:r>
              <a:rPr lang="en-IN" sz="2800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Bitana</a:t>
            </a:r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– spending (time)</a:t>
            </a:r>
          </a:p>
          <a:p>
            <a:pPr>
              <a:spcAft>
                <a:spcPts val="600"/>
              </a:spcAft>
            </a:pPr>
            <a:r>
              <a:rPr lang="en-IN" sz="2800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Bhi</a:t>
            </a:r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– also</a:t>
            </a:r>
          </a:p>
          <a:p>
            <a:pPr>
              <a:spcAft>
                <a:spcPts val="600"/>
              </a:spcAft>
            </a:pPr>
            <a:r>
              <a:rPr lang="en-IN" sz="2800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Achha</a:t>
            </a:r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– good</a:t>
            </a:r>
          </a:p>
          <a:p>
            <a:pPr>
              <a:spcAft>
                <a:spcPts val="600"/>
              </a:spcAft>
            </a:pPr>
            <a:r>
              <a:rPr lang="en-IN" sz="2800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Lagta</a:t>
            </a:r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– feel</a:t>
            </a:r>
          </a:p>
          <a:p>
            <a:pPr>
              <a:spcAft>
                <a:spcPts val="600"/>
              </a:spcAft>
            </a:pPr>
            <a:r>
              <a:rPr lang="en-IN" sz="2800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Bhavishya</a:t>
            </a:r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– </a:t>
            </a:r>
            <a:r>
              <a:rPr lang="en-IN" sz="2800" dirty="0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future</a:t>
            </a:r>
          </a:p>
          <a:p>
            <a:pPr>
              <a:spcAft>
                <a:spcPts val="600"/>
              </a:spcAft>
            </a:pPr>
            <a:endParaRPr lang="en-IN" sz="2800" dirty="0">
              <a:latin typeface="Adobe Myungjo Std M" panose="02020600000000000000" pitchFamily="18" charset="-128"/>
              <a:ea typeface="Adobe Myungjo Std M" panose="02020600000000000000" pitchFamily="18" charset="-128"/>
            </a:endParaRPr>
          </a:p>
          <a:p>
            <a:pPr>
              <a:spcAft>
                <a:spcPts val="600"/>
              </a:spcAft>
            </a:pPr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Me – in</a:t>
            </a:r>
          </a:p>
          <a:p>
            <a:pPr>
              <a:spcAft>
                <a:spcPts val="600"/>
              </a:spcAft>
            </a:pPr>
            <a:r>
              <a:rPr lang="en-IN" sz="2800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Ek</a:t>
            </a:r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– one / a</a:t>
            </a:r>
          </a:p>
          <a:p>
            <a:pPr>
              <a:spcAft>
                <a:spcPts val="600"/>
              </a:spcAft>
            </a:pPr>
            <a:r>
              <a:rPr lang="en-IN" sz="2800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Safal</a:t>
            </a:r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– successful</a:t>
            </a:r>
          </a:p>
          <a:p>
            <a:pPr>
              <a:spcAft>
                <a:spcPts val="600"/>
              </a:spcAft>
            </a:pPr>
            <a:r>
              <a:rPr lang="en-IN" sz="2800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Vyakti</a:t>
            </a:r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– person</a:t>
            </a:r>
          </a:p>
          <a:p>
            <a:pPr>
              <a:spcAft>
                <a:spcPts val="600"/>
              </a:spcAft>
            </a:pPr>
            <a:r>
              <a:rPr lang="en-IN" sz="2800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Banna</a:t>
            </a:r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– want to be</a:t>
            </a:r>
          </a:p>
          <a:p>
            <a:pPr>
              <a:spcAft>
                <a:spcPts val="600"/>
              </a:spcAft>
            </a:pPr>
            <a:r>
              <a:rPr lang="en-IN" sz="2800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Parichay</a:t>
            </a:r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– </a:t>
            </a:r>
            <a:r>
              <a:rPr lang="en-IN" sz="2800" dirty="0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introduction</a:t>
            </a:r>
            <a:endParaRPr lang="en-IN" sz="2800" dirty="0">
              <a:latin typeface="Adobe Myungjo Std M" panose="02020600000000000000" pitchFamily="18" charset="-128"/>
              <a:ea typeface="Adobe Myungjo Std M" panose="020206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30096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4021" y="313897"/>
            <a:ext cx="9880979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Grammar:</a:t>
            </a:r>
            <a:endParaRPr lang="en-IN" sz="2800" dirty="0">
              <a:latin typeface="Adobe Myungjo Std M" panose="02020600000000000000" pitchFamily="18" charset="-128"/>
              <a:ea typeface="Adobe Myungjo Std M" panose="02020600000000000000" pitchFamily="18" charset="-128"/>
            </a:endParaRPr>
          </a:p>
          <a:p>
            <a:endParaRPr lang="en-IN" sz="2800" dirty="0" smtClean="0">
              <a:latin typeface="Adobe Myungjo Std M" panose="02020600000000000000" pitchFamily="18" charset="-128"/>
              <a:ea typeface="Adobe Myungjo Std M" panose="02020600000000000000" pitchFamily="18" charset="-128"/>
            </a:endParaRPr>
          </a:p>
          <a:p>
            <a:r>
              <a:rPr lang="en-IN" sz="2800" dirty="0" err="1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Aur</a:t>
            </a:r>
            <a:r>
              <a:rPr lang="en-IN" sz="2800" dirty="0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</a:t>
            </a:r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– and</a:t>
            </a:r>
          </a:p>
          <a:p>
            <a:pPr lvl="0"/>
            <a:r>
              <a:rPr lang="en-IN" sz="2800" dirty="0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	Used </a:t>
            </a:r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the same way as in English.</a:t>
            </a:r>
          </a:p>
          <a:p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 </a:t>
            </a:r>
          </a:p>
          <a:p>
            <a:pPr lvl="0"/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Joins two otherwise independent sentences.</a:t>
            </a:r>
          </a:p>
          <a:p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Sentence </a:t>
            </a:r>
            <a:r>
              <a:rPr lang="en-IN" sz="2800" dirty="0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1: </a:t>
            </a:r>
            <a:r>
              <a:rPr lang="en-IN" sz="2800" dirty="0" err="1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Mujhe</a:t>
            </a:r>
            <a:r>
              <a:rPr lang="en-IN" sz="2800" dirty="0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</a:t>
            </a:r>
            <a:r>
              <a:rPr lang="en-IN" sz="2800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kitaben</a:t>
            </a:r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</a:t>
            </a:r>
            <a:r>
              <a:rPr lang="en-IN" sz="2800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pasand</a:t>
            </a:r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</a:t>
            </a:r>
            <a:r>
              <a:rPr lang="en-IN" sz="2800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hai</a:t>
            </a:r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. </a:t>
            </a:r>
          </a:p>
          <a:p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		I like books.</a:t>
            </a:r>
          </a:p>
          <a:p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Sentence </a:t>
            </a:r>
            <a:r>
              <a:rPr lang="en-IN" sz="2800" dirty="0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2: </a:t>
            </a:r>
            <a:r>
              <a:rPr lang="en-IN" sz="2800" dirty="0" err="1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Unhe</a:t>
            </a:r>
            <a:r>
              <a:rPr lang="en-IN" sz="2800" dirty="0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</a:t>
            </a:r>
            <a:r>
              <a:rPr lang="en-IN" sz="2800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parna</a:t>
            </a:r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</a:t>
            </a:r>
            <a:r>
              <a:rPr lang="en-IN" sz="2800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meri</a:t>
            </a:r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</a:t>
            </a:r>
            <a:r>
              <a:rPr lang="en-IN" sz="2800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ruchi</a:t>
            </a:r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</a:t>
            </a:r>
            <a:r>
              <a:rPr lang="en-IN" sz="2800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hai</a:t>
            </a:r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.</a:t>
            </a:r>
          </a:p>
          <a:p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		Reading them is my hobby</a:t>
            </a:r>
            <a:r>
              <a:rPr lang="en-IN" sz="2800" dirty="0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.</a:t>
            </a:r>
          </a:p>
          <a:p>
            <a:endParaRPr lang="en-IN" sz="2800" dirty="0">
              <a:latin typeface="Adobe Myungjo Std M" panose="02020600000000000000" pitchFamily="18" charset="-128"/>
              <a:ea typeface="Adobe Myungjo Std M" panose="02020600000000000000" pitchFamily="18" charset="-128"/>
            </a:endParaRPr>
          </a:p>
          <a:p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Sentence 1 + 2: </a:t>
            </a:r>
            <a:r>
              <a:rPr lang="en-IN" sz="2800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Mujhe</a:t>
            </a:r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</a:t>
            </a:r>
            <a:r>
              <a:rPr lang="en-IN" sz="2800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kitaben</a:t>
            </a:r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</a:t>
            </a:r>
            <a:r>
              <a:rPr lang="en-IN" sz="2800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pasand</a:t>
            </a:r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</a:t>
            </a:r>
            <a:r>
              <a:rPr lang="en-IN" sz="2800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hai</a:t>
            </a:r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</a:t>
            </a:r>
            <a:r>
              <a:rPr lang="en-IN" sz="2800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aur</a:t>
            </a:r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</a:t>
            </a:r>
            <a:r>
              <a:rPr lang="en-IN" sz="2800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unhe</a:t>
            </a:r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</a:t>
            </a:r>
            <a:r>
              <a:rPr lang="en-IN" sz="2800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parna</a:t>
            </a:r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</a:t>
            </a:r>
            <a:r>
              <a:rPr lang="en-IN" sz="2800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meri</a:t>
            </a:r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</a:t>
            </a:r>
            <a:r>
              <a:rPr lang="en-IN" sz="2800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ruchi</a:t>
            </a:r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</a:t>
            </a:r>
            <a:r>
              <a:rPr lang="en-IN" sz="2800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hai</a:t>
            </a:r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.</a:t>
            </a:r>
          </a:p>
          <a:p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		I like books and reading them is my hobby.</a:t>
            </a:r>
          </a:p>
        </p:txBody>
      </p:sp>
    </p:spTree>
    <p:extLst>
      <p:ext uri="{BB962C8B-B14F-4D97-AF65-F5344CB8AC3E}">
        <p14:creationId xmlns:p14="http://schemas.microsoft.com/office/powerpoint/2010/main" val="4049679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18613" y="313897"/>
            <a:ext cx="9880979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 </a:t>
            </a:r>
            <a:r>
              <a:rPr lang="en-IN" sz="2800" dirty="0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Used </a:t>
            </a:r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as conjunction between words</a:t>
            </a:r>
            <a:r>
              <a:rPr lang="en-IN" sz="2800" dirty="0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.</a:t>
            </a:r>
          </a:p>
          <a:p>
            <a:pPr lvl="0"/>
            <a:endParaRPr lang="en-IN" sz="2800" dirty="0">
              <a:latin typeface="Adobe Myungjo Std M" panose="02020600000000000000" pitchFamily="18" charset="-128"/>
              <a:ea typeface="Adobe Myungjo Std M" panose="02020600000000000000" pitchFamily="18" charset="-128"/>
            </a:endParaRPr>
          </a:p>
          <a:p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Sentence 1: </a:t>
            </a:r>
            <a:r>
              <a:rPr lang="en-IN" sz="2800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Mujhe</a:t>
            </a:r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</a:t>
            </a:r>
            <a:r>
              <a:rPr lang="en-IN" sz="2800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apne</a:t>
            </a:r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</a:t>
            </a:r>
            <a:r>
              <a:rPr lang="en-IN" sz="2800" u="sng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mitron</a:t>
            </a:r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</a:t>
            </a:r>
            <a:r>
              <a:rPr lang="en-IN" sz="2800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ke</a:t>
            </a:r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</a:t>
            </a:r>
            <a:r>
              <a:rPr lang="en-IN" sz="2800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saath</a:t>
            </a:r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</a:t>
            </a:r>
            <a:r>
              <a:rPr lang="en-IN" sz="2800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samay</a:t>
            </a:r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</a:t>
            </a:r>
            <a:r>
              <a:rPr lang="en-IN" sz="2800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bitana</a:t>
            </a:r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</a:t>
            </a:r>
            <a:r>
              <a:rPr lang="en-IN" sz="2800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achha</a:t>
            </a:r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</a:t>
            </a:r>
            <a:r>
              <a:rPr lang="en-IN" sz="2800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lagta</a:t>
            </a:r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</a:t>
            </a:r>
            <a:r>
              <a:rPr lang="en-IN" sz="2800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hai</a:t>
            </a:r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.</a:t>
            </a:r>
          </a:p>
          <a:p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		I like spending time with my </a:t>
            </a:r>
            <a:r>
              <a:rPr lang="en-IN" sz="2800" u="sng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friends</a:t>
            </a:r>
            <a:r>
              <a:rPr lang="en-IN" sz="2800" dirty="0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.</a:t>
            </a:r>
          </a:p>
          <a:p>
            <a:endParaRPr lang="en-IN" sz="2800" dirty="0">
              <a:latin typeface="Adobe Myungjo Std M" panose="02020600000000000000" pitchFamily="18" charset="-128"/>
              <a:ea typeface="Adobe Myungjo Std M" panose="02020600000000000000" pitchFamily="18" charset="-128"/>
            </a:endParaRPr>
          </a:p>
          <a:p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Sentence 2: </a:t>
            </a:r>
            <a:r>
              <a:rPr lang="en-IN" sz="2800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Mujhe</a:t>
            </a:r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</a:t>
            </a:r>
            <a:r>
              <a:rPr lang="en-IN" sz="2800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apne</a:t>
            </a:r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</a:t>
            </a:r>
            <a:r>
              <a:rPr lang="en-IN" sz="2800" u="sng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pariwaar</a:t>
            </a:r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</a:t>
            </a:r>
            <a:r>
              <a:rPr lang="en-IN" sz="2800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ke</a:t>
            </a:r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</a:t>
            </a:r>
            <a:r>
              <a:rPr lang="en-IN" sz="2800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saath</a:t>
            </a:r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</a:t>
            </a:r>
            <a:r>
              <a:rPr lang="en-IN" sz="2800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samay</a:t>
            </a:r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</a:t>
            </a:r>
            <a:r>
              <a:rPr lang="en-IN" sz="2800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bitana</a:t>
            </a:r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</a:t>
            </a:r>
            <a:r>
              <a:rPr lang="en-IN" sz="2800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achha</a:t>
            </a:r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</a:t>
            </a:r>
            <a:r>
              <a:rPr lang="en-IN" sz="2800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lagta</a:t>
            </a:r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</a:t>
            </a:r>
            <a:r>
              <a:rPr lang="en-IN" sz="2800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hai</a:t>
            </a:r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.</a:t>
            </a:r>
          </a:p>
          <a:p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		I like spending time with my </a:t>
            </a:r>
            <a:r>
              <a:rPr lang="en-IN" sz="2800" u="sng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family</a:t>
            </a:r>
            <a:r>
              <a:rPr lang="en-IN" sz="2800" dirty="0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.</a:t>
            </a:r>
          </a:p>
          <a:p>
            <a:endParaRPr lang="en-IN" sz="2800" dirty="0">
              <a:latin typeface="Adobe Myungjo Std M" panose="02020600000000000000" pitchFamily="18" charset="-128"/>
              <a:ea typeface="Adobe Myungjo Std M" panose="02020600000000000000" pitchFamily="18" charset="-128"/>
            </a:endParaRPr>
          </a:p>
          <a:p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Sentence 1 + 2: </a:t>
            </a:r>
            <a:r>
              <a:rPr lang="en-IN" sz="2800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Mujhe</a:t>
            </a:r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</a:t>
            </a:r>
            <a:r>
              <a:rPr lang="en-IN" sz="2800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apne</a:t>
            </a:r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</a:t>
            </a:r>
            <a:r>
              <a:rPr lang="en-IN" sz="2800" u="sng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mitron</a:t>
            </a:r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</a:t>
            </a:r>
            <a:r>
              <a:rPr lang="en-IN" sz="2800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aur</a:t>
            </a:r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</a:t>
            </a:r>
            <a:r>
              <a:rPr lang="en-IN" sz="2800" u="sng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pariwaar</a:t>
            </a:r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</a:t>
            </a:r>
            <a:r>
              <a:rPr lang="en-IN" sz="2800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ke</a:t>
            </a:r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</a:t>
            </a:r>
            <a:r>
              <a:rPr lang="en-IN" sz="2800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saath</a:t>
            </a:r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</a:t>
            </a:r>
            <a:r>
              <a:rPr lang="en-IN" sz="2800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samay</a:t>
            </a:r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</a:t>
            </a:r>
            <a:r>
              <a:rPr lang="en-IN" sz="2800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bitana</a:t>
            </a:r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</a:t>
            </a:r>
            <a:r>
              <a:rPr lang="en-IN" sz="2800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achha</a:t>
            </a:r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</a:t>
            </a:r>
            <a:r>
              <a:rPr lang="en-IN" sz="2800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lagta</a:t>
            </a:r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</a:t>
            </a:r>
            <a:r>
              <a:rPr lang="en-IN" sz="2800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hai</a:t>
            </a:r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.</a:t>
            </a:r>
          </a:p>
          <a:p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		I like spending time with my </a:t>
            </a:r>
            <a:r>
              <a:rPr lang="en-IN" sz="2800" u="sng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friends</a:t>
            </a:r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and </a:t>
            </a:r>
            <a:r>
              <a:rPr lang="en-IN" sz="2800" u="sng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family</a:t>
            </a:r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81621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12192000" cy="6617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Bhi</a:t>
            </a:r>
            <a:r>
              <a:rPr lang="en-IN" sz="2800" b="1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– also</a:t>
            </a:r>
          </a:p>
          <a:p>
            <a:pPr lvl="0"/>
            <a:endParaRPr lang="en-IN" sz="2800" dirty="0" smtClean="0">
              <a:latin typeface="Adobe Myungjo Std M" panose="02020600000000000000" pitchFamily="18" charset="-128"/>
              <a:ea typeface="Adobe Myungjo Std M" panose="02020600000000000000" pitchFamily="18" charset="-128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IN" sz="2800" dirty="0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Used </a:t>
            </a:r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as a transitional word to indicate two or more similar contexts.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Used at the end of a sentence.</a:t>
            </a:r>
          </a:p>
          <a:p>
            <a:endParaRPr lang="en-IN" sz="2800" dirty="0" smtClean="0">
              <a:latin typeface="Adobe Myungjo Std M" panose="02020600000000000000" pitchFamily="18" charset="-128"/>
              <a:ea typeface="Adobe Myungjo Std M" panose="02020600000000000000" pitchFamily="18" charset="-128"/>
            </a:endParaRPr>
          </a:p>
          <a:p>
            <a:r>
              <a:rPr lang="en-IN" sz="2400" dirty="0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Sentence </a:t>
            </a:r>
            <a:r>
              <a:rPr lang="en-IN" sz="24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1: </a:t>
            </a:r>
            <a:r>
              <a:rPr lang="en-IN" sz="2400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Mujhe</a:t>
            </a:r>
            <a:r>
              <a:rPr lang="en-IN" sz="24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</a:t>
            </a:r>
            <a:r>
              <a:rPr lang="en-IN" sz="2400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apne</a:t>
            </a:r>
            <a:r>
              <a:rPr lang="en-IN" sz="24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</a:t>
            </a:r>
            <a:r>
              <a:rPr lang="en-IN" sz="2400" u="sng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mitron</a:t>
            </a:r>
            <a:r>
              <a:rPr lang="en-IN" sz="24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</a:t>
            </a:r>
            <a:r>
              <a:rPr lang="en-IN" sz="2400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ke</a:t>
            </a:r>
            <a:r>
              <a:rPr lang="en-IN" sz="24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</a:t>
            </a:r>
            <a:r>
              <a:rPr lang="en-IN" sz="2400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saath</a:t>
            </a:r>
            <a:r>
              <a:rPr lang="en-IN" sz="24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</a:t>
            </a:r>
            <a:r>
              <a:rPr lang="en-IN" sz="2400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samay</a:t>
            </a:r>
            <a:r>
              <a:rPr lang="en-IN" sz="24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</a:t>
            </a:r>
            <a:r>
              <a:rPr lang="en-IN" sz="2400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bitana</a:t>
            </a:r>
            <a:r>
              <a:rPr lang="en-IN" sz="24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</a:t>
            </a:r>
            <a:r>
              <a:rPr lang="en-IN" sz="2400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achha</a:t>
            </a:r>
            <a:r>
              <a:rPr lang="en-IN" sz="24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</a:t>
            </a:r>
            <a:r>
              <a:rPr lang="en-IN" sz="2400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lagta</a:t>
            </a:r>
            <a:r>
              <a:rPr lang="en-IN" sz="24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</a:t>
            </a:r>
            <a:r>
              <a:rPr lang="en-IN" sz="2400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hai</a:t>
            </a:r>
            <a:r>
              <a:rPr lang="en-IN" sz="24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.</a:t>
            </a:r>
          </a:p>
          <a:p>
            <a:r>
              <a:rPr lang="en-IN" sz="24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		I like spending time with my </a:t>
            </a:r>
            <a:r>
              <a:rPr lang="en-IN" sz="2400" u="sng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friends</a:t>
            </a:r>
            <a:r>
              <a:rPr lang="en-IN" sz="24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.</a:t>
            </a:r>
          </a:p>
          <a:p>
            <a:r>
              <a:rPr lang="en-IN" sz="24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Sentence 2: </a:t>
            </a:r>
            <a:r>
              <a:rPr lang="en-IN" sz="2400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Mujhe</a:t>
            </a:r>
            <a:r>
              <a:rPr lang="en-IN" sz="24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</a:t>
            </a:r>
            <a:r>
              <a:rPr lang="en-IN" sz="2400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apne</a:t>
            </a:r>
            <a:r>
              <a:rPr lang="en-IN" sz="24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</a:t>
            </a:r>
            <a:r>
              <a:rPr lang="en-IN" sz="2400" u="sng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pariwaar</a:t>
            </a:r>
            <a:r>
              <a:rPr lang="en-IN" sz="24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</a:t>
            </a:r>
            <a:r>
              <a:rPr lang="en-IN" sz="2400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ke</a:t>
            </a:r>
            <a:r>
              <a:rPr lang="en-IN" sz="24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</a:t>
            </a:r>
            <a:r>
              <a:rPr lang="en-IN" sz="2400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saath</a:t>
            </a:r>
            <a:r>
              <a:rPr lang="en-IN" sz="24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</a:t>
            </a:r>
            <a:r>
              <a:rPr lang="en-IN" sz="2400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samay</a:t>
            </a:r>
            <a:r>
              <a:rPr lang="en-IN" sz="24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</a:t>
            </a:r>
            <a:r>
              <a:rPr lang="en-IN" sz="2400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bitana</a:t>
            </a:r>
            <a:r>
              <a:rPr lang="en-IN" sz="24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</a:t>
            </a:r>
            <a:r>
              <a:rPr lang="en-IN" sz="2400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achha</a:t>
            </a:r>
            <a:r>
              <a:rPr lang="en-IN" sz="24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</a:t>
            </a:r>
            <a:r>
              <a:rPr lang="en-IN" sz="2400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lagta</a:t>
            </a:r>
            <a:r>
              <a:rPr lang="en-IN" sz="24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</a:t>
            </a:r>
            <a:r>
              <a:rPr lang="en-IN" sz="2400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hai</a:t>
            </a:r>
            <a:r>
              <a:rPr lang="en-IN" sz="24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.</a:t>
            </a:r>
          </a:p>
          <a:p>
            <a:r>
              <a:rPr lang="en-IN" sz="24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		I like spending time with my </a:t>
            </a:r>
            <a:r>
              <a:rPr lang="en-IN" sz="2400" u="sng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family</a:t>
            </a:r>
            <a:r>
              <a:rPr lang="en-IN" sz="2400" dirty="0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.</a:t>
            </a:r>
          </a:p>
          <a:p>
            <a:endParaRPr lang="en-IN" sz="2400" dirty="0">
              <a:latin typeface="Adobe Myungjo Std M" panose="02020600000000000000" pitchFamily="18" charset="-128"/>
              <a:ea typeface="Adobe Myungjo Std M" panose="02020600000000000000" pitchFamily="18" charset="-128"/>
            </a:endParaRPr>
          </a:p>
          <a:p>
            <a:r>
              <a:rPr lang="en-IN" sz="26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Sentence 1 + 2: </a:t>
            </a:r>
            <a:r>
              <a:rPr lang="en-IN" sz="2600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Mujhe</a:t>
            </a:r>
            <a:r>
              <a:rPr lang="en-IN" sz="26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</a:t>
            </a:r>
            <a:r>
              <a:rPr lang="en-IN" sz="2600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apne</a:t>
            </a:r>
            <a:r>
              <a:rPr lang="en-IN" sz="26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</a:t>
            </a:r>
            <a:r>
              <a:rPr lang="en-IN" sz="2600" u="sng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mitron</a:t>
            </a:r>
            <a:r>
              <a:rPr lang="en-IN" sz="26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</a:t>
            </a:r>
            <a:r>
              <a:rPr lang="en-IN" sz="2600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ke</a:t>
            </a:r>
            <a:r>
              <a:rPr lang="en-IN" sz="26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</a:t>
            </a:r>
            <a:r>
              <a:rPr lang="en-IN" sz="2600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saath</a:t>
            </a:r>
            <a:r>
              <a:rPr lang="en-IN" sz="26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</a:t>
            </a:r>
            <a:r>
              <a:rPr lang="en-IN" sz="2600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samay</a:t>
            </a:r>
            <a:r>
              <a:rPr lang="en-IN" sz="26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</a:t>
            </a:r>
            <a:r>
              <a:rPr lang="en-IN" sz="2600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bitana</a:t>
            </a:r>
            <a:r>
              <a:rPr lang="en-IN" sz="26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</a:t>
            </a:r>
            <a:r>
              <a:rPr lang="en-IN" sz="2600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achha</a:t>
            </a:r>
            <a:r>
              <a:rPr lang="en-IN" sz="26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</a:t>
            </a:r>
            <a:r>
              <a:rPr lang="en-IN" sz="2600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lagta</a:t>
            </a:r>
            <a:r>
              <a:rPr lang="en-IN" sz="26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</a:t>
            </a:r>
            <a:r>
              <a:rPr lang="en-IN" sz="2600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hai</a:t>
            </a:r>
            <a:r>
              <a:rPr lang="en-IN" sz="26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.</a:t>
            </a:r>
          </a:p>
          <a:p>
            <a:r>
              <a:rPr lang="en-IN" sz="2600" dirty="0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	</a:t>
            </a:r>
            <a:r>
              <a:rPr lang="en-IN" sz="2600" dirty="0" err="1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Mujhe</a:t>
            </a:r>
            <a:r>
              <a:rPr lang="en-IN" sz="2600" dirty="0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</a:t>
            </a:r>
            <a:r>
              <a:rPr lang="en-IN" sz="2600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apne</a:t>
            </a:r>
            <a:r>
              <a:rPr lang="en-IN" sz="26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</a:t>
            </a:r>
            <a:r>
              <a:rPr lang="en-IN" sz="2600" u="sng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pariwaar</a:t>
            </a:r>
            <a:r>
              <a:rPr lang="en-IN" sz="26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</a:t>
            </a:r>
            <a:r>
              <a:rPr lang="en-IN" sz="2600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ke</a:t>
            </a:r>
            <a:r>
              <a:rPr lang="en-IN" sz="26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</a:t>
            </a:r>
            <a:r>
              <a:rPr lang="en-IN" sz="2600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saath</a:t>
            </a:r>
            <a:r>
              <a:rPr lang="en-IN" sz="26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</a:t>
            </a:r>
            <a:r>
              <a:rPr lang="en-IN" sz="2600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samay</a:t>
            </a:r>
            <a:r>
              <a:rPr lang="en-IN" sz="26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</a:t>
            </a:r>
            <a:r>
              <a:rPr lang="en-IN" sz="2600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bitana</a:t>
            </a:r>
            <a:r>
              <a:rPr lang="en-IN" sz="26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</a:t>
            </a:r>
            <a:r>
              <a:rPr lang="en-IN" sz="2600" b="1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bhi</a:t>
            </a:r>
            <a:r>
              <a:rPr lang="en-IN" sz="26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</a:t>
            </a:r>
            <a:r>
              <a:rPr lang="en-IN" sz="2600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achha</a:t>
            </a:r>
            <a:r>
              <a:rPr lang="en-IN" sz="26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</a:t>
            </a:r>
            <a:r>
              <a:rPr lang="en-IN" sz="2600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lagta</a:t>
            </a:r>
            <a:r>
              <a:rPr lang="en-IN" sz="26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</a:t>
            </a:r>
            <a:r>
              <a:rPr lang="en-IN" sz="2600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hai</a:t>
            </a:r>
            <a:r>
              <a:rPr lang="en-IN" sz="26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.</a:t>
            </a:r>
          </a:p>
          <a:p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	</a:t>
            </a:r>
            <a:endParaRPr lang="en-IN" sz="2800" dirty="0" smtClean="0">
              <a:latin typeface="Adobe Myungjo Std M" panose="02020600000000000000" pitchFamily="18" charset="-128"/>
              <a:ea typeface="Adobe Myungjo Std M" panose="02020600000000000000" pitchFamily="18" charset="-128"/>
            </a:endParaRPr>
          </a:p>
          <a:p>
            <a:r>
              <a:rPr lang="en-IN" sz="2800" dirty="0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I </a:t>
            </a:r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like spending time with my friends. I also like spending time with my family.</a:t>
            </a:r>
          </a:p>
        </p:txBody>
      </p:sp>
    </p:spTree>
    <p:extLst>
      <p:ext uri="{BB962C8B-B14F-4D97-AF65-F5344CB8AC3E}">
        <p14:creationId xmlns:p14="http://schemas.microsoft.com/office/powerpoint/2010/main" val="2186403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55592" y="1665026"/>
            <a:ext cx="988097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err="1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Aapka</a:t>
            </a:r>
            <a:r>
              <a:rPr lang="en-IN" sz="2800" dirty="0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</a:t>
            </a:r>
            <a:r>
              <a:rPr lang="en-IN" sz="2800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kya</a:t>
            </a:r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</a:t>
            </a:r>
            <a:r>
              <a:rPr lang="en-IN" sz="2800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parichay</a:t>
            </a:r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</a:t>
            </a:r>
            <a:r>
              <a:rPr lang="en-IN" sz="2800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hai</a:t>
            </a:r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?</a:t>
            </a:r>
          </a:p>
          <a:p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How would you introduce yourself?</a:t>
            </a:r>
          </a:p>
          <a:p>
            <a:pPr lvl="0"/>
            <a:r>
              <a:rPr lang="en-IN" sz="2800" dirty="0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	Lit</a:t>
            </a:r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. ‘What is your introduction?’</a:t>
            </a:r>
          </a:p>
          <a:p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 </a:t>
            </a:r>
          </a:p>
          <a:p>
            <a:r>
              <a:rPr lang="en-IN" sz="2800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Aapka</a:t>
            </a:r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– your</a:t>
            </a:r>
          </a:p>
          <a:p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Kya – what</a:t>
            </a:r>
          </a:p>
          <a:p>
            <a:r>
              <a:rPr lang="en-IN" sz="2800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Parichay</a:t>
            </a:r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– introduction</a:t>
            </a:r>
          </a:p>
          <a:p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Hai – is (sentence ending marker</a:t>
            </a:r>
            <a:r>
              <a:rPr lang="en-IN" sz="2800" dirty="0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)</a:t>
            </a:r>
            <a:endParaRPr lang="en-IN" sz="2800" dirty="0">
              <a:latin typeface="Adobe Myungjo Std M" panose="02020600000000000000" pitchFamily="18" charset="-128"/>
              <a:ea typeface="Adobe Myungjo Std M" panose="020206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78756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54731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60059" y="586853"/>
            <a:ext cx="988097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(</a:t>
            </a:r>
            <a:r>
              <a:rPr lang="en-IN" sz="2800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jii</a:t>
            </a:r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) </a:t>
            </a:r>
            <a:r>
              <a:rPr lang="en-IN" sz="2800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haan</a:t>
            </a:r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– yes</a:t>
            </a:r>
          </a:p>
          <a:p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(</a:t>
            </a:r>
            <a:r>
              <a:rPr lang="en-IN" sz="2800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jii</a:t>
            </a:r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) </a:t>
            </a:r>
            <a:r>
              <a:rPr lang="en-IN" sz="2800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nahi</a:t>
            </a:r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– no</a:t>
            </a:r>
          </a:p>
          <a:p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 </a:t>
            </a:r>
          </a:p>
          <a:p>
            <a:r>
              <a:rPr lang="en-IN" sz="2800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Dhanyawaad</a:t>
            </a:r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– thank you</a:t>
            </a:r>
          </a:p>
          <a:p>
            <a:r>
              <a:rPr lang="en-IN" sz="2800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Kripayaa</a:t>
            </a:r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– please</a:t>
            </a:r>
          </a:p>
          <a:p>
            <a:endParaRPr lang="en-IN" sz="2800" dirty="0" smtClean="0">
              <a:latin typeface="Adobe Myungjo Std M" panose="02020600000000000000" pitchFamily="18" charset="-128"/>
              <a:ea typeface="Adobe Myungjo Std M" panose="02020600000000000000" pitchFamily="18" charset="-128"/>
            </a:endParaRPr>
          </a:p>
          <a:p>
            <a:r>
              <a:rPr lang="en-IN" sz="2800" u="sng" dirty="0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Birds:</a:t>
            </a:r>
            <a:endParaRPr lang="en-IN" sz="2800" dirty="0" smtClean="0">
              <a:latin typeface="Adobe Myungjo Std M" panose="02020600000000000000" pitchFamily="18" charset="-128"/>
              <a:ea typeface="Adobe Myungjo Std M" panose="02020600000000000000" pitchFamily="18" charset="-128"/>
            </a:endParaRPr>
          </a:p>
          <a:p>
            <a:r>
              <a:rPr lang="en-IN" sz="2800" dirty="0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Peacock </a:t>
            </a:r>
            <a:r>
              <a:rPr lang="en-IN" sz="2800" dirty="0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– </a:t>
            </a:r>
            <a:r>
              <a:rPr lang="en-IN" sz="2800" dirty="0" err="1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mor</a:t>
            </a:r>
            <a:endParaRPr lang="en-IN" sz="2800" dirty="0" smtClean="0">
              <a:latin typeface="Adobe Myungjo Std M" panose="02020600000000000000" pitchFamily="18" charset="-128"/>
              <a:ea typeface="Adobe Myungjo Std M" panose="02020600000000000000" pitchFamily="18" charset="-128"/>
            </a:endParaRPr>
          </a:p>
          <a:p>
            <a:r>
              <a:rPr lang="en-IN" sz="28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Owl – </a:t>
            </a:r>
            <a:r>
              <a:rPr lang="en-IN" sz="2800" dirty="0" err="1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ulloo</a:t>
            </a:r>
            <a:endParaRPr lang="en-IN" sz="2800" dirty="0">
              <a:latin typeface="Adobe Myungjo Std M" panose="02020600000000000000" pitchFamily="18" charset="-128"/>
              <a:ea typeface="Adobe Myungjo Std M" panose="02020600000000000000" pitchFamily="18" charset="-128"/>
            </a:endParaRPr>
          </a:p>
          <a:p>
            <a:endParaRPr lang="en-IN" sz="2800" dirty="0" smtClean="0">
              <a:latin typeface="Adobe Myungjo Std M" panose="02020600000000000000" pitchFamily="18" charset="-128"/>
              <a:ea typeface="Adobe Myungjo Std M" panose="020206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74804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32755" y="1089773"/>
            <a:ext cx="1155924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Paternal Grandmother – </a:t>
            </a:r>
            <a:r>
              <a:rPr lang="en-IN" sz="2800" dirty="0" err="1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dadi</a:t>
            </a:r>
            <a:endParaRPr lang="en-IN" sz="2800" dirty="0" smtClean="0">
              <a:latin typeface="Adobe Myungjo Std M" panose="02020600000000000000" pitchFamily="18" charset="-128"/>
              <a:ea typeface="Adobe Myungjo Std M" panose="02020600000000000000" pitchFamily="18" charset="-128"/>
            </a:endParaRPr>
          </a:p>
          <a:p>
            <a:r>
              <a:rPr lang="en-IN" sz="2800" dirty="0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Paternal Grandfather - </a:t>
            </a:r>
            <a:r>
              <a:rPr lang="en-IN" sz="2800" dirty="0" err="1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dadaa</a:t>
            </a:r>
            <a:endParaRPr lang="en-IN" sz="2800" dirty="0" smtClean="0">
              <a:latin typeface="Adobe Myungjo Std M" panose="02020600000000000000" pitchFamily="18" charset="-128"/>
              <a:ea typeface="Adobe Myungjo Std M" panose="02020600000000000000" pitchFamily="18" charset="-128"/>
            </a:endParaRPr>
          </a:p>
          <a:p>
            <a:r>
              <a:rPr lang="en-IN" sz="2800" dirty="0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Maternal Grandfather - </a:t>
            </a:r>
            <a:r>
              <a:rPr lang="en-IN" sz="2800" dirty="0" err="1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naanaa</a:t>
            </a:r>
            <a:endParaRPr lang="en-IN" sz="2800" dirty="0" smtClean="0">
              <a:latin typeface="Adobe Myungjo Std M" panose="02020600000000000000" pitchFamily="18" charset="-128"/>
              <a:ea typeface="Adobe Myungjo Std M" panose="02020600000000000000" pitchFamily="18" charset="-128"/>
            </a:endParaRPr>
          </a:p>
          <a:p>
            <a:r>
              <a:rPr lang="en-IN" sz="2800" dirty="0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Maternal Grandmother – </a:t>
            </a:r>
            <a:r>
              <a:rPr lang="en-IN" sz="2800" dirty="0" err="1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naanii</a:t>
            </a:r>
            <a:endParaRPr lang="en-IN" sz="2800" dirty="0" smtClean="0">
              <a:latin typeface="Adobe Myungjo Std M" panose="02020600000000000000" pitchFamily="18" charset="-128"/>
              <a:ea typeface="Adobe Myungjo Std M" panose="020206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70156587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301</TotalTime>
  <Words>1242</Words>
  <Application>Microsoft Office PowerPoint</Application>
  <PresentationFormat>Custom</PresentationFormat>
  <Paragraphs>684</Paragraphs>
  <Slides>76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76</vt:i4>
      </vt:variant>
    </vt:vector>
  </HeadingPairs>
  <TitlesOfParts>
    <vt:vector size="77" baseType="lpstr">
      <vt:lpstr>Berlin</vt:lpstr>
      <vt:lpstr>Hindi Learning : Day 2</vt:lpstr>
      <vt:lpstr>Today’s Agenda</vt:lpstr>
      <vt:lpstr>Vocabulary : Recap</vt:lpstr>
      <vt:lpstr>PowerPoint Presentation</vt:lpstr>
      <vt:lpstr>PowerPoint Presentation</vt:lpstr>
      <vt:lpstr>PowerPoint Presentation</vt:lpstr>
      <vt:lpstr>Vocabulary : New</vt:lpstr>
      <vt:lpstr>PowerPoint Presentation</vt:lpstr>
      <vt:lpstr>PowerPoint Presentation</vt:lpstr>
      <vt:lpstr>PowerPoint Presentation</vt:lpstr>
      <vt:lpstr>Pronouns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 Words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Transportation : Bus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Transportation : Taxi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Directions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Self-Introduction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Hindi Learning : Day 2</dc:title>
  <dc:creator>Anasuya Acharya</dc:creator>
  <cp:lastModifiedBy>Alokkumar</cp:lastModifiedBy>
  <cp:revision>23</cp:revision>
  <dcterms:created xsi:type="dcterms:W3CDTF">2016-01-27T14:15:58Z</dcterms:created>
  <dcterms:modified xsi:type="dcterms:W3CDTF">2016-01-28T02:09:45Z</dcterms:modified>
</cp:coreProperties>
</file>