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3679" r:id="rId2"/>
    <p:sldMasterId id="2147483677" r:id="rId3"/>
  </p:sldMasterIdLst>
  <p:notesMasterIdLst>
    <p:notesMasterId r:id="rId9"/>
  </p:notesMasterIdLst>
  <p:sldIdLst>
    <p:sldId id="272" r:id="rId4"/>
    <p:sldId id="291" r:id="rId5"/>
    <p:sldId id="293" r:id="rId6"/>
    <p:sldId id="294" r:id="rId7"/>
    <p:sldId id="29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0F2552-299B-4D81-BF0E-BEF9C1F93789}">
          <p14:sldIdLst>
            <p14:sldId id="272"/>
            <p14:sldId id="291"/>
            <p14:sldId id="293"/>
            <p14:sldId id="294"/>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0790" autoAdjust="0"/>
  </p:normalViewPr>
  <p:slideViewPr>
    <p:cSldViewPr>
      <p:cViewPr varScale="1">
        <p:scale>
          <a:sx n="131" d="100"/>
          <a:sy n="131" d="100"/>
        </p:scale>
        <p:origin x="22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2B44A-1AE5-4197-B369-C507298CE990}" type="datetimeFigureOut">
              <a:rPr lang="en-GB" smtClean="0"/>
              <a:t>23/02/2018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1E6D5-85B2-408E-84BF-103BC31FFA0C}" type="slidenum">
              <a:rPr lang="en-GB" smtClean="0"/>
              <a:t>‹#›</a:t>
            </a:fld>
            <a:endParaRPr lang="en-GB"/>
          </a:p>
        </p:txBody>
      </p:sp>
    </p:spTree>
    <p:extLst>
      <p:ext uri="{BB962C8B-B14F-4D97-AF65-F5344CB8AC3E}">
        <p14:creationId xmlns:p14="http://schemas.microsoft.com/office/powerpoint/2010/main" val="126031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A1E6D5-85B2-408E-84BF-103BC31FFA0C}" type="slidenum">
              <a:rPr lang="en-GB" smtClean="0"/>
              <a:t>1</a:t>
            </a:fld>
            <a:endParaRPr lang="en-GB"/>
          </a:p>
        </p:txBody>
      </p:sp>
    </p:spTree>
    <p:extLst>
      <p:ext uri="{BB962C8B-B14F-4D97-AF65-F5344CB8AC3E}">
        <p14:creationId xmlns:p14="http://schemas.microsoft.com/office/powerpoint/2010/main" val="275579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We are a not for profit housing association offering a choice of housing options including social, sheltered, extra care, supported, shared ownership, market sale and market rent. </a:t>
            </a:r>
            <a:endParaRPr lang="en-GB" sz="120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Nationally social housing takes up 17% of the UK’s housing stock (2.7 million). We are Hampshire’s largest provider of affordable homes, owning and managing over 30,000 homes, and are one of the major builders of new homes amongst UK housing associations, with plans to build at least 1,200 new homes a year.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DA1E6D5-85B2-408E-84BF-103BC31FFA0C}" type="slidenum">
              <a:rPr lang="en-GB" smtClean="0"/>
              <a:t>2</a:t>
            </a:fld>
            <a:endParaRPr lang="en-GB"/>
          </a:p>
        </p:txBody>
      </p:sp>
    </p:spTree>
    <p:extLst>
      <p:ext uri="{BB962C8B-B14F-4D97-AF65-F5344CB8AC3E}">
        <p14:creationId xmlns:p14="http://schemas.microsoft.com/office/powerpoint/2010/main" val="292744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We have a strong social purpose</a:t>
            </a:r>
            <a:endParaRPr lang="en-GB" sz="1200" b="0" kern="1200" dirty="0">
              <a:solidFill>
                <a:schemeClr val="tx1"/>
              </a:solidFill>
              <a:effectLst/>
              <a:latin typeface="+mn-lt"/>
              <a:ea typeface="+mn-ea"/>
              <a:cs typeface="+mn-cs"/>
            </a:endParaRPr>
          </a:p>
          <a:p>
            <a:endParaRPr lang="en-GB" sz="1200" b="0" kern="1200" dirty="0">
              <a:solidFill>
                <a:schemeClr val="tx1"/>
              </a:solidFill>
              <a:effectLst/>
              <a:latin typeface="+mn-lt"/>
              <a:ea typeface="+mn-ea"/>
              <a:cs typeface="+mn-cs"/>
            </a:endParaRPr>
          </a:p>
          <a:p>
            <a:r>
              <a:rPr lang="en-GB" sz="1200" b="0" kern="1200" dirty="0">
                <a:solidFill>
                  <a:schemeClr val="tx1"/>
                </a:solidFill>
                <a:effectLst/>
                <a:latin typeface="+mn-lt"/>
                <a:ea typeface="+mn-ea"/>
                <a:cs typeface="+mn-cs"/>
              </a:rPr>
              <a:t>UK in a National Housing crisis with 600,000 households living in officially overcrowded homes, 73,000 living in temp accommodation, 120,000 children living in temporary accommodation, 1.2million of households on local authority waiting lists.</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We have a clearly defined social purpose; to build more homes and provide bright futures. We aim to do this by maximising opportunities to make more housing affordable and available to everyone, to ease the housing shortage and meet local needs and aspirations. </a:t>
            </a:r>
          </a:p>
          <a:p>
            <a:r>
              <a:rPr lang="en-GB" sz="120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We need to understand how technology can reduce our operating costs to enable us to invest more into building more homes, creating brighter futures for our customers and bridge the housing shortage gap.</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As a leader in the housing sector, our approach and working in partnership to develop solutions, will help to shape future delivery of not only other housing associations and local authorities, but also schools, hotels, hospitals and businesses that own and manage properties.</a:t>
            </a:r>
          </a:p>
          <a:p>
            <a:endParaRPr lang="en-GB" dirty="0"/>
          </a:p>
        </p:txBody>
      </p:sp>
      <p:sp>
        <p:nvSpPr>
          <p:cNvPr id="4" name="Slide Number Placeholder 3"/>
          <p:cNvSpPr>
            <a:spLocks noGrp="1"/>
          </p:cNvSpPr>
          <p:nvPr>
            <p:ph type="sldNum" sz="quarter" idx="10"/>
          </p:nvPr>
        </p:nvSpPr>
        <p:spPr/>
        <p:txBody>
          <a:bodyPr/>
          <a:lstStyle/>
          <a:p>
            <a:fld id="{CDA1E6D5-85B2-408E-84BF-103BC31FFA0C}" type="slidenum">
              <a:rPr lang="en-GB" smtClean="0"/>
              <a:t>3</a:t>
            </a:fld>
            <a:endParaRPr lang="en-GB"/>
          </a:p>
        </p:txBody>
      </p:sp>
    </p:spTree>
    <p:extLst>
      <p:ext uri="{BB962C8B-B14F-4D97-AF65-F5344CB8AC3E}">
        <p14:creationId xmlns:p14="http://schemas.microsoft.com/office/powerpoint/2010/main" val="64892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n-ea"/>
                <a:cs typeface="+mn-cs"/>
              </a:rPr>
              <a:t>Compliance is an important part of our business, not only due to our legal obligations and risk prevention, but our moral duty of care to our customers in ensuring they live in a home that is safe and secure. </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Compliance checks cost us around £3.8 million a year. By using smart infrastructure in and around our properties it is envisaged that we will be able to remotely monitor fire safety, legionella, emergency lighting and more. This will mean we’ll be able to carry out regulatory checks cheaper, removing the need to send people out to every property, but also improve our data quality with improved record keeping.  We also envisage that this technology will enable us to identify ‘real time’ non-compliance concerns, enabling us to take preventative action to fix issues before they cause any risk to the safety of our customers.</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Some of the questions we are posing with our challenge are:</a:t>
            </a:r>
          </a:p>
          <a:p>
            <a:pPr lvl="0"/>
            <a:r>
              <a:rPr lang="en-GB" sz="1200" b="0" kern="1200" dirty="0">
                <a:solidFill>
                  <a:schemeClr val="tx1"/>
                </a:solidFill>
                <a:effectLst/>
                <a:latin typeface="+mn-lt"/>
                <a:ea typeface="+mn-ea"/>
                <a:cs typeface="+mn-cs"/>
              </a:rPr>
              <a:t>How can IoT reduce the costs of carrying out our compliance property checks by removing the need for human intervention, providing savings that can be invested in building more homes and tackling the housing crisis?</a:t>
            </a:r>
          </a:p>
          <a:p>
            <a:pPr lvl="0"/>
            <a:r>
              <a:rPr lang="en-GB" sz="1200" b="0" kern="1200" dirty="0">
                <a:solidFill>
                  <a:schemeClr val="tx1"/>
                </a:solidFill>
                <a:effectLst/>
                <a:latin typeface="+mn-lt"/>
                <a:ea typeface="+mn-ea"/>
                <a:cs typeface="+mn-cs"/>
              </a:rPr>
              <a:t>How can IoT enable us to deliver more effective and timely compliance checks, improving our compliance record keeping?</a:t>
            </a:r>
          </a:p>
          <a:p>
            <a:pPr lvl="0"/>
            <a:r>
              <a:rPr lang="en-GB" sz="1200" b="0" kern="1200" dirty="0">
                <a:solidFill>
                  <a:schemeClr val="tx1"/>
                </a:solidFill>
                <a:effectLst/>
                <a:latin typeface="+mn-lt"/>
                <a:ea typeface="+mn-ea"/>
                <a:cs typeface="+mn-cs"/>
              </a:rPr>
              <a:t>How IoT enable early notification of non-compliance risks and enable interventions to be put in place, improving the safety and wellbeing of our customers?</a:t>
            </a:r>
          </a:p>
          <a:p>
            <a:pPr lvl="0"/>
            <a:r>
              <a:rPr lang="en-GB" sz="1200" b="0" kern="1200" dirty="0">
                <a:solidFill>
                  <a:schemeClr val="tx1"/>
                </a:solidFill>
                <a:effectLst/>
                <a:latin typeface="+mn-lt"/>
                <a:ea typeface="+mn-ea"/>
                <a:cs typeface="+mn-cs"/>
              </a:rPr>
              <a:t>How might we present compliance data from our properties in a useful manner to the end user, operating remotely, to aid decision making? </a:t>
            </a:r>
          </a:p>
          <a:p>
            <a:endParaRPr lang="en-GB" dirty="0"/>
          </a:p>
        </p:txBody>
      </p:sp>
      <p:sp>
        <p:nvSpPr>
          <p:cNvPr id="4" name="Slide Number Placeholder 3"/>
          <p:cNvSpPr>
            <a:spLocks noGrp="1"/>
          </p:cNvSpPr>
          <p:nvPr>
            <p:ph type="sldNum" sz="quarter" idx="10"/>
          </p:nvPr>
        </p:nvSpPr>
        <p:spPr/>
        <p:txBody>
          <a:bodyPr/>
          <a:lstStyle/>
          <a:p>
            <a:fld id="{CDA1E6D5-85B2-408E-84BF-103BC31FFA0C}" type="slidenum">
              <a:rPr lang="en-GB" smtClean="0"/>
              <a:t>4</a:t>
            </a:fld>
            <a:endParaRPr lang="en-GB"/>
          </a:p>
        </p:txBody>
      </p:sp>
    </p:spTree>
    <p:extLst>
      <p:ext uri="{BB962C8B-B14F-4D97-AF65-F5344CB8AC3E}">
        <p14:creationId xmlns:p14="http://schemas.microsoft.com/office/powerpoint/2010/main" val="29989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Avoiding critical failure</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We have a responsibility to ensure that our customers are provided with a home that is safe and secure. This includes providing them with hot and cold water, heating and components that are well maintained and in working order.   </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Attending to failures, especially where these are complete failure and/or affecting our vulnerable customers, is expensive and can cause distress to our most vulnerable customers. By using smart infrastructure in and around our properties it is envisaged that we will be able to pick up warnings proactively and predict potential critical failures before they happen enabling us to take preventative action to fix issues before they cause distress to our customers.</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We envisage that this technology could alert when something out of the ordinary is detected, such as a lift about to breakdown, a power outage about to happen, or communal pumps or boilers are about to go. </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Avoiding critical failures will enable us to provide greater reassurance to our vulnerable customers, making them feel safe in their homes.</a:t>
            </a:r>
          </a:p>
          <a:p>
            <a:r>
              <a:rPr lang="en-GB" sz="1200" b="0" kern="1200" dirty="0">
                <a:solidFill>
                  <a:schemeClr val="tx1"/>
                </a:solidFill>
                <a:effectLst/>
                <a:latin typeface="+mn-lt"/>
                <a:ea typeface="+mn-ea"/>
                <a:cs typeface="+mn-cs"/>
              </a:rPr>
              <a:t> </a:t>
            </a:r>
          </a:p>
          <a:p>
            <a:pPr lvl="0"/>
            <a:r>
              <a:rPr lang="en-GB" sz="1200" b="0" kern="1200" dirty="0">
                <a:solidFill>
                  <a:schemeClr val="tx1"/>
                </a:solidFill>
                <a:effectLst/>
                <a:latin typeface="+mn-lt"/>
                <a:ea typeface="+mn-ea"/>
                <a:cs typeface="+mn-cs"/>
              </a:rPr>
              <a:t>How can IoT reduce the costs of managing critical failure repairs by reducing the reactive nature of this service and moving to proactive/planned maintenance?</a:t>
            </a:r>
          </a:p>
          <a:p>
            <a:pPr lvl="0"/>
            <a:r>
              <a:rPr lang="en-GB" sz="1200" b="0" kern="1200" dirty="0">
                <a:solidFill>
                  <a:schemeClr val="tx1"/>
                </a:solidFill>
                <a:effectLst/>
                <a:latin typeface="+mn-lt"/>
                <a:ea typeface="+mn-ea"/>
                <a:cs typeface="+mn-cs"/>
              </a:rPr>
              <a:t>How IoT enable early notification of actual critical failure, removing the reliance on customers to report these failures and enabling ‘real time’ responses to be put in place, improving the wellbeing of our customers and minimising potential damage to our components?</a:t>
            </a:r>
          </a:p>
          <a:p>
            <a:pPr lvl="0"/>
            <a:r>
              <a:rPr lang="en-GB" sz="1200" b="0" kern="1200" dirty="0">
                <a:solidFill>
                  <a:schemeClr val="tx1"/>
                </a:solidFill>
                <a:effectLst/>
                <a:latin typeface="+mn-lt"/>
                <a:ea typeface="+mn-ea"/>
                <a:cs typeface="+mn-cs"/>
              </a:rPr>
              <a:t>How can IoT enable us to deliver more effective and timely component performance data, improving our component performance record keeping and inform our replacement programmes?</a:t>
            </a:r>
          </a:p>
          <a:p>
            <a:pPr lvl="0"/>
            <a:r>
              <a:rPr lang="en-GB" sz="1200" b="0" kern="1200" dirty="0">
                <a:solidFill>
                  <a:schemeClr val="tx1"/>
                </a:solidFill>
                <a:effectLst/>
                <a:latin typeface="+mn-lt"/>
                <a:ea typeface="+mn-ea"/>
                <a:cs typeface="+mn-cs"/>
              </a:rPr>
              <a:t>How might we present critical failure data from our properties in a useful manner to the end user, operating remotely, to aid decision making? </a:t>
            </a:r>
          </a:p>
          <a:p>
            <a:r>
              <a:rPr lang="en-GB" sz="1200" b="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CDA1E6D5-85B2-408E-84BF-103BC31FFA0C}" type="slidenum">
              <a:rPr lang="en-GB" smtClean="0"/>
              <a:t>5</a:t>
            </a:fld>
            <a:endParaRPr lang="en-GB"/>
          </a:p>
        </p:txBody>
      </p:sp>
    </p:spTree>
    <p:extLst>
      <p:ext uri="{BB962C8B-B14F-4D97-AF65-F5344CB8AC3E}">
        <p14:creationId xmlns:p14="http://schemas.microsoft.com/office/powerpoint/2010/main" val="274475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ex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719403" y="1332996"/>
            <a:ext cx="10515600" cy="655849"/>
          </a:xfrm>
          <a:prstGeom prst="rect">
            <a:avLst/>
          </a:prstGeom>
        </p:spPr>
        <p:txBody>
          <a:bodyPr/>
          <a:lstStyle>
            <a:lvl1pPr algn="l">
              <a:defRPr b="1">
                <a:solidFill>
                  <a:schemeClr val="tx1">
                    <a:lumMod val="75000"/>
                    <a:lumOff val="25000"/>
                  </a:schemeClr>
                </a:solidFill>
              </a:defRPr>
            </a:lvl1pPr>
          </a:lstStyle>
          <a:p>
            <a:r>
              <a:rPr lang="en-GB" sz="4400" b="1" dirty="0">
                <a:solidFill>
                  <a:schemeClr val="tx1">
                    <a:lumMod val="75000"/>
                    <a:lumOff val="25000"/>
                  </a:schemeClr>
                </a:solidFill>
                <a:latin typeface="+mj-lt"/>
              </a:rPr>
              <a:t>Title to go here</a:t>
            </a:r>
            <a:endParaRPr lang="en-GB" sz="4400" dirty="0">
              <a:solidFill>
                <a:schemeClr val="tx1">
                  <a:lumMod val="75000"/>
                  <a:lumOff val="25000"/>
                </a:schemeClr>
              </a:solidFill>
              <a:latin typeface="+mj-lt"/>
            </a:endParaRPr>
          </a:p>
        </p:txBody>
      </p:sp>
      <p:sp>
        <p:nvSpPr>
          <p:cNvPr id="6" name="Text Placeholder 5"/>
          <p:cNvSpPr>
            <a:spLocks noGrp="1"/>
          </p:cNvSpPr>
          <p:nvPr>
            <p:ph type="body" sz="quarter" idx="10" hasCustomPrompt="1"/>
          </p:nvPr>
        </p:nvSpPr>
        <p:spPr>
          <a:xfrm>
            <a:off x="719666" y="2349698"/>
            <a:ext cx="5952067" cy="503238"/>
          </a:xfrm>
          <a:prstGeom prst="rect">
            <a:avLst/>
          </a:prstGeom>
        </p:spPr>
        <p:txBody>
          <a:bodyPr/>
          <a:lstStyle>
            <a:lvl1pPr marL="0" indent="0">
              <a:buNone/>
              <a:defRPr sz="2400" baseline="0">
                <a:solidFill>
                  <a:schemeClr val="tx1">
                    <a:lumMod val="75000"/>
                    <a:lumOff val="25000"/>
                  </a:schemeClr>
                </a:solidFill>
              </a:defRPr>
            </a:lvl1pPr>
          </a:lstStyle>
          <a:p>
            <a:pPr lvl="0"/>
            <a:r>
              <a:rPr lang="en-GB" dirty="0"/>
              <a:t>Text to go here</a:t>
            </a:r>
          </a:p>
        </p:txBody>
      </p:sp>
    </p:spTree>
    <p:extLst>
      <p:ext uri="{BB962C8B-B14F-4D97-AF65-F5344CB8AC3E}">
        <p14:creationId xmlns:p14="http://schemas.microsoft.com/office/powerpoint/2010/main" val="262483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Tex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719403" y="1332996"/>
            <a:ext cx="10515600" cy="655849"/>
          </a:xfrm>
          <a:prstGeom prst="rect">
            <a:avLst/>
          </a:prstGeom>
        </p:spPr>
        <p:txBody>
          <a:bodyPr/>
          <a:lstStyle>
            <a:lvl1pPr algn="l">
              <a:defRPr b="1">
                <a:solidFill>
                  <a:schemeClr val="tx1">
                    <a:lumMod val="75000"/>
                    <a:lumOff val="25000"/>
                  </a:schemeClr>
                </a:solidFill>
              </a:defRPr>
            </a:lvl1pPr>
          </a:lstStyle>
          <a:p>
            <a:r>
              <a:rPr lang="en-GB" sz="4400" b="1" dirty="0">
                <a:solidFill>
                  <a:schemeClr val="tx1">
                    <a:lumMod val="75000"/>
                    <a:lumOff val="25000"/>
                  </a:schemeClr>
                </a:solidFill>
                <a:latin typeface="+mj-lt"/>
              </a:rPr>
              <a:t>Title to go here</a:t>
            </a:r>
            <a:endParaRPr lang="en-GB" sz="4400" dirty="0">
              <a:solidFill>
                <a:schemeClr val="tx1">
                  <a:lumMod val="75000"/>
                  <a:lumOff val="25000"/>
                </a:schemeClr>
              </a:solidFill>
              <a:latin typeface="+mj-lt"/>
            </a:endParaRPr>
          </a:p>
        </p:txBody>
      </p:sp>
      <p:sp>
        <p:nvSpPr>
          <p:cNvPr id="6" name="Text Placeholder 5"/>
          <p:cNvSpPr>
            <a:spLocks noGrp="1"/>
          </p:cNvSpPr>
          <p:nvPr>
            <p:ph type="body" sz="quarter" idx="10" hasCustomPrompt="1"/>
          </p:nvPr>
        </p:nvSpPr>
        <p:spPr>
          <a:xfrm>
            <a:off x="719666" y="2349698"/>
            <a:ext cx="5952067" cy="503238"/>
          </a:xfrm>
          <a:prstGeom prst="rect">
            <a:avLst/>
          </a:prstGeom>
        </p:spPr>
        <p:txBody>
          <a:bodyPr/>
          <a:lstStyle>
            <a:lvl1pPr marL="0" indent="0">
              <a:buNone/>
              <a:defRPr sz="2400" baseline="0">
                <a:solidFill>
                  <a:schemeClr val="tx1">
                    <a:lumMod val="75000"/>
                    <a:lumOff val="25000"/>
                  </a:schemeClr>
                </a:solidFill>
              </a:defRPr>
            </a:lvl1pPr>
          </a:lstStyle>
          <a:p>
            <a:pPr lvl="0"/>
            <a:r>
              <a:rPr lang="en-GB" dirty="0"/>
              <a:t>Text to go here</a:t>
            </a:r>
          </a:p>
        </p:txBody>
      </p:sp>
    </p:spTree>
    <p:extLst>
      <p:ext uri="{BB962C8B-B14F-4D97-AF65-F5344CB8AC3E}">
        <p14:creationId xmlns:p14="http://schemas.microsoft.com/office/powerpoint/2010/main" val="390186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957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3" descr="S:\PR &amp; Communications\PR_And_Communications_Shared\PR and Communications\VIVID\VIVID - logos\VIVID graphic devices\VIVID big V 002\VIVID big V 002 all colours.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673" y="-2547"/>
            <a:ext cx="4718215" cy="2328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976912"/>
      </p:ext>
    </p:extLst>
  </p:cSld>
  <p:clrMap bg1="lt1" tx1="dk1" bg2="lt2" tx2="dk2" accent1="accent1" accent2="accent2" accent3="accent3" accent4="accent4" accent5="accent5" accent6="accent6" hlink="hlink" folHlink="folHlink"/>
  <p:sldLayoutIdLst>
    <p:sldLayoutId id="214748367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R &amp; Communications\PR_And_Communications_Shared\PR and Communications\VIVID\VIVID - logos\VIVID graphic devices\VIVID big V 001\VIVID big V 001.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50771" y="-171400"/>
            <a:ext cx="8039100" cy="4267200"/>
          </a:xfrm>
          <a:prstGeom prst="rect">
            <a:avLst/>
          </a:prstGeom>
          <a:noFill/>
          <a:ln>
            <a:noFill/>
          </a:ln>
        </p:spPr>
      </p:pic>
    </p:spTree>
    <p:extLst>
      <p:ext uri="{BB962C8B-B14F-4D97-AF65-F5344CB8AC3E}">
        <p14:creationId xmlns:p14="http://schemas.microsoft.com/office/powerpoint/2010/main" val="702973914"/>
      </p:ext>
    </p:extLst>
  </p:cSld>
  <p:clrMap bg1="lt1" tx1="dk1" bg2="lt2" tx2="dk2" accent1="accent1" accent2="accent2" accent3="accent3" accent4="accent4" accent5="accent5" accent6="accent6" hlink="hlink" folHlink="folHlink"/>
  <p:sldLayoutIdLst>
    <p:sldLayoutId id="214748368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S:\PR &amp; Communications\PR_And_Communications_Shared\PR and Communications\VIVID\cover big V cop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0"/>
            <a:ext cx="945699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PR &amp; Communications\PR_And_Communications_Shared\PR and Communications\VIVID\VIVID - logos\VIVID logos RGB folder\Logos\RGB - PNG\VIVID logo - stacked 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95468" y="44624"/>
            <a:ext cx="1632181" cy="153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28551"/>
      </p:ext>
    </p:extLst>
  </p:cSld>
  <p:clrMap bg1="lt1" tx1="dk1" bg2="lt2" tx2="dk2" accent1="accent1" accent2="accent2" accent3="accent3" accent4="accent4" accent5="accent5" accent6="accent6" hlink="hlink" folHlink="folHlink"/>
  <p:sldLayoutIdLst>
    <p:sldLayoutId id="214748367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0" y="4241904"/>
            <a:ext cx="4419550" cy="2554545"/>
          </a:xfrm>
          <a:prstGeom prst="rect">
            <a:avLst/>
          </a:prstGeom>
          <a:noFill/>
        </p:spPr>
        <p:txBody>
          <a:bodyPr wrap="square" rtlCol="0">
            <a:spAutoFit/>
          </a:bodyPr>
          <a:lstStyle/>
          <a:p>
            <a:pPr algn="ctr"/>
            <a:r>
              <a:rPr lang="en-GB" sz="3200" b="1" dirty="0">
                <a:solidFill>
                  <a:schemeClr val="tx1">
                    <a:lumMod val="75000"/>
                    <a:lumOff val="25000"/>
                  </a:schemeClr>
                </a:solidFill>
                <a:latin typeface="+mj-lt"/>
              </a:rPr>
              <a:t>Things Connected </a:t>
            </a:r>
          </a:p>
          <a:p>
            <a:pPr algn="ctr"/>
            <a:r>
              <a:rPr lang="en-GB" sz="3200" b="1" dirty="0">
                <a:solidFill>
                  <a:schemeClr val="tx1">
                    <a:lumMod val="75000"/>
                    <a:lumOff val="25000"/>
                  </a:schemeClr>
                </a:solidFill>
                <a:latin typeface="+mj-lt"/>
              </a:rPr>
              <a:t>Challenge Owner</a:t>
            </a:r>
          </a:p>
          <a:p>
            <a:pPr algn="r"/>
            <a:endParaRPr lang="en-GB" sz="2400" dirty="0">
              <a:solidFill>
                <a:schemeClr val="tx1">
                  <a:lumMod val="75000"/>
                  <a:lumOff val="25000"/>
                </a:schemeClr>
              </a:solidFill>
              <a:latin typeface="+mj-lt"/>
            </a:endParaRPr>
          </a:p>
          <a:p>
            <a:pPr algn="r"/>
            <a:endParaRPr lang="en-GB" sz="2400" dirty="0">
              <a:solidFill>
                <a:schemeClr val="tx1">
                  <a:lumMod val="75000"/>
                  <a:lumOff val="25000"/>
                </a:schemeClr>
              </a:solidFill>
              <a:latin typeface="+mj-lt"/>
            </a:endParaRPr>
          </a:p>
          <a:p>
            <a:pPr algn="r"/>
            <a:r>
              <a:rPr lang="en-GB" sz="2400" dirty="0">
                <a:solidFill>
                  <a:schemeClr val="tx1">
                    <a:lumMod val="75000"/>
                    <a:lumOff val="25000"/>
                  </a:schemeClr>
                </a:solidFill>
                <a:latin typeface="+mj-lt"/>
              </a:rPr>
              <a:t>Bournemouth</a:t>
            </a:r>
          </a:p>
          <a:p>
            <a:pPr algn="r"/>
            <a:r>
              <a:rPr lang="en-GB" sz="2400" dirty="0">
                <a:solidFill>
                  <a:schemeClr val="tx1">
                    <a:lumMod val="75000"/>
                    <a:lumOff val="25000"/>
                  </a:schemeClr>
                </a:solidFill>
                <a:latin typeface="+mj-lt"/>
              </a:rPr>
              <a:t>February 2018 </a:t>
            </a:r>
          </a:p>
        </p:txBody>
      </p:sp>
    </p:spTree>
    <p:extLst>
      <p:ext uri="{BB962C8B-B14F-4D97-AF65-F5344CB8AC3E}">
        <p14:creationId xmlns:p14="http://schemas.microsoft.com/office/powerpoint/2010/main" val="173324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DE99F8-7759-4304-B244-83590346AE5C}"/>
              </a:ext>
            </a:extLst>
          </p:cNvPr>
          <p:cNvPicPr>
            <a:picLocks noChangeAspect="1"/>
          </p:cNvPicPr>
          <p:nvPr/>
        </p:nvPicPr>
        <p:blipFill>
          <a:blip r:embed="rId3"/>
          <a:stretch>
            <a:fillRect/>
          </a:stretch>
        </p:blipFill>
        <p:spPr>
          <a:xfrm>
            <a:off x="652710" y="1405736"/>
            <a:ext cx="1645856" cy="1341213"/>
          </a:xfrm>
          <a:prstGeom prst="rect">
            <a:avLst/>
          </a:prstGeom>
        </p:spPr>
      </p:pic>
      <p:pic>
        <p:nvPicPr>
          <p:cNvPr id="7" name="Picture 6">
            <a:extLst>
              <a:ext uri="{FF2B5EF4-FFF2-40B4-BE49-F238E27FC236}">
                <a16:creationId xmlns:a16="http://schemas.microsoft.com/office/drawing/2014/main" id="{A38743C8-30E4-463B-BA84-03FA9C889A2B}"/>
              </a:ext>
            </a:extLst>
          </p:cNvPr>
          <p:cNvPicPr>
            <a:picLocks noChangeAspect="1"/>
          </p:cNvPicPr>
          <p:nvPr/>
        </p:nvPicPr>
        <p:blipFill>
          <a:blip r:embed="rId4"/>
          <a:stretch>
            <a:fillRect/>
          </a:stretch>
        </p:blipFill>
        <p:spPr>
          <a:xfrm>
            <a:off x="799654" y="4267167"/>
            <a:ext cx="1405487" cy="1291366"/>
          </a:xfrm>
          <a:prstGeom prst="rect">
            <a:avLst/>
          </a:prstGeom>
        </p:spPr>
      </p:pic>
      <p:sp>
        <p:nvSpPr>
          <p:cNvPr id="9" name="Title 1">
            <a:extLst>
              <a:ext uri="{FF2B5EF4-FFF2-40B4-BE49-F238E27FC236}">
                <a16:creationId xmlns:a16="http://schemas.microsoft.com/office/drawing/2014/main" id="{6DEF024B-C93B-467C-9585-DE7DCBAF3AE0}"/>
              </a:ext>
            </a:extLst>
          </p:cNvPr>
          <p:cNvSpPr txBox="1">
            <a:spLocks/>
          </p:cNvSpPr>
          <p:nvPr/>
        </p:nvSpPr>
        <p:spPr>
          <a:xfrm>
            <a:off x="981005" y="1909487"/>
            <a:ext cx="1224136" cy="655849"/>
          </a:xfrm>
          <a:prstGeom prst="rect">
            <a:avLst/>
          </a:prstGeom>
        </p:spPr>
        <p:txBody>
          <a:bodyPr/>
          <a:lstStyle>
            <a:lvl1pPr algn="l" defTabSz="914400" rtl="0" eaLnBrk="1" latinLnBrk="0" hangingPunct="1">
              <a:spcBef>
                <a:spcPct val="0"/>
              </a:spcBef>
              <a:buNone/>
              <a:defRPr sz="4400" b="1" kern="1200">
                <a:solidFill>
                  <a:schemeClr val="tx1">
                    <a:lumMod val="75000"/>
                    <a:lumOff val="25000"/>
                  </a:schemeClr>
                </a:solidFill>
                <a:latin typeface="+mj-lt"/>
                <a:ea typeface="+mj-ea"/>
                <a:cs typeface="+mj-cs"/>
              </a:defRPr>
            </a:lvl1pPr>
          </a:lstStyle>
          <a:p>
            <a:r>
              <a:rPr lang="en-GB" sz="3600" dirty="0">
                <a:solidFill>
                  <a:schemeClr val="bg1"/>
                </a:solidFill>
              </a:rPr>
              <a:t>17%</a:t>
            </a:r>
          </a:p>
        </p:txBody>
      </p:sp>
      <p:sp>
        <p:nvSpPr>
          <p:cNvPr id="16" name="TextBox 15">
            <a:extLst>
              <a:ext uri="{FF2B5EF4-FFF2-40B4-BE49-F238E27FC236}">
                <a16:creationId xmlns:a16="http://schemas.microsoft.com/office/drawing/2014/main" id="{48ED97C3-F44E-4C44-BCF2-B8C03B5AC75F}"/>
              </a:ext>
            </a:extLst>
          </p:cNvPr>
          <p:cNvSpPr txBox="1"/>
          <p:nvPr/>
        </p:nvSpPr>
        <p:spPr>
          <a:xfrm>
            <a:off x="3755439" y="1838666"/>
            <a:ext cx="4780326" cy="830997"/>
          </a:xfrm>
          <a:prstGeom prst="rect">
            <a:avLst/>
          </a:prstGeom>
          <a:noFill/>
        </p:spPr>
        <p:txBody>
          <a:bodyPr wrap="square" rtlCol="0">
            <a:spAutoFit/>
          </a:bodyPr>
          <a:lstStyle/>
          <a:p>
            <a:r>
              <a:rPr lang="en-GB" sz="2400" dirty="0"/>
              <a:t>Proportion social housing makes of the overall housing market </a:t>
            </a:r>
          </a:p>
        </p:txBody>
      </p:sp>
      <p:sp>
        <p:nvSpPr>
          <p:cNvPr id="18" name="TextBox 17">
            <a:extLst>
              <a:ext uri="{FF2B5EF4-FFF2-40B4-BE49-F238E27FC236}">
                <a16:creationId xmlns:a16="http://schemas.microsoft.com/office/drawing/2014/main" id="{341B5D83-B1AE-468A-A131-789DB2C86D81}"/>
              </a:ext>
            </a:extLst>
          </p:cNvPr>
          <p:cNvSpPr txBox="1"/>
          <p:nvPr/>
        </p:nvSpPr>
        <p:spPr>
          <a:xfrm>
            <a:off x="3755439" y="3120571"/>
            <a:ext cx="4780326" cy="830997"/>
          </a:xfrm>
          <a:prstGeom prst="rect">
            <a:avLst/>
          </a:prstGeom>
          <a:noFill/>
        </p:spPr>
        <p:txBody>
          <a:bodyPr wrap="square" rtlCol="0">
            <a:spAutoFit/>
          </a:bodyPr>
          <a:lstStyle/>
          <a:p>
            <a:r>
              <a:rPr lang="en-GB" sz="2400" dirty="0"/>
              <a:t>Properties owned and managed by VIVID, across Hampshire</a:t>
            </a:r>
          </a:p>
        </p:txBody>
      </p:sp>
      <p:pic>
        <p:nvPicPr>
          <p:cNvPr id="20" name="Picture 19">
            <a:extLst>
              <a:ext uri="{FF2B5EF4-FFF2-40B4-BE49-F238E27FC236}">
                <a16:creationId xmlns:a16="http://schemas.microsoft.com/office/drawing/2014/main" id="{9425CC12-7877-4D87-8310-5A10B81BD13B}"/>
              </a:ext>
            </a:extLst>
          </p:cNvPr>
          <p:cNvPicPr>
            <a:picLocks noChangeAspect="1"/>
          </p:cNvPicPr>
          <p:nvPr/>
        </p:nvPicPr>
        <p:blipFill>
          <a:blip r:embed="rId5"/>
          <a:stretch>
            <a:fillRect/>
          </a:stretch>
        </p:blipFill>
        <p:spPr>
          <a:xfrm>
            <a:off x="827256" y="2763870"/>
            <a:ext cx="1304763" cy="1304763"/>
          </a:xfrm>
          <a:prstGeom prst="rect">
            <a:avLst/>
          </a:prstGeom>
        </p:spPr>
      </p:pic>
      <p:sp>
        <p:nvSpPr>
          <p:cNvPr id="21" name="TextBox 20">
            <a:extLst>
              <a:ext uri="{FF2B5EF4-FFF2-40B4-BE49-F238E27FC236}">
                <a16:creationId xmlns:a16="http://schemas.microsoft.com/office/drawing/2014/main" id="{E9A77A5D-F270-4C24-97F0-3738172D0893}"/>
              </a:ext>
            </a:extLst>
          </p:cNvPr>
          <p:cNvSpPr txBox="1"/>
          <p:nvPr/>
        </p:nvSpPr>
        <p:spPr>
          <a:xfrm>
            <a:off x="3755444" y="4497352"/>
            <a:ext cx="6701127" cy="830997"/>
          </a:xfrm>
          <a:prstGeom prst="rect">
            <a:avLst/>
          </a:prstGeom>
          <a:noFill/>
        </p:spPr>
        <p:txBody>
          <a:bodyPr wrap="square" rtlCol="0">
            <a:spAutoFit/>
          </a:bodyPr>
          <a:lstStyle/>
          <a:p>
            <a:r>
              <a:rPr lang="en-GB" sz="2400" dirty="0"/>
              <a:t>VIVID are in the top 20 largest housing associations, and the largest in Hampshire  </a:t>
            </a:r>
          </a:p>
        </p:txBody>
      </p:sp>
      <p:pic>
        <p:nvPicPr>
          <p:cNvPr id="11" name="Picture 10">
            <a:extLst>
              <a:ext uri="{FF2B5EF4-FFF2-40B4-BE49-F238E27FC236}">
                <a16:creationId xmlns:a16="http://schemas.microsoft.com/office/drawing/2014/main" id="{5F874A36-50EB-4B74-8EA2-72D0B56B8803}"/>
              </a:ext>
            </a:extLst>
          </p:cNvPr>
          <p:cNvPicPr>
            <a:picLocks noChangeAspect="1"/>
          </p:cNvPicPr>
          <p:nvPr/>
        </p:nvPicPr>
        <p:blipFill>
          <a:blip r:embed="rId6"/>
          <a:stretch>
            <a:fillRect/>
          </a:stretch>
        </p:blipFill>
        <p:spPr>
          <a:xfrm>
            <a:off x="797354" y="213058"/>
            <a:ext cx="1334665" cy="1114753"/>
          </a:xfrm>
          <a:prstGeom prst="rect">
            <a:avLst/>
          </a:prstGeom>
        </p:spPr>
      </p:pic>
      <p:sp>
        <p:nvSpPr>
          <p:cNvPr id="12" name="Title 1">
            <a:extLst>
              <a:ext uri="{FF2B5EF4-FFF2-40B4-BE49-F238E27FC236}">
                <a16:creationId xmlns:a16="http://schemas.microsoft.com/office/drawing/2014/main" id="{23923BF5-D43F-4197-9A98-D010D0C36C71}"/>
              </a:ext>
            </a:extLst>
          </p:cNvPr>
          <p:cNvSpPr txBox="1">
            <a:spLocks/>
          </p:cNvSpPr>
          <p:nvPr/>
        </p:nvSpPr>
        <p:spPr>
          <a:xfrm>
            <a:off x="890330" y="582336"/>
            <a:ext cx="1224136" cy="655849"/>
          </a:xfrm>
          <a:prstGeom prst="rect">
            <a:avLst/>
          </a:prstGeom>
        </p:spPr>
        <p:txBody>
          <a:bodyPr/>
          <a:lstStyle>
            <a:lvl1pPr algn="l" defTabSz="914400" rtl="0" eaLnBrk="1" latinLnBrk="0" hangingPunct="1">
              <a:spcBef>
                <a:spcPct val="0"/>
              </a:spcBef>
              <a:buNone/>
              <a:defRPr sz="4400" b="1" kern="1200">
                <a:solidFill>
                  <a:schemeClr val="tx1">
                    <a:lumMod val="75000"/>
                    <a:lumOff val="25000"/>
                  </a:schemeClr>
                </a:solidFill>
                <a:latin typeface="+mj-lt"/>
                <a:ea typeface="+mj-ea"/>
                <a:cs typeface="+mj-cs"/>
              </a:defRPr>
            </a:lvl1pPr>
          </a:lstStyle>
          <a:p>
            <a:r>
              <a:rPr lang="en-GB" sz="3600" dirty="0">
                <a:solidFill>
                  <a:schemeClr val="bg1"/>
                </a:solidFill>
              </a:rPr>
              <a:t>2.7m</a:t>
            </a:r>
          </a:p>
        </p:txBody>
      </p:sp>
      <p:sp>
        <p:nvSpPr>
          <p:cNvPr id="15" name="TextBox 14">
            <a:extLst>
              <a:ext uri="{FF2B5EF4-FFF2-40B4-BE49-F238E27FC236}">
                <a16:creationId xmlns:a16="http://schemas.microsoft.com/office/drawing/2014/main" id="{B0DDB0D4-6C57-4EC6-A051-6E645564C332}"/>
              </a:ext>
            </a:extLst>
          </p:cNvPr>
          <p:cNvSpPr txBox="1"/>
          <p:nvPr/>
        </p:nvSpPr>
        <p:spPr>
          <a:xfrm>
            <a:off x="3755439" y="523192"/>
            <a:ext cx="4780326" cy="830997"/>
          </a:xfrm>
          <a:prstGeom prst="rect">
            <a:avLst/>
          </a:prstGeom>
          <a:noFill/>
        </p:spPr>
        <p:txBody>
          <a:bodyPr wrap="square" rtlCol="0">
            <a:spAutoFit/>
          </a:bodyPr>
          <a:lstStyle/>
          <a:p>
            <a:r>
              <a:rPr lang="en-GB" sz="2400" dirty="0"/>
              <a:t>Homes owned by Housing associations </a:t>
            </a:r>
          </a:p>
        </p:txBody>
      </p:sp>
      <p:pic>
        <p:nvPicPr>
          <p:cNvPr id="23" name="Picture 22">
            <a:extLst>
              <a:ext uri="{FF2B5EF4-FFF2-40B4-BE49-F238E27FC236}">
                <a16:creationId xmlns:a16="http://schemas.microsoft.com/office/drawing/2014/main" id="{2961D196-E254-4EE7-8C47-BE0D867EB96A}"/>
              </a:ext>
            </a:extLst>
          </p:cNvPr>
          <p:cNvPicPr>
            <a:picLocks noChangeAspect="1"/>
          </p:cNvPicPr>
          <p:nvPr/>
        </p:nvPicPr>
        <p:blipFill>
          <a:blip r:embed="rId7"/>
          <a:stretch>
            <a:fillRect/>
          </a:stretch>
        </p:blipFill>
        <p:spPr>
          <a:xfrm>
            <a:off x="612087" y="5588851"/>
            <a:ext cx="1780620" cy="997147"/>
          </a:xfrm>
          <a:prstGeom prst="rect">
            <a:avLst/>
          </a:prstGeom>
        </p:spPr>
      </p:pic>
      <p:sp>
        <p:nvSpPr>
          <p:cNvPr id="24" name="TextBox 23">
            <a:extLst>
              <a:ext uri="{FF2B5EF4-FFF2-40B4-BE49-F238E27FC236}">
                <a16:creationId xmlns:a16="http://schemas.microsoft.com/office/drawing/2014/main" id="{FB101D7B-F332-441A-9720-F98FE415DE8D}"/>
              </a:ext>
            </a:extLst>
          </p:cNvPr>
          <p:cNvSpPr txBox="1"/>
          <p:nvPr/>
        </p:nvSpPr>
        <p:spPr>
          <a:xfrm>
            <a:off x="3755444" y="5879965"/>
            <a:ext cx="6701127" cy="461665"/>
          </a:xfrm>
          <a:prstGeom prst="rect">
            <a:avLst/>
          </a:prstGeom>
          <a:noFill/>
        </p:spPr>
        <p:txBody>
          <a:bodyPr wrap="square" rtlCol="0">
            <a:spAutoFit/>
          </a:bodyPr>
          <a:lstStyle/>
          <a:p>
            <a:r>
              <a:rPr lang="en-GB" sz="2400" dirty="0"/>
              <a:t>Number of new homes VIVID plan to build each year</a:t>
            </a:r>
          </a:p>
        </p:txBody>
      </p:sp>
    </p:spTree>
    <p:extLst>
      <p:ext uri="{BB962C8B-B14F-4D97-AF65-F5344CB8AC3E}">
        <p14:creationId xmlns:p14="http://schemas.microsoft.com/office/powerpoint/2010/main" val="236301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par>
                                <p:cTn id="10" presetID="1" presetClass="entr" presetSubtype="0" fill="hold" nodeType="with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anim calcmode="lin" valueType="num">
                                      <p:cBhvr>
                                        <p:cTn id="17" dur="2000" fill="hold"/>
                                        <p:tgtEl>
                                          <p:spTgt spid="6"/>
                                        </p:tgtEl>
                                        <p:attrNameLst>
                                          <p:attrName>ppt_w</p:attrName>
                                        </p:attrNameLst>
                                      </p:cBhvr>
                                      <p:tavLst>
                                        <p:tav tm="0" fmla="#ppt_w*sin(2.5*pi*$)">
                                          <p:val>
                                            <p:fltVal val="0"/>
                                          </p:val>
                                        </p:tav>
                                        <p:tav tm="100000">
                                          <p:val>
                                            <p:fltVal val="1"/>
                                          </p:val>
                                        </p:tav>
                                      </p:tavLst>
                                    </p:anim>
                                    <p:anim calcmode="lin" valueType="num">
                                      <p:cBhvr>
                                        <p:cTn id="18" dur="2000" fill="hold"/>
                                        <p:tgtEl>
                                          <p:spTgt spid="6"/>
                                        </p:tgtEl>
                                        <p:attrNameLst>
                                          <p:attrName>ppt_h</p:attrName>
                                        </p:attrNameLst>
                                      </p:cBhvr>
                                      <p:tavLst>
                                        <p:tav tm="0">
                                          <p:val>
                                            <p:strVal val="#ppt_h"/>
                                          </p:val>
                                        </p:tav>
                                        <p:tav tm="100000">
                                          <p:val>
                                            <p:strVal val="#ppt_h"/>
                                          </p:val>
                                        </p:tav>
                                      </p:tavLst>
                                    </p:anim>
                                  </p:childTnLst>
                                </p:cTn>
                              </p:par>
                              <p:par>
                                <p:cTn id="19" presetID="1" presetClass="entr" presetSubtype="0" fill="hold" nodeType="with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000"/>
                                        <p:tgtEl>
                                          <p:spTgt spid="20"/>
                                        </p:tgtEl>
                                      </p:cBhvr>
                                    </p:animEffect>
                                    <p:anim calcmode="lin" valueType="num">
                                      <p:cBhvr>
                                        <p:cTn id="26" dur="2000" fill="hold"/>
                                        <p:tgtEl>
                                          <p:spTgt spid="20"/>
                                        </p:tgtEl>
                                        <p:attrNameLst>
                                          <p:attrName>ppt_w</p:attrName>
                                        </p:attrNameLst>
                                      </p:cBhvr>
                                      <p:tavLst>
                                        <p:tav tm="0" fmla="#ppt_w*sin(2.5*pi*$)">
                                          <p:val>
                                            <p:fltVal val="0"/>
                                          </p:val>
                                        </p:tav>
                                        <p:tav tm="100000">
                                          <p:val>
                                            <p:fltVal val="1"/>
                                          </p:val>
                                        </p:tav>
                                      </p:tavLst>
                                    </p:anim>
                                    <p:anim calcmode="lin" valueType="num">
                                      <p:cBhvr>
                                        <p:cTn id="27" dur="2000" fill="hold"/>
                                        <p:tgtEl>
                                          <p:spTgt spid="20"/>
                                        </p:tgtEl>
                                        <p:attrNameLst>
                                          <p:attrName>ppt_h</p:attrName>
                                        </p:attrNameLst>
                                      </p:cBhvr>
                                      <p:tavLst>
                                        <p:tav tm="0">
                                          <p:val>
                                            <p:strVal val="#ppt_h"/>
                                          </p:val>
                                        </p:tav>
                                        <p:tav tm="100000">
                                          <p:val>
                                            <p:strVal val="#ppt_h"/>
                                          </p:val>
                                        </p:tav>
                                      </p:tavLst>
                                    </p:anim>
                                  </p:childTnLst>
                                </p:cTn>
                              </p:par>
                              <p:par>
                                <p:cTn id="28" presetID="1" presetClass="entr" presetSubtype="0" fill="hold" nodeType="with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2000"/>
                                        <p:tgtEl>
                                          <p:spTgt spid="7"/>
                                        </p:tgtEl>
                                      </p:cBhvr>
                                    </p:animEffect>
                                    <p:anim calcmode="lin" valueType="num">
                                      <p:cBhvr>
                                        <p:cTn id="35" dur="2000" fill="hold"/>
                                        <p:tgtEl>
                                          <p:spTgt spid="7"/>
                                        </p:tgtEl>
                                        <p:attrNameLst>
                                          <p:attrName>ppt_w</p:attrName>
                                        </p:attrNameLst>
                                      </p:cBhvr>
                                      <p:tavLst>
                                        <p:tav tm="0" fmla="#ppt_w*sin(2.5*pi*$)">
                                          <p:val>
                                            <p:fltVal val="0"/>
                                          </p:val>
                                        </p:tav>
                                        <p:tav tm="100000">
                                          <p:val>
                                            <p:fltVal val="1"/>
                                          </p:val>
                                        </p:tav>
                                      </p:tavLst>
                                    </p:anim>
                                    <p:anim calcmode="lin" valueType="num">
                                      <p:cBhvr>
                                        <p:cTn id="36" dur="2000" fill="hold"/>
                                        <p:tgtEl>
                                          <p:spTgt spid="7"/>
                                        </p:tgtEl>
                                        <p:attrNameLst>
                                          <p:attrName>ppt_h</p:attrName>
                                        </p:attrNameLst>
                                      </p:cBhvr>
                                      <p:tavLst>
                                        <p:tav tm="0">
                                          <p:val>
                                            <p:strVal val="#ppt_h"/>
                                          </p:val>
                                        </p:tav>
                                        <p:tav tm="100000">
                                          <p:val>
                                            <p:strVal val="#ppt_h"/>
                                          </p:val>
                                        </p:tav>
                                      </p:tavLst>
                                    </p:anim>
                                  </p:childTnLst>
                                </p:cTn>
                              </p:par>
                              <p:par>
                                <p:cTn id="37" presetID="1" presetClass="entr" presetSubtype="0" fill="hold" nodeType="with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000"/>
                                        <p:tgtEl>
                                          <p:spTgt spid="23"/>
                                        </p:tgtEl>
                                      </p:cBhvr>
                                    </p:animEffect>
                                    <p:anim calcmode="lin" valueType="num">
                                      <p:cBhvr>
                                        <p:cTn id="44" dur="2000" fill="hold"/>
                                        <p:tgtEl>
                                          <p:spTgt spid="23"/>
                                        </p:tgtEl>
                                        <p:attrNameLst>
                                          <p:attrName>ppt_w</p:attrName>
                                        </p:attrNameLst>
                                      </p:cBhvr>
                                      <p:tavLst>
                                        <p:tav tm="0" fmla="#ppt_w*sin(2.5*pi*$)">
                                          <p:val>
                                            <p:fltVal val="0"/>
                                          </p:val>
                                        </p:tav>
                                        <p:tav tm="100000">
                                          <p:val>
                                            <p:fltVal val="1"/>
                                          </p:val>
                                        </p:tav>
                                      </p:tavLst>
                                    </p:anim>
                                    <p:anim calcmode="lin" valueType="num">
                                      <p:cBhvr>
                                        <p:cTn id="45" dur="2000" fill="hold"/>
                                        <p:tgtEl>
                                          <p:spTgt spid="23"/>
                                        </p:tgtEl>
                                        <p:attrNameLst>
                                          <p:attrName>ppt_h</p:attrName>
                                        </p:attrNameLst>
                                      </p:cBhvr>
                                      <p:tavLst>
                                        <p:tav tm="0">
                                          <p:val>
                                            <p:strVal val="#ppt_h"/>
                                          </p:val>
                                        </p:tav>
                                        <p:tav tm="100000">
                                          <p:val>
                                            <p:strVal val="#ppt_h"/>
                                          </p:val>
                                        </p:tav>
                                      </p:tavLst>
                                    </p:anim>
                                  </p:childTnLst>
                                </p:cTn>
                              </p:par>
                              <p:par>
                                <p:cTn id="46" presetID="1"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2EF6-F70D-44F0-92A9-8DC4F1946CDE}"/>
              </a:ext>
            </a:extLst>
          </p:cNvPr>
          <p:cNvSpPr>
            <a:spLocks noGrp="1"/>
          </p:cNvSpPr>
          <p:nvPr>
            <p:ph type="title"/>
          </p:nvPr>
        </p:nvSpPr>
        <p:spPr>
          <a:xfrm>
            <a:off x="2331776" y="3622811"/>
            <a:ext cx="7886700" cy="1584176"/>
          </a:xfrm>
        </p:spPr>
        <p:txBody>
          <a:bodyPr/>
          <a:lstStyle/>
          <a:p>
            <a:pPr algn="ctr"/>
            <a:r>
              <a:rPr lang="en-GB" sz="4800" dirty="0">
                <a:solidFill>
                  <a:srgbClr val="002060"/>
                </a:solidFill>
              </a:rPr>
              <a:t>more homes</a:t>
            </a:r>
            <a:br>
              <a:rPr lang="en-GB" sz="4800" dirty="0">
                <a:solidFill>
                  <a:srgbClr val="002060"/>
                </a:solidFill>
              </a:rPr>
            </a:br>
            <a:r>
              <a:rPr lang="en-GB" sz="4800" dirty="0">
                <a:solidFill>
                  <a:srgbClr val="002060"/>
                </a:solidFill>
              </a:rPr>
              <a:t>bright futures</a:t>
            </a:r>
            <a:br>
              <a:rPr lang="en-GB" dirty="0"/>
            </a:br>
            <a:br>
              <a:rPr lang="en-GB" dirty="0"/>
            </a:br>
            <a:endParaRPr lang="en-GB" b="0" dirty="0"/>
          </a:p>
        </p:txBody>
      </p:sp>
      <p:sp>
        <p:nvSpPr>
          <p:cNvPr id="3" name="Text Placeholder 2">
            <a:extLst>
              <a:ext uri="{FF2B5EF4-FFF2-40B4-BE49-F238E27FC236}">
                <a16:creationId xmlns:a16="http://schemas.microsoft.com/office/drawing/2014/main" id="{3F9A7FF6-FD7D-4E22-B646-6D2EC35129F3}"/>
              </a:ext>
            </a:extLst>
          </p:cNvPr>
          <p:cNvSpPr>
            <a:spLocks noGrp="1"/>
          </p:cNvSpPr>
          <p:nvPr>
            <p:ph type="body" sz="quarter" idx="10"/>
          </p:nvPr>
        </p:nvSpPr>
        <p:spPr>
          <a:xfrm>
            <a:off x="1703512" y="571244"/>
            <a:ext cx="6840562" cy="503238"/>
          </a:xfrm>
        </p:spPr>
        <p:txBody>
          <a:bodyPr/>
          <a:lstStyle/>
          <a:p>
            <a:endParaRPr lang="en-GB" dirty="0"/>
          </a:p>
          <a:p>
            <a:endParaRPr lang="en-GB" dirty="0"/>
          </a:p>
        </p:txBody>
      </p:sp>
      <p:sp>
        <p:nvSpPr>
          <p:cNvPr id="9" name="Title 1">
            <a:extLst>
              <a:ext uri="{FF2B5EF4-FFF2-40B4-BE49-F238E27FC236}">
                <a16:creationId xmlns:a16="http://schemas.microsoft.com/office/drawing/2014/main" id="{6DEF024B-C93B-467C-9585-DE7DCBAF3AE0}"/>
              </a:ext>
            </a:extLst>
          </p:cNvPr>
          <p:cNvSpPr txBox="1">
            <a:spLocks/>
          </p:cNvSpPr>
          <p:nvPr/>
        </p:nvSpPr>
        <p:spPr>
          <a:xfrm>
            <a:off x="2235014" y="5364979"/>
            <a:ext cx="1224136" cy="655849"/>
          </a:xfrm>
          <a:prstGeom prst="rect">
            <a:avLst/>
          </a:prstGeom>
        </p:spPr>
        <p:txBody>
          <a:bodyPr/>
          <a:lstStyle>
            <a:lvl1pPr algn="l" defTabSz="914400" rtl="0" eaLnBrk="1" latinLnBrk="0" hangingPunct="1">
              <a:spcBef>
                <a:spcPct val="0"/>
              </a:spcBef>
              <a:buNone/>
              <a:defRPr sz="4400" b="1" kern="1200">
                <a:solidFill>
                  <a:schemeClr val="tx1">
                    <a:lumMod val="75000"/>
                    <a:lumOff val="25000"/>
                  </a:schemeClr>
                </a:solidFill>
                <a:latin typeface="+mj-lt"/>
                <a:ea typeface="+mj-ea"/>
                <a:cs typeface="+mj-cs"/>
              </a:defRPr>
            </a:lvl1pPr>
          </a:lstStyle>
          <a:p>
            <a:r>
              <a:rPr lang="en-GB" dirty="0">
                <a:solidFill>
                  <a:schemeClr val="bg1"/>
                </a:solidFill>
              </a:rPr>
              <a:t>17</a:t>
            </a:r>
          </a:p>
        </p:txBody>
      </p:sp>
      <p:sp>
        <p:nvSpPr>
          <p:cNvPr id="4" name="TextBox 3">
            <a:extLst>
              <a:ext uri="{FF2B5EF4-FFF2-40B4-BE49-F238E27FC236}">
                <a16:creationId xmlns:a16="http://schemas.microsoft.com/office/drawing/2014/main" id="{405D10F6-A9B5-4B55-80A7-5F81A2FD9A31}"/>
              </a:ext>
            </a:extLst>
          </p:cNvPr>
          <p:cNvSpPr txBox="1"/>
          <p:nvPr/>
        </p:nvSpPr>
        <p:spPr>
          <a:xfrm>
            <a:off x="2235014" y="5422030"/>
            <a:ext cx="8136706" cy="830997"/>
          </a:xfrm>
          <a:prstGeom prst="rect">
            <a:avLst/>
          </a:prstGeom>
          <a:noFill/>
        </p:spPr>
        <p:txBody>
          <a:bodyPr wrap="square" rtlCol="0">
            <a:spAutoFit/>
          </a:bodyPr>
          <a:lstStyle/>
          <a:p>
            <a:pPr algn="ctr"/>
            <a:r>
              <a:rPr lang="en-GB" sz="2400" dirty="0"/>
              <a:t>Maximising opportunities to make more housing available </a:t>
            </a:r>
          </a:p>
          <a:p>
            <a:pPr algn="ctr"/>
            <a:r>
              <a:rPr lang="en-GB" sz="2400" dirty="0"/>
              <a:t>and affordable to everyone</a:t>
            </a:r>
          </a:p>
        </p:txBody>
      </p:sp>
      <p:sp>
        <p:nvSpPr>
          <p:cNvPr id="5" name="Rectangle 4">
            <a:extLst>
              <a:ext uri="{FF2B5EF4-FFF2-40B4-BE49-F238E27FC236}">
                <a16:creationId xmlns:a16="http://schemas.microsoft.com/office/drawing/2014/main" id="{357228BA-E1BC-41B6-93CE-B1F968D46FBD}"/>
              </a:ext>
            </a:extLst>
          </p:cNvPr>
          <p:cNvSpPr/>
          <p:nvPr/>
        </p:nvSpPr>
        <p:spPr>
          <a:xfrm>
            <a:off x="623392" y="265318"/>
            <a:ext cx="6174470" cy="875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A strong social purpose</a:t>
            </a:r>
          </a:p>
        </p:txBody>
      </p:sp>
      <p:sp>
        <p:nvSpPr>
          <p:cNvPr id="10" name="TextBox 9">
            <a:extLst>
              <a:ext uri="{FF2B5EF4-FFF2-40B4-BE49-F238E27FC236}">
                <a16:creationId xmlns:a16="http://schemas.microsoft.com/office/drawing/2014/main" id="{CCC46EC3-671E-45B5-BD14-F9F9BD38BD4F}"/>
              </a:ext>
            </a:extLst>
          </p:cNvPr>
          <p:cNvSpPr txBox="1"/>
          <p:nvPr/>
        </p:nvSpPr>
        <p:spPr>
          <a:xfrm>
            <a:off x="1919536" y="1268760"/>
            <a:ext cx="8136706" cy="2123658"/>
          </a:xfrm>
          <a:prstGeom prst="rect">
            <a:avLst/>
          </a:prstGeom>
          <a:noFill/>
        </p:spPr>
        <p:txBody>
          <a:bodyPr wrap="square" rtlCol="0">
            <a:spAutoFit/>
          </a:bodyPr>
          <a:lstStyle/>
          <a:p>
            <a:r>
              <a:rPr lang="en-GB" sz="2200" dirty="0"/>
              <a:t>National housing crisis:</a:t>
            </a:r>
          </a:p>
          <a:p>
            <a:endParaRPr lang="en-GB" sz="2200" dirty="0"/>
          </a:p>
          <a:p>
            <a:pPr marL="285750" indent="-285750">
              <a:buFont typeface="Arial" panose="020B0604020202020204" pitchFamily="34" charset="0"/>
              <a:buChar char="•"/>
            </a:pPr>
            <a:r>
              <a:rPr lang="en-GB" sz="2200" b="1" dirty="0"/>
              <a:t>600,000</a:t>
            </a:r>
            <a:r>
              <a:rPr lang="en-GB" sz="2200" dirty="0"/>
              <a:t> households living in overcrowded homes</a:t>
            </a:r>
          </a:p>
          <a:p>
            <a:pPr marL="285750" indent="-285750">
              <a:buFont typeface="Arial" panose="020B0604020202020204" pitchFamily="34" charset="0"/>
              <a:buChar char="•"/>
            </a:pPr>
            <a:r>
              <a:rPr lang="en-GB" sz="2200" b="1" dirty="0"/>
              <a:t>73,000</a:t>
            </a:r>
            <a:r>
              <a:rPr lang="en-GB" sz="2200" dirty="0"/>
              <a:t> households living in temporary accommodation</a:t>
            </a:r>
          </a:p>
          <a:p>
            <a:pPr marL="285750" indent="-285750">
              <a:buFont typeface="Arial" panose="020B0604020202020204" pitchFamily="34" charset="0"/>
              <a:buChar char="•"/>
            </a:pPr>
            <a:r>
              <a:rPr lang="en-GB" sz="2200" b="1" dirty="0"/>
              <a:t>1.2 million </a:t>
            </a:r>
            <a:r>
              <a:rPr lang="en-GB" sz="2200" dirty="0"/>
              <a:t>households on local authority waiting lists</a:t>
            </a:r>
          </a:p>
          <a:p>
            <a:pPr marL="285750" indent="-285750">
              <a:buFont typeface="Arial" panose="020B0604020202020204" pitchFamily="34" charset="0"/>
              <a:buChar char="•"/>
            </a:pPr>
            <a:r>
              <a:rPr lang="en-GB" sz="2200" b="1" dirty="0"/>
              <a:t>120,000</a:t>
            </a:r>
            <a:r>
              <a:rPr lang="en-GB" sz="2200" dirty="0"/>
              <a:t> children in temporary accommodation</a:t>
            </a:r>
          </a:p>
        </p:txBody>
      </p:sp>
    </p:spTree>
    <p:extLst>
      <p:ext uri="{BB962C8B-B14F-4D97-AF65-F5344CB8AC3E}">
        <p14:creationId xmlns:p14="http://schemas.microsoft.com/office/powerpoint/2010/main" val="192334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heel(1)">
                                      <p:cBhvr>
                                        <p:cTn id="7" dur="1500"/>
                                        <p:tgtEl>
                                          <p:spTgt spid="10">
                                            <p:txEl>
                                              <p:pRg st="2" end="2"/>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wheel(1)">
                                      <p:cBhvr>
                                        <p:cTn id="10" dur="1500"/>
                                        <p:tgtEl>
                                          <p:spTgt spid="10">
                                            <p:txEl>
                                              <p:pRg st="3" end="3"/>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wheel(1)">
                                      <p:cBhvr>
                                        <p:cTn id="13" dur="1500"/>
                                        <p:tgtEl>
                                          <p:spTgt spid="10">
                                            <p:txEl>
                                              <p:pRg st="4" end="4"/>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wheel(1)">
                                      <p:cBhvr>
                                        <p:cTn id="16" dur="1500"/>
                                        <p:tgtEl>
                                          <p:spTgt spid="10">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1500"/>
                                        <p:tgtEl>
                                          <p:spTgt spid="2"/>
                                        </p:tgtEl>
                                      </p:cBhvr>
                                    </p:animEffect>
                                  </p:childTnLst>
                                </p:cTn>
                              </p:par>
                              <p:par>
                                <p:cTn id="22" presetID="21" presetClass="entr" presetSubtype="1" fill="hold"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heel(1)">
                                      <p:cBhvr>
                                        <p:cTn id="24" dur="1500"/>
                                        <p:tgtEl>
                                          <p:spTgt spid="4">
                                            <p:txEl>
                                              <p:pRg st="0" end="0"/>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heel(1)">
                                      <p:cBhvr>
                                        <p:cTn id="27" dur="1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A227FD9-2B6C-4813-85BA-72EE61043A81}"/>
              </a:ext>
            </a:extLst>
          </p:cNvPr>
          <p:cNvPicPr>
            <a:picLocks noChangeAspect="1"/>
          </p:cNvPicPr>
          <p:nvPr/>
        </p:nvPicPr>
        <p:blipFill>
          <a:blip r:embed="rId3"/>
          <a:stretch>
            <a:fillRect/>
          </a:stretch>
        </p:blipFill>
        <p:spPr>
          <a:xfrm>
            <a:off x="2783632" y="5383182"/>
            <a:ext cx="3371850" cy="1362075"/>
          </a:xfrm>
          <a:prstGeom prst="rect">
            <a:avLst/>
          </a:prstGeom>
        </p:spPr>
      </p:pic>
      <p:sp>
        <p:nvSpPr>
          <p:cNvPr id="3" name="Text Placeholder 2">
            <a:extLst>
              <a:ext uri="{FF2B5EF4-FFF2-40B4-BE49-F238E27FC236}">
                <a16:creationId xmlns:a16="http://schemas.microsoft.com/office/drawing/2014/main" id="{3F9A7FF6-FD7D-4E22-B646-6D2EC35129F3}"/>
              </a:ext>
            </a:extLst>
          </p:cNvPr>
          <p:cNvSpPr>
            <a:spLocks noGrp="1"/>
          </p:cNvSpPr>
          <p:nvPr>
            <p:ph type="body" sz="quarter" idx="10"/>
          </p:nvPr>
        </p:nvSpPr>
        <p:spPr>
          <a:xfrm>
            <a:off x="1703512" y="571244"/>
            <a:ext cx="6840562" cy="503238"/>
          </a:xfrm>
        </p:spPr>
        <p:txBody>
          <a:bodyPr/>
          <a:lstStyle/>
          <a:p>
            <a:endParaRPr lang="en-GB" dirty="0"/>
          </a:p>
          <a:p>
            <a:endParaRPr lang="en-GB" dirty="0"/>
          </a:p>
        </p:txBody>
      </p:sp>
      <p:sp>
        <p:nvSpPr>
          <p:cNvPr id="9" name="Title 1">
            <a:extLst>
              <a:ext uri="{FF2B5EF4-FFF2-40B4-BE49-F238E27FC236}">
                <a16:creationId xmlns:a16="http://schemas.microsoft.com/office/drawing/2014/main" id="{6DEF024B-C93B-467C-9585-DE7DCBAF3AE0}"/>
              </a:ext>
            </a:extLst>
          </p:cNvPr>
          <p:cNvSpPr txBox="1">
            <a:spLocks/>
          </p:cNvSpPr>
          <p:nvPr/>
        </p:nvSpPr>
        <p:spPr>
          <a:xfrm>
            <a:off x="2235014" y="5364979"/>
            <a:ext cx="1224136" cy="655849"/>
          </a:xfrm>
          <a:prstGeom prst="rect">
            <a:avLst/>
          </a:prstGeom>
        </p:spPr>
        <p:txBody>
          <a:bodyPr/>
          <a:lstStyle>
            <a:lvl1pPr algn="l" defTabSz="914400" rtl="0" eaLnBrk="1" latinLnBrk="0" hangingPunct="1">
              <a:spcBef>
                <a:spcPct val="0"/>
              </a:spcBef>
              <a:buNone/>
              <a:defRPr sz="4400" b="1" kern="1200">
                <a:solidFill>
                  <a:schemeClr val="tx1">
                    <a:lumMod val="75000"/>
                    <a:lumOff val="25000"/>
                  </a:schemeClr>
                </a:solidFill>
                <a:latin typeface="+mj-lt"/>
                <a:ea typeface="+mj-ea"/>
                <a:cs typeface="+mj-cs"/>
              </a:defRPr>
            </a:lvl1pPr>
          </a:lstStyle>
          <a:p>
            <a:r>
              <a:rPr lang="en-GB" dirty="0">
                <a:solidFill>
                  <a:schemeClr val="bg1"/>
                </a:solidFill>
              </a:rPr>
              <a:t>17</a:t>
            </a:r>
          </a:p>
        </p:txBody>
      </p:sp>
      <p:sp>
        <p:nvSpPr>
          <p:cNvPr id="5" name="Rectangle 4">
            <a:extLst>
              <a:ext uri="{FF2B5EF4-FFF2-40B4-BE49-F238E27FC236}">
                <a16:creationId xmlns:a16="http://schemas.microsoft.com/office/drawing/2014/main" id="{357228BA-E1BC-41B6-93CE-B1F968D46FBD}"/>
              </a:ext>
            </a:extLst>
          </p:cNvPr>
          <p:cNvSpPr/>
          <p:nvPr/>
        </p:nvSpPr>
        <p:spPr>
          <a:xfrm>
            <a:off x="551384" y="253286"/>
            <a:ext cx="6246478" cy="875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1. SMART compliance</a:t>
            </a:r>
          </a:p>
        </p:txBody>
      </p:sp>
      <p:sp>
        <p:nvSpPr>
          <p:cNvPr id="8" name="TextBox 7">
            <a:extLst>
              <a:ext uri="{FF2B5EF4-FFF2-40B4-BE49-F238E27FC236}">
                <a16:creationId xmlns:a16="http://schemas.microsoft.com/office/drawing/2014/main" id="{1C2C5F88-4E54-4FAE-8966-22AC3F04E5B5}"/>
              </a:ext>
            </a:extLst>
          </p:cNvPr>
          <p:cNvSpPr txBox="1"/>
          <p:nvPr/>
        </p:nvSpPr>
        <p:spPr>
          <a:xfrm>
            <a:off x="1775520" y="1151860"/>
            <a:ext cx="5544616" cy="646331"/>
          </a:xfrm>
          <a:prstGeom prst="rect">
            <a:avLst/>
          </a:prstGeom>
          <a:noFill/>
        </p:spPr>
        <p:txBody>
          <a:bodyPr wrap="square" rtlCol="0">
            <a:spAutoFit/>
          </a:bodyPr>
          <a:lstStyle/>
          <a:p>
            <a:r>
              <a:rPr lang="en-GB" dirty="0"/>
              <a:t>Legal and moral duty to ensure customers live in a home that is safe and secure.</a:t>
            </a:r>
          </a:p>
        </p:txBody>
      </p:sp>
      <p:sp>
        <p:nvSpPr>
          <p:cNvPr id="11" name="TextBox 10">
            <a:extLst>
              <a:ext uri="{FF2B5EF4-FFF2-40B4-BE49-F238E27FC236}">
                <a16:creationId xmlns:a16="http://schemas.microsoft.com/office/drawing/2014/main" id="{0B9E523E-AD25-4CB7-BDEA-D3DADCE79FA4}"/>
              </a:ext>
            </a:extLst>
          </p:cNvPr>
          <p:cNvSpPr txBox="1"/>
          <p:nvPr/>
        </p:nvSpPr>
        <p:spPr>
          <a:xfrm>
            <a:off x="1775520" y="1940537"/>
            <a:ext cx="5256584" cy="646331"/>
          </a:xfrm>
          <a:prstGeom prst="rect">
            <a:avLst/>
          </a:prstGeom>
          <a:noFill/>
        </p:spPr>
        <p:txBody>
          <a:bodyPr wrap="square" rtlCol="0">
            <a:spAutoFit/>
          </a:bodyPr>
          <a:lstStyle/>
          <a:p>
            <a:r>
              <a:rPr lang="en-GB" dirty="0"/>
              <a:t>Compliance checks are labour intensive, costing us </a:t>
            </a:r>
            <a:r>
              <a:rPr lang="en-GB" b="1" dirty="0"/>
              <a:t>£3.8 million a year.</a:t>
            </a:r>
            <a:endParaRPr lang="en-GB" dirty="0"/>
          </a:p>
        </p:txBody>
      </p:sp>
      <p:pic>
        <p:nvPicPr>
          <p:cNvPr id="13" name="Picture 12">
            <a:extLst>
              <a:ext uri="{FF2B5EF4-FFF2-40B4-BE49-F238E27FC236}">
                <a16:creationId xmlns:a16="http://schemas.microsoft.com/office/drawing/2014/main" id="{230B884D-0061-4D24-A645-A4286DD6BF95}"/>
              </a:ext>
            </a:extLst>
          </p:cNvPr>
          <p:cNvPicPr>
            <a:picLocks noChangeAspect="1"/>
          </p:cNvPicPr>
          <p:nvPr/>
        </p:nvPicPr>
        <p:blipFill>
          <a:blip r:embed="rId4"/>
          <a:stretch>
            <a:fillRect/>
          </a:stretch>
        </p:blipFill>
        <p:spPr>
          <a:xfrm>
            <a:off x="10200456" y="5090690"/>
            <a:ext cx="1644698" cy="1644698"/>
          </a:xfrm>
          <a:prstGeom prst="rect">
            <a:avLst/>
          </a:prstGeom>
        </p:spPr>
      </p:pic>
      <p:pic>
        <p:nvPicPr>
          <p:cNvPr id="14" name="Picture 13">
            <a:extLst>
              <a:ext uri="{FF2B5EF4-FFF2-40B4-BE49-F238E27FC236}">
                <a16:creationId xmlns:a16="http://schemas.microsoft.com/office/drawing/2014/main" id="{21872E9B-7097-46EB-A60A-B238126EF681}"/>
              </a:ext>
            </a:extLst>
          </p:cNvPr>
          <p:cNvPicPr>
            <a:picLocks noChangeAspect="1"/>
          </p:cNvPicPr>
          <p:nvPr/>
        </p:nvPicPr>
        <p:blipFill rotWithShape="1">
          <a:blip r:embed="rId5"/>
          <a:srcRect r="33012"/>
          <a:stretch/>
        </p:blipFill>
        <p:spPr>
          <a:xfrm>
            <a:off x="479376" y="5321587"/>
            <a:ext cx="1914192" cy="1381125"/>
          </a:xfrm>
          <a:prstGeom prst="rect">
            <a:avLst/>
          </a:prstGeom>
        </p:spPr>
      </p:pic>
      <p:pic>
        <p:nvPicPr>
          <p:cNvPr id="17" name="Picture 16">
            <a:extLst>
              <a:ext uri="{FF2B5EF4-FFF2-40B4-BE49-F238E27FC236}">
                <a16:creationId xmlns:a16="http://schemas.microsoft.com/office/drawing/2014/main" id="{0BC5B441-C2F2-4064-B011-1F5C16F7158E}"/>
              </a:ext>
            </a:extLst>
          </p:cNvPr>
          <p:cNvPicPr>
            <a:picLocks noChangeAspect="1"/>
          </p:cNvPicPr>
          <p:nvPr/>
        </p:nvPicPr>
        <p:blipFill>
          <a:blip r:embed="rId6"/>
          <a:stretch>
            <a:fillRect/>
          </a:stretch>
        </p:blipFill>
        <p:spPr>
          <a:xfrm>
            <a:off x="7261882" y="5293791"/>
            <a:ext cx="2037569" cy="1398479"/>
          </a:xfrm>
          <a:prstGeom prst="rect">
            <a:avLst/>
          </a:prstGeom>
        </p:spPr>
      </p:pic>
      <p:sp>
        <p:nvSpPr>
          <p:cNvPr id="18" name="TextBox 17">
            <a:extLst>
              <a:ext uri="{FF2B5EF4-FFF2-40B4-BE49-F238E27FC236}">
                <a16:creationId xmlns:a16="http://schemas.microsoft.com/office/drawing/2014/main" id="{36FCD3F9-406B-4D97-82DD-195803BC1407}"/>
              </a:ext>
            </a:extLst>
          </p:cNvPr>
          <p:cNvSpPr txBox="1"/>
          <p:nvPr/>
        </p:nvSpPr>
        <p:spPr>
          <a:xfrm>
            <a:off x="911424" y="2729214"/>
            <a:ext cx="8352928" cy="2031325"/>
          </a:xfrm>
          <a:prstGeom prst="rect">
            <a:avLst/>
          </a:prstGeom>
          <a:noFill/>
        </p:spPr>
        <p:txBody>
          <a:bodyPr wrap="square" rtlCol="0">
            <a:spAutoFit/>
          </a:bodyPr>
          <a:lstStyle/>
          <a:p>
            <a:r>
              <a:rPr lang="en-GB" dirty="0"/>
              <a:t>We aspire to be able to carry out remote compliance monitoring (fire safety, legionella, emergency lighting etc) and manage this through a single dashboard in order to:</a:t>
            </a:r>
          </a:p>
          <a:p>
            <a:pPr marL="285750" indent="-285750">
              <a:buFont typeface="Arial" panose="020B0604020202020204" pitchFamily="34" charset="0"/>
              <a:buChar char="•"/>
            </a:pPr>
            <a:r>
              <a:rPr lang="en-GB" dirty="0"/>
              <a:t>Reduce our costs, providing savings to invest into building more homes</a:t>
            </a:r>
          </a:p>
          <a:p>
            <a:pPr marL="285750" indent="-285750">
              <a:buFont typeface="Arial" panose="020B0604020202020204" pitchFamily="34" charset="0"/>
              <a:buChar char="•"/>
            </a:pPr>
            <a:r>
              <a:rPr lang="en-GB" dirty="0"/>
              <a:t>Improve our compliance data management, providing better data quality and record keeping </a:t>
            </a:r>
          </a:p>
          <a:p>
            <a:pPr marL="285750" indent="-285750">
              <a:buFont typeface="Arial" panose="020B0604020202020204" pitchFamily="34" charset="0"/>
              <a:buChar char="•"/>
            </a:pPr>
            <a:r>
              <a:rPr lang="en-GB" dirty="0"/>
              <a:t>Enable the automation of preventative action to compliance issues, improving the safety and security of our customers.  </a:t>
            </a:r>
          </a:p>
        </p:txBody>
      </p:sp>
    </p:spTree>
    <p:extLst>
      <p:ext uri="{BB962C8B-B14F-4D97-AF65-F5344CB8AC3E}">
        <p14:creationId xmlns:p14="http://schemas.microsoft.com/office/powerpoint/2010/main" val="383616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1500"/>
                                        <p:tgtEl>
                                          <p:spTgt spid="8">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circle(in)">
                                      <p:cBhvr>
                                        <p:cTn id="10" dur="1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circle(in)">
                                      <p:cBhvr>
                                        <p:cTn id="15" dur="1500"/>
                                        <p:tgtEl>
                                          <p:spTgt spid="18">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circle(in)">
                                      <p:cBhvr>
                                        <p:cTn id="18" dur="1500"/>
                                        <p:tgtEl>
                                          <p:spTgt spid="18">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circle(in)">
                                      <p:cBhvr>
                                        <p:cTn id="21" dur="1500"/>
                                        <p:tgtEl>
                                          <p:spTgt spid="18">
                                            <p:txEl>
                                              <p:pRg st="2" end="2"/>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18">
                                            <p:txEl>
                                              <p:pRg st="3" end="3"/>
                                            </p:txEl>
                                          </p:spTgt>
                                        </p:tgtEl>
                                        <p:attrNameLst>
                                          <p:attrName>style.visibility</p:attrName>
                                        </p:attrNameLst>
                                      </p:cBhvr>
                                      <p:to>
                                        <p:strVal val="visible"/>
                                      </p:to>
                                    </p:set>
                                    <p:animEffect transition="in" filter="circle(in)">
                                      <p:cBhvr>
                                        <p:cTn id="24" dur="1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9A7FF6-FD7D-4E22-B646-6D2EC35129F3}"/>
              </a:ext>
            </a:extLst>
          </p:cNvPr>
          <p:cNvSpPr>
            <a:spLocks noGrp="1"/>
          </p:cNvSpPr>
          <p:nvPr>
            <p:ph type="body" sz="quarter" idx="10"/>
          </p:nvPr>
        </p:nvSpPr>
        <p:spPr>
          <a:xfrm>
            <a:off x="1703512" y="571244"/>
            <a:ext cx="6840562" cy="503238"/>
          </a:xfrm>
        </p:spPr>
        <p:txBody>
          <a:bodyPr/>
          <a:lstStyle/>
          <a:p>
            <a:endParaRPr lang="en-GB" dirty="0"/>
          </a:p>
          <a:p>
            <a:endParaRPr lang="en-GB" dirty="0"/>
          </a:p>
        </p:txBody>
      </p:sp>
      <p:sp>
        <p:nvSpPr>
          <p:cNvPr id="9" name="Title 1">
            <a:extLst>
              <a:ext uri="{FF2B5EF4-FFF2-40B4-BE49-F238E27FC236}">
                <a16:creationId xmlns:a16="http://schemas.microsoft.com/office/drawing/2014/main" id="{6DEF024B-C93B-467C-9585-DE7DCBAF3AE0}"/>
              </a:ext>
            </a:extLst>
          </p:cNvPr>
          <p:cNvSpPr txBox="1">
            <a:spLocks/>
          </p:cNvSpPr>
          <p:nvPr/>
        </p:nvSpPr>
        <p:spPr>
          <a:xfrm>
            <a:off x="2235014" y="5364979"/>
            <a:ext cx="1224136" cy="655849"/>
          </a:xfrm>
          <a:prstGeom prst="rect">
            <a:avLst/>
          </a:prstGeom>
        </p:spPr>
        <p:txBody>
          <a:bodyPr/>
          <a:lstStyle>
            <a:lvl1pPr algn="l" defTabSz="914400" rtl="0" eaLnBrk="1" latinLnBrk="0" hangingPunct="1">
              <a:spcBef>
                <a:spcPct val="0"/>
              </a:spcBef>
              <a:buNone/>
              <a:defRPr sz="4400" b="1" kern="1200">
                <a:solidFill>
                  <a:schemeClr val="tx1">
                    <a:lumMod val="75000"/>
                    <a:lumOff val="25000"/>
                  </a:schemeClr>
                </a:solidFill>
                <a:latin typeface="+mj-lt"/>
                <a:ea typeface="+mj-ea"/>
                <a:cs typeface="+mj-cs"/>
              </a:defRPr>
            </a:lvl1pPr>
          </a:lstStyle>
          <a:p>
            <a:r>
              <a:rPr lang="en-GB" dirty="0">
                <a:solidFill>
                  <a:schemeClr val="bg1"/>
                </a:solidFill>
              </a:rPr>
              <a:t>17</a:t>
            </a:r>
          </a:p>
        </p:txBody>
      </p:sp>
      <p:sp>
        <p:nvSpPr>
          <p:cNvPr id="5" name="Rectangle 4">
            <a:extLst>
              <a:ext uri="{FF2B5EF4-FFF2-40B4-BE49-F238E27FC236}">
                <a16:creationId xmlns:a16="http://schemas.microsoft.com/office/drawing/2014/main" id="{357228BA-E1BC-41B6-93CE-B1F968D46FBD}"/>
              </a:ext>
            </a:extLst>
          </p:cNvPr>
          <p:cNvSpPr/>
          <p:nvPr/>
        </p:nvSpPr>
        <p:spPr>
          <a:xfrm>
            <a:off x="623392" y="253286"/>
            <a:ext cx="6336704" cy="875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chemeClr val="tx1"/>
                </a:solidFill>
              </a:rPr>
              <a:t>2. Avoiding critical failure</a:t>
            </a:r>
          </a:p>
        </p:txBody>
      </p:sp>
      <p:sp>
        <p:nvSpPr>
          <p:cNvPr id="8" name="TextBox 7">
            <a:extLst>
              <a:ext uri="{FF2B5EF4-FFF2-40B4-BE49-F238E27FC236}">
                <a16:creationId xmlns:a16="http://schemas.microsoft.com/office/drawing/2014/main" id="{1C2C5F88-4E54-4FAE-8966-22AC3F04E5B5}"/>
              </a:ext>
            </a:extLst>
          </p:cNvPr>
          <p:cNvSpPr txBox="1"/>
          <p:nvPr/>
        </p:nvSpPr>
        <p:spPr>
          <a:xfrm>
            <a:off x="1830277" y="1157815"/>
            <a:ext cx="6048672" cy="646331"/>
          </a:xfrm>
          <a:prstGeom prst="rect">
            <a:avLst/>
          </a:prstGeom>
          <a:noFill/>
        </p:spPr>
        <p:txBody>
          <a:bodyPr wrap="square" rtlCol="0">
            <a:spAutoFit/>
          </a:bodyPr>
          <a:lstStyle/>
          <a:p>
            <a:r>
              <a:rPr lang="en-GB" dirty="0"/>
              <a:t>Responsible for providing hot and cold water, heating and well maintained components to our customers.</a:t>
            </a:r>
          </a:p>
        </p:txBody>
      </p:sp>
      <p:sp>
        <p:nvSpPr>
          <p:cNvPr id="11" name="TextBox 10">
            <a:extLst>
              <a:ext uri="{FF2B5EF4-FFF2-40B4-BE49-F238E27FC236}">
                <a16:creationId xmlns:a16="http://schemas.microsoft.com/office/drawing/2014/main" id="{0B9E523E-AD25-4CB7-BDEA-D3DADCE79FA4}"/>
              </a:ext>
            </a:extLst>
          </p:cNvPr>
          <p:cNvSpPr txBox="1"/>
          <p:nvPr/>
        </p:nvSpPr>
        <p:spPr>
          <a:xfrm>
            <a:off x="1830277" y="1845023"/>
            <a:ext cx="6768752" cy="646331"/>
          </a:xfrm>
          <a:prstGeom prst="rect">
            <a:avLst/>
          </a:prstGeom>
          <a:noFill/>
        </p:spPr>
        <p:txBody>
          <a:bodyPr wrap="square" rtlCol="0">
            <a:spAutoFit/>
          </a:bodyPr>
          <a:lstStyle/>
          <a:p>
            <a:r>
              <a:rPr lang="en-GB" dirty="0"/>
              <a:t>Attending to failures is expensive and for our vulnerable customers can cause distress. </a:t>
            </a:r>
            <a:r>
              <a:rPr lang="en-GB" b="1" dirty="0"/>
              <a:t> </a:t>
            </a:r>
            <a:endParaRPr lang="en-GB" dirty="0"/>
          </a:p>
        </p:txBody>
      </p:sp>
      <p:sp>
        <p:nvSpPr>
          <p:cNvPr id="18" name="TextBox 17">
            <a:extLst>
              <a:ext uri="{FF2B5EF4-FFF2-40B4-BE49-F238E27FC236}">
                <a16:creationId xmlns:a16="http://schemas.microsoft.com/office/drawing/2014/main" id="{36FCD3F9-406B-4D97-82DD-195803BC1407}"/>
              </a:ext>
            </a:extLst>
          </p:cNvPr>
          <p:cNvSpPr txBox="1"/>
          <p:nvPr/>
        </p:nvSpPr>
        <p:spPr>
          <a:xfrm>
            <a:off x="1847528" y="2573107"/>
            <a:ext cx="7560840" cy="1477328"/>
          </a:xfrm>
          <a:prstGeom prst="rect">
            <a:avLst/>
          </a:prstGeom>
          <a:noFill/>
        </p:spPr>
        <p:txBody>
          <a:bodyPr wrap="square" rtlCol="0">
            <a:spAutoFit/>
          </a:bodyPr>
          <a:lstStyle/>
          <a:p>
            <a:r>
              <a:rPr lang="en-GB" dirty="0"/>
              <a:t>We aspire to be able to detect warnings proactively and predict potential critical failures (lift breakdowns, pump failure, boiler failure, power failure etc) before they happen, so we can take early preventative action, and monitor these through a single dashboard. </a:t>
            </a:r>
          </a:p>
          <a:p>
            <a:endParaRPr lang="en-GB" dirty="0"/>
          </a:p>
        </p:txBody>
      </p:sp>
      <p:sp>
        <p:nvSpPr>
          <p:cNvPr id="2" name="TextBox 1">
            <a:extLst>
              <a:ext uri="{FF2B5EF4-FFF2-40B4-BE49-F238E27FC236}">
                <a16:creationId xmlns:a16="http://schemas.microsoft.com/office/drawing/2014/main" id="{57CC2E15-09F0-4B40-BD4E-82268F420709}"/>
              </a:ext>
            </a:extLst>
          </p:cNvPr>
          <p:cNvSpPr txBox="1"/>
          <p:nvPr/>
        </p:nvSpPr>
        <p:spPr>
          <a:xfrm>
            <a:off x="1271464" y="3933056"/>
            <a:ext cx="9361040" cy="2585323"/>
          </a:xfrm>
          <a:prstGeom prst="rect">
            <a:avLst/>
          </a:prstGeom>
          <a:noFill/>
        </p:spPr>
        <p:txBody>
          <a:bodyPr wrap="square" rtlCol="0">
            <a:spAutoFit/>
          </a:bodyPr>
          <a:lstStyle/>
          <a:p>
            <a:r>
              <a:rPr lang="en-GB" dirty="0"/>
              <a:t>We foresee this:</a:t>
            </a:r>
          </a:p>
          <a:p>
            <a:pPr marL="285750" indent="-285750">
              <a:buFont typeface="Arial" panose="020B0604020202020204" pitchFamily="34" charset="0"/>
              <a:buChar char="•"/>
            </a:pPr>
            <a:r>
              <a:rPr lang="en-GB" dirty="0"/>
              <a:t>Reducing our costs by moving to a proactive response, providing savings to invest into building more homes</a:t>
            </a:r>
          </a:p>
          <a:p>
            <a:pPr marL="285750" indent="-285750">
              <a:buFont typeface="Arial" panose="020B0604020202020204" pitchFamily="34" charset="0"/>
              <a:buChar char="•"/>
            </a:pPr>
            <a:r>
              <a:rPr lang="en-GB" dirty="0"/>
              <a:t>Removing reliance on ‘customer self reporting’ and enabling ‘real time’ responses, improving customer wellbeing and minimising potential damage to our components/assess</a:t>
            </a:r>
          </a:p>
          <a:p>
            <a:pPr marL="285750" indent="-285750">
              <a:buFont typeface="Arial" panose="020B0604020202020204" pitchFamily="34" charset="0"/>
              <a:buChar char="•"/>
            </a:pPr>
            <a:r>
              <a:rPr lang="en-GB" dirty="0"/>
              <a:t>Improving our component/asset data, providing better data quality record keeping to inform replacement programmes</a:t>
            </a:r>
          </a:p>
          <a:p>
            <a:pPr marL="285750" indent="-285750">
              <a:buFont typeface="Arial" panose="020B0604020202020204" pitchFamily="34" charset="0"/>
              <a:buChar char="•"/>
            </a:pPr>
            <a:r>
              <a:rPr lang="en-GB" dirty="0"/>
              <a:t>Enabling the automation of preventative action to critical failure warnings, further reducing the costs in managing these repairs.  </a:t>
            </a:r>
          </a:p>
        </p:txBody>
      </p:sp>
    </p:spTree>
    <p:extLst>
      <p:ext uri="{BB962C8B-B14F-4D97-AF65-F5344CB8AC3E}">
        <p14:creationId xmlns:p14="http://schemas.microsoft.com/office/powerpoint/2010/main" val="249458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wipe(down)">
                                      <p:cBhvr>
                                        <p:cTn id="10" dur="500"/>
                                        <p:tgtEl>
                                          <p:spTgt spid="11">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wipe(down)">
                                      <p:cBhvr>
                                        <p:cTn id="13" dur="500"/>
                                        <p:tgtEl>
                                          <p:spTgt spid="1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ipe(down)">
                                      <p:cBhvr>
                                        <p:cTn id="18" dur="500"/>
                                        <p:tgtEl>
                                          <p:spTgt spid="2">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wipe(down)">
                                      <p:cBhvr>
                                        <p:cTn id="21" dur="500"/>
                                        <p:tgtEl>
                                          <p:spTgt spid="2">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down)">
                                      <p:cBhvr>
                                        <p:cTn id="3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VID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IVID Blank Presentation.potx" id="{47C57607-DC25-4ADC-8881-B908D43B0B34}" vid="{426F7B71-A6F2-40D6-8C5F-E6EFAADAB11D}"/>
    </a:ext>
  </a:extLst>
</a:theme>
</file>

<file path=ppt/theme/theme2.xml><?xml version="1.0" encoding="utf-8"?>
<a:theme xmlns:a="http://schemas.openxmlformats.org/drawingml/2006/main" name="1_VIVID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IVID Blank Presentation.potx" id="{47C57607-DC25-4ADC-8881-B908D43B0B34}" vid="{9AA7F2C3-000D-4DCD-ADC5-7048CFD247C8}"/>
    </a:ext>
  </a:extLst>
</a:theme>
</file>

<file path=ppt/theme/theme3.xml><?xml version="1.0" encoding="utf-8"?>
<a:theme xmlns:a="http://schemas.openxmlformats.org/drawingml/2006/main" name="VIVID 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IVID Blank Presentation.potx" id="{47C57607-DC25-4ADC-8881-B908D43B0B34}" vid="{C7024FAA-3570-4D21-9949-378AD756480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515</Words>
  <Application>Microsoft Office PowerPoint</Application>
  <PresentationFormat>Widescreen</PresentationFormat>
  <Paragraphs>83</Paragraphs>
  <Slides>5</Slides>
  <Notes>5</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5</vt:i4>
      </vt:variant>
    </vt:vector>
  </HeadingPairs>
  <TitlesOfParts>
    <vt:vector size="10" baseType="lpstr">
      <vt:lpstr>Arial</vt:lpstr>
      <vt:lpstr>Calibri</vt:lpstr>
      <vt:lpstr>VIVID slide 2</vt:lpstr>
      <vt:lpstr>1_VIVID slide 2</vt:lpstr>
      <vt:lpstr>VIVID title page</vt:lpstr>
      <vt:lpstr>PowerPoint Presentation</vt:lpstr>
      <vt:lpstr>PowerPoint Presentation</vt:lpstr>
      <vt:lpstr>more homes bright futures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2017-10-18T08:18:45Z</dcterms:created>
  <dcterms:modified xsi:type="dcterms:W3CDTF">2018-02-23T16:32:32Z</dcterms:modified>
</cp:coreProperties>
</file>