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15602"/>
          </a:xfrm>
          <a:prstGeom prst="rect">
            <a:avLst/>
          </a:prstGeom>
        </p:spPr>
        <p:txBody>
          <a:bodyPr/>
          <a:lstStyle>
            <a:lvl1pPr algn="l"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525658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1E8CEB-3A19-4D2B-BC89-CB6849D22003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11-06-2015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055333-A716-4FBF-B04D-0817B60348F1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7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1E8CEB-3A19-4D2B-BC89-CB6849D22003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11-06-2015</a:t>
            </a:fld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055333-A716-4FBF-B04D-0817B60348F1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43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tetcos" TargetMode="External"/><Relationship Id="rId3" Type="http://schemas.openxmlformats.org/officeDocument/2006/relationships/slideLayout" Target="../slideLayouts/slideLayout3.xml"/><Relationship Id="rId7" Type="http://schemas.openxmlformats.org/officeDocument/2006/relationships/hyperlink" Target="http://www.tetcos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2045" y="6553201"/>
            <a:ext cx="1192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www.tetcos.com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6731445" y="6553200"/>
            <a:ext cx="1726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www.youtube.com/tetcos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x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95536" y="803607"/>
            <a:ext cx="842493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NetSim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Cognitive Radio Simulation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Walkthrough in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10 steps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4653136"/>
            <a:ext cx="856895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This presentation is for those who are </a:t>
            </a:r>
            <a:r>
              <a:rPr lang="en-IN" dirty="0">
                <a:latin typeface="Arial" pitchFamily="34" charset="0"/>
                <a:cs typeface="Arial" pitchFamily="34" charset="0"/>
              </a:rPr>
              <a:t>expected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to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Understand basics </a:t>
            </a:r>
            <a:r>
              <a:rPr lang="en-IN" dirty="0">
                <a:latin typeface="Arial" pitchFamily="34" charset="0"/>
                <a:cs typeface="Arial" pitchFamily="34" charset="0"/>
              </a:rPr>
              <a:t>of 802.22-2011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standard and the MAC and </a:t>
            </a:r>
            <a:r>
              <a:rPr lang="en-IN" dirty="0">
                <a:latin typeface="Arial" pitchFamily="34" charset="0"/>
                <a:cs typeface="Arial" pitchFamily="34" charset="0"/>
              </a:rPr>
              <a:t>PHY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operations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Be familiar with the </a:t>
            </a:r>
            <a:r>
              <a:rPr lang="en-IN" dirty="0">
                <a:latin typeface="Arial" pitchFamily="34" charset="0"/>
                <a:cs typeface="Arial" pitchFamily="34" charset="0"/>
              </a:rPr>
              <a:t>Cognitive Radio experiment (present in experiment manual) and “Hello World”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program (</a:t>
            </a:r>
            <a:r>
              <a:rPr lang="en-IN" dirty="0">
                <a:latin typeface="Arial" pitchFamily="34" charset="0"/>
                <a:cs typeface="Arial" pitchFamily="34" charset="0"/>
              </a:rPr>
              <a:t>present in user manual) in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NetSim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Know debugging </a:t>
            </a:r>
            <a:r>
              <a:rPr lang="en-IN" dirty="0">
                <a:latin typeface="Arial" pitchFamily="34" charset="0"/>
                <a:cs typeface="Arial" pitchFamily="34" charset="0"/>
              </a:rPr>
              <a:t>of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code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NetSim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(present in </a:t>
            </a:r>
            <a:r>
              <a:rPr lang="en-IN" dirty="0">
                <a:latin typeface="Arial" pitchFamily="34" charset="0"/>
                <a:cs typeface="Arial" pitchFamily="34" charset="0"/>
              </a:rPr>
              <a:t>the user manual)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5</a:t>
            </a:r>
            <a:r>
              <a:rPr lang="en-US" dirty="0" smtClean="0"/>
              <a:t> - Events in CR Simulation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9736"/>
            <a:ext cx="7886700" cy="5256584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2900" dirty="0"/>
              <a:t>Events can add other events for later execution</a:t>
            </a:r>
            <a:r>
              <a:rPr lang="en-US" sz="2900" dirty="0" smtClean="0"/>
              <a:t>.</a:t>
            </a:r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2900" dirty="0" smtClean="0"/>
              <a:t>There </a:t>
            </a:r>
            <a:r>
              <a:rPr lang="en-US" sz="2900" dirty="0"/>
              <a:t>are 5 types of events in CR protocol in </a:t>
            </a:r>
            <a:r>
              <a:rPr lang="en-US" sz="2900" dirty="0" smtClean="0"/>
              <a:t>NetSim:</a:t>
            </a:r>
          </a:p>
          <a:p>
            <a:pPr marL="801688" lvl="1" indent="-344488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buFont typeface="+mj-lt"/>
              <a:buAutoNum type="arabicPeriod"/>
              <a:defRPr/>
            </a:pPr>
            <a:r>
              <a:rPr lang="en-US" sz="2900" dirty="0" smtClean="0"/>
              <a:t>PHY_OUT</a:t>
            </a:r>
          </a:p>
          <a:p>
            <a:pPr marL="801688" lvl="1" indent="-344488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buFont typeface="+mj-lt"/>
              <a:buAutoNum type="arabicPeriod"/>
              <a:defRPr/>
            </a:pPr>
            <a:r>
              <a:rPr lang="en-US" sz="2900" dirty="0" smtClean="0"/>
              <a:t>PHY_IN</a:t>
            </a:r>
          </a:p>
          <a:p>
            <a:pPr marL="801688" lvl="1" indent="-344488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buFont typeface="+mj-lt"/>
              <a:buAutoNum type="arabicPeriod"/>
              <a:defRPr/>
            </a:pPr>
            <a:r>
              <a:rPr lang="en-US" sz="2900" dirty="0" smtClean="0"/>
              <a:t>MAC_OUT</a:t>
            </a:r>
          </a:p>
          <a:p>
            <a:pPr marL="801688" lvl="1" indent="-344488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buFont typeface="+mj-lt"/>
              <a:buAutoNum type="arabicPeriod"/>
              <a:defRPr/>
            </a:pPr>
            <a:r>
              <a:rPr lang="en-US" sz="2900" dirty="0" smtClean="0"/>
              <a:t>MAC_IN</a:t>
            </a:r>
          </a:p>
          <a:p>
            <a:pPr marL="801688" lvl="1" indent="-344488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buFont typeface="+mj-lt"/>
              <a:buAutoNum type="arabicPeriod"/>
              <a:defRPr/>
            </a:pPr>
            <a:r>
              <a:rPr lang="en-US" sz="2900" dirty="0" smtClean="0"/>
              <a:t>TIMER</a:t>
            </a:r>
          </a:p>
          <a:p>
            <a:pPr marL="342900" lvl="1" indent="-342900">
              <a:spcBef>
                <a:spcPts val="600"/>
              </a:spcBef>
              <a:buClr>
                <a:prstClr val="white"/>
              </a:buClr>
              <a:buFont typeface="Courier New" pitchFamily="49" charset="0"/>
              <a:buChar char="o"/>
              <a:defRPr/>
            </a:pPr>
            <a:endParaRPr lang="en-US" sz="2000" dirty="0"/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3300" dirty="0" smtClean="0"/>
              <a:t>TIMER </a:t>
            </a:r>
            <a:r>
              <a:rPr lang="en-US" sz="3300" dirty="0"/>
              <a:t>Events are further classified into the following </a:t>
            </a:r>
            <a:r>
              <a:rPr lang="en-US" sz="3300" dirty="0" err="1" smtClean="0"/>
              <a:t>subevents</a:t>
            </a:r>
            <a:r>
              <a:rPr lang="en-US" sz="3300" dirty="0" smtClean="0"/>
              <a:t>:</a:t>
            </a:r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endParaRPr lang="en-US" sz="1900" dirty="0" smtClean="0"/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endParaRPr lang="en-US" dirty="0" smtClean="0"/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endParaRPr lang="en-US" dirty="0" smtClean="0"/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endParaRPr lang="en-US" dirty="0" smtClean="0"/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endParaRPr lang="en-US" dirty="0" smtClean="0"/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endParaRPr lang="en-US" dirty="0" smtClean="0"/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endParaRPr lang="en-US" sz="1900" dirty="0" smtClean="0"/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endParaRPr lang="en-US" sz="3300" dirty="0" smtClean="0"/>
          </a:p>
          <a:p>
            <a:pPr marL="342900" indent="-342900"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3300" dirty="0" smtClean="0"/>
              <a:t>The order </a:t>
            </a:r>
            <a:r>
              <a:rPr lang="en-US" sz="3300" dirty="0"/>
              <a:t>of TIMER </a:t>
            </a:r>
            <a:r>
              <a:rPr lang="en-US" sz="3300" dirty="0" err="1"/>
              <a:t>subevents</a:t>
            </a:r>
            <a:r>
              <a:rPr lang="en-US" sz="3300" dirty="0"/>
              <a:t> closely matches the </a:t>
            </a:r>
            <a:r>
              <a:rPr lang="en-US" sz="3300" dirty="0" err="1"/>
              <a:t>Superframe</a:t>
            </a:r>
            <a:r>
              <a:rPr lang="en-US" sz="3300" dirty="0"/>
              <a:t> </a:t>
            </a:r>
            <a:r>
              <a:rPr lang="en-US" sz="3300" dirty="0" smtClean="0"/>
              <a:t>and</a:t>
            </a:r>
          </a:p>
          <a:p>
            <a:pPr marL="0" indent="0">
              <a:spcBef>
                <a:spcPts val="600"/>
              </a:spcBef>
              <a:buClr>
                <a:srgbClr val="0BD0D9"/>
              </a:buClr>
              <a:buNone/>
              <a:defRPr/>
            </a:pPr>
            <a:r>
              <a:rPr lang="en-US" sz="3300" dirty="0" smtClean="0"/>
              <a:t>      Frame structure shown in coming slides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572"/>
              </p:ext>
            </p:extLst>
          </p:nvPr>
        </p:nvGraphicFramePr>
        <p:xfrm>
          <a:off x="1043608" y="3797586"/>
          <a:ext cx="76200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4307632"/>
              </a:tblGrid>
              <a:tr h="139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INCUMBENT_OPERATION_START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INCUMBENT_OPERATION_END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TRANSMIT_SCH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FORM_DS_BURST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TRANSMIT_DS_BURST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FORM_US_BURST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TRANSMIT_US_BURST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QUITE_PERIOD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SM_UPDATECHANNEL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0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6 - General 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975798" cy="525658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Transmission of any packet follows the following sequence of events: 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endParaRPr lang="en-IN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endParaRPr lang="en-IN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endParaRPr lang="en-US" sz="1800" dirty="0" smtClean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 smtClean="0"/>
              <a:t>The </a:t>
            </a:r>
            <a:r>
              <a:rPr lang="en-US" sz="1800" dirty="0"/>
              <a:t>PHY_OUT of SCH is scheduled by </a:t>
            </a:r>
            <a:r>
              <a:rPr lang="en-US" sz="1800" dirty="0" smtClean="0"/>
              <a:t>TRANSMIT_SCH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US" sz="14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 smtClean="0"/>
              <a:t>All </a:t>
            </a:r>
            <a:r>
              <a:rPr lang="en-US" sz="1800" dirty="0"/>
              <a:t>other PHY_OUTS are </a:t>
            </a:r>
            <a:r>
              <a:rPr lang="en-US" sz="1800" dirty="0" smtClean="0"/>
              <a:t>scheduled </a:t>
            </a:r>
            <a:r>
              <a:rPr lang="en-US" sz="1800" dirty="0"/>
              <a:t>by TRANSMIT_BURST (DS/US) </a:t>
            </a:r>
            <a:r>
              <a:rPr lang="en-US" sz="1800" dirty="0" smtClean="0"/>
              <a:t>      events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US" sz="14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 smtClean="0"/>
              <a:t>Any </a:t>
            </a:r>
            <a:r>
              <a:rPr lang="en-US" sz="1800" dirty="0"/>
              <a:t>processing of the packet can be done at the receiver after </a:t>
            </a:r>
            <a:r>
              <a:rPr lang="en-US" sz="1800" dirty="0" smtClean="0"/>
              <a:t>MAC_IN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US" sz="1400" dirty="0" smtClean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If </a:t>
            </a:r>
            <a:r>
              <a:rPr lang="en-US" sz="1800" dirty="0"/>
              <a:t>during </a:t>
            </a:r>
            <a:r>
              <a:rPr lang="en-IN" sz="1800" dirty="0"/>
              <a:t>TRANSMIT_SCH event, if the operating </a:t>
            </a:r>
            <a:r>
              <a:rPr lang="en-IN" sz="1800" dirty="0" smtClean="0"/>
              <a:t>channel is NULL, then it will </a:t>
            </a:r>
            <a:r>
              <a:rPr lang="en-IN" sz="1800" dirty="0" err="1" smtClean="0"/>
              <a:t>shedule</a:t>
            </a:r>
            <a:r>
              <a:rPr lang="en-IN" sz="1800" dirty="0" smtClean="0"/>
              <a:t> a SM_UPDATECHANNEL event zero seconds later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</a:pPr>
            <a:endParaRPr lang="en-IN" sz="1600" dirty="0" smtClean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No transmission from BS will occur after that until an </a:t>
            </a:r>
            <a:r>
              <a:rPr lang="en-IN" sz="1800" dirty="0" smtClean="0"/>
              <a:t>operating channel is       found</a:t>
            </a:r>
            <a:endParaRPr lang="en-US" sz="1800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1043225" y="1510422"/>
            <a:ext cx="7057550" cy="655177"/>
            <a:chOff x="971600" y="1545312"/>
            <a:chExt cx="7057550" cy="655177"/>
          </a:xfrm>
        </p:grpSpPr>
        <p:sp>
          <p:nvSpPr>
            <p:cNvPr id="10" name="Rectangle 9"/>
            <p:cNvSpPr/>
            <p:nvPr/>
          </p:nvSpPr>
          <p:spPr>
            <a:xfrm>
              <a:off x="971600" y="1628800"/>
              <a:ext cx="1660746" cy="5716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PHY_OUT </a:t>
              </a:r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   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transmitter/source 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39952" y="1645708"/>
              <a:ext cx="1224136" cy="5378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PHY_IN into receiver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33006" y="1645708"/>
              <a:ext cx="1296144" cy="537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MAC_IN into receiver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829036" y="1914644"/>
              <a:ext cx="111422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652120" y="1914644"/>
              <a:ext cx="864862" cy="2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637309" y="1545312"/>
              <a:ext cx="14673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Transmission Time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70490" y="1551036"/>
              <a:ext cx="7889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 delay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1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7 - SUPERFRAME and 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6" y="3861048"/>
            <a:ext cx="7784989" cy="2490237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36" y="1052736"/>
            <a:ext cx="7136928" cy="22170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7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8</a:t>
            </a:r>
            <a:r>
              <a:rPr lang="en-US" dirty="0" smtClean="0"/>
              <a:t> - DS TIMER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8335838" cy="52565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Transmission of any packet follows the following sequence of events: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endParaRPr lang="en-I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endParaRPr lang="en-I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endParaRPr lang="en-I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 smtClean="0"/>
              <a:t>The </a:t>
            </a:r>
            <a:r>
              <a:rPr lang="en-US" sz="1800" dirty="0"/>
              <a:t>PHY_OUT of SCH is scheduled by </a:t>
            </a:r>
            <a:r>
              <a:rPr lang="en-US" sz="1800" dirty="0" smtClean="0"/>
              <a:t>TRANSMIT_SCH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US" sz="14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All other PHY_OUTS are scheduled by TRANSMIT_BURST (DS/US) </a:t>
            </a:r>
            <a:r>
              <a:rPr lang="en-US" sz="1800" dirty="0" smtClean="0"/>
              <a:t>events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US" sz="14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Any processing of the packet can be done at the receiver after </a:t>
            </a:r>
            <a:r>
              <a:rPr lang="en-US" sz="1800" dirty="0" smtClean="0"/>
              <a:t>MAC_IN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US" sz="14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 smtClean="0"/>
              <a:t>The operation of Incumbent is governed by </a:t>
            </a: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INCUMBENT_OPERATION_START  and INCUMBENT_OPERATION_END events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US" sz="14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 smtClean="0"/>
              <a:t>Incumbent is OFF for </a:t>
            </a:r>
            <a:r>
              <a:rPr lang="en-US" sz="1800" dirty="0" err="1" smtClean="0"/>
              <a:t>OperationIntervalTime</a:t>
            </a:r>
            <a:r>
              <a:rPr lang="en-US" sz="1800" dirty="0" smtClean="0"/>
              <a:t> &amp; ON for </a:t>
            </a:r>
            <a:r>
              <a:rPr lang="en-US" sz="1800" dirty="0" err="1" smtClean="0"/>
              <a:t>OperationIntervalTime</a:t>
            </a:r>
            <a:r>
              <a:rPr lang="en-US" sz="1800" dirty="0" smtClean="0"/>
              <a:t>. This cycle keeps on repeating</a:t>
            </a:r>
            <a:endParaRPr lang="en-IN" sz="18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043225" y="1501876"/>
            <a:ext cx="7057550" cy="655177"/>
            <a:chOff x="971600" y="1545312"/>
            <a:chExt cx="7057550" cy="655177"/>
          </a:xfrm>
        </p:grpSpPr>
        <p:sp>
          <p:nvSpPr>
            <p:cNvPr id="13" name="Rectangle 12"/>
            <p:cNvSpPr/>
            <p:nvPr/>
          </p:nvSpPr>
          <p:spPr>
            <a:xfrm>
              <a:off x="971600" y="1628800"/>
              <a:ext cx="1660746" cy="5716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PHY_OUT </a:t>
              </a:r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   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transmitter/source 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39952" y="1645708"/>
              <a:ext cx="1224136" cy="5378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PHY_IN into receiver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33006" y="1645708"/>
              <a:ext cx="1296144" cy="537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MAC_IN into receiver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829036" y="1914644"/>
              <a:ext cx="111422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652120" y="1914644"/>
              <a:ext cx="864862" cy="2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37309" y="1545312"/>
              <a:ext cx="14673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Transmission Time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0490" y="1551036"/>
              <a:ext cx="7889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 delay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5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 of 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8"/>
            <a:ext cx="8174732" cy="5400600"/>
          </a:xfrm>
        </p:spPr>
        <p:txBody>
          <a:bodyPr>
            <a:normAutofit/>
          </a:bodyPr>
          <a:lstStyle/>
          <a:p>
            <a:pPr marL="274320" indent="-274320" algn="just">
              <a:spcBef>
                <a:spcPts val="600"/>
              </a:spcBef>
              <a:buClr>
                <a:srgbClr val="0BD0D9"/>
              </a:buClr>
              <a:defRPr/>
            </a:pPr>
            <a:endParaRPr lang="en-US" sz="1800" dirty="0" smtClean="0"/>
          </a:p>
          <a:p>
            <a:pPr marL="274320" indent="-274320" algn="just">
              <a:spcBef>
                <a:spcPts val="600"/>
              </a:spcBef>
              <a:buClr>
                <a:srgbClr val="0BD0D9"/>
              </a:buClr>
              <a:defRPr/>
            </a:pPr>
            <a:endParaRPr lang="en-US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endParaRPr lang="en-US" sz="1800" dirty="0" smtClean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 smtClean="0"/>
              <a:t>SCH </a:t>
            </a:r>
            <a:r>
              <a:rPr lang="en-US" sz="1800" dirty="0"/>
              <a:t>is transferred in the beginning of every </a:t>
            </a:r>
            <a:r>
              <a:rPr lang="en-US" sz="1800" dirty="0" err="1" smtClean="0"/>
              <a:t>superframe</a:t>
            </a:r>
            <a:endParaRPr lang="en-US" sz="1800" dirty="0" smtClean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US" sz="14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SCH packet has some fields related to </a:t>
            </a:r>
            <a:r>
              <a:rPr lang="en-US" sz="1800" dirty="0" smtClean="0"/>
              <a:t>QUIET </a:t>
            </a:r>
            <a:r>
              <a:rPr lang="en-US" sz="1800" dirty="0"/>
              <a:t>PERIOD including cycle </a:t>
            </a:r>
            <a:r>
              <a:rPr lang="en-US" sz="1800" dirty="0" smtClean="0"/>
              <a:t>       length</a:t>
            </a:r>
            <a:r>
              <a:rPr lang="en-US" sz="1800" dirty="0"/>
              <a:t>, cycle duration, cycle offset and cycle bitmap </a:t>
            </a:r>
            <a:endParaRPr lang="en-US" sz="1800" dirty="0" smtClean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US" sz="14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 smtClean="0"/>
              <a:t>MAC_IN </a:t>
            </a:r>
            <a:r>
              <a:rPr lang="en-US" sz="1800" dirty="0"/>
              <a:t>of SCH copies the information about </a:t>
            </a:r>
            <a:r>
              <a:rPr lang="en-IN" sz="1800" dirty="0" err="1" smtClean="0"/>
              <a:t>IntraFrameQuietPeriod</a:t>
            </a:r>
            <a:r>
              <a:rPr lang="en-IN" sz="1800" dirty="0" smtClean="0"/>
              <a:t>          length</a:t>
            </a:r>
            <a:r>
              <a:rPr lang="en-IN" sz="1800" dirty="0"/>
              <a:t>, bitmap </a:t>
            </a:r>
            <a:r>
              <a:rPr lang="en-IN" sz="1800" dirty="0" smtClean="0"/>
              <a:t>and </a:t>
            </a:r>
            <a:r>
              <a:rPr lang="en-IN" sz="1800" dirty="0"/>
              <a:t>the duration from the SCH packet to the </a:t>
            </a:r>
            <a:r>
              <a:rPr lang="en-IN" sz="1800" dirty="0" smtClean="0"/>
              <a:t>CPE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IN" sz="14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The transfer process is similar to that of other control packets transmitted in </a:t>
            </a:r>
            <a:r>
              <a:rPr lang="en-US" sz="1800" dirty="0" smtClean="0"/>
              <a:t>DS_BURST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None/>
              <a:defRPr/>
            </a:pP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64096" y="1096804"/>
            <a:ext cx="8539286" cy="689871"/>
            <a:chOff x="264096" y="1309019"/>
            <a:chExt cx="8539286" cy="689871"/>
          </a:xfrm>
        </p:grpSpPr>
        <p:sp>
          <p:nvSpPr>
            <p:cNvPr id="12" name="Rectangle 11"/>
            <p:cNvSpPr/>
            <p:nvPr/>
          </p:nvSpPr>
          <p:spPr>
            <a:xfrm>
              <a:off x="264096" y="1318376"/>
              <a:ext cx="1019534" cy="600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Transmit SCH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94151" y="1318375"/>
              <a:ext cx="1085761" cy="60006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PHY_OUT from BS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7263" y="1318375"/>
              <a:ext cx="1226945" cy="600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PHY_IN into each node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24328" y="1318375"/>
              <a:ext cx="1279054" cy="60006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MAC_IN into each node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923928" y="1687707"/>
              <a:ext cx="111422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32240" y="1683340"/>
              <a:ext cx="6950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929255" y="1352559"/>
              <a:ext cx="10910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Transmission</a:t>
              </a:r>
            </a:p>
            <a:p>
              <a:pPr algn="ctr">
                <a:lnSpc>
                  <a:spcPct val="150000"/>
                </a:lnSpc>
              </a:pPr>
              <a:r>
                <a:rPr lang="en-I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83099" y="1345980"/>
              <a:ext cx="5501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 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461422" y="1637784"/>
              <a:ext cx="111422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403648" y="1309019"/>
              <a:ext cx="11315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2* symbol 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DS_BURST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74320" indent="-27432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endParaRPr lang="en-US" dirty="0" smtClean="0"/>
          </a:p>
          <a:p>
            <a:pPr marL="274320" indent="-27432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endParaRPr lang="en-US" dirty="0"/>
          </a:p>
          <a:p>
            <a:pPr marL="274320" indent="-27432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endParaRPr lang="en-US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dirty="0" smtClean="0"/>
              <a:t>FORM_DS_BURST </a:t>
            </a:r>
            <a:r>
              <a:rPr lang="en-US" dirty="0"/>
              <a:t>occurs in the beginning of every </a:t>
            </a:r>
            <a:r>
              <a:rPr lang="en-US" dirty="0" smtClean="0"/>
              <a:t>frame</a:t>
            </a:r>
            <a:endParaRPr lang="en-US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dirty="0"/>
              <a:t>It generates all the control packets of DS </a:t>
            </a:r>
            <a:r>
              <a:rPr lang="en-US" dirty="0" err="1" smtClean="0"/>
              <a:t>Subframe</a:t>
            </a:r>
            <a:r>
              <a:rPr lang="en-US" dirty="0" smtClean="0"/>
              <a:t> </a:t>
            </a:r>
            <a:r>
              <a:rPr lang="en-US" dirty="0"/>
              <a:t>including FCH, </a:t>
            </a:r>
            <a:r>
              <a:rPr lang="en-US" dirty="0" smtClean="0"/>
              <a:t>         DS-MAP</a:t>
            </a:r>
            <a:r>
              <a:rPr lang="en-US" dirty="0"/>
              <a:t>, US-MAP, UCD, DCD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dirty="0"/>
              <a:t>After the control </a:t>
            </a:r>
            <a:r>
              <a:rPr lang="en-US" dirty="0" smtClean="0"/>
              <a:t>packets, </a:t>
            </a:r>
            <a:r>
              <a:rPr lang="en-US" dirty="0"/>
              <a:t>non-broadcasting packets &amp; </a:t>
            </a:r>
            <a:r>
              <a:rPr lang="en-US" dirty="0" smtClean="0"/>
              <a:t>then </a:t>
            </a:r>
            <a:r>
              <a:rPr lang="en-US" dirty="0"/>
              <a:t>the packets </a:t>
            </a:r>
            <a:r>
              <a:rPr lang="en-US" dirty="0" smtClean="0"/>
              <a:t>  to </a:t>
            </a:r>
            <a:r>
              <a:rPr lang="en-US" dirty="0"/>
              <a:t>be broadcasted are added to the </a:t>
            </a:r>
            <a:r>
              <a:rPr lang="en-US" dirty="0" err="1" smtClean="0"/>
              <a:t>subframe</a:t>
            </a:r>
            <a:endParaRPr lang="en-US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dirty="0"/>
              <a:t>Then PHY_OUT of each packet occurs </a:t>
            </a:r>
            <a:r>
              <a:rPr lang="en-US" dirty="0" smtClean="0"/>
              <a:t>sequentially</a:t>
            </a:r>
            <a:endParaRPr lang="en-US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dirty="0" err="1" smtClean="0"/>
              <a:t>NetSim</a:t>
            </a:r>
            <a:r>
              <a:rPr lang="en-US" dirty="0" smtClean="0"/>
              <a:t> </a:t>
            </a:r>
            <a:r>
              <a:rPr lang="en-US" dirty="0"/>
              <a:t>transmits one burst in one symbol duration. To know more about symbol, see </a:t>
            </a:r>
            <a:r>
              <a:rPr lang="en-US" dirty="0" err="1"/>
              <a:t>OFDMA.c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standard</a:t>
            </a:r>
            <a:endParaRPr lang="en-US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dirty="0"/>
              <a:t>After MAC_IN of packet, any processing can be done if </a:t>
            </a:r>
            <a:r>
              <a:rPr lang="en-US" dirty="0" smtClean="0"/>
              <a:t>required</a:t>
            </a:r>
            <a:endParaRPr lang="en-US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dirty="0"/>
              <a:t>If the control packet is FCH, then the control will decide if a Quite Period will occur  in the later part of the current frame based on the SCH bitmap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dirty="0"/>
              <a:t>DCD, UCD &amp; DS_MAP are used for timing and channel </a:t>
            </a:r>
            <a:r>
              <a:rPr lang="en-US" dirty="0" smtClean="0"/>
              <a:t>synchronization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4096" y="1096804"/>
            <a:ext cx="8539286" cy="689871"/>
            <a:chOff x="264096" y="1309019"/>
            <a:chExt cx="8539286" cy="689871"/>
          </a:xfrm>
        </p:grpSpPr>
        <p:sp>
          <p:nvSpPr>
            <p:cNvPr id="16" name="Rectangle 15"/>
            <p:cNvSpPr/>
            <p:nvPr/>
          </p:nvSpPr>
          <p:spPr>
            <a:xfrm>
              <a:off x="264096" y="1318376"/>
              <a:ext cx="1019534" cy="600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Transmit DS </a:t>
              </a:r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Burst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4151" y="1318375"/>
              <a:ext cx="1085761" cy="60006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PHY_OUT from BS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17263" y="1318375"/>
              <a:ext cx="1226945" cy="600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PHY_IN into each node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24328" y="1318375"/>
              <a:ext cx="1279054" cy="60006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MAC_IN into each node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923928" y="1687707"/>
              <a:ext cx="111422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655326" y="1683340"/>
              <a:ext cx="6950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929255" y="1352559"/>
              <a:ext cx="10910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Transmission</a:t>
              </a:r>
            </a:p>
            <a:p>
              <a:pPr algn="ctr">
                <a:lnSpc>
                  <a:spcPct val="150000"/>
                </a:lnSpc>
              </a:pPr>
              <a:r>
                <a:rPr lang="en-I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06185" y="1345980"/>
              <a:ext cx="5501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 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461422" y="1637784"/>
              <a:ext cx="111422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03648" y="1309019"/>
              <a:ext cx="11315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1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9</a:t>
            </a:r>
            <a:r>
              <a:rPr lang="en-US" dirty="0" smtClean="0"/>
              <a:t> - US TIMER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8335838" cy="525658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IN" sz="1800" dirty="0"/>
              <a:t>US_MAP holds information about the allocation of upstream slots to various </a:t>
            </a:r>
            <a:r>
              <a:rPr lang="en-IN" sz="1800" dirty="0" smtClean="0"/>
              <a:t>CPEs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IN" sz="1800" dirty="0" smtClean="0"/>
              <a:t>The </a:t>
            </a:r>
            <a:r>
              <a:rPr lang="en-IN" sz="1800" dirty="0"/>
              <a:t>control will allocate the first 6 </a:t>
            </a:r>
            <a:r>
              <a:rPr lang="en-IN" sz="1800" dirty="0" err="1"/>
              <a:t>subchannels</a:t>
            </a:r>
            <a:r>
              <a:rPr lang="en-IN" sz="1800" dirty="0"/>
              <a:t> for BW Request transmission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US_MAP is processed when its MAC_IN  occurs in a </a:t>
            </a:r>
            <a:r>
              <a:rPr lang="en-US" sz="1800" dirty="0" smtClean="0"/>
              <a:t>CPE</a:t>
            </a:r>
            <a:endParaRPr lang="en-US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Then slots will be allocated to each CPE in the  upstream </a:t>
            </a:r>
            <a:r>
              <a:rPr lang="en-US" sz="1800" dirty="0" err="1"/>
              <a:t>subframe</a:t>
            </a:r>
            <a:r>
              <a:rPr lang="en-US" sz="1800" dirty="0"/>
              <a:t> of </a:t>
            </a:r>
            <a:r>
              <a:rPr lang="en-US" sz="1800" dirty="0" smtClean="0"/>
              <a:t>the       </a:t>
            </a:r>
            <a:r>
              <a:rPr lang="en-US" sz="1800" dirty="0"/>
              <a:t>current frame as dictated by the IE’s in the </a:t>
            </a:r>
            <a:r>
              <a:rPr lang="en-US" sz="1800" dirty="0" smtClean="0"/>
              <a:t>US_MAP</a:t>
            </a:r>
            <a:endParaRPr lang="en-US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The slots are allocated in increasing order of SID’s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NetSim </a:t>
            </a:r>
            <a:r>
              <a:rPr lang="en-US" sz="1800" dirty="0" smtClean="0"/>
              <a:t>keeps </a:t>
            </a:r>
            <a:r>
              <a:rPr lang="en-US" sz="1800" dirty="0"/>
              <a:t>track of how many slots have been booked for other CPE’s, </a:t>
            </a:r>
            <a:r>
              <a:rPr lang="en-US" sz="1800" dirty="0" smtClean="0"/>
              <a:t>  which </a:t>
            </a:r>
            <a:r>
              <a:rPr lang="en-US" sz="1800" dirty="0"/>
              <a:t>have a lesser SID, in the variable </a:t>
            </a:r>
            <a:r>
              <a:rPr lang="en-US" sz="1800" dirty="0" err="1" smtClean="0"/>
              <a:t>nslot</a:t>
            </a:r>
            <a:endParaRPr lang="en-US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Based on </a:t>
            </a:r>
            <a:r>
              <a:rPr lang="en-US" sz="1800" dirty="0" err="1"/>
              <a:t>nslot</a:t>
            </a:r>
            <a:r>
              <a:rPr lang="en-US" sz="1800" dirty="0"/>
              <a:t>, NetSim calculates </a:t>
            </a:r>
            <a:r>
              <a:rPr lang="en-IN" sz="1800" dirty="0" err="1"/>
              <a:t>dStartTime</a:t>
            </a:r>
            <a:r>
              <a:rPr lang="en-IN" sz="1800" dirty="0"/>
              <a:t> , which marks the beginning of time reserved for this </a:t>
            </a:r>
            <a:r>
              <a:rPr lang="en-IN" sz="1800" dirty="0" smtClean="0"/>
              <a:t>CPE</a:t>
            </a:r>
            <a:endParaRPr lang="en-IN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NetSim also calculates the number of bytes allocated to the CPE based on </a:t>
            </a:r>
            <a:r>
              <a:rPr lang="en-US" sz="1800" dirty="0" smtClean="0"/>
              <a:t>   its </a:t>
            </a:r>
            <a:r>
              <a:rPr lang="en-US" sz="1800" dirty="0"/>
              <a:t>US_IE</a:t>
            </a:r>
          </a:p>
        </p:txBody>
      </p:sp>
    </p:spTree>
    <p:extLst>
      <p:ext uri="{BB962C8B-B14F-4D97-AF65-F5344CB8AC3E}">
        <p14:creationId xmlns:p14="http://schemas.microsoft.com/office/powerpoint/2010/main" val="6374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FORM_US_BURST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8191822" cy="525658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MAC_IN of US_MAP leads to FORM_US_BURST </a:t>
            </a:r>
            <a:r>
              <a:rPr lang="en-US" sz="1800" dirty="0" smtClean="0"/>
              <a:t>event</a:t>
            </a:r>
            <a:endParaRPr lang="en-US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Each CPE has a list of  queues of packets which need to be sent, called </a:t>
            </a:r>
            <a:r>
              <a:rPr lang="en-US" sz="1800" dirty="0" smtClean="0"/>
              <a:t>     </a:t>
            </a:r>
            <a:r>
              <a:rPr lang="en-IN" sz="1800" dirty="0" err="1" smtClean="0"/>
              <a:t>pstruQueuedPacketList</a:t>
            </a:r>
            <a:endParaRPr lang="en-IN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This list has queues of packets classified into various categories based </a:t>
            </a:r>
            <a:r>
              <a:rPr lang="en-US" sz="1800" dirty="0" smtClean="0"/>
              <a:t>on    type </a:t>
            </a:r>
            <a:r>
              <a:rPr lang="en-US" sz="1800" dirty="0"/>
              <a:t>of packet</a:t>
            </a:r>
            <a:r>
              <a:rPr lang="en-US" sz="1800" dirty="0" smtClean="0"/>
              <a:t>.(The </a:t>
            </a:r>
            <a:r>
              <a:rPr lang="en-US" sz="1800" dirty="0"/>
              <a:t>queues are related with QOS ; see the </a:t>
            </a:r>
            <a:r>
              <a:rPr lang="en-IN" sz="1800" b="1" dirty="0"/>
              <a:t>Applications - </a:t>
            </a:r>
            <a:r>
              <a:rPr lang="en-IN" sz="1800" b="1" dirty="0" smtClean="0"/>
              <a:t> Priority </a:t>
            </a:r>
            <a:r>
              <a:rPr lang="en-IN" sz="1800" b="1" dirty="0"/>
              <a:t>and </a:t>
            </a:r>
            <a:r>
              <a:rPr lang="en-IN" sz="1800" b="1" dirty="0" err="1"/>
              <a:t>QoS</a:t>
            </a:r>
            <a:r>
              <a:rPr lang="en-IN" sz="1800" b="1" dirty="0"/>
              <a:t> </a:t>
            </a:r>
            <a:r>
              <a:rPr lang="en-US" sz="1800" dirty="0"/>
              <a:t> section in the user manual  for more help)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NetSim then scans the size of the queues  </a:t>
            </a:r>
            <a:r>
              <a:rPr lang="en-US" sz="1800" dirty="0" smtClean="0"/>
              <a:t>sequentially</a:t>
            </a:r>
            <a:endParaRPr lang="en-US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 If some queue ‘q’ is larger than the remaining portion of allocated </a:t>
            </a:r>
            <a:r>
              <a:rPr lang="en-US" sz="1800" dirty="0" smtClean="0"/>
              <a:t>              bandwidth , then </a:t>
            </a:r>
            <a:r>
              <a:rPr lang="en-US" sz="1800" dirty="0"/>
              <a:t>separate BW_REQUEST </a:t>
            </a:r>
            <a:r>
              <a:rPr lang="en-US" sz="1800" dirty="0" smtClean="0"/>
              <a:t>packets  </a:t>
            </a:r>
            <a:r>
              <a:rPr lang="en-US" sz="1800" dirty="0"/>
              <a:t>are created </a:t>
            </a:r>
            <a:r>
              <a:rPr lang="en-US" sz="1800" dirty="0" smtClean="0"/>
              <a:t>and            transmitted </a:t>
            </a:r>
            <a:r>
              <a:rPr lang="en-US" sz="1800" dirty="0"/>
              <a:t>immediately for queues ‘q’, ‘q+1’,…. containing the required </a:t>
            </a:r>
            <a:r>
              <a:rPr lang="en-US" sz="1800" dirty="0" smtClean="0"/>
              <a:t>      bandwidth</a:t>
            </a:r>
            <a:endParaRPr lang="en-US" sz="18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If some bytes are already allocated to the CPE, NetSim  scans the size of    each packet of each queue and add all the packets which can be sent to    </a:t>
            </a:r>
            <a:r>
              <a:rPr lang="en-IN" sz="1800" dirty="0" err="1" smtClean="0"/>
              <a:t>pstruUSBurst</a:t>
            </a:r>
            <a:r>
              <a:rPr lang="en-IN" sz="1800" dirty="0" smtClean="0"/>
              <a:t> </a:t>
            </a:r>
            <a:r>
              <a:rPr lang="en-US" sz="1800" dirty="0" smtClean="0"/>
              <a:t> list of that CPE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defRPr/>
            </a:pPr>
            <a:r>
              <a:rPr lang="en-US" sz="1800" dirty="0"/>
              <a:t>The </a:t>
            </a:r>
            <a:r>
              <a:rPr lang="en-IN" sz="1800" dirty="0" err="1"/>
              <a:t>pstruUSBurst</a:t>
            </a:r>
            <a:r>
              <a:rPr lang="en-IN" sz="1800" dirty="0"/>
              <a:t> </a:t>
            </a:r>
            <a:r>
              <a:rPr lang="en-US" sz="1800" dirty="0"/>
              <a:t> list of CPE is checked for a packet </a:t>
            </a:r>
            <a:r>
              <a:rPr lang="en-IN" sz="1800" dirty="0"/>
              <a:t>at </a:t>
            </a:r>
            <a:r>
              <a:rPr lang="en-IN" sz="1800" dirty="0" err="1"/>
              <a:t>dStartTime</a:t>
            </a:r>
            <a:r>
              <a:rPr lang="en-US" sz="1800" dirty="0"/>
              <a:t>. If a </a:t>
            </a:r>
            <a:r>
              <a:rPr lang="en-US" sz="1800" dirty="0" smtClean="0"/>
              <a:t>     packet </a:t>
            </a:r>
            <a:r>
              <a:rPr lang="en-US" sz="1800" dirty="0"/>
              <a:t>is present, then it is transmitted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The service flow is also terminated if the </a:t>
            </a:r>
            <a:r>
              <a:rPr lang="en-US" sz="1800" dirty="0" err="1" smtClean="0"/>
              <a:t>ApplicationEndFlag</a:t>
            </a:r>
            <a:r>
              <a:rPr lang="en-US" sz="1800" dirty="0" smtClean="0"/>
              <a:t> in the packet    is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7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BW_REQUEST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8191822" cy="2952327"/>
          </a:xfrm>
        </p:spPr>
        <p:txBody>
          <a:bodyPr/>
          <a:lstStyle/>
          <a:p>
            <a:pPr marL="342900" indent="-342900" algn="just">
              <a:buClr>
                <a:srgbClr val="0BD0D9"/>
              </a:buClr>
              <a:defRPr/>
            </a:pPr>
            <a:r>
              <a:rPr lang="en-US" sz="1800" dirty="0"/>
              <a:t>This will occur when MAC_IN of the BW_REQUEST packet in the </a:t>
            </a:r>
            <a:r>
              <a:rPr lang="en-US" sz="1800" dirty="0" smtClean="0"/>
              <a:t>BS takes place</a:t>
            </a:r>
            <a:endParaRPr lang="en-US" sz="1800" dirty="0"/>
          </a:p>
          <a:p>
            <a:pPr marL="342900" indent="-342900" algn="just">
              <a:buClr>
                <a:srgbClr val="0BD0D9"/>
              </a:buClr>
              <a:defRPr/>
            </a:pPr>
            <a:r>
              <a:rPr lang="en-US" sz="1800" dirty="0"/>
              <a:t>It will calculate the number of slots required for the CPE based on the </a:t>
            </a:r>
            <a:r>
              <a:rPr lang="en-US" sz="1800" dirty="0" err="1"/>
              <a:t>nBR</a:t>
            </a:r>
            <a:r>
              <a:rPr lang="en-US" sz="1800" dirty="0"/>
              <a:t> </a:t>
            </a:r>
            <a:r>
              <a:rPr lang="en-US" sz="1800" dirty="0" smtClean="0"/>
              <a:t> field </a:t>
            </a:r>
            <a:r>
              <a:rPr lang="en-US" sz="1800" dirty="0"/>
              <a:t>of the </a:t>
            </a:r>
            <a:r>
              <a:rPr lang="en-US" sz="1800" dirty="0" smtClean="0"/>
              <a:t>packet</a:t>
            </a:r>
            <a:endParaRPr lang="en-US" sz="1800" dirty="0"/>
          </a:p>
          <a:p>
            <a:pPr marL="342900" indent="-342900" algn="just">
              <a:buClr>
                <a:srgbClr val="0BD0D9"/>
              </a:buClr>
              <a:defRPr/>
            </a:pPr>
            <a:r>
              <a:rPr lang="en-US" sz="1800" dirty="0"/>
              <a:t>It will then increase the number of slots allocated to the CPE if </a:t>
            </a:r>
            <a:r>
              <a:rPr lang="en-US" sz="1800" dirty="0" smtClean="0"/>
              <a:t>required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3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10 - QUIET PERIOD EVENT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QUIET PERIOD is the time reserved for sensing within a frame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Whenever MAC_IN of FCH occurs in a node, the control will decide if a Quiet Period will occur  in the later part of the current frame based on     the SCH bitmap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If the bit for that frame is 1, then a quite period event is added a symbol duration before the actual period should start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Then a sensing function will be called, which will tell if any incumbent(s) are operational on that channel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Probability of false alarm and that of detection are also implemented  in     NetSim </a:t>
            </a:r>
            <a:endParaRPr lang="en-US" sz="1800" dirty="0"/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NOTE: If channel n is being used by an incumbent, then n-1,n,n+1 can’t be used by the CPE’s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68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Event Programming in NetSim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975798" cy="525658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0BD0D9"/>
              </a:buClr>
            </a:pPr>
            <a:r>
              <a:rPr lang="en-IN" sz="1800" dirty="0" smtClean="0"/>
              <a:t>The entire source code of NetSim is based on Event Programming since NetSim is a Discrete Event Simulator (DES)</a:t>
            </a:r>
          </a:p>
          <a:p>
            <a:pPr marL="342900" indent="-342900" algn="just">
              <a:lnSpc>
                <a:spcPct val="100000"/>
              </a:lnSpc>
              <a:buClr>
                <a:srgbClr val="0BD0D9"/>
              </a:buClr>
            </a:pPr>
            <a:endParaRPr lang="en-IN" sz="1800" dirty="0" smtClean="0"/>
          </a:p>
          <a:p>
            <a:pPr marL="342900" indent="-342900" algn="just">
              <a:lnSpc>
                <a:spcPct val="100000"/>
              </a:lnSpc>
              <a:buClr>
                <a:srgbClr val="0BD0D9"/>
              </a:buClr>
            </a:pPr>
            <a:r>
              <a:rPr lang="en-IN" sz="1800" dirty="0" smtClean="0"/>
              <a:t>Event-driven programming is a programming paradigm where flow of       program is determined by different events. In NetSim there are different    layer specific events and its sub-events</a:t>
            </a:r>
          </a:p>
          <a:p>
            <a:pPr marL="342900" indent="-342900" algn="just">
              <a:lnSpc>
                <a:spcPct val="100000"/>
              </a:lnSpc>
              <a:buClr>
                <a:srgbClr val="0BD0D9"/>
              </a:buClr>
            </a:pPr>
            <a:endParaRPr lang="en-IN" sz="1800" dirty="0" smtClean="0"/>
          </a:p>
          <a:p>
            <a:pPr marL="342900" indent="-342900" algn="just">
              <a:lnSpc>
                <a:spcPct val="100000"/>
              </a:lnSpc>
              <a:buClr>
                <a:srgbClr val="0BD0D9"/>
              </a:buClr>
            </a:pPr>
            <a:r>
              <a:rPr lang="en-IN" sz="1800" dirty="0" smtClean="0"/>
              <a:t>In NetSim, the kernel does the entire event handling. While, inserting an event into the kernel its event time(</a:t>
            </a:r>
            <a:r>
              <a:rPr lang="en-IN" sz="1800" dirty="0" err="1" smtClean="0"/>
              <a:t>dEventTime</a:t>
            </a:r>
            <a:r>
              <a:rPr lang="en-IN" sz="1800" dirty="0" smtClean="0"/>
              <a:t>) should also mentioned   and this event time decides the order of execution of events. </a:t>
            </a:r>
          </a:p>
          <a:p>
            <a:pPr marL="342900" indent="-342900" algn="just">
              <a:lnSpc>
                <a:spcPct val="100000"/>
              </a:lnSpc>
              <a:buClr>
                <a:srgbClr val="0BD0D9"/>
              </a:buClr>
            </a:pPr>
            <a:endParaRPr lang="en-IN" sz="1800" dirty="0" smtClean="0"/>
          </a:p>
          <a:p>
            <a:pPr marL="342900" indent="-342900" algn="just">
              <a:lnSpc>
                <a:spcPct val="100000"/>
              </a:lnSpc>
              <a:buClr>
                <a:srgbClr val="0BD0D9"/>
              </a:buClr>
            </a:pPr>
            <a:r>
              <a:rPr lang="en-IN" sz="1800" dirty="0" smtClean="0"/>
              <a:t>Events are executed in increasing order of their event time.</a:t>
            </a:r>
          </a:p>
          <a:p>
            <a:pPr marL="342900" indent="-342900" algn="just">
              <a:lnSpc>
                <a:spcPct val="100000"/>
              </a:lnSpc>
              <a:buClr>
                <a:srgbClr val="0BD0D9"/>
              </a:buClr>
            </a:pPr>
            <a:endParaRPr lang="en-IN" sz="1800" dirty="0" smtClean="0"/>
          </a:p>
          <a:p>
            <a:pPr marL="342900" indent="-342900" algn="just">
              <a:lnSpc>
                <a:spcPct val="100000"/>
              </a:lnSpc>
              <a:buClr>
                <a:srgbClr val="0BD0D9"/>
              </a:buClr>
            </a:pPr>
            <a:r>
              <a:rPr lang="en-IN" sz="1800" dirty="0" smtClean="0"/>
              <a:t>NetSim does not use any scripting language and all codes are in C</a:t>
            </a:r>
          </a:p>
        </p:txBody>
      </p:sp>
    </p:spTree>
    <p:extLst>
      <p:ext uri="{BB962C8B-B14F-4D97-AF65-F5344CB8AC3E}">
        <p14:creationId xmlns:p14="http://schemas.microsoft.com/office/powerpoint/2010/main" val="19691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QUITE PERIOD: UCS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8047806" cy="525658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If any </a:t>
            </a:r>
            <a:r>
              <a:rPr lang="en-US" sz="1800" dirty="0" err="1" smtClean="0"/>
              <a:t>interferrence</a:t>
            </a:r>
            <a:r>
              <a:rPr lang="en-US" sz="1800" dirty="0" smtClean="0"/>
              <a:t> is detected on the operating channel, then it will create a packet with the UCS bit set as 1 in the GMH (Generic Mac header)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UCS (</a:t>
            </a:r>
            <a:r>
              <a:rPr lang="en-IN" sz="1800" dirty="0" smtClean="0"/>
              <a:t>Urgent Coexistence Situation) bit (</a:t>
            </a:r>
            <a:r>
              <a:rPr lang="en-IN" sz="1800" dirty="0" err="1" smtClean="0"/>
              <a:t>pg</a:t>
            </a:r>
            <a:r>
              <a:rPr lang="en-IN" sz="1800" dirty="0" smtClean="0"/>
              <a:t> 36 </a:t>
            </a:r>
            <a:r>
              <a:rPr lang="en-IN" sz="1800" dirty="0" err="1" smtClean="0"/>
              <a:t>Std</a:t>
            </a:r>
            <a:r>
              <a:rPr lang="en-IN" sz="1800" dirty="0" smtClean="0"/>
              <a:t>): Used by the CPE to  alert the BS about an UCS with incumbents in the channel currently being used by the BS or either of its adjacent channels :</a:t>
            </a:r>
          </a:p>
          <a:p>
            <a:pPr marL="685800" lvl="1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500" dirty="0" smtClean="0"/>
              <a:t>0: no incumbent (default)</a:t>
            </a:r>
          </a:p>
          <a:p>
            <a:pPr marL="685800" lvl="1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500" dirty="0" smtClean="0"/>
              <a:t>1: incumbent detected</a:t>
            </a:r>
            <a:endParaRPr lang="en-US" sz="150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Finally the packet is added to the MAC Queue </a:t>
            </a:r>
            <a:r>
              <a:rPr lang="en-IN" sz="1800" dirty="0" err="1" smtClean="0"/>
              <a:t>pstruQueuedPacketList</a:t>
            </a:r>
            <a:r>
              <a:rPr lang="en-IN" sz="1800" dirty="0" smtClean="0"/>
              <a:t>[0], and will be transferred in the US </a:t>
            </a:r>
            <a:r>
              <a:rPr lang="en-IN" sz="1800" dirty="0" err="1" smtClean="0"/>
              <a:t>subframe</a:t>
            </a:r>
            <a:r>
              <a:rPr lang="en-IN" sz="1800" dirty="0" smtClean="0"/>
              <a:t> of the next frame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Now the MAC_IN of the UCS packet  will occur in the next frame in the     base-station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Then the GMH will be obtained  from the MAC overhead of the packet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56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QUIET </a:t>
            </a:r>
            <a:r>
              <a:rPr lang="en-US" dirty="0" smtClean="0"/>
              <a:t>PERIOD: CHS_REQ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8191822" cy="525658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NetSim has a </a:t>
            </a:r>
            <a:r>
              <a:rPr lang="en-IN" sz="1800" dirty="0" err="1" smtClean="0"/>
              <a:t>nCHSREQFlag</a:t>
            </a:r>
            <a:r>
              <a:rPr lang="en-IN" sz="1800" dirty="0" smtClean="0"/>
              <a:t> &amp; a </a:t>
            </a:r>
            <a:r>
              <a:rPr lang="en-US" sz="1800" dirty="0" smtClean="0"/>
              <a:t>variable </a:t>
            </a:r>
            <a:r>
              <a:rPr lang="en-IN" sz="1800" dirty="0" err="1" smtClean="0"/>
              <a:t>chsFrameCount</a:t>
            </a:r>
            <a:r>
              <a:rPr lang="en-IN" sz="1800" dirty="0" smtClean="0"/>
              <a:t>. Together they  ensure that only one </a:t>
            </a:r>
            <a:r>
              <a:rPr lang="en-US" sz="1800" dirty="0" smtClean="0"/>
              <a:t>CHS_REQ packet  is sent in any 2 consecutive frames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800" dirty="0" smtClean="0"/>
              <a:t>The control will proceed only if the flag is 0 and will be changed to 1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The operating channel status will be converted to PROTECTED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Then the control will scan all the channels in the channel list for a                BACK_UP CHANNELS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As soon as one is found, it will create a CHS_REQ packet  and</a:t>
            </a:r>
            <a:r>
              <a:rPr lang="en-IN" sz="1800" dirty="0" smtClean="0"/>
              <a:t> add </a:t>
            </a:r>
            <a:r>
              <a:rPr lang="en-US" sz="1800" dirty="0" smtClean="0"/>
              <a:t>it to      </a:t>
            </a:r>
            <a:r>
              <a:rPr lang="en-IN" sz="1800" dirty="0" smtClean="0"/>
              <a:t>broadcast packet list of the base station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This packet will be transferred in the next frame</a:t>
            </a:r>
            <a:endParaRPr lang="en-IN" sz="180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If no BACK_UP channel is found, then it will set the operating channel as   null</a:t>
            </a:r>
            <a:endParaRPr lang="en-IN" sz="180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US" sz="1800" dirty="0" smtClean="0"/>
              <a:t>When the MAC_IN of CHS_REQ packet occurs in the node,  the operating channel of that BS  will be made the operating channel of that CPE also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7671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47766" y="2629361"/>
            <a:ext cx="60676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00166" y="4242574"/>
            <a:ext cx="6067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 can email technical queries to support@tetcos.com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 - What is Cognitive Radio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975798" cy="5256584"/>
          </a:xfrm>
        </p:spPr>
        <p:txBody>
          <a:bodyPr>
            <a:noAutofit/>
          </a:bodyPr>
          <a:lstStyle/>
          <a:p>
            <a:pPr marL="350838" indent="-350838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defRPr/>
            </a:pPr>
            <a:r>
              <a:rPr lang="en-US" sz="1800" dirty="0"/>
              <a:t>Cognitive radio is a wireless communication system which is aware of the environment and its changes and can adapt its transmission parameters </a:t>
            </a:r>
            <a:r>
              <a:rPr lang="en-US" sz="1800" dirty="0" smtClean="0"/>
              <a:t>accordingly</a:t>
            </a:r>
          </a:p>
          <a:p>
            <a:pPr marL="0" indent="0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buNone/>
              <a:defRPr/>
            </a:pPr>
            <a:endParaRPr lang="en-US" sz="1400" dirty="0"/>
          </a:p>
          <a:p>
            <a:pPr marL="350838" indent="-350838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defRPr/>
            </a:pPr>
            <a:r>
              <a:rPr lang="en-US" sz="1800" dirty="0" smtClean="0"/>
              <a:t>It </a:t>
            </a:r>
            <a:r>
              <a:rPr lang="en-US" sz="1800" dirty="0"/>
              <a:t>has the ability to sense the unused spectrum at a specific time and </a:t>
            </a:r>
            <a:r>
              <a:rPr lang="en-US" sz="1800" dirty="0" smtClean="0"/>
              <a:t>       location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buNone/>
              <a:defRPr/>
            </a:pPr>
            <a:endParaRPr lang="en-US" sz="1400" dirty="0"/>
          </a:p>
          <a:p>
            <a:pPr marL="350838" indent="-350838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defRPr/>
            </a:pPr>
            <a:r>
              <a:rPr lang="en-US" sz="1800" dirty="0" smtClean="0"/>
              <a:t>The </a:t>
            </a:r>
            <a:r>
              <a:rPr lang="en-US" sz="1800" dirty="0"/>
              <a:t>ability to receive and transmit at different frequency band enables the cognitive radio to reconfigure its parameters and select the best </a:t>
            </a:r>
            <a:r>
              <a:rPr lang="en-US" sz="1800" dirty="0" smtClean="0"/>
              <a:t>band</a:t>
            </a:r>
          </a:p>
          <a:p>
            <a:pPr marL="0" indent="0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buNone/>
              <a:defRPr/>
            </a:pPr>
            <a:endParaRPr lang="en-US" sz="1400" dirty="0"/>
          </a:p>
          <a:p>
            <a:pPr marL="350838" indent="-350838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defRPr/>
            </a:pPr>
            <a:r>
              <a:rPr lang="en-US" sz="1800" dirty="0" smtClean="0"/>
              <a:t>This </a:t>
            </a:r>
            <a:r>
              <a:rPr lang="en-US" sz="1800" dirty="0"/>
              <a:t>operates in 54 MHz to 862 MHz </a:t>
            </a:r>
            <a:r>
              <a:rPr lang="en-US" sz="1800" dirty="0" smtClean="0"/>
              <a:t>band</a:t>
            </a:r>
          </a:p>
          <a:p>
            <a:pPr marL="0" indent="0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buNone/>
              <a:defRPr/>
            </a:pPr>
            <a:endParaRPr lang="en-US" sz="1400" dirty="0"/>
          </a:p>
          <a:p>
            <a:pPr marL="350838" indent="-350838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defRPr/>
            </a:pPr>
            <a:r>
              <a:rPr lang="en-IN" sz="1800" dirty="0" smtClean="0"/>
              <a:t>CR </a:t>
            </a:r>
            <a:r>
              <a:rPr lang="en-IN" sz="1800" dirty="0"/>
              <a:t>networks can use the spectrum efficiently by allowing secondary </a:t>
            </a:r>
            <a:r>
              <a:rPr lang="en-IN" sz="1800" dirty="0" smtClean="0"/>
              <a:t>	       (</a:t>
            </a:r>
            <a:r>
              <a:rPr lang="en-IN" sz="1800" dirty="0"/>
              <a:t>unlicensed) systems to opportunistically utilize the unused primary </a:t>
            </a:r>
            <a:r>
              <a:rPr lang="en-IN" sz="1800" dirty="0" smtClean="0"/>
              <a:t>         (</a:t>
            </a:r>
            <a:r>
              <a:rPr lang="en-IN" sz="1800" dirty="0"/>
              <a:t>licensed) bands, commonly referred to as white </a:t>
            </a:r>
            <a:r>
              <a:rPr lang="en-IN" sz="1800" dirty="0" smtClean="0"/>
              <a:t>spaces</a:t>
            </a:r>
            <a:endParaRPr lang="en-IN" sz="1800" dirty="0"/>
          </a:p>
          <a:p>
            <a:pPr marL="0" indent="0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buNone/>
              <a:defRPr/>
            </a:pPr>
            <a:endParaRPr lang="en-IN" sz="1400" dirty="0"/>
          </a:p>
          <a:p>
            <a:pPr marL="350838" indent="-350838" algn="just">
              <a:lnSpc>
                <a:spcPct val="100000"/>
              </a:lnSpc>
              <a:buClr>
                <a:srgbClr val="04617B">
                  <a:lumMod val="60000"/>
                  <a:lumOff val="40000"/>
                </a:srgbClr>
              </a:buClr>
              <a:defRPr/>
            </a:pPr>
            <a:r>
              <a:rPr lang="en-IN" sz="1800" dirty="0" smtClean="0"/>
              <a:t>The </a:t>
            </a:r>
            <a:r>
              <a:rPr lang="en-IN" sz="1800" dirty="0"/>
              <a:t>TV Bands have been chosen by IEEE for Cognitive radio networks </a:t>
            </a:r>
            <a:r>
              <a:rPr lang="en-IN" sz="1800" dirty="0" smtClean="0"/>
              <a:t>   due </a:t>
            </a:r>
            <a:r>
              <a:rPr lang="en-IN" sz="1800" dirty="0"/>
              <a:t>to their great propagation characteristics and their relatively </a:t>
            </a:r>
            <a:r>
              <a:rPr lang="en-IN" sz="1800" dirty="0" smtClean="0"/>
              <a:t>              predictable </a:t>
            </a:r>
            <a:r>
              <a:rPr lang="en-IN" sz="1800" dirty="0"/>
              <a:t>spatiotemporal usage characteristics.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74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and Spectrum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8191822" cy="525658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4617B">
                  <a:lumMod val="60000"/>
                  <a:lumOff val="40000"/>
                </a:srgbClr>
              </a:buClr>
              <a:defRPr/>
            </a:pPr>
            <a:r>
              <a:rPr lang="en-US" sz="1800" dirty="0" smtClean="0"/>
              <a:t>Cognitive Radio Devices in </a:t>
            </a:r>
            <a:r>
              <a:rPr lang="en-US" sz="1800" dirty="0" err="1" smtClean="0"/>
              <a:t>NetSim</a:t>
            </a:r>
            <a:endParaRPr lang="en-US" sz="1800" dirty="0" smtClean="0"/>
          </a:p>
          <a:p>
            <a:pPr marL="685800" lvl="1" indent="-342900" algn="just">
              <a:lnSpc>
                <a:spcPct val="100000"/>
              </a:lnSpc>
              <a:spcBef>
                <a:spcPts val="600"/>
              </a:spcBef>
              <a:buClr>
                <a:srgbClr val="04617B">
                  <a:lumMod val="60000"/>
                  <a:lumOff val="40000"/>
                </a:srgbClr>
              </a:buClr>
              <a:buFont typeface="+mj-lt"/>
              <a:buAutoNum type="arabicPeriod"/>
              <a:defRPr/>
            </a:pPr>
            <a:r>
              <a:rPr lang="en-US" sz="1500" u="sng" dirty="0" smtClean="0"/>
              <a:t>Base </a:t>
            </a:r>
            <a:r>
              <a:rPr lang="en-US" sz="1500" u="sng" dirty="0"/>
              <a:t>Station</a:t>
            </a:r>
            <a:r>
              <a:rPr lang="en-US" sz="1500" dirty="0"/>
              <a:t> : </a:t>
            </a:r>
            <a:r>
              <a:rPr lang="en-IN" sz="1500" dirty="0"/>
              <a:t>Generalized equipment set providing connectivity, management and </a:t>
            </a:r>
            <a:r>
              <a:rPr lang="en-IN" sz="1500" dirty="0" smtClean="0"/>
              <a:t>      control </a:t>
            </a:r>
            <a:r>
              <a:rPr lang="en-IN" sz="1500" dirty="0"/>
              <a:t>of the customer premise equipment (CPE</a:t>
            </a:r>
            <a:r>
              <a:rPr lang="en-IN" sz="1500" dirty="0" smtClean="0"/>
              <a:t>)</a:t>
            </a:r>
            <a:endParaRPr lang="en-IN" sz="1500" u="sng" dirty="0"/>
          </a:p>
          <a:p>
            <a:pPr marL="685800" lvl="1" indent="-342900" algn="just">
              <a:lnSpc>
                <a:spcPct val="100000"/>
              </a:lnSpc>
              <a:spcBef>
                <a:spcPts val="600"/>
              </a:spcBef>
              <a:buClr>
                <a:srgbClr val="04617B">
                  <a:lumMod val="60000"/>
                  <a:lumOff val="40000"/>
                </a:srgbClr>
              </a:buClr>
              <a:buFont typeface="+mj-lt"/>
              <a:buAutoNum type="arabicPeriod"/>
              <a:defRPr/>
            </a:pPr>
            <a:r>
              <a:rPr lang="en-US" sz="1500" u="sng" dirty="0"/>
              <a:t>Primary User  </a:t>
            </a:r>
            <a:r>
              <a:rPr lang="en-US" sz="1500" u="sng" dirty="0" smtClean="0"/>
              <a:t>(Incumbent)</a:t>
            </a:r>
            <a:r>
              <a:rPr lang="en-US" sz="1500" dirty="0" smtClean="0"/>
              <a:t> : </a:t>
            </a:r>
            <a:r>
              <a:rPr lang="en-IN" sz="1500" dirty="0"/>
              <a:t>Licensed transmission systems operating in the </a:t>
            </a:r>
            <a:r>
              <a:rPr lang="en-IN" sz="1500" dirty="0" smtClean="0"/>
              <a:t>TV bands (They </a:t>
            </a:r>
            <a:r>
              <a:rPr lang="en-IN" sz="1500" dirty="0"/>
              <a:t>are inbuilt within Base Station in NetSim</a:t>
            </a:r>
            <a:r>
              <a:rPr lang="en-IN" sz="1500" dirty="0" smtClean="0"/>
              <a:t>)</a:t>
            </a:r>
            <a:endParaRPr lang="en-US" sz="1500" u="sng" dirty="0"/>
          </a:p>
          <a:p>
            <a:pPr marL="685800" lvl="1" indent="-342900" algn="just">
              <a:lnSpc>
                <a:spcPct val="100000"/>
              </a:lnSpc>
              <a:spcBef>
                <a:spcPts val="600"/>
              </a:spcBef>
              <a:buClr>
                <a:srgbClr val="04617B">
                  <a:lumMod val="60000"/>
                  <a:lumOff val="40000"/>
                </a:srgbClr>
              </a:buClr>
              <a:buFont typeface="+mj-lt"/>
              <a:buAutoNum type="arabicPeriod"/>
              <a:defRPr/>
            </a:pPr>
            <a:r>
              <a:rPr lang="en-US" sz="1500" u="sng" dirty="0"/>
              <a:t>Secondary Users </a:t>
            </a:r>
            <a:r>
              <a:rPr lang="en-US" sz="1500" u="sng" dirty="0" smtClean="0"/>
              <a:t>(CPE</a:t>
            </a:r>
            <a:r>
              <a:rPr lang="en-US" sz="1500" dirty="0" smtClean="0"/>
              <a:t>) </a:t>
            </a:r>
            <a:r>
              <a:rPr lang="en-IN" sz="1500" dirty="0"/>
              <a:t>exploit CR techniques, to ensure non-interfering </a:t>
            </a:r>
            <a:r>
              <a:rPr lang="en-IN" sz="1500" dirty="0" smtClean="0"/>
              <a:t>co-existence </a:t>
            </a:r>
            <a:r>
              <a:rPr lang="en-IN" sz="1500" dirty="0"/>
              <a:t>with the primary </a:t>
            </a:r>
            <a:r>
              <a:rPr lang="en-IN" sz="1500" dirty="0" smtClean="0"/>
              <a:t>users</a:t>
            </a:r>
          </a:p>
          <a:p>
            <a:pPr marL="342900" lvl="1" indent="0" algn="just">
              <a:lnSpc>
                <a:spcPct val="100000"/>
              </a:lnSpc>
              <a:spcBef>
                <a:spcPts val="600"/>
              </a:spcBef>
              <a:buClr>
                <a:srgbClr val="04617B">
                  <a:lumMod val="60000"/>
                  <a:lumOff val="40000"/>
                </a:srgbClr>
              </a:buClr>
              <a:buNone/>
              <a:defRPr/>
            </a:pPr>
            <a:endParaRPr lang="en-IN" sz="1500" dirty="0" smtClean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4617B">
                  <a:lumMod val="60000"/>
                  <a:lumOff val="40000"/>
                </a:srgbClr>
              </a:buClr>
              <a:defRPr/>
            </a:pPr>
            <a:r>
              <a:rPr lang="en-IN" sz="1800" dirty="0" smtClean="0"/>
              <a:t>Spectrum Management</a:t>
            </a:r>
          </a:p>
          <a:p>
            <a:pPr marL="800100" lvl="1" indent="-457200" algn="just">
              <a:lnSpc>
                <a:spcPct val="100000"/>
              </a:lnSpc>
              <a:spcBef>
                <a:spcPts val="600"/>
              </a:spcBef>
              <a:buClr>
                <a:srgbClr val="04617B">
                  <a:lumMod val="60000"/>
                  <a:lumOff val="40000"/>
                </a:srgbClr>
              </a:buClr>
              <a:buFont typeface="+mj-lt"/>
              <a:buAutoNum type="arabicPeriod"/>
              <a:defRPr/>
            </a:pPr>
            <a:r>
              <a:rPr lang="en-IN" sz="1700" u="sng" dirty="0"/>
              <a:t>Spectrum sensing</a:t>
            </a:r>
            <a:r>
              <a:rPr lang="en-IN" sz="1700" dirty="0"/>
              <a:t> is to observe the allowed spectrum bands and then  </a:t>
            </a:r>
            <a:r>
              <a:rPr lang="en-IN" sz="1700" dirty="0" smtClean="0"/>
              <a:t>         detect </a:t>
            </a:r>
            <a:r>
              <a:rPr lang="en-IN" sz="1700" dirty="0"/>
              <a:t>available </a:t>
            </a:r>
            <a:r>
              <a:rPr lang="en-IN" sz="1700" dirty="0" smtClean="0"/>
              <a:t>spectrums</a:t>
            </a:r>
            <a:endParaRPr lang="en-IN" sz="1700" dirty="0"/>
          </a:p>
          <a:p>
            <a:pPr marL="800100" lvl="1" indent="-457200" algn="just">
              <a:lnSpc>
                <a:spcPct val="100000"/>
              </a:lnSpc>
              <a:spcBef>
                <a:spcPts val="600"/>
              </a:spcBef>
              <a:buClr>
                <a:srgbClr val="04617B">
                  <a:lumMod val="60000"/>
                  <a:lumOff val="40000"/>
                </a:srgbClr>
              </a:buClr>
              <a:buFont typeface="+mj-lt"/>
              <a:buAutoNum type="arabicPeriod"/>
              <a:defRPr/>
            </a:pPr>
            <a:r>
              <a:rPr lang="en-IN" sz="1700" u="sng" dirty="0" smtClean="0"/>
              <a:t>Spectrum </a:t>
            </a:r>
            <a:r>
              <a:rPr lang="en-IN" sz="1700" u="sng" dirty="0"/>
              <a:t>decision</a:t>
            </a:r>
            <a:r>
              <a:rPr lang="en-IN" sz="1700" dirty="0"/>
              <a:t> is to select the spectrum to access from </a:t>
            </a:r>
            <a:r>
              <a:rPr lang="en-IN" sz="1700" dirty="0" smtClean="0"/>
              <a:t>available           spectrums</a:t>
            </a:r>
            <a:endParaRPr lang="en-IN" sz="1700" dirty="0"/>
          </a:p>
          <a:p>
            <a:pPr marL="800100" lvl="1" indent="-457200" algn="just">
              <a:lnSpc>
                <a:spcPct val="100000"/>
              </a:lnSpc>
              <a:spcBef>
                <a:spcPts val="600"/>
              </a:spcBef>
              <a:buClr>
                <a:srgbClr val="04617B">
                  <a:lumMod val="60000"/>
                  <a:lumOff val="40000"/>
                </a:srgbClr>
              </a:buClr>
              <a:buFont typeface="+mj-lt"/>
              <a:buAutoNum type="arabicPeriod"/>
              <a:defRPr/>
            </a:pPr>
            <a:r>
              <a:rPr lang="en-IN" sz="1700" u="sng" dirty="0" smtClean="0"/>
              <a:t>Spectrum </a:t>
            </a:r>
            <a:r>
              <a:rPr lang="en-IN" sz="1700" u="sng" dirty="0"/>
              <a:t>sharing </a:t>
            </a:r>
            <a:r>
              <a:rPr lang="en-IN" sz="1700" dirty="0"/>
              <a:t>is to allocate available spectrums fairly to </a:t>
            </a:r>
            <a:r>
              <a:rPr lang="en-IN" sz="1700" dirty="0" smtClean="0"/>
              <a:t>SUs</a:t>
            </a:r>
            <a:endParaRPr lang="en-IN" sz="1700" dirty="0"/>
          </a:p>
          <a:p>
            <a:pPr marL="800100" lvl="1" indent="-457200" algn="just">
              <a:lnSpc>
                <a:spcPct val="100000"/>
              </a:lnSpc>
              <a:spcBef>
                <a:spcPts val="600"/>
              </a:spcBef>
              <a:buClr>
                <a:srgbClr val="04617B">
                  <a:lumMod val="60000"/>
                  <a:lumOff val="40000"/>
                </a:srgbClr>
              </a:buClr>
              <a:buFont typeface="+mj-lt"/>
              <a:buAutoNum type="arabicPeriod"/>
              <a:defRPr/>
            </a:pPr>
            <a:r>
              <a:rPr lang="en-IN" sz="1700" u="sng" dirty="0" smtClean="0"/>
              <a:t>Spectrum </a:t>
            </a:r>
            <a:r>
              <a:rPr lang="en-IN" sz="1700" u="sng" dirty="0"/>
              <a:t>handoff</a:t>
            </a:r>
            <a:r>
              <a:rPr lang="en-IN" sz="1700" dirty="0"/>
              <a:t> means that SU has to find the new spectrum </a:t>
            </a:r>
            <a:r>
              <a:rPr lang="en-IN" sz="1700" dirty="0" smtClean="0"/>
              <a:t>quickly to   transmit </a:t>
            </a:r>
            <a:r>
              <a:rPr lang="en-IN" sz="1700" dirty="0"/>
              <a:t>data continually when PU is </a:t>
            </a:r>
            <a:r>
              <a:rPr lang="en-IN" sz="1700" dirty="0" smtClean="0"/>
              <a:t>appeared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377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 - Important Assumptions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8335838" cy="52565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Clr>
                <a:srgbClr val="0BD0D9"/>
              </a:buClr>
              <a:buNone/>
            </a:pPr>
            <a:r>
              <a:rPr lang="en-IN" sz="1800" dirty="0" err="1" smtClean="0"/>
              <a:t>NetSim</a:t>
            </a:r>
            <a:r>
              <a:rPr lang="en-IN" sz="1800" dirty="0" smtClean="0"/>
              <a:t> simulation incorporates the following assumptions.</a:t>
            </a:r>
            <a:r>
              <a:rPr lang="en-US" sz="1800" dirty="0" smtClean="0"/>
              <a:t>These may be           changed by making appropriate modifications in the code.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600" dirty="0" smtClean="0"/>
              <a:t>No co-channel interference and no co-</a:t>
            </a:r>
            <a:r>
              <a:rPr lang="en-IN" sz="1600" dirty="0" err="1" smtClean="0"/>
              <a:t>existance</a:t>
            </a:r>
            <a:r>
              <a:rPr lang="en-IN" sz="1600" dirty="0" smtClean="0"/>
              <a:t> mechanisms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600" dirty="0" smtClean="0"/>
              <a:t>No errors due to fading and noise. This effect is </a:t>
            </a:r>
            <a:r>
              <a:rPr lang="en-IN" sz="1600" dirty="0" err="1" smtClean="0"/>
              <a:t>modeled</a:t>
            </a:r>
            <a:r>
              <a:rPr lang="en-IN" sz="1600" dirty="0" smtClean="0"/>
              <a:t> via "Keep out distance". If     the PU is beyond the keep out distance and NetSim assumes it cannot be sensed by   the SU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600" dirty="0" smtClean="0"/>
              <a:t>The sub channel throughput is constant and synchrony between SU and PU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600" dirty="0" smtClean="0"/>
              <a:t>The false alarm and detection probabilities are the same for all SU's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600" dirty="0" smtClean="0"/>
              <a:t>SU </a:t>
            </a:r>
            <a:r>
              <a:rPr lang="en-IN" sz="1600" dirty="0"/>
              <a:t>transmits data through only one channel even if other channels are </a:t>
            </a:r>
            <a:r>
              <a:rPr lang="en-IN" sz="1600" dirty="0" smtClean="0"/>
              <a:t>idle</a:t>
            </a:r>
            <a:endParaRPr lang="en-IN" sz="16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600" dirty="0"/>
              <a:t>All </a:t>
            </a:r>
            <a:r>
              <a:rPr lang="en-IN" sz="1600" dirty="0" err="1"/>
              <a:t>subchannels</a:t>
            </a:r>
            <a:r>
              <a:rPr lang="en-IN" sz="1600" dirty="0"/>
              <a:t> within a channel are excluded (blocked) from SU transmission is a PU comes active in any of the sub </a:t>
            </a:r>
            <a:r>
              <a:rPr lang="en-IN" sz="1600" dirty="0" smtClean="0"/>
              <a:t>channels</a:t>
            </a:r>
            <a:endParaRPr lang="en-IN" sz="16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600" dirty="0"/>
              <a:t>Channel sensing time is Zero </a:t>
            </a:r>
            <a:r>
              <a:rPr lang="en-IN" sz="1600" dirty="0" err="1"/>
              <a:t>i.e</a:t>
            </a:r>
            <a:r>
              <a:rPr lang="en-IN" sz="1600" dirty="0"/>
              <a:t> </a:t>
            </a:r>
            <a:r>
              <a:rPr lang="en-IN" sz="1600" dirty="0" smtClean="0"/>
              <a:t>instantaneous</a:t>
            </a:r>
            <a:endParaRPr lang="en-IN" sz="16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600" dirty="0"/>
              <a:t>The SU (not BS) decides on the presence of a PU based on detection &amp; false alarm </a:t>
            </a:r>
            <a:r>
              <a:rPr lang="en-IN" sz="1600" dirty="0" smtClean="0"/>
              <a:t>    probabilities</a:t>
            </a:r>
            <a:endParaRPr lang="en-IN" sz="16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600" dirty="0"/>
              <a:t>The BS tries to find an idle channel for the SU if the PU comes on. If no channel </a:t>
            </a:r>
            <a:r>
              <a:rPr lang="en-IN" sz="1600" dirty="0" smtClean="0"/>
              <a:t>is        </a:t>
            </a:r>
            <a:r>
              <a:rPr lang="en-IN" sz="1600" dirty="0"/>
              <a:t>found, data is buffered at both the SU as well as the </a:t>
            </a:r>
            <a:r>
              <a:rPr lang="en-IN" sz="1600" dirty="0" smtClean="0"/>
              <a:t>BS</a:t>
            </a:r>
            <a:endParaRPr lang="en-IN" sz="1600" dirty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</a:pPr>
            <a:r>
              <a:rPr lang="en-IN" sz="1600" dirty="0" smtClean="0"/>
              <a:t>SU </a:t>
            </a:r>
            <a:r>
              <a:rPr lang="en-IN" sz="1600" dirty="0"/>
              <a:t>only senses operating channel during operation, and BS checks the status of all </a:t>
            </a:r>
            <a:r>
              <a:rPr lang="en-IN" sz="1600" dirty="0" smtClean="0"/>
              <a:t>   channels </a:t>
            </a:r>
            <a:r>
              <a:rPr lang="en-IN" sz="1600" dirty="0"/>
              <a:t>throughout the </a:t>
            </a:r>
            <a:r>
              <a:rPr lang="en-IN" sz="1600" dirty="0" smtClean="0"/>
              <a:t>simulation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279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56" y="184840"/>
            <a:ext cx="8184529" cy="1233428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Step </a:t>
            </a:r>
            <a:r>
              <a:rPr lang="en-US" dirty="0"/>
              <a:t>4</a:t>
            </a:r>
            <a:r>
              <a:rPr lang="en-US" dirty="0" smtClean="0"/>
              <a:t> - Important Structures in NetSim</a:t>
            </a:r>
            <a:br>
              <a:rPr lang="en-US" dirty="0" smtClean="0"/>
            </a:br>
            <a:r>
              <a:rPr lang="en-US" dirty="0" smtClean="0"/>
              <a:t>EVENT STRUCTURE (</a:t>
            </a:r>
            <a:r>
              <a:rPr lang="en-US" dirty="0" err="1" smtClean="0"/>
              <a:t>stack.h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6073" y="5842338"/>
            <a:ext cx="4484662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BD0D9"/>
              </a:buClr>
              <a:buNone/>
            </a:pPr>
            <a:r>
              <a:rPr 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Line </a:t>
            </a:r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number and name of the file where the event was added through </a:t>
            </a:r>
            <a:r>
              <a:rPr lang="en-IN" sz="1400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fnpAddEvent</a:t>
            </a:r>
            <a:r>
              <a:rPr lang="en-IN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en-IN" sz="1400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pstruEventDetails</a:t>
            </a:r>
            <a:r>
              <a:rPr lang="en-IN" sz="1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);</a:t>
            </a:r>
            <a:endParaRPr lang="en-IN" sz="1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66115" y="1628800"/>
            <a:ext cx="6211771" cy="4213538"/>
            <a:chOff x="1693979" y="1756837"/>
            <a:chExt cx="5756043" cy="3904411"/>
          </a:xfrm>
        </p:grpSpPr>
        <p:pic>
          <p:nvPicPr>
            <p:cNvPr id="5" name="Picture 4" descr="NetSim - Microsoft Visual Studio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" t="28848" r="46053" b="24802"/>
            <a:stretch/>
          </p:blipFill>
          <p:spPr>
            <a:xfrm>
              <a:off x="1693979" y="1756837"/>
              <a:ext cx="5756043" cy="37603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2051720" y="4797152"/>
              <a:ext cx="1080120" cy="28803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/>
            <p:cNvCxnSpPr/>
            <p:nvPr/>
          </p:nvCxnSpPr>
          <p:spPr>
            <a:xfrm>
              <a:off x="3131840" y="4941168"/>
              <a:ext cx="864096" cy="720080"/>
            </a:xfrm>
            <a:prstGeom prst="bentConnector3">
              <a:avLst>
                <a:gd name="adj1" fmla="val 100706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1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 STRUCTURE (</a:t>
            </a:r>
            <a:r>
              <a:rPr lang="en-US" dirty="0" err="1" smtClean="0"/>
              <a:t>Packet.h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NetSim (Debugging)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4606" r="43833" b="14355"/>
          <a:stretch/>
        </p:blipFill>
        <p:spPr>
          <a:xfrm>
            <a:off x="318857" y="1268760"/>
            <a:ext cx="5913960" cy="4887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NetSim (Debugging) - Microsoft Visual Studi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t="46840" r="75666" b="24539"/>
          <a:stretch/>
        </p:blipFill>
        <p:spPr>
          <a:xfrm>
            <a:off x="6521115" y="1268760"/>
            <a:ext cx="1956409" cy="187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62124" y="3272653"/>
            <a:ext cx="2070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 packet type 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2468" y="3751071"/>
            <a:ext cx="214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Id’s of devices involved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5396" y="4674622"/>
            <a:ext cx="199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each  layer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725" y="960983"/>
            <a:ext cx="186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in SCH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endParaRPr lang="en-IN" sz="1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48932" y="1959417"/>
            <a:ext cx="3313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4085036" y="2135905"/>
            <a:ext cx="2385634" cy="1301496"/>
          </a:xfrm>
          <a:prstGeom prst="bentConnector3">
            <a:avLst>
              <a:gd name="adj1" fmla="val 7686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085036" y="3005353"/>
            <a:ext cx="2385634" cy="901920"/>
          </a:xfrm>
          <a:prstGeom prst="bentConnector3">
            <a:avLst>
              <a:gd name="adj1" fmla="val 5895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73580" y="4826807"/>
            <a:ext cx="1197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stru_NetSim_Network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2780928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 err="1"/>
              <a:t>stru_NetSim_EventDetails</a:t>
            </a:r>
            <a:endParaRPr lang="en-US" sz="3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4" t="27125" r="2483" b="48605"/>
          <a:stretch/>
        </p:blipFill>
        <p:spPr bwMode="auto">
          <a:xfrm>
            <a:off x="1132249" y="936587"/>
            <a:ext cx="6879502" cy="170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t="34069" r="50000" b="22394"/>
          <a:stretch/>
        </p:blipFill>
        <p:spPr bwMode="auto">
          <a:xfrm>
            <a:off x="1132249" y="3469134"/>
            <a:ext cx="4522716" cy="305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2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stru_NetSim_Device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4" t="24059" r="2193" b="30500"/>
          <a:stretch/>
        </p:blipFill>
        <p:spPr bwMode="auto">
          <a:xfrm>
            <a:off x="662407" y="1132280"/>
            <a:ext cx="7819186" cy="366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2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1928</Words>
  <Application>Microsoft Office PowerPoint</Application>
  <PresentationFormat>On-screen Show (4:3)</PresentationFormat>
  <Paragraphs>221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테마</vt:lpstr>
      <vt:lpstr>PowerPoint Presentation</vt:lpstr>
      <vt:lpstr>Step 1 - Event Programming in NetSim</vt:lpstr>
      <vt:lpstr>Step 2 - What is Cognitive Radio ?</vt:lpstr>
      <vt:lpstr>Devices and Spectrum management</vt:lpstr>
      <vt:lpstr>Step 3 - Important Assumptions </vt:lpstr>
      <vt:lpstr>Step 4 - Important Structures in NetSim EVENT STRUCTURE (stack.h)</vt:lpstr>
      <vt:lpstr>PACKET STRUCTURE (Packet.h)</vt:lpstr>
      <vt:lpstr>stru_NetSim_Network</vt:lpstr>
      <vt:lpstr>stru_NetSim_Device</vt:lpstr>
      <vt:lpstr>Step 5 - Events in CR Simulation </vt:lpstr>
      <vt:lpstr>Step 6 - General Event Processing</vt:lpstr>
      <vt:lpstr>Step 7 - SUPERFRAME and FRAME</vt:lpstr>
      <vt:lpstr>Step 8 - DS TIMER EVENTS</vt:lpstr>
      <vt:lpstr>Transfer of SCH</vt:lpstr>
      <vt:lpstr>DS_BURST</vt:lpstr>
      <vt:lpstr>Step 9 - US TIMER EVENTS</vt:lpstr>
      <vt:lpstr>FORM_US_BURST</vt:lpstr>
      <vt:lpstr>Processing BW_REQUEST </vt:lpstr>
      <vt:lpstr>STEP 10 - QUIET PERIOD EVENT </vt:lpstr>
      <vt:lpstr>QUITE PERIOD: UCS</vt:lpstr>
      <vt:lpstr>QUIET PERIOD: CHS_REQ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Light-Blue-Abstact-PPT-Design</dc:title>
  <dc:creator>ALLPPT.COM</dc:creator>
  <cp:lastModifiedBy>Pranav-Win8</cp:lastModifiedBy>
  <cp:revision>58</cp:revision>
  <dcterms:created xsi:type="dcterms:W3CDTF">2012-06-23T08:20:15Z</dcterms:created>
  <dcterms:modified xsi:type="dcterms:W3CDTF">2015-06-11T03:31:04Z</dcterms:modified>
</cp:coreProperties>
</file>