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08" r:id="rId3"/>
    <p:sldId id="257" r:id="rId4"/>
    <p:sldId id="258" r:id="rId5"/>
    <p:sldId id="260" r:id="rId6"/>
    <p:sldId id="261" r:id="rId7"/>
    <p:sldId id="307" r:id="rId8"/>
    <p:sldId id="310" r:id="rId9"/>
    <p:sldId id="264" r:id="rId10"/>
    <p:sldId id="265" r:id="rId11"/>
    <p:sldId id="312" r:id="rId12"/>
    <p:sldId id="269" r:id="rId13"/>
    <p:sldId id="309" r:id="rId14"/>
    <p:sldId id="317" r:id="rId15"/>
    <p:sldId id="311" r:id="rId16"/>
    <p:sldId id="294" r:id="rId17"/>
    <p:sldId id="304" r:id="rId18"/>
    <p:sldId id="266" r:id="rId19"/>
    <p:sldId id="267" r:id="rId20"/>
    <p:sldId id="313" r:id="rId21"/>
    <p:sldId id="283" r:id="rId22"/>
    <p:sldId id="284" r:id="rId23"/>
    <p:sldId id="297" r:id="rId24"/>
    <p:sldId id="286" r:id="rId25"/>
    <p:sldId id="296" r:id="rId26"/>
    <p:sldId id="305" r:id="rId27"/>
    <p:sldId id="279" r:id="rId28"/>
    <p:sldId id="281" r:id="rId29"/>
    <p:sldId id="306" r:id="rId30"/>
    <p:sldId id="285" r:id="rId31"/>
    <p:sldId id="291" r:id="rId32"/>
    <p:sldId id="298" r:id="rId33"/>
    <p:sldId id="299" r:id="rId34"/>
    <p:sldId id="302" r:id="rId35"/>
    <p:sldId id="282" r:id="rId36"/>
    <p:sldId id="314" r:id="rId37"/>
    <p:sldId id="315" r:id="rId38"/>
    <p:sldId id="31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7" autoAdjust="0"/>
    <p:restoredTop sz="85214" autoAdjust="0"/>
  </p:normalViewPr>
  <p:slideViewPr>
    <p:cSldViewPr snapToGrid="0">
      <p:cViewPr varScale="1">
        <p:scale>
          <a:sx n="69" d="100"/>
          <a:sy n="69" d="100"/>
        </p:scale>
        <p:origin x="570"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6EE84B-9F23-5E17-CA03-7294438FCA9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681DE23-E9D3-A72E-E4FB-EA71EDDC40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1B8B84-78D3-41CD-A333-23DAFC6E04E1}" type="datetimeFigureOut">
              <a:rPr lang="en-IN" smtClean="0"/>
              <a:t>21-04-2025</a:t>
            </a:fld>
            <a:endParaRPr lang="en-IN"/>
          </a:p>
        </p:txBody>
      </p:sp>
      <p:sp>
        <p:nvSpPr>
          <p:cNvPr id="4" name="Footer Placeholder 3">
            <a:extLst>
              <a:ext uri="{FF2B5EF4-FFF2-40B4-BE49-F238E27FC236}">
                <a16:creationId xmlns:a16="http://schemas.microsoft.com/office/drawing/2014/main" id="{4B6884F9-C34C-2AFB-63F3-C532F1CE92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DBR: Depth-Based Routing for Underwater Sensor Networks, Hai Yan, Zhijie Jerry Shi, and Jun-Hong Cuia, NETWORKING 2008, LNCS </a:t>
            </a:r>
          </a:p>
        </p:txBody>
      </p:sp>
      <p:sp>
        <p:nvSpPr>
          <p:cNvPr id="5" name="Slide Number Placeholder 4">
            <a:extLst>
              <a:ext uri="{FF2B5EF4-FFF2-40B4-BE49-F238E27FC236}">
                <a16:creationId xmlns:a16="http://schemas.microsoft.com/office/drawing/2014/main" id="{0EF56C6B-8D0A-FC71-5F0A-CFE4D98B20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B78199-5E16-4F42-83A0-3BDB05DCADAE}" type="slidenum">
              <a:rPr lang="en-IN" smtClean="0"/>
              <a:t>‹#›</a:t>
            </a:fld>
            <a:endParaRPr lang="en-IN"/>
          </a:p>
        </p:txBody>
      </p:sp>
    </p:spTree>
    <p:extLst>
      <p:ext uri="{BB962C8B-B14F-4D97-AF65-F5344CB8AC3E}">
        <p14:creationId xmlns:p14="http://schemas.microsoft.com/office/powerpoint/2010/main" val="29252975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B2A6C-E65C-4E57-A709-A84AB0C31F48}" type="datetimeFigureOut">
              <a:rPr lang="en-IN" smtClean="0"/>
              <a:t>21-04-2025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DBR: Depth-Based Routing for Underwater Sensor Networks, Hai Yan, Zhijie Jerry Shi, and Jun-Hong Cuia, NETWORKING 2008, LNCS </a:t>
            </a:r>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86232-9D2D-4FFA-9229-F8D8AA8FA199}" type="slidenum">
              <a:rPr lang="en-IN" smtClean="0"/>
              <a:t>‹#›</a:t>
            </a:fld>
            <a:endParaRPr lang="en-IN" dirty="0"/>
          </a:p>
        </p:txBody>
      </p:sp>
    </p:spTree>
    <p:extLst>
      <p:ext uri="{BB962C8B-B14F-4D97-AF65-F5344CB8AC3E}">
        <p14:creationId xmlns:p14="http://schemas.microsoft.com/office/powerpoint/2010/main" val="372677144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63885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49993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050" dirty="0"/>
          </a:p>
        </p:txBody>
      </p:sp>
    </p:spTree>
    <p:extLst>
      <p:ext uri="{BB962C8B-B14F-4D97-AF65-F5344CB8AC3E}">
        <p14:creationId xmlns:p14="http://schemas.microsoft.com/office/powerpoint/2010/main" val="1904602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45903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15091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11219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08423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34755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00232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11638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IN" dirty="0"/>
          </a:p>
        </p:txBody>
      </p:sp>
    </p:spTree>
    <p:extLst>
      <p:ext uri="{BB962C8B-B14F-4D97-AF65-F5344CB8AC3E}">
        <p14:creationId xmlns:p14="http://schemas.microsoft.com/office/powerpoint/2010/main" val="236808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4487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8683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6854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7136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8972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29188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0792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38674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4D6-115B-B519-FC1B-A5987F6CF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CCF39D-61B3-CB68-05DC-E30619FA3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6" name="Slide Number Placeholder 5">
            <a:extLst>
              <a:ext uri="{FF2B5EF4-FFF2-40B4-BE49-F238E27FC236}">
                <a16:creationId xmlns:a16="http://schemas.microsoft.com/office/drawing/2014/main" id="{45787E8C-A797-9039-BB3F-485DFBD9C4AD}"/>
              </a:ext>
            </a:extLst>
          </p:cNvPr>
          <p:cNvSpPr>
            <a:spLocks noGrp="1"/>
          </p:cNvSpPr>
          <p:nvPr>
            <p:ph type="sldNum" sz="quarter" idx="12"/>
          </p:nvPr>
        </p:nvSpPr>
        <p:spPr/>
        <p:txBody>
          <a:bodyPr/>
          <a:lstStyle>
            <a:lvl1pPr>
              <a:defRPr/>
            </a:lvl1pPr>
          </a:lstStyle>
          <a:p>
            <a:r>
              <a:rPr lang="en-IN" dirty="0"/>
              <a:t>1</a:t>
            </a:r>
          </a:p>
        </p:txBody>
      </p:sp>
    </p:spTree>
    <p:extLst>
      <p:ext uri="{BB962C8B-B14F-4D97-AF65-F5344CB8AC3E}">
        <p14:creationId xmlns:p14="http://schemas.microsoft.com/office/powerpoint/2010/main" val="95658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E9BE-4F56-DDC4-DAE3-696768F2640E}"/>
              </a:ext>
            </a:extLst>
          </p:cNvPr>
          <p:cNvSpPr>
            <a:spLocks noGrp="1"/>
          </p:cNvSpPr>
          <p:nvPr>
            <p:ph type="title"/>
          </p:nvPr>
        </p:nvSpPr>
        <p:spPr/>
        <p:txBody>
          <a:bodyPr>
            <a:normAutofit/>
          </a:bodyPr>
          <a:lstStyle>
            <a:lvl1pPr>
              <a:defRPr sz="4000">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53ED735-678A-F7E2-38EC-1A38C6C1C03E}"/>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AC658EAA-41B6-FBF6-0D87-1EC405DB8A51}"/>
              </a:ext>
            </a:extLst>
          </p:cNvPr>
          <p:cNvSpPr>
            <a:spLocks noGrp="1"/>
          </p:cNvSpPr>
          <p:nvPr>
            <p:ph type="sldNum" sz="quarter" idx="12"/>
          </p:nvPr>
        </p:nvSpPr>
        <p:spPr/>
        <p:txBody>
          <a:bodyPr/>
          <a:lstStyle/>
          <a:p>
            <a:fld id="{DC660FAD-630A-40BB-A0C3-01001DFE1636}" type="slidenum">
              <a:rPr lang="en-IN" smtClean="0"/>
              <a:t>‹#›</a:t>
            </a:fld>
            <a:endParaRPr lang="en-IN" dirty="0"/>
          </a:p>
        </p:txBody>
      </p:sp>
      <p:pic>
        <p:nvPicPr>
          <p:cNvPr id="7" name="Picture 6">
            <a:extLst>
              <a:ext uri="{FF2B5EF4-FFF2-40B4-BE49-F238E27FC236}">
                <a16:creationId xmlns:a16="http://schemas.microsoft.com/office/drawing/2014/main" id="{61B489EE-6BED-A688-8E6F-EAAA69B104BE}"/>
              </a:ext>
            </a:extLst>
          </p:cNvPr>
          <p:cNvPicPr>
            <a:picLocks noChangeAspect="1"/>
          </p:cNvPicPr>
          <p:nvPr userDrawn="1"/>
        </p:nvPicPr>
        <p:blipFill>
          <a:blip r:embed="rId2"/>
          <a:stretch>
            <a:fillRect/>
          </a:stretch>
        </p:blipFill>
        <p:spPr>
          <a:xfrm>
            <a:off x="189609" y="162520"/>
            <a:ext cx="545887" cy="511555"/>
          </a:xfrm>
          <a:prstGeom prst="rect">
            <a:avLst/>
          </a:prstGeom>
        </p:spPr>
      </p:pic>
    </p:spTree>
    <p:extLst>
      <p:ext uri="{BB962C8B-B14F-4D97-AF65-F5344CB8AC3E}">
        <p14:creationId xmlns:p14="http://schemas.microsoft.com/office/powerpoint/2010/main" val="63522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2E62-8ACC-5B83-54CD-71920F5DF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820EF7-46F7-FFD1-18C4-F13E8104F9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704E6DEF-06F0-9813-9D34-78A911C54F0E}"/>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211609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FAAA-63B4-9955-FBA0-9BB11D42E1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AB7EE7-D195-13E4-D126-14BF8D0BD6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6AC9B9-A3F3-42AD-BD83-74570BBDB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CE944E63-F137-F9F1-701A-E856364B426B}"/>
              </a:ext>
            </a:extLst>
          </p:cNvPr>
          <p:cNvSpPr>
            <a:spLocks noGrp="1"/>
          </p:cNvSpPr>
          <p:nvPr>
            <p:ph type="sldNum" sz="quarter" idx="12"/>
          </p:nvPr>
        </p:nvSpPr>
        <p:spPr/>
        <p:txBody>
          <a:bodyPr/>
          <a:lstStyle/>
          <a:p>
            <a:fld id="{DC660FAD-630A-40BB-A0C3-01001DFE1636}" type="slidenum">
              <a:rPr lang="en-IN" smtClean="0"/>
              <a:t>‹#›</a:t>
            </a:fld>
            <a:endParaRPr lang="en-IN" dirty="0"/>
          </a:p>
        </p:txBody>
      </p:sp>
    </p:spTree>
    <p:extLst>
      <p:ext uri="{BB962C8B-B14F-4D97-AF65-F5344CB8AC3E}">
        <p14:creationId xmlns:p14="http://schemas.microsoft.com/office/powerpoint/2010/main" val="6489538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54AD3-07D6-719F-9BCF-2EF3137282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DC9533AA-23E0-C2E4-AEBD-4172BE285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a:extLst>
              <a:ext uri="{FF2B5EF4-FFF2-40B4-BE49-F238E27FC236}">
                <a16:creationId xmlns:a16="http://schemas.microsoft.com/office/drawing/2014/main" id="{933F2D2D-FB44-96AD-BA6F-47463767E480}"/>
              </a:ext>
            </a:extLst>
          </p:cNvPr>
          <p:cNvSpPr>
            <a:spLocks noGrp="1"/>
          </p:cNvSpPr>
          <p:nvPr>
            <p:ph type="sldNum" sz="quarter" idx="4"/>
          </p:nvPr>
        </p:nvSpPr>
        <p:spPr>
          <a:xfrm>
            <a:off x="11004885" y="6356350"/>
            <a:ext cx="105476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660FAD-630A-40BB-A0C3-01001DFE1636}" type="slidenum">
              <a:rPr lang="en-IN" smtClean="0"/>
              <a:t>‹#›</a:t>
            </a:fld>
            <a:endParaRPr lang="en-IN" dirty="0"/>
          </a:p>
        </p:txBody>
      </p:sp>
    </p:spTree>
    <p:extLst>
      <p:ext uri="{BB962C8B-B14F-4D97-AF65-F5344CB8AC3E}">
        <p14:creationId xmlns:p14="http://schemas.microsoft.com/office/powerpoint/2010/main" val="423726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upport.tetcos.com/support/solutions/articles/14000128666-downloading-and-setting-up-netsim-file-exchange-projec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link.springer.com/content/pdf/10.1007/978-3-540-79549-0_7.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33040-1E11-4F36-09C3-0B503FA1B2A8}"/>
              </a:ext>
            </a:extLst>
          </p:cNvPr>
          <p:cNvSpPr>
            <a:spLocks noGrp="1"/>
          </p:cNvSpPr>
          <p:nvPr>
            <p:ph type="ctrTitle"/>
          </p:nvPr>
        </p:nvSpPr>
        <p:spPr>
          <a:xfrm>
            <a:off x="1523999" y="1794715"/>
            <a:ext cx="9144001" cy="1677582"/>
          </a:xfrm>
        </p:spPr>
        <p:txBody>
          <a:bodyPr>
            <a:normAutofit/>
          </a:bodyPr>
          <a:lstStyle/>
          <a:p>
            <a:r>
              <a:rPr lang="en-US" sz="4800" dirty="0">
                <a:latin typeface="Arial" panose="020B0604020202020204" pitchFamily="34" charset="0"/>
                <a:cs typeface="Arial" panose="020B0604020202020204" pitchFamily="34" charset="0"/>
              </a:rPr>
              <a:t>NetSim UWAN Library</a:t>
            </a:r>
            <a:br>
              <a:rPr lang="en-US" sz="4800" dirty="0">
                <a:latin typeface="Arial" panose="020B0604020202020204" pitchFamily="34" charset="0"/>
                <a:cs typeface="Arial" panose="020B0604020202020204" pitchFamily="34" charset="0"/>
              </a:rPr>
            </a:br>
            <a:r>
              <a:rPr lang="en-US" sz="4800" dirty="0">
                <a:latin typeface="Arial" panose="020B0604020202020204" pitchFamily="34" charset="0"/>
                <a:cs typeface="Arial" panose="020B0604020202020204" pitchFamily="34" charset="0"/>
              </a:rPr>
              <a:t>Depth Based Routing (DBR)</a:t>
            </a:r>
            <a:endParaRPr lang="en-IN" sz="4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49AF722-6857-8DB3-0247-E30FB3176EFD}"/>
              </a:ext>
            </a:extLst>
          </p:cNvPr>
          <p:cNvSpPr txBox="1"/>
          <p:nvPr/>
        </p:nvSpPr>
        <p:spPr>
          <a:xfrm>
            <a:off x="1044445" y="4481394"/>
            <a:ext cx="10370917" cy="2062103"/>
          </a:xfrm>
          <a:prstGeom prst="rect">
            <a:avLst/>
          </a:prstGeom>
          <a:noFill/>
        </p:spPr>
        <p:txBody>
          <a:bodyPr wrap="square">
            <a:spAutoFit/>
          </a:bodyPr>
          <a:lstStyle/>
          <a:p>
            <a:pPr algn="l"/>
            <a:r>
              <a:rPr lang="en-US" sz="1600" dirty="0">
                <a:solidFill>
                  <a:schemeClr val="accent1"/>
                </a:solidFill>
                <a:latin typeface="Arial" panose="020B0604020202020204" pitchFamily="34" charset="0"/>
                <a:cs typeface="Arial" panose="020B0604020202020204" pitchFamily="34" charset="0"/>
              </a:rPr>
              <a:t>Applicable Release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NetSim</a:t>
            </a:r>
            <a:r>
              <a:rPr lang="en-US" sz="1600" dirty="0">
                <a:latin typeface="Arial" panose="020B0604020202020204" pitchFamily="34" charset="0"/>
                <a:cs typeface="Arial" panose="020B0604020202020204" pitchFamily="34" charset="0"/>
              </a:rPr>
              <a:t> v14.3 or higher </a:t>
            </a:r>
          </a:p>
          <a:p>
            <a:pPr algn="l"/>
            <a:r>
              <a:rPr lang="en-US" sz="1600" dirty="0">
                <a:solidFill>
                  <a:schemeClr val="accent1"/>
                </a:solidFill>
                <a:latin typeface="Arial" panose="020B0604020202020204" pitchFamily="34" charset="0"/>
                <a:cs typeface="Arial" panose="020B0604020202020204" pitchFamily="34" charset="0"/>
              </a:rPr>
              <a:t>Applicable Version(s): </a:t>
            </a:r>
            <a:r>
              <a:rPr lang="en-US" sz="1600" dirty="0">
                <a:latin typeface="Arial" panose="020B0604020202020204" pitchFamily="34" charset="0"/>
                <a:cs typeface="Arial" panose="020B0604020202020204" pitchFamily="34" charset="0"/>
              </a:rPr>
              <a:t>NetSim Standard and </a:t>
            </a:r>
            <a:r>
              <a:rPr lang="en-US" sz="1600" dirty="0" err="1">
                <a:latin typeface="Arial" panose="020B0604020202020204" pitchFamily="34" charset="0"/>
                <a:cs typeface="Arial" panose="020B0604020202020204" pitchFamily="34" charset="0"/>
              </a:rPr>
              <a:t>NetSim</a:t>
            </a:r>
            <a:r>
              <a:rPr lang="en-US" sz="1600" dirty="0">
                <a:latin typeface="Arial" panose="020B0604020202020204" pitchFamily="34" charset="0"/>
                <a:cs typeface="Arial" panose="020B0604020202020204" pitchFamily="34" charset="0"/>
              </a:rPr>
              <a:t> Pro</a:t>
            </a:r>
          </a:p>
          <a:p>
            <a:pPr algn="l"/>
            <a:r>
              <a:rPr lang="en-US" sz="1600" dirty="0">
                <a:solidFill>
                  <a:schemeClr val="accent1"/>
                </a:solidFill>
                <a:latin typeface="Arial" panose="020B0604020202020204" pitchFamily="34" charset="0"/>
                <a:cs typeface="Arial" panose="020B0604020202020204" pitchFamily="34" charset="0"/>
              </a:rPr>
              <a:t>Project download link</a:t>
            </a:r>
            <a:r>
              <a:rPr lang="en-US" sz="1600" dirty="0">
                <a:latin typeface="Arial" panose="020B0604020202020204" pitchFamily="34" charset="0"/>
                <a:cs typeface="Arial" panose="020B0604020202020204" pitchFamily="34" charset="0"/>
              </a:rPr>
              <a:t>: ____link will be uploaded soon___...</a:t>
            </a:r>
          </a:p>
          <a:p>
            <a:pPr algn="l"/>
            <a:r>
              <a:rPr lang="en-US" sz="1600" dirty="0">
                <a:latin typeface="Arial" panose="020B0604020202020204" pitchFamily="34" charset="0"/>
                <a:cs typeface="Arial" panose="020B0604020202020204" pitchFamily="34" charset="0"/>
              </a:rPr>
              <a:t>The URL has the configuration files (scenario, settings, and other related files) of the examples discussed in this analysis for users to import and run in </a:t>
            </a:r>
            <a:r>
              <a:rPr lang="en-US" sz="1600" dirty="0" err="1">
                <a:latin typeface="Arial" panose="020B0604020202020204" pitchFamily="34" charset="0"/>
                <a:cs typeface="Arial" panose="020B0604020202020204" pitchFamily="34" charset="0"/>
              </a:rPr>
              <a:t>NetSim</a:t>
            </a:r>
            <a:endParaRPr lang="en-US" sz="1600" dirty="0">
              <a:latin typeface="Arial" panose="020B0604020202020204" pitchFamily="34" charset="0"/>
              <a:cs typeface="Arial" panose="020B0604020202020204" pitchFamily="34" charset="0"/>
            </a:endParaRPr>
          </a:p>
          <a:p>
            <a:pPr algn="l"/>
            <a:r>
              <a:rPr lang="en-US" sz="1600" i="0" u="none" strike="noStrike" baseline="0" dirty="0">
                <a:solidFill>
                  <a:schemeClr val="accent1"/>
                </a:solidFill>
                <a:latin typeface="Arial" panose="020B0604020202020204" pitchFamily="34" charset="0"/>
                <a:cs typeface="Arial" panose="020B0604020202020204" pitchFamily="34" charset="0"/>
              </a:rPr>
              <a:t>Reference:  </a:t>
            </a:r>
            <a:r>
              <a:rPr lang="en-US" sz="1600" i="0" u="none" strike="noStrike" baseline="0" dirty="0">
                <a:latin typeface="Arial" panose="020B0604020202020204" pitchFamily="34" charset="0"/>
                <a:cs typeface="Arial" panose="020B0604020202020204" pitchFamily="34" charset="0"/>
              </a:rPr>
              <a:t>DBR: Depth-Based Routing for Underwater Sensor Networks, Hai Yan, </a:t>
            </a:r>
            <a:r>
              <a:rPr lang="en-US" sz="1600" i="0" u="none" strike="noStrike" baseline="0" dirty="0" err="1">
                <a:latin typeface="Arial" panose="020B0604020202020204" pitchFamily="34" charset="0"/>
                <a:cs typeface="Arial" panose="020B0604020202020204" pitchFamily="34" charset="0"/>
              </a:rPr>
              <a:t>Zhijie</a:t>
            </a:r>
            <a:r>
              <a:rPr lang="en-US" sz="1600" i="0" u="none" strike="noStrike" baseline="0" dirty="0">
                <a:latin typeface="Arial" panose="020B0604020202020204" pitchFamily="34" charset="0"/>
                <a:cs typeface="Arial" panose="020B0604020202020204" pitchFamily="34" charset="0"/>
              </a:rPr>
              <a:t> Jerry Shi, and Jun-Hong </a:t>
            </a:r>
            <a:r>
              <a:rPr lang="en-US" sz="1600" i="0" u="none" strike="noStrike" baseline="0" dirty="0" err="1">
                <a:latin typeface="Arial" panose="020B0604020202020204" pitchFamily="34" charset="0"/>
                <a:cs typeface="Arial" panose="020B0604020202020204" pitchFamily="34" charset="0"/>
              </a:rPr>
              <a:t>Cuia</a:t>
            </a:r>
            <a:r>
              <a:rPr lang="en-US" sz="1600" i="0" u="none" strike="noStrike" baseline="0" dirty="0">
                <a:latin typeface="Arial" panose="020B0604020202020204" pitchFamily="34" charset="0"/>
                <a:cs typeface="Arial" panose="020B0604020202020204" pitchFamily="34" charset="0"/>
              </a:rPr>
              <a:t>, NETWORKING 2008, LNCS </a:t>
            </a:r>
          </a:p>
          <a:p>
            <a:pPr algn="l"/>
            <a:endParaRPr lang="en-US" sz="1600" i="0" u="none" strike="noStrike" baseline="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F37999E-EEB2-671B-DDAB-1B47BE658FFB}"/>
              </a:ext>
            </a:extLst>
          </p:cNvPr>
          <p:cNvPicPr>
            <a:picLocks noChangeAspect="1"/>
          </p:cNvPicPr>
          <p:nvPr/>
        </p:nvPicPr>
        <p:blipFill>
          <a:blip r:embed="rId3"/>
          <a:stretch>
            <a:fillRect/>
          </a:stretch>
        </p:blipFill>
        <p:spPr>
          <a:xfrm>
            <a:off x="189609" y="162520"/>
            <a:ext cx="545887" cy="511555"/>
          </a:xfrm>
          <a:prstGeom prst="rect">
            <a:avLst/>
          </a:prstGeom>
        </p:spPr>
      </p:pic>
      <p:sp>
        <p:nvSpPr>
          <p:cNvPr id="4" name="Slide Number Placeholder 3">
            <a:extLst>
              <a:ext uri="{FF2B5EF4-FFF2-40B4-BE49-F238E27FC236}">
                <a16:creationId xmlns:a16="http://schemas.microsoft.com/office/drawing/2014/main" id="{144ECC1A-F4DB-B1EC-2FE8-7AF5F5B77CEB}"/>
              </a:ext>
            </a:extLst>
          </p:cNvPr>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70465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B91AE-283D-9BA7-5A83-68CF2681EC7D}"/>
                  </a:ext>
                </a:extLst>
              </p:cNvPr>
              <p:cNvSpPr>
                <a:spLocks noGrp="1"/>
              </p:cNvSpPr>
              <p:nvPr>
                <p:ph idx="1"/>
              </p:nvPr>
            </p:nvSpPr>
            <p:spPr>
              <a:xfrm>
                <a:off x="838200" y="1556401"/>
                <a:ext cx="10928274" cy="4218757"/>
              </a:xfrm>
            </p:spPr>
            <p:txBody>
              <a:bodyPr>
                <a:normAutofit lnSpcReduction="10000"/>
              </a:bodyPr>
              <a:lstStyle/>
              <a:p>
                <a:r>
                  <a:rPr lang="en-US" sz="1700" b="0" dirty="0">
                    <a:solidFill>
                      <a:schemeClr val="tx1"/>
                    </a:solidFill>
                    <a:latin typeface="Arial" panose="020B0604020202020204" pitchFamily="34" charset="0"/>
                    <a:cs typeface="Arial" panose="020B0604020202020204" pitchFamily="34" charset="0"/>
                  </a:rPr>
                  <a:t>Computing sending time for node N2:</a:t>
                </a:r>
              </a:p>
              <a:p>
                <a:pPr lvl="1"/>
                <a:r>
                  <a:rPr lang="en-US" sz="1700" dirty="0">
                    <a:solidFill>
                      <a:schemeClr val="tx1"/>
                    </a:solidFill>
                    <a:latin typeface="Arial" panose="020B0604020202020204" pitchFamily="34" charset="0"/>
                    <a:cs typeface="Arial" panose="020B0604020202020204" pitchFamily="34" charset="0"/>
                  </a:rPr>
                  <a:t>Assuming current time =0</a:t>
                </a:r>
                <a:endParaRPr lang="en-US" sz="1700" b="0" dirty="0">
                  <a:solidFill>
                    <a:schemeClr val="tx1"/>
                  </a:solidFill>
                  <a:latin typeface="Arial" panose="020B0604020202020204" pitchFamily="34" charset="0"/>
                  <a:cs typeface="Arial" panose="020B0604020202020204" pitchFamily="34" charset="0"/>
                </a:endParaRPr>
              </a:p>
              <a:p>
                <a:pPr lvl="1"/>
                <a14:m>
                  <m:oMath xmlns:m="http://schemas.openxmlformats.org/officeDocument/2006/math">
                    <m:r>
                      <a:rPr lang="en-US" sz="1700" b="0" i="1" smtClean="0">
                        <a:solidFill>
                          <a:schemeClr val="tx1"/>
                        </a:solidFill>
                        <a:latin typeface="Cambria Math" panose="02040503050406030204" pitchFamily="18" charset="0"/>
                      </a:rPr>
                      <m:t>𝑠𝑒𝑛𝑑𝑖𝑛𝑔</m:t>
                    </m:r>
                    <m:r>
                      <a:rPr lang="en-US" sz="1700" b="0" i="1" smtClean="0">
                        <a:solidFill>
                          <a:schemeClr val="tx1"/>
                        </a:solidFill>
                        <a:latin typeface="Cambria Math" panose="02040503050406030204" pitchFamily="18" charset="0"/>
                      </a:rPr>
                      <m:t> </m:t>
                    </m:r>
                    <m:r>
                      <a:rPr lang="en-US" sz="1700" b="0" i="1" smtClean="0">
                        <a:solidFill>
                          <a:schemeClr val="tx1"/>
                        </a:solidFill>
                        <a:latin typeface="Cambria Math" panose="02040503050406030204" pitchFamily="18" charset="0"/>
                      </a:rPr>
                      <m:t>𝑡𝑖𝑚𝑒</m:t>
                    </m:r>
                    <m:r>
                      <a:rPr lang="en-US" sz="1700" b="0" i="1" smtClean="0">
                        <a:solidFill>
                          <a:schemeClr val="tx1"/>
                        </a:solidFill>
                        <a:latin typeface="Cambria Math" panose="02040503050406030204" pitchFamily="18" charset="0"/>
                      </a:rPr>
                      <m:t>=</m:t>
                    </m:r>
                    <m:r>
                      <a:rPr lang="en-US" sz="1700" b="0" i="1" smtClean="0">
                        <a:solidFill>
                          <a:schemeClr val="tx1"/>
                        </a:solidFill>
                        <a:latin typeface="Cambria Math" panose="02040503050406030204" pitchFamily="18" charset="0"/>
                      </a:rPr>
                      <m:t>𝑐𝑢𝑟𝑟𝑒𝑛𝑡</m:t>
                    </m:r>
                    <m:r>
                      <a:rPr lang="en-US" sz="1700" b="0" i="1" smtClean="0">
                        <a:solidFill>
                          <a:schemeClr val="tx1"/>
                        </a:solidFill>
                        <a:latin typeface="Cambria Math" panose="02040503050406030204" pitchFamily="18" charset="0"/>
                      </a:rPr>
                      <m:t> </m:t>
                    </m:r>
                    <m:r>
                      <a:rPr lang="en-US" sz="1700" b="0" i="1" smtClean="0">
                        <a:solidFill>
                          <a:schemeClr val="tx1"/>
                        </a:solidFill>
                        <a:latin typeface="Cambria Math" panose="02040503050406030204" pitchFamily="18" charset="0"/>
                      </a:rPr>
                      <m:t>𝑡𝑖𝑚𝑒</m:t>
                    </m:r>
                    <m:r>
                      <a:rPr lang="en-US" sz="1700" b="0" i="1" smtClean="0">
                        <a:solidFill>
                          <a:schemeClr val="tx1"/>
                        </a:solidFill>
                        <a:latin typeface="Cambria Math" panose="02040503050406030204" pitchFamily="18" charset="0"/>
                      </a:rPr>
                      <m:t>+</m:t>
                    </m:r>
                    <m:r>
                      <a:rPr lang="en-US" sz="1700" b="0" i="1" smtClean="0">
                        <a:solidFill>
                          <a:schemeClr val="tx1"/>
                        </a:solidFill>
                        <a:latin typeface="Cambria Math" panose="02040503050406030204" pitchFamily="18" charset="0"/>
                      </a:rPr>
                      <m:t>h𝑜𝑙𝑑𝑖𝑛𝑔</m:t>
                    </m:r>
                    <m:r>
                      <a:rPr lang="en-US" sz="1700" b="0" i="1" smtClean="0">
                        <a:solidFill>
                          <a:schemeClr val="tx1"/>
                        </a:solidFill>
                        <a:latin typeface="Cambria Math" panose="02040503050406030204" pitchFamily="18" charset="0"/>
                      </a:rPr>
                      <m:t> </m:t>
                    </m:r>
                    <m:r>
                      <a:rPr lang="en-US" sz="1700" b="0" i="1" smtClean="0">
                        <a:solidFill>
                          <a:schemeClr val="tx1"/>
                        </a:solidFill>
                        <a:latin typeface="Cambria Math" panose="02040503050406030204" pitchFamily="18" charset="0"/>
                      </a:rPr>
                      <m:t>𝑡𝑖𝑚𝑒</m:t>
                    </m:r>
                    <m:r>
                      <a:rPr lang="en-US" sz="1700" b="0" i="1" smtClean="0">
                        <a:solidFill>
                          <a:schemeClr val="tx1"/>
                        </a:solidFill>
                        <a:latin typeface="Cambria Math" panose="02040503050406030204" pitchFamily="18" charset="0"/>
                      </a:rPr>
                      <m:t>=800 </m:t>
                    </m:r>
                    <m:r>
                      <a:rPr lang="en-US" sz="1700" b="0" i="1" smtClean="0">
                        <a:solidFill>
                          <a:schemeClr val="tx1"/>
                        </a:solidFill>
                        <a:latin typeface="Cambria Math" panose="02040503050406030204" pitchFamily="18" charset="0"/>
                      </a:rPr>
                      <m:t>𝑚𝑠</m:t>
                    </m:r>
                  </m:oMath>
                </a14:m>
                <a:endParaRPr lang="en-US" sz="1700" dirty="0">
                  <a:latin typeface="Arial" panose="020B0604020202020204" pitchFamily="34" charset="0"/>
                  <a:cs typeface="Arial" panose="020B0604020202020204" pitchFamily="34" charset="0"/>
                </a:endParaRPr>
              </a:p>
              <a:p>
                <a:pPr lvl="1"/>
                <a:r>
                  <a:rPr lang="en-US" sz="1700" dirty="0">
                    <a:latin typeface="Arial" panose="020B0604020202020204" pitchFamily="34" charset="0"/>
                    <a:cs typeface="Arial" panose="020B0604020202020204" pitchFamily="34" charset="0"/>
                  </a:rPr>
                  <a:t>Add packet to Q1 which consists of packet and sending time.</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Compute holding time for node N3: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𝑑</m:t>
                        </m:r>
                      </m:e>
                      <m:sub>
                        <m:r>
                          <a:rPr lang="en-US" sz="1600" b="0" i="1" smtClean="0">
                            <a:latin typeface="Cambria Math" panose="02040503050406030204" pitchFamily="18" charset="0"/>
                            <a:cs typeface="Arial" panose="020B0604020202020204" pitchFamily="34" charset="0"/>
                          </a:rPr>
                          <m:t>𝑝</m:t>
                        </m:r>
                      </m:sub>
                    </m:sSub>
                    <m:r>
                      <a:rPr lang="en-US" sz="1600" b="0" i="1" smtClean="0">
                        <a:latin typeface="Cambria Math" panose="02040503050406030204" pitchFamily="18" charset="0"/>
                        <a:cs typeface="Arial" panose="020B0604020202020204" pitchFamily="34" charset="0"/>
                      </a:rPr>
                      <m:t>=100</m:t>
                    </m:r>
                    <m:r>
                      <a:rPr lang="en-US" sz="1600" b="0" i="1" smtClean="0">
                        <a:latin typeface="Cambria Math" panose="02040503050406030204" pitchFamily="18" charset="0"/>
                        <a:cs typeface="Arial" panose="020B0604020202020204" pitchFamily="34" charset="0"/>
                      </a:rPr>
                      <m:t>𝑚</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𝑑</m:t>
                        </m:r>
                      </m:e>
                      <m:sub>
                        <m:r>
                          <a:rPr lang="en-US" sz="1600" b="0" i="1" smtClean="0">
                            <a:latin typeface="Cambria Math" panose="02040503050406030204" pitchFamily="18" charset="0"/>
                            <a:cs typeface="Arial" panose="020B0604020202020204" pitchFamily="34" charset="0"/>
                          </a:rPr>
                          <m:t>𝑐</m:t>
                        </m:r>
                      </m:sub>
                    </m:sSub>
                    <m:r>
                      <a:rPr lang="en-US" sz="1600" b="0" i="1" smtClean="0">
                        <a:latin typeface="Cambria Math" panose="02040503050406030204" pitchFamily="18" charset="0"/>
                        <a:cs typeface="Arial" panose="020B0604020202020204" pitchFamily="34" charset="0"/>
                      </a:rPr>
                      <m:t>=40</m:t>
                    </m:r>
                    <m:r>
                      <a:rPr lang="en-US" sz="1600" b="0" i="1" smtClean="0">
                        <a:latin typeface="Cambria Math" panose="02040503050406030204" pitchFamily="18" charset="0"/>
                        <a:cs typeface="Arial" panose="020B0604020202020204" pitchFamily="34" charset="0"/>
                      </a:rPr>
                      <m:t>𝑚</m:t>
                    </m:r>
                  </m:oMath>
                </a14:m>
                <a:endParaRPr lang="en-US" sz="1600" dirty="0">
                  <a:latin typeface="Arial" panose="020B0604020202020204" pitchFamily="34" charset="0"/>
                  <a:cs typeface="Arial" panose="020B0604020202020204" pitchFamily="34" charset="0"/>
                </a:endParaRPr>
              </a:p>
              <a:p>
                <a:pPr lvl="1"/>
                <a14:m>
                  <m:oMath xmlns:m="http://schemas.openxmlformats.org/officeDocument/2006/math">
                    <m:r>
                      <a:rPr lang="en-US" sz="1600" b="0" i="1" smtClean="0">
                        <a:latin typeface="Cambria Math" panose="02040503050406030204" pitchFamily="18" charset="0"/>
                      </a:rPr>
                      <m:t>𝜏</m:t>
                    </m:r>
                    <m:r>
                      <a:rPr lang="en-IN" sz="1600" b="0" i="1" smtClean="0">
                        <a:latin typeface="Cambria Math" panose="02040503050406030204" pitchFamily="18" charset="0"/>
                      </a:rPr>
                      <m:t>=</m:t>
                    </m:r>
                    <m:f>
                      <m:fPr>
                        <m:ctrlPr>
                          <a:rPr lang="en-IN" sz="1600" b="0" i="1" smtClean="0">
                            <a:latin typeface="Cambria Math" panose="02040503050406030204" pitchFamily="18" charset="0"/>
                          </a:rPr>
                        </m:ctrlPr>
                      </m:fPr>
                      <m:num>
                        <m:r>
                          <a:rPr lang="en-IN" sz="1600" b="0" i="1" smtClean="0">
                            <a:latin typeface="Cambria Math" panose="02040503050406030204" pitchFamily="18" charset="0"/>
                          </a:rPr>
                          <m:t>𝑅</m:t>
                        </m:r>
                      </m:num>
                      <m:den>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𝑉</m:t>
                            </m:r>
                          </m:e>
                          <m:sub>
                            <m:r>
                              <a:rPr lang="en-IN" sz="1600" b="0" i="1" smtClean="0">
                                <a:latin typeface="Cambria Math" panose="02040503050406030204" pitchFamily="18" charset="0"/>
                              </a:rPr>
                              <m:t>𝑠</m:t>
                            </m:r>
                          </m:sub>
                        </m:sSub>
                      </m:den>
                    </m:f>
                  </m:oMath>
                </a14:m>
                <a:r>
                  <a:rPr lang="en-IN" sz="1600" b="0" i="1" dirty="0">
                    <a:latin typeface="Arial" panose="020B0604020202020204" pitchFamily="34" charset="0"/>
                    <a:cs typeface="Arial" panose="020B0604020202020204" pitchFamily="34" charset="0"/>
                  </a:rPr>
                  <a:t>  </a:t>
                </a:r>
                <a:r>
                  <a:rPr lang="en-IN" sz="1600" b="0" dirty="0">
                    <a:latin typeface="Arial" panose="020B0604020202020204" pitchFamily="34" charset="0"/>
                    <a:cs typeface="Arial" panose="020B0604020202020204" pitchFamily="34" charset="0"/>
                  </a:rPr>
                  <a:t>where the range, </a:t>
                </a:r>
                <a14:m>
                  <m:oMath xmlns:m="http://schemas.openxmlformats.org/officeDocument/2006/math">
                    <m:r>
                      <a:rPr lang="en-IN" sz="1600" b="0" i="1" smtClean="0">
                        <a:latin typeface="Cambria Math" panose="02040503050406030204" pitchFamily="18" charset="0"/>
                      </a:rPr>
                      <m:t>𝑅</m:t>
                    </m:r>
                  </m:oMath>
                </a14:m>
                <a:r>
                  <a:rPr lang="en-IN" sz="1600" b="0" i="1" dirty="0">
                    <a:latin typeface="Arial" panose="020B0604020202020204" pitchFamily="34" charset="0"/>
                    <a:cs typeface="Arial" panose="020B0604020202020204" pitchFamily="34" charset="0"/>
                  </a:rPr>
                  <a:t> </a:t>
                </a:r>
                <a:r>
                  <a:rPr lang="en-IN" sz="1600" b="0" dirty="0">
                    <a:latin typeface="Arial" panose="020B0604020202020204" pitchFamily="34" charset="0"/>
                    <a:cs typeface="Arial" panose="020B0604020202020204" pitchFamily="34" charset="0"/>
                  </a:rPr>
                  <a:t>has been set to </a:t>
                </a:r>
                <a14:m>
                  <m:oMath xmlns:m="http://schemas.openxmlformats.org/officeDocument/2006/math">
                    <m:r>
                      <a:rPr lang="en-IN" sz="1600" i="1">
                        <a:latin typeface="Cambria Math" panose="02040503050406030204" pitchFamily="18" charset="0"/>
                        <a:cs typeface="Arial" panose="020B0604020202020204" pitchFamily="34" charset="0"/>
                      </a:rPr>
                      <m:t>1</m:t>
                    </m:r>
                    <m:r>
                      <a:rPr lang="en-US" sz="1600" b="0" i="1" smtClean="0">
                        <a:latin typeface="Cambria Math" panose="02040503050406030204" pitchFamily="18" charset="0"/>
                        <a:cs typeface="Arial" panose="020B0604020202020204" pitchFamily="34" charset="0"/>
                      </a:rPr>
                      <m:t>0</m:t>
                    </m:r>
                    <m:r>
                      <a:rPr lang="en-IN" sz="1600" b="0" i="1" smtClean="0">
                        <a:latin typeface="Cambria Math" panose="02040503050406030204" pitchFamily="18" charset="0"/>
                        <a:cs typeface="Arial" panose="020B0604020202020204" pitchFamily="34" charset="0"/>
                      </a:rPr>
                      <m:t>0</m:t>
                    </m:r>
                    <m:r>
                      <a:rPr lang="en-IN" sz="1600" b="0" i="1" smtClean="0">
                        <a:latin typeface="Cambria Math" panose="02040503050406030204" pitchFamily="18" charset="0"/>
                        <a:cs typeface="Arial" panose="020B0604020202020204" pitchFamily="34" charset="0"/>
                      </a:rPr>
                      <m:t>𝑚</m:t>
                    </m:r>
                  </m:oMath>
                </a14:m>
                <a:r>
                  <a:rPr lang="en-IN" sz="1600" b="0" i="1" dirty="0">
                    <a:latin typeface="Arial" panose="020B0604020202020204" pitchFamily="34" charset="0"/>
                    <a:cs typeface="Arial" panose="020B0604020202020204" pitchFamily="34" charset="0"/>
                  </a:rPr>
                  <a:t> </a:t>
                </a:r>
                <a:r>
                  <a:rPr lang="en-IN" sz="1600" b="0" dirty="0">
                    <a:latin typeface="Arial" panose="020B0604020202020204" pitchFamily="34" charset="0"/>
                    <a:cs typeface="Arial" panose="020B0604020202020204" pitchFamily="34" charset="0"/>
                  </a:rPr>
                  <a:t>for our example. </a:t>
                </a:r>
                <a14:m>
                  <m:oMath xmlns:m="http://schemas.openxmlformats.org/officeDocument/2006/math">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𝑉</m:t>
                        </m:r>
                      </m:e>
                      <m:sub>
                        <m:r>
                          <a:rPr lang="en-IN" sz="1600" b="0" i="1" smtClean="0">
                            <a:latin typeface="Cambria Math" panose="02040503050406030204" pitchFamily="18" charset="0"/>
                            <a:cs typeface="Arial" panose="020B0604020202020204" pitchFamily="34" charset="0"/>
                          </a:rPr>
                          <m:t>𝑠</m:t>
                        </m:r>
                      </m:sub>
                    </m:sSub>
                  </m:oMath>
                </a14:m>
                <a:r>
                  <a:rPr lang="en-IN" sz="1600" b="0" i="1"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speed of sound in water is assumed to </a:t>
                </a:r>
                <a14:m>
                  <m:oMath xmlns:m="http://schemas.openxmlformats.org/officeDocument/2006/math">
                    <m:r>
                      <a:rPr lang="en-IN" sz="1600" b="0" i="1" smtClean="0">
                        <a:latin typeface="Cambria Math" panose="02040503050406030204" pitchFamily="18" charset="0"/>
                        <a:cs typeface="Arial" panose="020B0604020202020204" pitchFamily="34" charset="0"/>
                      </a:rPr>
                      <m:t>1500</m:t>
                    </m:r>
                    <m:r>
                      <a:rPr lang="en-IN" sz="1600" b="0" i="1" smtClean="0">
                        <a:latin typeface="Cambria Math" panose="02040503050406030204" pitchFamily="18" charset="0"/>
                        <a:cs typeface="Arial" panose="020B0604020202020204" pitchFamily="34" charset="0"/>
                      </a:rPr>
                      <m:t>𝑚</m:t>
                    </m:r>
                    <m:r>
                      <a:rPr lang="en-IN" sz="1600" b="0" i="1" smtClean="0">
                        <a:latin typeface="Cambria Math" panose="02040503050406030204" pitchFamily="18" charset="0"/>
                        <a:cs typeface="Arial" panose="020B0604020202020204" pitchFamily="34" charset="0"/>
                      </a:rPr>
                      <m:t>/</m:t>
                    </m:r>
                    <m:r>
                      <a:rPr lang="en-IN" sz="1600" b="0" i="1" smtClean="0">
                        <a:latin typeface="Cambria Math" panose="02040503050406030204" pitchFamily="18" charset="0"/>
                        <a:cs typeface="Arial" panose="020B0604020202020204" pitchFamily="34" charset="0"/>
                      </a:rPr>
                      <m:t>𝑠</m:t>
                    </m:r>
                  </m:oMath>
                </a14:m>
                <a:r>
                  <a:rPr lang="en-IN" sz="1600" b="0" i="1" dirty="0">
                    <a:latin typeface="Arial" panose="020B0604020202020204" pitchFamily="34" charset="0"/>
                    <a:cs typeface="Arial" panose="020B0604020202020204" pitchFamily="34" charset="0"/>
                  </a:rPr>
                  <a:t>. </a:t>
                </a:r>
              </a:p>
              <a:p>
                <a:pPr lvl="1"/>
                <a14:m>
                  <m:oMath xmlns:m="http://schemas.openxmlformats.org/officeDocument/2006/math">
                    <m:r>
                      <a:rPr lang="en-IN" sz="1600" b="0" i="1" smtClean="0">
                        <a:latin typeface="Cambria Math" panose="02040503050406030204" pitchFamily="18" charset="0"/>
                        <a:cs typeface="Arial" panose="020B0604020202020204" pitchFamily="34" charset="0"/>
                      </a:rPr>
                      <m:t>𝛿</m:t>
                    </m:r>
                  </m:oMath>
                </a14:m>
                <a:r>
                  <a:rPr lang="en-IN" sz="1600" b="0" i="1" dirty="0">
                    <a:latin typeface="Arial" panose="020B0604020202020204" pitchFamily="34" charset="0"/>
                    <a:cs typeface="Arial" panose="020B0604020202020204" pitchFamily="34" charset="0"/>
                  </a:rPr>
                  <a:t> </a:t>
                </a:r>
                <a:r>
                  <a:rPr lang="en-IN" sz="1600" b="0" dirty="0">
                    <a:latin typeface="Arial" panose="020B0604020202020204" pitchFamily="34" charset="0"/>
                    <a:cs typeface="Arial" panose="020B0604020202020204" pitchFamily="34" charset="0"/>
                  </a:rPr>
                  <a:t>is set as </a:t>
                </a:r>
                <a14:m>
                  <m:oMath xmlns:m="http://schemas.openxmlformats.org/officeDocument/2006/math">
                    <m:f>
                      <m:fPr>
                        <m:ctrlPr>
                          <a:rPr lang="en-IN" sz="1600" b="0" i="1" smtClean="0">
                            <a:latin typeface="Cambria Math" panose="02040503050406030204" pitchFamily="18" charset="0"/>
                            <a:cs typeface="Arial" panose="020B0604020202020204" pitchFamily="34" charset="0"/>
                          </a:rPr>
                        </m:ctrlPr>
                      </m:fPr>
                      <m:num>
                        <m:r>
                          <a:rPr lang="en-IN" sz="1600" b="0" i="1" smtClean="0">
                            <a:latin typeface="Cambria Math" panose="02040503050406030204" pitchFamily="18" charset="0"/>
                            <a:cs typeface="Arial" panose="020B0604020202020204" pitchFamily="34" charset="0"/>
                          </a:rPr>
                          <m:t>𝑅</m:t>
                        </m:r>
                      </m:num>
                      <m:den>
                        <m:r>
                          <a:rPr lang="en-IN" sz="1600" b="0" i="1" smtClean="0">
                            <a:latin typeface="Cambria Math" panose="02040503050406030204" pitchFamily="18" charset="0"/>
                            <a:cs typeface="Arial" panose="020B0604020202020204" pitchFamily="34" charset="0"/>
                          </a:rPr>
                          <m:t>10</m:t>
                        </m:r>
                      </m:den>
                    </m:f>
                    <m:r>
                      <a:rPr lang="en-IN" sz="1600" b="0" i="1" smtClean="0">
                        <a:latin typeface="Cambria Math" panose="02040503050406030204" pitchFamily="18" charset="0"/>
                        <a:cs typeface="Arial" panose="020B0604020202020204" pitchFamily="34" charset="0"/>
                      </a:rPr>
                      <m:t>,</m:t>
                    </m:r>
                  </m:oMath>
                </a14:m>
                <a:r>
                  <a:rPr lang="en-IN" sz="1600" b="0" i="1" dirty="0">
                    <a:latin typeface="Arial" panose="020B0604020202020204" pitchFamily="34" charset="0"/>
                    <a:cs typeface="Arial" panose="020B0604020202020204" pitchFamily="34" charset="0"/>
                  </a:rPr>
                  <a:t> </a:t>
                </a:r>
                <a:r>
                  <a:rPr lang="en-IN" sz="1600" b="0" dirty="0">
                    <a:latin typeface="Arial" panose="020B0604020202020204" pitchFamily="34" charset="0"/>
                    <a:cs typeface="Arial" panose="020B0604020202020204" pitchFamily="34" charset="0"/>
                  </a:rPr>
                  <a:t>which is </a:t>
                </a:r>
                <a14:m>
                  <m:oMath xmlns:m="http://schemas.openxmlformats.org/officeDocument/2006/math">
                    <m:r>
                      <a:rPr lang="en-US" sz="1600" b="0" i="0" smtClean="0">
                        <a:latin typeface="Cambria Math" panose="02040503050406030204" pitchFamily="18" charset="0"/>
                        <a:cs typeface="Arial" panose="020B0604020202020204" pitchFamily="34" charset="0"/>
                      </a:rPr>
                      <m:t>=</m:t>
                    </m:r>
                    <m:f>
                      <m:fPr>
                        <m:ctrlPr>
                          <a:rPr lang="en-US" sz="1600" b="0" i="1" smtClean="0">
                            <a:latin typeface="Cambria Math" panose="02040503050406030204" pitchFamily="18" charset="0"/>
                            <a:cs typeface="Arial" panose="020B0604020202020204" pitchFamily="34" charset="0"/>
                          </a:rPr>
                        </m:ctrlPr>
                      </m:fPr>
                      <m:num>
                        <m:r>
                          <a:rPr lang="en-US" sz="1600" b="0" i="0" smtClean="0">
                            <a:latin typeface="Cambria Math" panose="02040503050406030204" pitchFamily="18" charset="0"/>
                            <a:cs typeface="Arial" panose="020B0604020202020204" pitchFamily="34" charset="0"/>
                          </a:rPr>
                          <m:t>100</m:t>
                        </m:r>
                      </m:num>
                      <m:den>
                        <m:r>
                          <a:rPr lang="en-US" sz="1600" b="0" i="0" smtClean="0">
                            <a:latin typeface="Cambria Math" panose="02040503050406030204" pitchFamily="18" charset="0"/>
                            <a:cs typeface="Arial" panose="020B0604020202020204" pitchFamily="34" charset="0"/>
                          </a:rPr>
                          <m:t>10</m:t>
                        </m:r>
                      </m:den>
                    </m:f>
                    <m:r>
                      <a:rPr lang="en-US" sz="1600" b="0" i="0" smtClean="0">
                        <a:latin typeface="Cambria Math" panose="02040503050406030204" pitchFamily="18" charset="0"/>
                        <a:cs typeface="Arial" panose="020B0604020202020204" pitchFamily="34" charset="0"/>
                      </a:rPr>
                      <m:t>=</m:t>
                    </m:r>
                    <m:r>
                      <a:rPr lang="en-IN" sz="1600" i="1">
                        <a:latin typeface="Cambria Math" panose="02040503050406030204" pitchFamily="18" charset="0"/>
                        <a:cs typeface="Arial" panose="020B0604020202020204" pitchFamily="34" charset="0"/>
                      </a:rPr>
                      <m:t>1</m:t>
                    </m:r>
                    <m:r>
                      <a:rPr lang="en-US" sz="1600" b="0" i="1" smtClean="0">
                        <a:latin typeface="Cambria Math" panose="02040503050406030204" pitchFamily="18" charset="0"/>
                        <a:cs typeface="Arial" panose="020B0604020202020204" pitchFamily="34" charset="0"/>
                      </a:rPr>
                      <m:t>0</m:t>
                    </m:r>
                    <m:r>
                      <a:rPr lang="en-US" sz="1600" b="0" i="1" smtClean="0">
                        <a:latin typeface="Cambria Math" panose="02040503050406030204" pitchFamily="18" charset="0"/>
                        <a:cs typeface="Arial" panose="020B0604020202020204" pitchFamily="34" charset="0"/>
                      </a:rPr>
                      <m:t>𝑚</m:t>
                    </m:r>
                  </m:oMath>
                </a14:m>
                <a:endParaRPr lang="en-IN" sz="1600" b="0" i="1" dirty="0">
                  <a:latin typeface="Arial" panose="020B0604020202020204" pitchFamily="34" charset="0"/>
                  <a:cs typeface="Arial" panose="020B0604020202020204" pitchFamily="34" charset="0"/>
                </a:endParaRPr>
              </a:p>
              <a:p>
                <a:pPr lvl="1"/>
                <a14:m>
                  <m:oMath xmlns:m="http://schemas.openxmlformats.org/officeDocument/2006/math">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𝐻</m:t>
                        </m:r>
                      </m:e>
                      <m:sub>
                        <m:r>
                          <a:rPr lang="en-IN" sz="1600" b="0" i="1" smtClean="0">
                            <a:latin typeface="Cambria Math" panose="02040503050406030204" pitchFamily="18" charset="0"/>
                            <a:cs typeface="Arial" panose="020B0604020202020204" pitchFamily="34" charset="0"/>
                          </a:rPr>
                          <m:t>𝑡</m:t>
                        </m:r>
                      </m:sub>
                    </m:sSub>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𝑠</m:t>
                        </m:r>
                      </m:e>
                    </m:d>
                    <m:r>
                      <a:rPr lang="en-US" sz="1600" b="0" i="1" smtClean="0">
                        <a:latin typeface="Cambria Math" panose="02040503050406030204" pitchFamily="18" charset="0"/>
                        <a:cs typeface="Arial" panose="020B0604020202020204" pitchFamily="34" charset="0"/>
                      </a:rPr>
                      <m:t>=</m:t>
                    </m:r>
                    <m:f>
                      <m:fPr>
                        <m:ctrlPr>
                          <a:rPr lang="en-US" sz="1600" b="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2</m:t>
                        </m:r>
                        <m:r>
                          <a:rPr lang="en-US" sz="1600" b="0" i="1" smtClean="0">
                            <a:latin typeface="Cambria Math" panose="02040503050406030204" pitchFamily="18" charset="0"/>
                            <a:cs typeface="Arial" panose="020B0604020202020204" pitchFamily="34" charset="0"/>
                          </a:rPr>
                          <m:t>𝜏</m:t>
                        </m:r>
                      </m:num>
                      <m:den>
                        <m:r>
                          <a:rPr lang="en-US" sz="1600" b="0" i="1" smtClean="0">
                            <a:latin typeface="Cambria Math" panose="02040503050406030204" pitchFamily="18" charset="0"/>
                            <a:cs typeface="Arial" panose="020B0604020202020204" pitchFamily="34" charset="0"/>
                          </a:rPr>
                          <m:t>𝛿</m:t>
                        </m:r>
                      </m:den>
                    </m:f>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𝑅</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𝑑</m:t>
                        </m:r>
                      </m:e>
                    </m:d>
                    <m:r>
                      <a:rPr lang="en-US" sz="1600" b="0" i="1" smtClean="0">
                        <a:latin typeface="Cambria Math" panose="02040503050406030204" pitchFamily="18" charset="0"/>
                        <a:cs typeface="Arial" panose="020B0604020202020204" pitchFamily="34" charset="0"/>
                      </a:rPr>
                      <m:t> </m:t>
                    </m:r>
                  </m:oMath>
                </a14:m>
                <a:r>
                  <a:rPr lang="en-IN" sz="1600" b="0" dirty="0">
                    <a:latin typeface="Arial" panose="020B0604020202020204" pitchFamily="34" charset="0"/>
                    <a:cs typeface="Arial" panose="020B0604020202020204" pitchFamily="34" charset="0"/>
                  </a:rPr>
                  <a:t>where</a:t>
                </a:r>
                <a:r>
                  <a:rPr lang="en-IN" sz="1600" b="0" i="1" dirty="0">
                    <a:latin typeface="Arial" panose="020B0604020202020204" pitchFamily="34" charset="0"/>
                    <a:cs typeface="Arial" panose="020B0604020202020204" pitchFamily="34" charset="0"/>
                  </a:rPr>
                  <a:t> </a:t>
                </a:r>
                <a14:m>
                  <m:oMath xmlns:m="http://schemas.openxmlformats.org/officeDocument/2006/math">
                    <m:r>
                      <a:rPr lang="en-US" sz="1600" i="1">
                        <a:latin typeface="Cambria Math" panose="02040503050406030204" pitchFamily="18" charset="0"/>
                        <a:cs typeface="Arial" panose="020B0604020202020204" pitchFamily="34" charset="0"/>
                      </a:rPr>
                      <m:t>𝜏</m:t>
                    </m:r>
                    <m:r>
                      <a:rPr lang="en-US" sz="1600" i="1">
                        <a:latin typeface="Cambria Math" panose="02040503050406030204" pitchFamily="18" charset="0"/>
                        <a:cs typeface="Arial" panose="020B0604020202020204" pitchFamily="34" charset="0"/>
                      </a:rPr>
                      <m:t>=</m:t>
                    </m:r>
                    <m:f>
                      <m:fPr>
                        <m:ctrlPr>
                          <a:rPr lang="en-US" sz="1600" i="1">
                            <a:latin typeface="Cambria Math" panose="02040503050406030204" pitchFamily="18" charset="0"/>
                            <a:cs typeface="Arial" panose="020B0604020202020204" pitchFamily="34" charset="0"/>
                          </a:rPr>
                        </m:ctrlPr>
                      </m:fPr>
                      <m:num>
                        <m:r>
                          <a:rPr lang="en-US" sz="1600" i="1">
                            <a:latin typeface="Cambria Math" panose="02040503050406030204" pitchFamily="18" charset="0"/>
                            <a:cs typeface="Arial" panose="020B0604020202020204" pitchFamily="34" charset="0"/>
                          </a:rPr>
                          <m:t>𝑅</m:t>
                        </m:r>
                      </m:num>
                      <m:den>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𝑉</m:t>
                            </m:r>
                          </m:e>
                          <m:sub>
                            <m:r>
                              <a:rPr lang="en-US" sz="1600" i="1">
                                <a:latin typeface="Cambria Math" panose="02040503050406030204" pitchFamily="18" charset="0"/>
                                <a:cs typeface="Arial" panose="020B0604020202020204" pitchFamily="34" charset="0"/>
                              </a:rPr>
                              <m:t>𝑠</m:t>
                            </m:r>
                          </m:sub>
                        </m:sSub>
                      </m:den>
                    </m:f>
                    <m:r>
                      <a:rPr lang="en-US" sz="1600" i="1">
                        <a:latin typeface="Cambria Math" panose="02040503050406030204" pitchFamily="18" charset="0"/>
                        <a:cs typeface="Arial" panose="020B0604020202020204" pitchFamily="34" charset="0"/>
                      </a:rPr>
                      <m:t>=</m:t>
                    </m:r>
                    <m:f>
                      <m:fPr>
                        <m:ctrlPr>
                          <a:rPr lang="en-US" sz="1600" i="1">
                            <a:latin typeface="Cambria Math" panose="02040503050406030204" pitchFamily="18" charset="0"/>
                            <a:cs typeface="Arial" panose="020B0604020202020204" pitchFamily="34" charset="0"/>
                          </a:rPr>
                        </m:ctrlPr>
                      </m:fPr>
                      <m:num>
                        <m:r>
                          <a:rPr lang="en-US" sz="1600" i="1">
                            <a:latin typeface="Cambria Math" panose="02040503050406030204" pitchFamily="18" charset="0"/>
                            <a:cs typeface="Arial" panose="020B0604020202020204" pitchFamily="34" charset="0"/>
                          </a:rPr>
                          <m:t>100</m:t>
                        </m:r>
                      </m:num>
                      <m:den>
                        <m:r>
                          <a:rPr lang="en-US" sz="1600" i="1">
                            <a:latin typeface="Cambria Math" panose="02040503050406030204" pitchFamily="18" charset="0"/>
                            <a:cs typeface="Arial" panose="020B0604020202020204" pitchFamily="34" charset="0"/>
                          </a:rPr>
                          <m:t>1500</m:t>
                        </m:r>
                      </m:den>
                    </m:f>
                  </m:oMath>
                </a14:m>
                <a:endParaRPr lang="en-IN" sz="1600" b="0" i="1" dirty="0">
                  <a:latin typeface="Arial" panose="020B0604020202020204" pitchFamily="34" charset="0"/>
                  <a:cs typeface="Arial" panose="020B0604020202020204" pitchFamily="34" charset="0"/>
                </a:endParaRPr>
              </a:p>
              <a:p>
                <a:pPr lvl="1"/>
                <a14:m>
                  <m:oMath xmlns:m="http://schemas.openxmlformats.org/officeDocument/2006/math">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𝐻</m:t>
                        </m:r>
                      </m:e>
                      <m:sub>
                        <m:r>
                          <a:rPr lang="en-IN"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2×100</m:t>
                        </m:r>
                      </m:num>
                      <m:den>
                        <m:r>
                          <a:rPr lang="en-IN" sz="1600" b="0" i="1" smtClean="0">
                            <a:latin typeface="Cambria Math" panose="02040503050406030204" pitchFamily="18" charset="0"/>
                          </a:rPr>
                          <m:t>1500</m:t>
                        </m:r>
                        <m:r>
                          <a:rPr lang="en-US" sz="1600" b="0" i="1" smtClean="0">
                            <a:latin typeface="Cambria Math" panose="02040503050406030204" pitchFamily="18" charset="0"/>
                          </a:rPr>
                          <m:t>×10</m:t>
                        </m:r>
                      </m:den>
                    </m:f>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100−60</m:t>
                        </m:r>
                      </m:e>
                    </m:d>
                  </m:oMath>
                </a14:m>
                <a:r>
                  <a:rPr lang="en-US" sz="1600" b="0" dirty="0">
                    <a:latin typeface="Arial" panose="020B0604020202020204" pitchFamily="34" charset="0"/>
                    <a:cs typeface="Arial" panose="020B0604020202020204" pitchFamily="34" charset="0"/>
                  </a:rPr>
                  <a:t> where d is depth differenc</a:t>
                </a:r>
                <a:r>
                  <a:rPr lang="en-US" sz="1600" dirty="0">
                    <a:latin typeface="Arial" panose="020B0604020202020204" pitchFamily="34" charset="0"/>
                    <a:cs typeface="Arial" panose="020B0604020202020204" pitchFamily="34" charset="0"/>
                  </a:rPr>
                  <a:t>e. </a:t>
                </a:r>
                <a14:m>
                  <m:oMath xmlns:m="http://schemas.openxmlformats.org/officeDocument/2006/math">
                    <m:r>
                      <a:rPr lang="en-IN" sz="1600" b="0" i="1" smtClean="0">
                        <a:latin typeface="Cambria Math" panose="02040503050406030204" pitchFamily="18" charset="0"/>
                        <a:cs typeface="Arial" panose="020B0604020202020204" pitchFamily="34" charset="0"/>
                      </a:rPr>
                      <m:t>𝑑</m:t>
                    </m:r>
                    <m:r>
                      <a:rPr lang="en-IN" sz="1600" b="0" i="1" smtClean="0">
                        <a:latin typeface="Cambria Math" panose="02040503050406030204" pitchFamily="18" charset="0"/>
                        <a:cs typeface="Arial" panose="020B0604020202020204" pitchFamily="34" charset="0"/>
                      </a:rPr>
                      <m:t>=</m:t>
                    </m:r>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𝑑</m:t>
                        </m:r>
                      </m:e>
                      <m:sub>
                        <m:r>
                          <a:rPr lang="en-IN" sz="1600" b="0" i="1" smtClean="0">
                            <a:latin typeface="Cambria Math" panose="02040503050406030204" pitchFamily="18" charset="0"/>
                            <a:cs typeface="Arial" panose="020B0604020202020204" pitchFamily="34" charset="0"/>
                          </a:rPr>
                          <m:t>𝑝</m:t>
                        </m:r>
                      </m:sub>
                    </m:sSub>
                    <m:r>
                      <a:rPr lang="en-IN" sz="1600" b="0" i="1" smtClean="0">
                        <a:latin typeface="Cambria Math" panose="02040503050406030204" pitchFamily="18" charset="0"/>
                        <a:cs typeface="Arial" panose="020B0604020202020204" pitchFamily="34" charset="0"/>
                      </a:rPr>
                      <m:t>−</m:t>
                    </m:r>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𝑑</m:t>
                        </m:r>
                      </m:e>
                      <m:sub>
                        <m:r>
                          <a:rPr lang="en-IN" sz="1600" b="0" i="1" smtClean="0">
                            <a:latin typeface="Cambria Math" panose="02040503050406030204" pitchFamily="18" charset="0"/>
                            <a:cs typeface="Arial" panose="020B0604020202020204" pitchFamily="34" charset="0"/>
                          </a:rPr>
                          <m:t>𝑐</m:t>
                        </m:r>
                      </m:sub>
                    </m:sSub>
                    <m:r>
                      <a:rPr lang="en-IN"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100</m:t>
                    </m:r>
                    <m:r>
                      <a:rPr lang="en-IN"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4</m:t>
                    </m:r>
                    <m:r>
                      <a:rPr lang="en-IN" sz="1600" b="0" i="1" smtClean="0">
                        <a:latin typeface="Cambria Math" panose="02040503050406030204" pitchFamily="18" charset="0"/>
                        <a:cs typeface="Arial" panose="020B0604020202020204" pitchFamily="34" charset="0"/>
                      </a:rPr>
                      <m:t>0=60</m:t>
                    </m:r>
                    <m:r>
                      <a:rPr lang="en-IN" sz="1600" b="0" i="1" smtClean="0">
                        <a:latin typeface="Cambria Math" panose="02040503050406030204" pitchFamily="18" charset="0"/>
                        <a:cs typeface="Arial" panose="020B0604020202020204" pitchFamily="34" charset="0"/>
                      </a:rPr>
                      <m:t>𝑚</m:t>
                    </m:r>
                  </m:oMath>
                </a14:m>
                <a:endParaRPr lang="en-US" sz="1600" dirty="0">
                  <a:latin typeface="Arial" panose="020B0604020202020204" pitchFamily="34" charset="0"/>
                  <a:cs typeface="Arial" panose="020B0604020202020204" pitchFamily="34" charset="0"/>
                </a:endParaRPr>
              </a:p>
              <a:p>
                <a:pPr lvl="1"/>
                <a:r>
                  <a:rPr lang="en-US" sz="1600" b="0" dirty="0">
                    <a:latin typeface="Arial" panose="020B0604020202020204" pitchFamily="34" charset="0"/>
                    <a:cs typeface="Arial" panose="020B0604020202020204" pitchFamily="34" charset="0"/>
                  </a:rPr>
                  <a:t>Hence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f>
                      <m:fPr>
                        <m:ctrlPr>
                          <a:rPr lang="en-IN" sz="1600" b="0" i="1" smtClean="0">
                            <a:latin typeface="Cambria Math" panose="02040503050406030204" pitchFamily="18" charset="0"/>
                          </a:rPr>
                        </m:ctrlPr>
                      </m:fPr>
                      <m:num>
                        <m:r>
                          <a:rPr lang="en-IN" sz="1600" b="0" i="1" smtClean="0">
                            <a:latin typeface="Cambria Math" panose="02040503050406030204" pitchFamily="18" charset="0"/>
                          </a:rPr>
                          <m:t>2</m:t>
                        </m:r>
                        <m:r>
                          <a:rPr lang="en-US" sz="1600" b="0" i="1" smtClean="0">
                            <a:latin typeface="Cambria Math" panose="02040503050406030204" pitchFamily="18" charset="0"/>
                          </a:rPr>
                          <m:t>×100</m:t>
                        </m:r>
                      </m:num>
                      <m:den>
                        <m:r>
                          <a:rPr lang="en-IN" sz="1600" b="0" i="1" smtClean="0">
                            <a:latin typeface="Cambria Math" panose="02040503050406030204" pitchFamily="18" charset="0"/>
                          </a:rPr>
                          <m:t>1500</m:t>
                        </m:r>
                        <m:r>
                          <a:rPr lang="en-US" sz="1600" b="0" i="1" smtClean="0">
                            <a:latin typeface="Cambria Math" panose="02040503050406030204" pitchFamily="18" charset="0"/>
                          </a:rPr>
                          <m:t>×10</m:t>
                        </m:r>
                      </m:den>
                    </m:f>
                    <m:d>
                      <m:dPr>
                        <m:ctrlPr>
                          <a:rPr lang="en-US" sz="1600" b="0" i="1" smtClean="0">
                            <a:latin typeface="Cambria Math" panose="02040503050406030204" pitchFamily="18" charset="0"/>
                          </a:rPr>
                        </m:ctrlPr>
                      </m:dPr>
                      <m:e>
                        <m:r>
                          <a:rPr lang="en-US" sz="1600" b="0" i="1" smtClean="0">
                            <a:latin typeface="Cambria Math" panose="02040503050406030204" pitchFamily="18" charset="0"/>
                          </a:rPr>
                          <m:t>40</m:t>
                        </m:r>
                      </m:e>
                    </m:d>
                    <m:r>
                      <a:rPr lang="en-IN" sz="1600" b="0" i="1" smtClean="0">
                        <a:latin typeface="Cambria Math" panose="02040503050406030204" pitchFamily="18" charset="0"/>
                      </a:rPr>
                      <m:t>=0.</m:t>
                    </m:r>
                    <m:r>
                      <a:rPr lang="en-US" sz="1600" b="0" i="1" smtClean="0">
                        <a:latin typeface="Cambria Math" panose="02040503050406030204" pitchFamily="18" charset="0"/>
                      </a:rPr>
                      <m:t>5333</m:t>
                    </m:r>
                    <m:r>
                      <a:rPr lang="en-IN" sz="1600" b="0" i="1" smtClean="0">
                        <a:latin typeface="Cambria Math" panose="02040503050406030204" pitchFamily="18" charset="0"/>
                      </a:rPr>
                      <m:t>𝑠</m:t>
                    </m:r>
                    <m:r>
                      <a:rPr lang="en-IN" sz="1600" b="0" i="1" smtClean="0">
                        <a:latin typeface="Cambria Math" panose="02040503050406030204" pitchFamily="18" charset="0"/>
                      </a:rPr>
                      <m:t>=533.3 </m:t>
                    </m:r>
                    <m:r>
                      <a:rPr lang="en-IN" sz="1600" b="0" i="1" smtClean="0">
                        <a:latin typeface="Cambria Math" panose="02040503050406030204" pitchFamily="18" charset="0"/>
                      </a:rPr>
                      <m:t>𝑚𝑠</m:t>
                    </m:r>
                  </m:oMath>
                </a14:m>
                <a:endParaRPr lang="en-US" sz="2000" b="0" dirty="0">
                  <a:latin typeface="Arial" panose="020B0604020202020204" pitchFamily="34" charset="0"/>
                  <a:cs typeface="Arial" panose="020B0604020202020204" pitchFamily="34" charset="0"/>
                </a:endParaRPr>
              </a:p>
              <a:p>
                <a:endParaRPr lang="en-US" sz="2000" b="0" dirty="0">
                  <a:latin typeface="Arial" panose="020B0604020202020204" pitchFamily="34" charset="0"/>
                  <a:cs typeface="Arial" panose="020B0604020202020204" pitchFamily="34" charset="0"/>
                </a:endParaRPr>
              </a:p>
              <a:p>
                <a:pPr lvl="1"/>
                <a:endParaRPr lang="en-US" sz="1800" b="0" dirty="0">
                  <a:latin typeface="Arial" panose="020B0604020202020204" pitchFamily="34" charset="0"/>
                  <a:cs typeface="Arial" panose="020B0604020202020204" pitchFamily="34" charset="0"/>
                </a:endParaRPr>
              </a:p>
              <a:p>
                <a:pPr lvl="1"/>
                <a:endParaRPr lang="en-US" sz="1800" b="0" dirty="0">
                  <a:latin typeface="Arial" panose="020B0604020202020204" pitchFamily="34" charset="0"/>
                  <a:cs typeface="Arial" panose="020B0604020202020204" pitchFamily="34" charset="0"/>
                </a:endParaRPr>
              </a:p>
              <a:p>
                <a:pPr lvl="1"/>
                <a:endParaRPr lang="en-IN" sz="1800" b="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8FB91AE-283D-9BA7-5A83-68CF2681EC7D}"/>
                  </a:ext>
                </a:extLst>
              </p:cNvPr>
              <p:cNvSpPr>
                <a:spLocks noGrp="1" noRot="1" noChangeAspect="1" noMove="1" noResize="1" noEditPoints="1" noAdjustHandles="1" noChangeArrowheads="1" noChangeShapeType="1" noTextEdit="1"/>
              </p:cNvSpPr>
              <p:nvPr>
                <p:ph idx="1"/>
              </p:nvPr>
            </p:nvSpPr>
            <p:spPr>
              <a:xfrm>
                <a:off x="838200" y="1556401"/>
                <a:ext cx="10928274" cy="4218757"/>
              </a:xfrm>
              <a:blipFill>
                <a:blip r:embed="rId2"/>
                <a:stretch>
                  <a:fillRect l="-279" t="-1012" r="-56"/>
                </a:stretch>
              </a:blipFill>
            </p:spPr>
            <p:txBody>
              <a:bodyPr/>
              <a:lstStyle/>
              <a:p>
                <a:r>
                  <a:rPr lang="en-IN">
                    <a:noFill/>
                  </a:rPr>
                  <a:t> </a:t>
                </a:r>
              </a:p>
            </p:txBody>
          </p:sp>
        </mc:Fallback>
      </mc:AlternateContent>
      <p:sp>
        <p:nvSpPr>
          <p:cNvPr id="2" name="Title 5">
            <a:extLst>
              <a:ext uri="{FF2B5EF4-FFF2-40B4-BE49-F238E27FC236}">
                <a16:creationId xmlns:a16="http://schemas.microsoft.com/office/drawing/2014/main" id="{F918FCB4-77FC-3534-55EB-1322EA8E619C}"/>
              </a:ext>
            </a:extLst>
          </p:cNvPr>
          <p:cNvSpPr>
            <a:spLocks noGrp="1"/>
          </p:cNvSpPr>
          <p:nvPr>
            <p:ph type="title"/>
          </p:nvPr>
        </p:nvSpPr>
        <p:spPr>
          <a:xfrm>
            <a:off x="838200" y="365125"/>
            <a:ext cx="10515600" cy="1325563"/>
          </a:xfrm>
        </p:spPr>
        <p:txBody>
          <a:bodyPr/>
          <a:lstStyle/>
          <a:p>
            <a:r>
              <a:rPr lang="en-US" dirty="0">
                <a:latin typeface="Arial" panose="020B0604020202020204" pitchFamily="34" charset="0"/>
                <a:cs typeface="Arial" panose="020B0604020202020204" pitchFamily="34" charset="0"/>
              </a:rPr>
              <a:t>DBR: An Example (contd.)</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AF42F48-CD7F-397D-9915-D30091902E49}"/>
              </a:ext>
            </a:extLst>
          </p:cNvPr>
          <p:cNvSpPr>
            <a:spLocks noGrp="1"/>
          </p:cNvSpPr>
          <p:nvPr>
            <p:ph type="sldNum" sz="quarter" idx="12"/>
          </p:nvPr>
        </p:nvSpPr>
        <p:spPr/>
        <p:txBody>
          <a:bodyPr/>
          <a:lstStyle/>
          <a:p>
            <a:fld id="{DC660FAD-630A-40BB-A0C3-01001DFE1636}" type="slidenum">
              <a:rPr lang="en-IN" smtClean="0"/>
              <a:t>10</a:t>
            </a:fld>
            <a:endParaRPr lang="en-IN" dirty="0"/>
          </a:p>
        </p:txBody>
      </p:sp>
    </p:spTree>
    <p:extLst>
      <p:ext uri="{BB962C8B-B14F-4D97-AF65-F5344CB8AC3E}">
        <p14:creationId xmlns:p14="http://schemas.microsoft.com/office/powerpoint/2010/main" val="187766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FB91AE-283D-9BA7-5A83-68CF2681EC7D}"/>
                  </a:ext>
                </a:extLst>
              </p:cNvPr>
              <p:cNvSpPr>
                <a:spLocks noGrp="1"/>
              </p:cNvSpPr>
              <p:nvPr>
                <p:ph idx="1"/>
              </p:nvPr>
            </p:nvSpPr>
            <p:spPr>
              <a:xfrm>
                <a:off x="838200" y="1690688"/>
                <a:ext cx="9268326" cy="3914274"/>
              </a:xfrm>
            </p:spPr>
            <p:txBody>
              <a:bodyPr>
                <a:normAutofit/>
              </a:bodyPr>
              <a:lstStyle/>
              <a:p>
                <a:r>
                  <a:rPr lang="en-US" sz="1600" dirty="0"/>
                  <a:t>Computing sending time for node N3:</a:t>
                </a:r>
              </a:p>
              <a:p>
                <a:pPr lvl="1"/>
                <a:r>
                  <a:rPr lang="en-US" sz="1600" dirty="0"/>
                  <a:t>Assuming current time = 0</a:t>
                </a:r>
              </a:p>
              <a:p>
                <a:pPr lvl="1"/>
                <a14:m>
                  <m:oMath xmlns:m="http://schemas.openxmlformats.org/officeDocument/2006/math">
                    <m:r>
                      <a:rPr lang="en-US" sz="1600" i="1">
                        <a:latin typeface="Cambria Math" panose="02040503050406030204" pitchFamily="18" charset="0"/>
                      </a:rPr>
                      <m:t>𝑠𝑒𝑛𝑑𝑖𝑛𝑔</m:t>
                    </m:r>
                    <m:r>
                      <a:rPr lang="en-US" sz="1600" i="1">
                        <a:latin typeface="Cambria Math" panose="02040503050406030204" pitchFamily="18" charset="0"/>
                      </a:rPr>
                      <m:t> </m:t>
                    </m:r>
                    <m:r>
                      <a:rPr lang="en-US" sz="1600" i="1">
                        <a:latin typeface="Cambria Math" panose="02040503050406030204" pitchFamily="18" charset="0"/>
                      </a:rPr>
                      <m:t>𝑡𝑖𝑚𝑒</m:t>
                    </m:r>
                    <m:r>
                      <a:rPr lang="en-US" sz="1600" i="1">
                        <a:latin typeface="Cambria Math" panose="02040503050406030204" pitchFamily="18" charset="0"/>
                      </a:rPr>
                      <m:t>=</m:t>
                    </m:r>
                    <m:r>
                      <a:rPr lang="en-US" sz="1600" i="1">
                        <a:latin typeface="Cambria Math" panose="02040503050406030204" pitchFamily="18" charset="0"/>
                      </a:rPr>
                      <m:t>𝑐𝑢𝑟𝑟𝑒𝑛𝑡</m:t>
                    </m:r>
                    <m:r>
                      <a:rPr lang="en-US" sz="1600" i="1">
                        <a:latin typeface="Cambria Math" panose="02040503050406030204" pitchFamily="18" charset="0"/>
                      </a:rPr>
                      <m:t> </m:t>
                    </m:r>
                    <m:r>
                      <a:rPr lang="en-US" sz="1600" i="1">
                        <a:latin typeface="Cambria Math" panose="02040503050406030204" pitchFamily="18" charset="0"/>
                      </a:rPr>
                      <m:t>𝑡𝑖𝑚𝑒</m:t>
                    </m:r>
                    <m:r>
                      <a:rPr lang="en-US" sz="1600" i="1">
                        <a:latin typeface="Cambria Math" panose="02040503050406030204" pitchFamily="18" charset="0"/>
                      </a:rPr>
                      <m:t>+</m:t>
                    </m:r>
                    <m:r>
                      <a:rPr lang="en-US" sz="1600" i="1">
                        <a:latin typeface="Cambria Math" panose="02040503050406030204" pitchFamily="18" charset="0"/>
                      </a:rPr>
                      <m:t>h𝑜𝑙𝑑𝑖𝑛𝑔</m:t>
                    </m:r>
                    <m:r>
                      <a:rPr lang="en-US" sz="1600" i="1">
                        <a:latin typeface="Cambria Math" panose="02040503050406030204" pitchFamily="18" charset="0"/>
                      </a:rPr>
                      <m:t> </m:t>
                    </m:r>
                    <m:r>
                      <a:rPr lang="en-US" sz="1600" i="1">
                        <a:latin typeface="Cambria Math" panose="02040503050406030204" pitchFamily="18" charset="0"/>
                      </a:rPr>
                      <m:t>𝑡𝑖𝑚𝑒</m:t>
                    </m:r>
                    <m:r>
                      <a:rPr lang="en-US" sz="1600" i="1">
                        <a:latin typeface="Cambria Math" panose="02040503050406030204" pitchFamily="18" charset="0"/>
                      </a:rPr>
                      <m:t>=533.3 </m:t>
                    </m:r>
                    <m:r>
                      <a:rPr lang="en-US" sz="1600" i="1">
                        <a:latin typeface="Cambria Math" panose="02040503050406030204" pitchFamily="18" charset="0"/>
                      </a:rPr>
                      <m:t>𝑚𝑠</m:t>
                    </m:r>
                  </m:oMath>
                </a14:m>
                <a:endParaRPr lang="en-US" sz="1600" dirty="0">
                  <a:solidFill>
                    <a:srgbClr val="FF0000"/>
                  </a:solidFill>
                </a:endParaRPr>
              </a:p>
              <a:p>
                <a:pPr lvl="1"/>
                <a:r>
                  <a:rPr lang="en-US" sz="1600" dirty="0"/>
                  <a:t>Add packet to Q1 which consists of packet and sending time</a:t>
                </a:r>
                <a:r>
                  <a:rPr lang="en-US" sz="1600" dirty="0">
                    <a:solidFill>
                      <a:srgbClr val="FF0000"/>
                    </a:solidFill>
                  </a:rPr>
                  <a:t>.</a:t>
                </a:r>
              </a:p>
              <a:p>
                <a:r>
                  <a:rPr lang="en-US" sz="1800" dirty="0"/>
                  <a:t>Now N3 forwards the packet first as per earlier sending time. </a:t>
                </a:r>
                <a:r>
                  <a:rPr lang="en-US" sz="1800" dirty="0" err="1"/>
                  <a:t>dp</a:t>
                </a:r>
                <a:r>
                  <a:rPr lang="en-US" sz="1800" dirty="0"/>
                  <a:t> is updated to current node depth that is dc </a:t>
                </a:r>
                <a14:m>
                  <m:oMath xmlns:m="http://schemas.openxmlformats.org/officeDocument/2006/math">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𝑝</m:t>
                        </m:r>
                      </m:sub>
                    </m:sSub>
                    <m:r>
                      <a:rPr lang="en-US" sz="1800" i="1">
                        <a:latin typeface="Cambria Math" panose="02040503050406030204" pitchFamily="18" charset="0"/>
                      </a:rPr>
                      <m:t>=40</m:t>
                    </m:r>
                    <m:r>
                      <a:rPr lang="en-US" sz="1800" i="1">
                        <a:latin typeface="Cambria Math" panose="02040503050406030204" pitchFamily="18" charset="0"/>
                      </a:rPr>
                      <m:t>𝑚</m:t>
                    </m:r>
                  </m:oMath>
                </a14:m>
                <a:r>
                  <a:rPr lang="en-US" sz="1800" dirty="0"/>
                  <a:t>. It inserts the packet history </a:t>
                </a:r>
                <a:r>
                  <a:rPr lang="en-US" sz="1800" dirty="0" err="1"/>
                  <a:t>i.e</a:t>
                </a:r>
                <a:r>
                  <a:rPr lang="en-US" sz="1800" dirty="0"/>
                  <a:t>) unique id to Q2.</a:t>
                </a:r>
              </a:p>
              <a:p>
                <a:r>
                  <a:rPr lang="en-US" sz="1800" dirty="0"/>
                  <a:t>When N2 receives the same packet from N3 since they are in range. N2 is not a qualified node hence it checks the packet is in Q1 and removes packet present in Q1 and drops the incoming packet. N5 receives packet from N3.</a:t>
                </a:r>
                <a:endParaRPr lang="en-IN" sz="1800" dirty="0"/>
              </a:p>
              <a:p>
                <a:endParaRPr lang="en-US" sz="2000" b="0" dirty="0">
                  <a:latin typeface="Arial" panose="020B0604020202020204" pitchFamily="34" charset="0"/>
                  <a:cs typeface="Arial" panose="020B0604020202020204" pitchFamily="34" charset="0"/>
                </a:endParaRPr>
              </a:p>
              <a:p>
                <a:pPr lvl="1"/>
                <a:endParaRPr lang="en-US" sz="1800" b="0" dirty="0">
                  <a:latin typeface="Arial" panose="020B0604020202020204" pitchFamily="34" charset="0"/>
                  <a:cs typeface="Arial" panose="020B0604020202020204" pitchFamily="34" charset="0"/>
                </a:endParaRPr>
              </a:p>
              <a:p>
                <a:pPr lvl="1"/>
                <a:endParaRPr lang="en-US" sz="1800" b="0" dirty="0">
                  <a:latin typeface="Arial" panose="020B0604020202020204" pitchFamily="34" charset="0"/>
                  <a:cs typeface="Arial" panose="020B0604020202020204" pitchFamily="34" charset="0"/>
                </a:endParaRPr>
              </a:p>
              <a:p>
                <a:pPr lvl="1"/>
                <a:endParaRPr lang="en-IN" sz="1800" b="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8FB91AE-283D-9BA7-5A83-68CF2681EC7D}"/>
                  </a:ext>
                </a:extLst>
              </p:cNvPr>
              <p:cNvSpPr>
                <a:spLocks noGrp="1" noRot="1" noChangeAspect="1" noMove="1" noResize="1" noEditPoints="1" noAdjustHandles="1" noChangeArrowheads="1" noChangeShapeType="1" noTextEdit="1"/>
              </p:cNvSpPr>
              <p:nvPr>
                <p:ph idx="1"/>
              </p:nvPr>
            </p:nvSpPr>
            <p:spPr>
              <a:xfrm>
                <a:off x="838200" y="1690688"/>
                <a:ext cx="9268326" cy="3914274"/>
              </a:xfrm>
              <a:blipFill>
                <a:blip r:embed="rId2"/>
                <a:stretch>
                  <a:fillRect l="-461" t="-467"/>
                </a:stretch>
              </a:blipFill>
            </p:spPr>
            <p:txBody>
              <a:bodyPr/>
              <a:lstStyle/>
              <a:p>
                <a:r>
                  <a:rPr lang="en-IN">
                    <a:noFill/>
                  </a:rPr>
                  <a:t> </a:t>
                </a:r>
              </a:p>
            </p:txBody>
          </p:sp>
        </mc:Fallback>
      </mc:AlternateContent>
      <p:sp>
        <p:nvSpPr>
          <p:cNvPr id="2" name="Title 5">
            <a:extLst>
              <a:ext uri="{FF2B5EF4-FFF2-40B4-BE49-F238E27FC236}">
                <a16:creationId xmlns:a16="http://schemas.microsoft.com/office/drawing/2014/main" id="{F918FCB4-77FC-3534-55EB-1322EA8E619C}"/>
              </a:ext>
            </a:extLst>
          </p:cNvPr>
          <p:cNvSpPr>
            <a:spLocks noGrp="1"/>
          </p:cNvSpPr>
          <p:nvPr>
            <p:ph type="title"/>
          </p:nvPr>
        </p:nvSpPr>
        <p:spPr>
          <a:xfrm>
            <a:off x="838200" y="365125"/>
            <a:ext cx="10515600" cy="1325563"/>
          </a:xfrm>
        </p:spPr>
        <p:txBody>
          <a:bodyPr/>
          <a:lstStyle/>
          <a:p>
            <a:r>
              <a:rPr lang="en-US" dirty="0">
                <a:latin typeface="Arial" panose="020B0604020202020204" pitchFamily="34" charset="0"/>
                <a:cs typeface="Arial" panose="020B0604020202020204" pitchFamily="34" charset="0"/>
              </a:rPr>
              <a:t>DBR: An Example (contd.)</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AF42F48-CD7F-397D-9915-D30091902E49}"/>
              </a:ext>
            </a:extLst>
          </p:cNvPr>
          <p:cNvSpPr>
            <a:spLocks noGrp="1"/>
          </p:cNvSpPr>
          <p:nvPr>
            <p:ph type="sldNum" sz="quarter" idx="12"/>
          </p:nvPr>
        </p:nvSpPr>
        <p:spPr/>
        <p:txBody>
          <a:bodyPr/>
          <a:lstStyle/>
          <a:p>
            <a:fld id="{DC660FAD-630A-40BB-A0C3-01001DFE1636}" type="slidenum">
              <a:rPr lang="en-IN" smtClean="0"/>
              <a:t>11</a:t>
            </a:fld>
            <a:endParaRPr lang="en-IN" dirty="0"/>
          </a:p>
        </p:txBody>
      </p:sp>
    </p:spTree>
    <p:extLst>
      <p:ext uri="{BB962C8B-B14F-4D97-AF65-F5344CB8AC3E}">
        <p14:creationId xmlns:p14="http://schemas.microsoft.com/office/powerpoint/2010/main" val="3397461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489-E198-4D7E-EDAF-3AD2E61B6A36}"/>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Case 1: Single Hop Transmission</a:t>
            </a:r>
            <a:endParaRPr lang="en-IN"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B6780DD8-E9B4-B5EA-EEBA-0F9C01050771}"/>
              </a:ext>
            </a:extLst>
          </p:cNvPr>
          <p:cNvGrpSpPr/>
          <p:nvPr/>
        </p:nvGrpSpPr>
        <p:grpSpPr>
          <a:xfrm>
            <a:off x="1294732" y="1577894"/>
            <a:ext cx="3188843" cy="3396061"/>
            <a:chOff x="609424" y="1268530"/>
            <a:chExt cx="4339869" cy="4770665"/>
          </a:xfrm>
        </p:grpSpPr>
        <p:pic>
          <p:nvPicPr>
            <p:cNvPr id="6" name="Picture 5">
              <a:extLst>
                <a:ext uri="{FF2B5EF4-FFF2-40B4-BE49-F238E27FC236}">
                  <a16:creationId xmlns:a16="http://schemas.microsoft.com/office/drawing/2014/main" id="{4950B966-D715-EC58-C1B1-236BE51739CE}"/>
                </a:ext>
              </a:extLst>
            </p:cNvPr>
            <p:cNvPicPr>
              <a:picLocks noChangeAspect="1"/>
            </p:cNvPicPr>
            <p:nvPr/>
          </p:nvPicPr>
          <p:blipFill>
            <a:blip r:embed="rId3"/>
            <a:stretch>
              <a:fillRect/>
            </a:stretch>
          </p:blipFill>
          <p:spPr>
            <a:xfrm>
              <a:off x="609424" y="1268530"/>
              <a:ext cx="4198185" cy="4770665"/>
            </a:xfrm>
            <a:prstGeom prst="rect">
              <a:avLst/>
            </a:prstGeom>
          </p:spPr>
        </p:pic>
        <p:sp>
          <p:nvSpPr>
            <p:cNvPr id="7" name="TextBox 6">
              <a:extLst>
                <a:ext uri="{FF2B5EF4-FFF2-40B4-BE49-F238E27FC236}">
                  <a16:creationId xmlns:a16="http://schemas.microsoft.com/office/drawing/2014/main" id="{1C841691-F919-2261-AEC9-09241F32E940}"/>
                </a:ext>
              </a:extLst>
            </p:cNvPr>
            <p:cNvSpPr txBox="1"/>
            <p:nvPr/>
          </p:nvSpPr>
          <p:spPr>
            <a:xfrm>
              <a:off x="3761989" y="2077676"/>
              <a:ext cx="118730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N5(90,0,0)</a:t>
              </a:r>
              <a:endParaRPr lang="en-IN"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C9262A4-7304-23CE-6520-CE6C7B1A050D}"/>
                </a:ext>
              </a:extLst>
            </p:cNvPr>
            <p:cNvSpPr txBox="1"/>
            <p:nvPr/>
          </p:nvSpPr>
          <p:spPr>
            <a:xfrm>
              <a:off x="2591182" y="2798705"/>
              <a:ext cx="164974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N3(30,30,-40)</a:t>
              </a:r>
              <a:endParaRPr lang="en-IN"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021EE8D-AECC-0A62-841D-B959F14079BB}"/>
                </a:ext>
              </a:extLst>
            </p:cNvPr>
            <p:cNvSpPr txBox="1"/>
            <p:nvPr/>
          </p:nvSpPr>
          <p:spPr>
            <a:xfrm>
              <a:off x="1238966" y="3142473"/>
              <a:ext cx="1469551"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N2(10,40,-60)</a:t>
              </a:r>
              <a:endParaRPr lang="en-IN" sz="12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08954ED6-CC68-912B-5683-4259B3BF0BD3}"/>
                </a:ext>
              </a:extLst>
            </p:cNvPr>
            <p:cNvSpPr txBox="1"/>
            <p:nvPr/>
          </p:nvSpPr>
          <p:spPr>
            <a:xfrm>
              <a:off x="2471401" y="3784443"/>
              <a:ext cx="164974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N1(20,60,-100)</a:t>
              </a:r>
              <a:endParaRPr lang="en-IN" sz="12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D22A9CD-DBDB-7D22-C7C7-2588D274C77F}"/>
                </a:ext>
              </a:extLst>
            </p:cNvPr>
            <p:cNvSpPr txBox="1"/>
            <p:nvPr/>
          </p:nvSpPr>
          <p:spPr>
            <a:xfrm>
              <a:off x="2798614" y="4277300"/>
              <a:ext cx="1649747"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N4(27,70,-120)</a:t>
              </a:r>
              <a:endParaRPr lang="en-IN" sz="1200" dirty="0">
                <a:latin typeface="Arial" panose="020B0604020202020204" pitchFamily="34" charset="0"/>
                <a:cs typeface="Arial" panose="020B0604020202020204" pitchFamily="34" charset="0"/>
              </a:endParaRPr>
            </a:p>
          </p:txBody>
        </p:sp>
      </p:grpSp>
      <p:sp>
        <p:nvSpPr>
          <p:cNvPr id="4" name="TextBox 3">
            <a:extLst>
              <a:ext uri="{FF2B5EF4-FFF2-40B4-BE49-F238E27FC236}">
                <a16:creationId xmlns:a16="http://schemas.microsoft.com/office/drawing/2014/main" id="{AF809E8E-65A7-A38A-8A5E-FCAAE849DD78}"/>
              </a:ext>
            </a:extLst>
          </p:cNvPr>
          <p:cNvSpPr txBox="1"/>
          <p:nvPr/>
        </p:nvSpPr>
        <p:spPr>
          <a:xfrm>
            <a:off x="8004883" y="5360670"/>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created in NetSim</a:t>
            </a:r>
            <a:endParaRPr lang="en-IN" sz="1600" dirty="0">
              <a:solidFill>
                <a:schemeClr val="accent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801016F-DDB1-28E6-B0EB-3974D3A820A3}"/>
              </a:ext>
            </a:extLst>
          </p:cNvPr>
          <p:cNvSpPr txBox="1"/>
          <p:nvPr/>
        </p:nvSpPr>
        <p:spPr>
          <a:xfrm>
            <a:off x="642500" y="5321622"/>
            <a:ext cx="5017711" cy="1169551"/>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N1 is the source node, N5 is the destination Node. N2 and N3 are qualified node for forwarding packets. N4 has a higher depth than source node hence it is unqualified node. N3 forwards the packet to destination node N5 since it has lower depth. </a:t>
            </a:r>
            <a:endParaRPr lang="en-IN" sz="1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9962D83-F927-44B7-A7F4-2D1DB4ED8808}"/>
              </a:ext>
            </a:extLst>
          </p:cNvPr>
          <p:cNvSpPr txBox="1"/>
          <p:nvPr/>
        </p:nvSpPr>
        <p:spPr>
          <a:xfrm>
            <a:off x="1800949" y="4957822"/>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of interest</a:t>
            </a:r>
            <a:endParaRPr lang="en-IN" sz="1600" dirty="0">
              <a:solidFill>
                <a:schemeClr val="accent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5A3661A9-26B1-353A-4E6B-46114656E1DF}"/>
              </a:ext>
            </a:extLst>
          </p:cNvPr>
          <p:cNvSpPr>
            <a:spLocks noGrp="1"/>
          </p:cNvSpPr>
          <p:nvPr>
            <p:ph type="sldNum" sz="quarter" idx="12"/>
          </p:nvPr>
        </p:nvSpPr>
        <p:spPr/>
        <p:txBody>
          <a:bodyPr/>
          <a:lstStyle/>
          <a:p>
            <a:fld id="{DC660FAD-630A-40BB-A0C3-01001DFE1636}" type="slidenum">
              <a:rPr lang="en-IN" smtClean="0"/>
              <a:t>12</a:t>
            </a:fld>
            <a:endParaRPr lang="en-IN" dirty="0"/>
          </a:p>
        </p:txBody>
      </p:sp>
      <p:pic>
        <p:nvPicPr>
          <p:cNvPr id="26" name="Content Placeholder 25">
            <a:extLst>
              <a:ext uri="{FF2B5EF4-FFF2-40B4-BE49-F238E27FC236}">
                <a16:creationId xmlns:a16="http://schemas.microsoft.com/office/drawing/2014/main" id="{3F4DDD82-3098-BCB9-3C3E-D1E02E0235AE}"/>
              </a:ext>
            </a:extLst>
          </p:cNvPr>
          <p:cNvPicPr>
            <a:picLocks noGrp="1" noChangeAspect="1"/>
          </p:cNvPicPr>
          <p:nvPr>
            <p:ph idx="1"/>
          </p:nvPr>
        </p:nvPicPr>
        <p:blipFill>
          <a:blip r:embed="rId4"/>
          <a:stretch>
            <a:fillRect/>
          </a:stretch>
        </p:blipFill>
        <p:spPr>
          <a:xfrm>
            <a:off x="7324874" y="1605468"/>
            <a:ext cx="3946003" cy="3647064"/>
          </a:xfrm>
        </p:spPr>
      </p:pic>
    </p:spTree>
    <p:extLst>
      <p:ext uri="{BB962C8B-B14F-4D97-AF65-F5344CB8AC3E}">
        <p14:creationId xmlns:p14="http://schemas.microsoft.com/office/powerpoint/2010/main" val="244879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F2E3-1A86-9F44-2918-65093123597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Simulation Parameters in NetSim</a:t>
            </a:r>
            <a:endParaRPr lang="en-IN"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419D6485-8387-C199-DDF9-3D9CA691EDF7}"/>
              </a:ext>
            </a:extLst>
          </p:cNvPr>
          <p:cNvGraphicFramePr>
            <a:graphicFrameLocks noGrp="1"/>
          </p:cNvGraphicFramePr>
          <p:nvPr>
            <p:extLst>
              <p:ext uri="{D42A27DB-BD31-4B8C-83A1-F6EECF244321}">
                <p14:modId xmlns:p14="http://schemas.microsoft.com/office/powerpoint/2010/main" val="3320890233"/>
              </p:ext>
            </p:extLst>
          </p:nvPr>
        </p:nvGraphicFramePr>
        <p:xfrm>
          <a:off x="1022623" y="1890841"/>
          <a:ext cx="5204557" cy="3838242"/>
        </p:xfrm>
        <a:graphic>
          <a:graphicData uri="http://schemas.openxmlformats.org/drawingml/2006/table">
            <a:tbl>
              <a:tblPr firstRow="1" bandRow="1">
                <a:tableStyleId>{5C22544A-7EE6-4342-B048-85BDC9FD1C3A}</a:tableStyleId>
              </a:tblPr>
              <a:tblGrid>
                <a:gridCol w="2933700">
                  <a:extLst>
                    <a:ext uri="{9D8B030D-6E8A-4147-A177-3AD203B41FA5}">
                      <a16:colId xmlns:a16="http://schemas.microsoft.com/office/drawing/2014/main" val="3530606823"/>
                    </a:ext>
                  </a:extLst>
                </a:gridCol>
                <a:gridCol w="2270857">
                  <a:extLst>
                    <a:ext uri="{9D8B030D-6E8A-4147-A177-3AD203B41FA5}">
                      <a16:colId xmlns:a16="http://schemas.microsoft.com/office/drawing/2014/main" val="592512224"/>
                    </a:ext>
                  </a:extLst>
                </a:gridCol>
              </a:tblGrid>
              <a:tr h="354648">
                <a:tc gridSpan="2">
                  <a:txBody>
                    <a:bodyPr/>
                    <a:lstStyle/>
                    <a:p>
                      <a:pPr algn="ctr"/>
                      <a:r>
                        <a:rPr lang="en-US" sz="1600" dirty="0">
                          <a:latin typeface="Arial" panose="020B0604020202020204" pitchFamily="34" charset="0"/>
                          <a:cs typeface="Arial" panose="020B0604020202020204" pitchFamily="34" charset="0"/>
                        </a:rPr>
                        <a:t>Application Properties</a:t>
                      </a:r>
                      <a:endParaRPr lang="en-IN" sz="1600" dirty="0">
                        <a:latin typeface="Arial" panose="020B0604020202020204" pitchFamily="34" charset="0"/>
                        <a:cs typeface="Arial" panose="020B0604020202020204" pitchFamily="34" charset="0"/>
                      </a:endParaRPr>
                    </a:p>
                  </a:txBody>
                  <a:tcPr anchor="ctr"/>
                </a:tc>
                <a:tc hMerge="1">
                  <a:txBody>
                    <a:bodyPr/>
                    <a:lstStyle/>
                    <a:p>
                      <a:endParaRPr lang="en-IN" dirty="0"/>
                    </a:p>
                  </a:txBody>
                  <a:tcPr/>
                </a:tc>
                <a:extLst>
                  <a:ext uri="{0D108BD9-81ED-4DB2-BD59-A6C34878D82A}">
                    <a16:rowId xmlns:a16="http://schemas.microsoft.com/office/drawing/2014/main" val="899846393"/>
                  </a:ext>
                </a:extLst>
              </a:tr>
              <a:tr h="329873">
                <a:tc>
                  <a:txBody>
                    <a:bodyPr/>
                    <a:lstStyle/>
                    <a:p>
                      <a:r>
                        <a:rPr lang="en-US" sz="1600" dirty="0">
                          <a:latin typeface="Arial" panose="020B0604020202020204" pitchFamily="34" charset="0"/>
                          <a:cs typeface="Arial" panose="020B0604020202020204" pitchFamily="34" charset="0"/>
                        </a:rPr>
                        <a:t>Packet Size (Bytes)</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50</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01430491"/>
                  </a:ext>
                </a:extLst>
              </a:tr>
              <a:tr h="330259">
                <a:tc>
                  <a:txBody>
                    <a:bodyPr/>
                    <a:lstStyle/>
                    <a:p>
                      <a:r>
                        <a:rPr lang="en-US" sz="1600" dirty="0">
                          <a:latin typeface="Arial" panose="020B0604020202020204" pitchFamily="34" charset="0"/>
                          <a:cs typeface="Arial" panose="020B0604020202020204" pitchFamily="34" charset="0"/>
                        </a:rPr>
                        <a:t>Inter Arrival Time (µs)</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1000000 µs</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92571578"/>
                  </a:ext>
                </a:extLst>
              </a:tr>
              <a:tr h="376944">
                <a:tc>
                  <a:txBody>
                    <a:bodyPr/>
                    <a:lstStyle/>
                    <a:p>
                      <a:r>
                        <a:rPr lang="en-US" sz="1600" dirty="0">
                          <a:latin typeface="Arial" panose="020B0604020202020204" pitchFamily="34" charset="0"/>
                          <a:cs typeface="Arial" panose="020B0604020202020204" pitchFamily="34" charset="0"/>
                        </a:rPr>
                        <a:t>Generation Rate </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 packet / sec</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62693717"/>
                  </a:ext>
                </a:extLst>
              </a:tr>
              <a:tr h="347240">
                <a:tc>
                  <a:txBody>
                    <a:bodyPr/>
                    <a:lstStyle/>
                    <a:p>
                      <a:r>
                        <a:rPr lang="en-US" sz="1600" dirty="0">
                          <a:latin typeface="Arial" panose="020B0604020202020204" pitchFamily="34" charset="0"/>
                          <a:cs typeface="Arial" panose="020B0604020202020204" pitchFamily="34" charset="0"/>
                        </a:rPr>
                        <a:t>Simulation Time (s)</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100</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94030753"/>
                  </a:ext>
                </a:extLst>
              </a:tr>
              <a:tr h="277793">
                <a:tc gridSpan="2">
                  <a:txBody>
                    <a:bodyPr/>
                    <a:lstStyle/>
                    <a:p>
                      <a:pPr algn="ctr"/>
                      <a:r>
                        <a:rPr lang="en-US" sz="1600" b="1" dirty="0" err="1">
                          <a:solidFill>
                            <a:schemeClr val="bg1"/>
                          </a:solidFill>
                          <a:latin typeface="Arial" panose="020B0604020202020204" pitchFamily="34" charset="0"/>
                          <a:cs typeface="Arial" panose="020B0604020202020204" pitchFamily="34" charset="0"/>
                        </a:rPr>
                        <a:t>Adhoc</a:t>
                      </a:r>
                      <a:r>
                        <a:rPr lang="en-US" sz="1600" b="1" dirty="0">
                          <a:solidFill>
                            <a:schemeClr val="bg1"/>
                          </a:solidFill>
                          <a:latin typeface="Arial" panose="020B0604020202020204" pitchFamily="34" charset="0"/>
                          <a:cs typeface="Arial" panose="020B0604020202020204" pitchFamily="34" charset="0"/>
                        </a:rPr>
                        <a:t> Link Properties</a:t>
                      </a:r>
                      <a:endParaRPr lang="en-IN" sz="1600" b="1" dirty="0">
                        <a:solidFill>
                          <a:schemeClr val="bg1"/>
                        </a:solidFill>
                        <a:latin typeface="Arial" panose="020B0604020202020204" pitchFamily="34" charset="0"/>
                        <a:cs typeface="Arial" panose="020B0604020202020204" pitchFamily="34" charset="0"/>
                      </a:endParaRPr>
                    </a:p>
                  </a:txBody>
                  <a:tcPr anchor="ctr">
                    <a:solidFill>
                      <a:schemeClr val="accent1"/>
                    </a:solidFill>
                  </a:tcPr>
                </a:tc>
                <a:tc hMerge="1">
                  <a:txBody>
                    <a:bodyPr/>
                    <a:lstStyle/>
                    <a:p>
                      <a:endParaRPr lang="en-IN" dirty="0"/>
                    </a:p>
                  </a:txBody>
                  <a:tcPr/>
                </a:tc>
                <a:extLst>
                  <a:ext uri="{0D108BD9-81ED-4DB2-BD59-A6C34878D82A}">
                    <a16:rowId xmlns:a16="http://schemas.microsoft.com/office/drawing/2014/main" val="2116989979"/>
                  </a:ext>
                </a:extLst>
              </a:tr>
              <a:tr h="318695">
                <a:tc>
                  <a:txBody>
                    <a:bodyPr/>
                    <a:lstStyle/>
                    <a:p>
                      <a:r>
                        <a:rPr lang="en-IN" sz="1600" dirty="0">
                          <a:latin typeface="Arial" panose="020B0604020202020204" pitchFamily="34" charset="0"/>
                          <a:cs typeface="Arial" panose="020B0604020202020204" pitchFamily="34" charset="0"/>
                        </a:rPr>
                        <a:t>Number of temperature zones</a:t>
                      </a:r>
                    </a:p>
                  </a:txBody>
                  <a:tcPr/>
                </a:tc>
                <a:tc>
                  <a:txBody>
                    <a:bodyPr/>
                    <a:lstStyle/>
                    <a:p>
                      <a:r>
                        <a:rPr lang="en-IN" sz="16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2275929840"/>
                  </a:ext>
                </a:extLst>
              </a:tr>
              <a:tr h="318695">
                <a:tc>
                  <a:txBody>
                    <a:bodyPr/>
                    <a:lstStyle/>
                    <a:p>
                      <a:r>
                        <a:rPr lang="en-US" sz="1600" dirty="0">
                          <a:latin typeface="Arial" panose="020B0604020202020204" pitchFamily="34" charset="0"/>
                          <a:cs typeface="Arial" panose="020B0604020202020204" pitchFamily="34" charset="0"/>
                        </a:rPr>
                        <a:t>Temp Zone (max) depth (m)</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120</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14580737"/>
                  </a:ext>
                </a:extLst>
              </a:tr>
              <a:tr h="353805">
                <a:tc>
                  <a:txBody>
                    <a:bodyPr/>
                    <a:lstStyle/>
                    <a:p>
                      <a:r>
                        <a:rPr lang="en-US" sz="1600" dirty="0">
                          <a:latin typeface="Arial" panose="020B0604020202020204" pitchFamily="34" charset="0"/>
                          <a:cs typeface="Arial" panose="020B0604020202020204" pitchFamily="34" charset="0"/>
                        </a:rPr>
                        <a:t>Channel Characteristics</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PATHLOSS_ONLY</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91371928"/>
                  </a:ext>
                </a:extLst>
              </a:tr>
              <a:tr h="341646">
                <a:tc>
                  <a:txBody>
                    <a:bodyPr/>
                    <a:lstStyle/>
                    <a:p>
                      <a:r>
                        <a:rPr lang="en-US" sz="1600" dirty="0">
                          <a:latin typeface="Arial" panose="020B0604020202020204" pitchFamily="34" charset="0"/>
                          <a:cs typeface="Arial" panose="020B0604020202020204" pitchFamily="34" charset="0"/>
                        </a:rPr>
                        <a:t>Path Loss Model</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RANGE_BASED</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29305871"/>
                  </a:ext>
                </a:extLst>
              </a:tr>
              <a:tr h="387559">
                <a:tc>
                  <a:txBody>
                    <a:bodyPr/>
                    <a:lstStyle/>
                    <a:p>
                      <a:r>
                        <a:rPr lang="en-US" sz="1600" dirty="0">
                          <a:latin typeface="Arial" panose="020B0604020202020204" pitchFamily="34" charset="0"/>
                          <a:cs typeface="Arial" panose="020B0604020202020204" pitchFamily="34" charset="0"/>
                        </a:rPr>
                        <a:t>Range (m)</a:t>
                      </a:r>
                      <a:endParaRPr lang="en-IN" sz="1600" dirty="0">
                        <a:latin typeface="Arial" panose="020B0604020202020204" pitchFamily="34" charset="0"/>
                        <a:cs typeface="Arial" panose="020B0604020202020204" pitchFamily="34" charset="0"/>
                      </a:endParaRPr>
                    </a:p>
                  </a:txBody>
                  <a:tcPr/>
                </a:tc>
                <a:tc>
                  <a:txBody>
                    <a:bodyPr/>
                    <a:lstStyle/>
                    <a:p>
                      <a:r>
                        <a:rPr lang="en-US" sz="1600" dirty="0">
                          <a:latin typeface="Arial" panose="020B0604020202020204" pitchFamily="34" charset="0"/>
                          <a:cs typeface="Arial" panose="020B0604020202020204" pitchFamily="34" charset="0"/>
                        </a:rPr>
                        <a:t>100</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9331490"/>
                  </a:ext>
                </a:extLst>
              </a:tr>
            </a:tbl>
          </a:graphicData>
        </a:graphic>
      </p:graphicFrame>
      <p:sp>
        <p:nvSpPr>
          <p:cNvPr id="3" name="TextBox 2">
            <a:extLst>
              <a:ext uri="{FF2B5EF4-FFF2-40B4-BE49-F238E27FC236}">
                <a16:creationId xmlns:a16="http://schemas.microsoft.com/office/drawing/2014/main" id="{8A67A326-0740-566C-012F-AFE92A3DAA6B}"/>
              </a:ext>
            </a:extLst>
          </p:cNvPr>
          <p:cNvSpPr txBox="1"/>
          <p:nvPr/>
        </p:nvSpPr>
        <p:spPr>
          <a:xfrm>
            <a:off x="6573698" y="2690336"/>
            <a:ext cx="5017711"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These are a set of common simulation parameters used in all cases.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All other properties are either</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Kept at default, or</a:t>
            </a:r>
          </a:p>
          <a:p>
            <a:pPr marL="742950" lvl="1"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Varied in each case. The modifications are explained in the respective simulation example.</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1FD07A6-3146-1ABF-9798-1A27838ACDB9}"/>
              </a:ext>
            </a:extLst>
          </p:cNvPr>
          <p:cNvSpPr>
            <a:spLocks noGrp="1"/>
          </p:cNvSpPr>
          <p:nvPr>
            <p:ph type="sldNum" sz="quarter" idx="12"/>
          </p:nvPr>
        </p:nvSpPr>
        <p:spPr/>
        <p:txBody>
          <a:bodyPr/>
          <a:lstStyle/>
          <a:p>
            <a:fld id="{DC660FAD-630A-40BB-A0C3-01001DFE1636}" type="slidenum">
              <a:rPr lang="en-IN" smtClean="0"/>
              <a:t>13</a:t>
            </a:fld>
            <a:endParaRPr lang="en-IN" dirty="0"/>
          </a:p>
        </p:txBody>
      </p:sp>
    </p:spTree>
    <p:extLst>
      <p:ext uri="{BB962C8B-B14F-4D97-AF65-F5344CB8AC3E}">
        <p14:creationId xmlns:p14="http://schemas.microsoft.com/office/powerpoint/2010/main" val="1781819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F2E3-1A86-9F44-2918-65093123597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DBR: Depth Threshold and Delta</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1FD07A6-3146-1ABF-9798-1A27838ACDB9}"/>
              </a:ext>
            </a:extLst>
          </p:cNvPr>
          <p:cNvSpPr>
            <a:spLocks noGrp="1"/>
          </p:cNvSpPr>
          <p:nvPr>
            <p:ph type="sldNum" sz="quarter" idx="12"/>
          </p:nvPr>
        </p:nvSpPr>
        <p:spPr/>
        <p:txBody>
          <a:bodyPr/>
          <a:lstStyle/>
          <a:p>
            <a:fld id="{DC660FAD-630A-40BB-A0C3-01001DFE1636}" type="slidenum">
              <a:rPr lang="en-IN" smtClean="0"/>
              <a:t>14</a:t>
            </a:fld>
            <a:endParaRPr lang="en-IN" dirty="0"/>
          </a:p>
        </p:txBody>
      </p:sp>
      <p:pic>
        <p:nvPicPr>
          <p:cNvPr id="8" name="Picture 7">
            <a:extLst>
              <a:ext uri="{FF2B5EF4-FFF2-40B4-BE49-F238E27FC236}">
                <a16:creationId xmlns:a16="http://schemas.microsoft.com/office/drawing/2014/main" id="{F425089A-849D-0511-82A7-11A75A285BF9}"/>
              </a:ext>
            </a:extLst>
          </p:cNvPr>
          <p:cNvPicPr>
            <a:picLocks noChangeAspect="1"/>
          </p:cNvPicPr>
          <p:nvPr/>
        </p:nvPicPr>
        <p:blipFill>
          <a:blip r:embed="rId3"/>
          <a:stretch>
            <a:fillRect/>
          </a:stretch>
        </p:blipFill>
        <p:spPr>
          <a:xfrm>
            <a:off x="838200" y="1690688"/>
            <a:ext cx="4819478" cy="2148442"/>
          </a:xfrm>
          <a:prstGeom prst="rect">
            <a:avLst/>
          </a:prstGeom>
        </p:spPr>
      </p:pic>
      <p:sp>
        <p:nvSpPr>
          <p:cNvPr id="9" name="TextBox 8">
            <a:extLst>
              <a:ext uri="{FF2B5EF4-FFF2-40B4-BE49-F238E27FC236}">
                <a16:creationId xmlns:a16="http://schemas.microsoft.com/office/drawing/2014/main" id="{5A0A2A41-C872-C7A3-3DC2-CCCB4C4C042D}"/>
              </a:ext>
            </a:extLst>
          </p:cNvPr>
          <p:cNvSpPr txBox="1"/>
          <p:nvPr/>
        </p:nvSpPr>
        <p:spPr>
          <a:xfrm>
            <a:off x="5902036" y="1371600"/>
            <a:ext cx="5102849"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Depth Threshold (m)is a parameter in DBR Routing protocol. </a:t>
            </a:r>
            <a:r>
              <a:rPr lang="en-US" sz="1800" b="0" i="0" u="none" strike="noStrike" baseline="0" dirty="0">
                <a:solidFill>
                  <a:srgbClr val="000000"/>
                </a:solidFill>
                <a:latin typeface="Arial" panose="020B0604020202020204" pitchFamily="34" charset="0"/>
                <a:cs typeface="Arial" panose="020B0604020202020204" pitchFamily="34" charset="0"/>
              </a:rPr>
              <a:t>It is a parameter used in DBR routing protocol to control the forwarding of qualified nodes based on depth difference between transmitter and receiver.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depth threshold is set 0 indicates all the nodes with depth lower than source node is qualified node for forwarding packets.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DBR Delta (δ) is a parameter used in holding time computation.</a:t>
            </a:r>
          </a:p>
          <a:p>
            <a:pPr marL="285750" indent="-285750">
              <a:buFont typeface="Arial" panose="020B0604020202020204" pitchFamily="34" charset="0"/>
              <a:buChar char="•"/>
            </a:pPr>
            <a:r>
              <a:rPr lang="en-US" sz="1800" b="0" i="0" u="none" strike="noStrike" baseline="0" dirty="0">
                <a:solidFill>
                  <a:srgbClr val="000000"/>
                </a:solidFill>
                <a:latin typeface="Arial" panose="020B0604020202020204" pitchFamily="34" charset="0"/>
                <a:cs typeface="Arial" panose="020B0604020202020204" pitchFamily="34" charset="0"/>
              </a:rPr>
              <a:t>Users can vary the Delta value between 0 to R represented in fractional value. Where R is the maximal transmission range.</a:t>
            </a:r>
          </a:p>
          <a:p>
            <a:pPr marL="285750" indent="-285750">
              <a:buFont typeface="Arial" panose="020B0604020202020204" pitchFamily="34" charset="0"/>
              <a:buChar char="•"/>
            </a:pPr>
            <a:r>
              <a:rPr lang="en-US" sz="1800" b="0" i="0" u="none" strike="noStrike" baseline="0" dirty="0">
                <a:solidFill>
                  <a:srgbClr val="000000"/>
                </a:solidFill>
                <a:latin typeface="Arial" panose="020B0604020202020204" pitchFamily="34" charset="0"/>
                <a:cs typeface="Arial" panose="020B0604020202020204" pitchFamily="34" charset="0"/>
              </a:rPr>
              <a:t>For Example:</a:t>
            </a:r>
          </a:p>
          <a:p>
            <a:pPr marL="285750" indent="-285750">
              <a:buFont typeface="Arial" panose="020B0604020202020204" pitchFamily="34" charset="0"/>
              <a:buChar char="•"/>
            </a:pPr>
            <a:r>
              <a:rPr lang="en-US" sz="1800" b="0" i="0" u="none" strike="noStrike" baseline="0" dirty="0">
                <a:solidFill>
                  <a:srgbClr val="000000"/>
                </a:solidFill>
                <a:latin typeface="Arial" panose="020B0604020202020204" pitchFamily="34" charset="0"/>
                <a:cs typeface="Arial" panose="020B0604020202020204" pitchFamily="34" charset="0"/>
              </a:rPr>
              <a:t>If Delta=10, it indicates Delta = R/10 for holding time computation.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8214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D67E-792F-EB04-8069-7565D1400BC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Slot length computation</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EAA86DB-F8F9-B712-63BE-DE1DE20388D2}"/>
              </a:ext>
            </a:extLst>
          </p:cNvPr>
          <p:cNvSpPr>
            <a:spLocks noGrp="1"/>
          </p:cNvSpPr>
          <p:nvPr>
            <p:ph type="sldNum" sz="quarter" idx="12"/>
          </p:nvPr>
        </p:nvSpPr>
        <p:spPr/>
        <p:txBody>
          <a:bodyPr/>
          <a:lstStyle/>
          <a:p>
            <a:fld id="{DC660FAD-630A-40BB-A0C3-01001DFE1636}" type="slidenum">
              <a:rPr lang="en-IN" smtClean="0"/>
              <a:t>15</a:t>
            </a:fld>
            <a:endParaRPr lang="en-IN"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5579FCF-4C2B-F5BB-A3FE-47D3484D531F}"/>
                  </a:ext>
                </a:extLst>
              </p:cNvPr>
              <p:cNvSpPr txBox="1"/>
              <p:nvPr/>
            </p:nvSpPr>
            <p:spPr>
              <a:xfrm>
                <a:off x="6203418" y="1690688"/>
                <a:ext cx="5362474" cy="370851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Slot length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𝐿</m:t>
                        </m:r>
                      </m:e>
                      <m:sub>
                        <m:r>
                          <a:rPr lang="en-US" sz="1600" b="0" i="1" smtClean="0">
                            <a:latin typeface="Cambria Math" panose="02040503050406030204" pitchFamily="18" charset="0"/>
                            <a:cs typeface="Arial" panose="020B0604020202020204" pitchFamily="34" charset="0"/>
                          </a:rPr>
                          <m:t>𝑠𝑙𝑜𝑡</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is estimated as transmission time plus propagation delay of largest T</a:t>
                </a:r>
                <a:r>
                  <a:rPr lang="en-US" sz="1600" i="0"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R</a:t>
                </a:r>
                <a:r>
                  <a:rPr lang="en-US" sz="1600" i="0" dirty="0">
                    <a:latin typeface="Arial" panose="020B0604020202020204" pitchFamily="34" charset="0"/>
                    <a:cs typeface="Arial" panose="020B0604020202020204" pitchFamily="34" charset="0"/>
                  </a:rPr>
                  <a:t>x</a:t>
                </a:r>
                <a:r>
                  <a:rPr lang="en-US" sz="1600" dirty="0">
                    <a:latin typeface="Arial" panose="020B0604020202020204" pitchFamily="34" charset="0"/>
                    <a:cs typeface="Arial" panose="020B0604020202020204" pitchFamily="34" charset="0"/>
                  </a:rPr>
                  <a:t> pairs involving in data transmission.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Transmission time (µs) </a:t>
                </a:r>
                <a14:m>
                  <m:oMath xmlns:m="http://schemas.openxmlformats.org/officeDocument/2006/math">
                    <m:sSub>
                      <m:sSubPr>
                        <m:ctrlPr>
                          <a:rPr lang="en-US" sz="1600" b="0" i="1" dirty="0" smtClean="0">
                            <a:latin typeface="Cambria Math" panose="02040503050406030204" pitchFamily="18" charset="0"/>
                            <a:cs typeface="Arial" panose="020B0604020202020204" pitchFamily="34" charset="0"/>
                          </a:rPr>
                        </m:ctrlPr>
                      </m:sSubPr>
                      <m:e>
                        <m:r>
                          <m:rPr>
                            <m:sty m:val="p"/>
                          </m:rPr>
                          <a:rPr lang="en-US" sz="1600" b="0" i="0" dirty="0" smtClean="0">
                            <a:latin typeface="Cambria Math" panose="02040503050406030204" pitchFamily="18" charset="0"/>
                            <a:cs typeface="Arial" panose="020B0604020202020204" pitchFamily="34" charset="0"/>
                          </a:rPr>
                          <m:t>T</m:t>
                        </m:r>
                      </m:e>
                      <m:sub>
                        <m:r>
                          <m:rPr>
                            <m:sty m:val="p"/>
                          </m:rPr>
                          <a:rPr lang="en-US" sz="1600" b="0" i="0" dirty="0" smtClean="0">
                            <a:latin typeface="Cambria Math" panose="02040503050406030204" pitchFamily="18" charset="0"/>
                            <a:cs typeface="Arial" panose="020B0604020202020204" pitchFamily="34" charset="0"/>
                          </a:rPr>
                          <m:t>tx</m:t>
                        </m:r>
                      </m:sub>
                    </m:sSub>
                    <m:r>
                      <a:rPr lang="en-US" sz="1600" b="0" i="0" dirty="0" smtClean="0">
                        <a:latin typeface="Cambria Math" panose="02040503050406030204" pitchFamily="18" charset="0"/>
                        <a:cs typeface="Arial" panose="020B0604020202020204" pitchFamily="34" charset="0"/>
                      </a:rPr>
                      <m:t>=</m:t>
                    </m:r>
                    <m:f>
                      <m:fPr>
                        <m:ctrlPr>
                          <a:rPr lang="en-US" sz="1600" b="0" i="1" dirty="0" smtClean="0">
                            <a:latin typeface="Cambria Math" panose="02040503050406030204" pitchFamily="18" charset="0"/>
                            <a:cs typeface="Arial" panose="020B0604020202020204" pitchFamily="34" charset="0"/>
                          </a:rPr>
                        </m:ctrlPr>
                      </m:fPr>
                      <m:num>
                        <m:r>
                          <a:rPr lang="en-US" sz="1600" i="1" dirty="0" smtClean="0">
                            <a:latin typeface="Cambria Math" panose="02040503050406030204" pitchFamily="18" charset="0"/>
                            <a:cs typeface="Arial" panose="020B0604020202020204" pitchFamily="34" charset="0"/>
                          </a:rPr>
                          <m:t> </m:t>
                        </m:r>
                        <m:d>
                          <m:dPr>
                            <m:ctrlPr>
                              <a:rPr lang="en-US" sz="1600" b="0" i="1" dirty="0" smtClean="0">
                                <a:latin typeface="Cambria Math" panose="02040503050406030204" pitchFamily="18" charset="0"/>
                                <a:cs typeface="Arial" panose="020B0604020202020204" pitchFamily="34" charset="0"/>
                              </a:rPr>
                            </m:ctrlPr>
                          </m:dPr>
                          <m:e>
                            <m:r>
                              <a:rPr lang="en-US" sz="1600" b="0" i="1" dirty="0" smtClean="0">
                                <a:latin typeface="Cambria Math" panose="02040503050406030204" pitchFamily="18" charset="0"/>
                                <a:cs typeface="Arial" panose="020B0604020202020204" pitchFamily="34" charset="0"/>
                              </a:rPr>
                              <m:t>𝐴𝑝𝑝</m:t>
                            </m:r>
                            <m:r>
                              <a:rPr lang="en-US" sz="1600" b="0" i="1" dirty="0" smtClean="0">
                                <a:latin typeface="Cambria Math" panose="02040503050406030204" pitchFamily="18" charset="0"/>
                                <a:cs typeface="Arial" panose="020B0604020202020204" pitchFamily="34" charset="0"/>
                              </a:rPr>
                              <m:t>.</m:t>
                            </m:r>
                            <m:r>
                              <a:rPr lang="en-US" sz="1600" i="1" dirty="0" smtClean="0">
                                <a:latin typeface="Cambria Math" panose="02040503050406030204" pitchFamily="18" charset="0"/>
                                <a:cs typeface="Arial" panose="020B0604020202020204" pitchFamily="34" charset="0"/>
                              </a:rPr>
                              <m:t>𝑝𝑘𝑡</m:t>
                            </m:r>
                            <m:r>
                              <a:rPr lang="en-US" sz="1600" i="1" dirty="0" smtClean="0">
                                <a:latin typeface="Cambria Math" panose="02040503050406030204" pitchFamily="18" charset="0"/>
                                <a:cs typeface="Arial" panose="020B0604020202020204" pitchFamily="34" charset="0"/>
                              </a:rPr>
                              <m:t> </m:t>
                            </m:r>
                            <m:r>
                              <a:rPr lang="en-US" sz="1600" i="1" dirty="0" smtClean="0">
                                <a:latin typeface="Cambria Math" panose="02040503050406030204" pitchFamily="18" charset="0"/>
                                <a:cs typeface="Arial" panose="020B0604020202020204" pitchFamily="34" charset="0"/>
                              </a:rPr>
                              <m:t>𝑠𝑖𝑧𝑒</m:t>
                            </m:r>
                            <m:r>
                              <a:rPr lang="en-US" sz="1600" b="0" i="1" dirty="0" smtClean="0">
                                <a:latin typeface="Cambria Math" panose="02040503050406030204" pitchFamily="18" charset="0"/>
                                <a:cs typeface="Arial" panose="020B0604020202020204" pitchFamily="34" charset="0"/>
                              </a:rPr>
                              <m:t>+</m:t>
                            </m:r>
                            <m:r>
                              <a:rPr lang="en-US" sz="1600" i="1" dirty="0" smtClean="0">
                                <a:latin typeface="Cambria Math" panose="02040503050406030204" pitchFamily="18" charset="0"/>
                                <a:cs typeface="Arial" panose="020B0604020202020204" pitchFamily="34" charset="0"/>
                              </a:rPr>
                              <m:t>𝑜𝑣𝑒𝑟h𝑒𝑎𝑑</m:t>
                            </m:r>
                          </m:e>
                        </m:d>
                        <m:r>
                          <a:rPr lang="en-IN"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8</m:t>
                        </m:r>
                        <m:r>
                          <a:rPr lang="en-US" sz="1600" i="1" dirty="0" smtClean="0">
                            <a:latin typeface="Cambria Math" panose="02040503050406030204" pitchFamily="18" charset="0"/>
                            <a:cs typeface="Arial" panose="020B0604020202020204" pitchFamily="34" charset="0"/>
                          </a:rPr>
                          <m:t> </m:t>
                        </m:r>
                      </m:num>
                      <m:den>
                        <m:r>
                          <a:rPr lang="en-US" sz="1600" b="0" i="1" dirty="0" smtClean="0">
                            <a:latin typeface="Cambria Math" panose="02040503050406030204" pitchFamily="18" charset="0"/>
                            <a:cs typeface="Arial" panose="020B0604020202020204" pitchFamily="34" charset="0"/>
                          </a:rPr>
                          <m:t>𝑝h𝑦</m:t>
                        </m:r>
                        <m:r>
                          <a:rPr lang="en-US" sz="1600" b="0" i="1" dirty="0" smtClean="0">
                            <a:latin typeface="Cambria Math" panose="02040503050406030204" pitchFamily="18" charset="0"/>
                            <a:cs typeface="Arial" panose="020B0604020202020204" pitchFamily="34" charset="0"/>
                          </a:rPr>
                          <m:t> </m:t>
                        </m:r>
                        <m:r>
                          <a:rPr lang="en-US" sz="1600" b="0" i="1" dirty="0" smtClean="0">
                            <a:latin typeface="Cambria Math" panose="02040503050406030204" pitchFamily="18" charset="0"/>
                            <a:cs typeface="Arial" panose="020B0604020202020204" pitchFamily="34" charset="0"/>
                          </a:rPr>
                          <m:t>𝑟𝑎𝑡𝑒</m:t>
                        </m:r>
                      </m:den>
                    </m:f>
                    <m:r>
                      <a:rPr lang="en-US" sz="1600" i="1" dirty="0" smtClean="0">
                        <a:latin typeface="Cambria Math" panose="02040503050406030204" pitchFamily="18" charset="0"/>
                        <a:cs typeface="Arial" panose="020B0604020202020204" pitchFamily="34" charset="0"/>
                      </a:rPr>
                      <m:t> </m:t>
                    </m:r>
                  </m:oMath>
                </a14:m>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Propagation delay (µs) </a:t>
                </a:r>
                <a14:m>
                  <m:oMath xmlns:m="http://schemas.openxmlformats.org/officeDocument/2006/math">
                    <m:r>
                      <a:rPr lang="en-US" sz="1600" b="0" i="1" smtClean="0">
                        <a:latin typeface="Cambria Math" panose="02040503050406030204" pitchFamily="18" charset="0"/>
                        <a:cs typeface="Arial" panose="020B0604020202020204" pitchFamily="34" charset="0"/>
                      </a:rPr>
                      <m:t>∆=</m:t>
                    </m:r>
                    <m:f>
                      <m:fPr>
                        <m:ctrlPr>
                          <a:rPr lang="en-US" sz="1600" b="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𝑑𝑖𝑠𝑡𝑎𝑛𝑐𝑒</m:t>
                        </m:r>
                      </m:num>
                      <m:den>
                        <m:r>
                          <a:rPr lang="en-US" sz="1600" b="0" i="1" smtClean="0">
                            <a:latin typeface="Cambria Math" panose="02040503050406030204" pitchFamily="18" charset="0"/>
                            <a:cs typeface="Arial" panose="020B0604020202020204" pitchFamily="34" charset="0"/>
                          </a:rPr>
                          <m:t>𝑠𝑝𝑒𝑒𝑑</m:t>
                        </m:r>
                      </m:den>
                    </m:f>
                  </m:oMath>
                </a14:m>
                <a:r>
                  <a:rPr lang="en-IN" sz="16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𝑠𝑙𝑜𝑡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T</m:t>
                        </m:r>
                      </m:e>
                      <m:sub>
                        <m:r>
                          <m:rPr>
                            <m:sty m:val="p"/>
                          </m:rPr>
                          <a:rPr lang="en-US" sz="1600" b="0" i="0" smtClean="0">
                            <a:latin typeface="Cambria Math" panose="02040503050406030204" pitchFamily="18" charset="0"/>
                          </a:rPr>
                          <m:t>tx</m:t>
                        </m:r>
                      </m:sub>
                    </m:sSub>
                    <m:r>
                      <a:rPr lang="en-US" sz="1600" b="0" i="1" smtClean="0">
                        <a:latin typeface="Cambria Math" panose="02040503050406030204" pitchFamily="18" charset="0"/>
                      </a:rPr>
                      <m:t>+∆</m:t>
                    </m:r>
                  </m:oMath>
                </a14:m>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For case 1,</a:t>
                </a:r>
              </a:p>
              <a:p>
                <a:pPr marL="742950" lvl="1" indent="-285750">
                  <a:buFont typeface="Arial" panose="020B0604020202020204" pitchFamily="34" charset="0"/>
                  <a:buChar char="•"/>
                </a:pPr>
                <a:r>
                  <a:rPr lang="en-IN" sz="1500" b="0" dirty="0">
                    <a:latin typeface="Arial" panose="020B0604020202020204" pitchFamily="34" charset="0"/>
                    <a:cs typeface="Arial" panose="020B0604020202020204" pitchFamily="34" charset="0"/>
                  </a:rPr>
                  <a:t>Transmission time (μs)</a:t>
                </a:r>
                <a14:m>
                  <m:oMath xmlns:m="http://schemas.openxmlformats.org/officeDocument/2006/math">
                    <m:r>
                      <a:rPr lang="en-US" sz="1500" b="0" i="0" smtClean="0">
                        <a:latin typeface="Cambria Math" panose="02040503050406030204" pitchFamily="18" charset="0"/>
                        <a:cs typeface="Arial" panose="020B0604020202020204" pitchFamily="34" charset="0"/>
                      </a:rPr>
                      <m:t> </m:t>
                    </m:r>
                    <m:sSub>
                      <m:sSubPr>
                        <m:ctrlPr>
                          <a:rPr lang="en-US" sz="1500" b="0" i="1" smtClean="0">
                            <a:latin typeface="Cambria Math" panose="02040503050406030204" pitchFamily="18" charset="0"/>
                            <a:cs typeface="Arial" panose="020B0604020202020204" pitchFamily="34" charset="0"/>
                          </a:rPr>
                        </m:ctrlPr>
                      </m:sSubPr>
                      <m:e>
                        <m:r>
                          <m:rPr>
                            <m:sty m:val="p"/>
                          </m:rPr>
                          <a:rPr lang="en-US" sz="1500" b="0" i="0" smtClean="0">
                            <a:latin typeface="Cambria Math" panose="02040503050406030204" pitchFamily="18" charset="0"/>
                            <a:cs typeface="Arial" panose="020B0604020202020204" pitchFamily="34" charset="0"/>
                          </a:rPr>
                          <m:t>T</m:t>
                        </m:r>
                      </m:e>
                      <m:sub>
                        <m:r>
                          <m:rPr>
                            <m:sty m:val="p"/>
                          </m:rPr>
                          <a:rPr lang="en-US" sz="1500" b="0" i="0" smtClean="0">
                            <a:latin typeface="Cambria Math" panose="02040503050406030204" pitchFamily="18" charset="0"/>
                            <a:cs typeface="Arial" panose="020B0604020202020204" pitchFamily="34" charset="0"/>
                          </a:rPr>
                          <m:t>tx</m:t>
                        </m:r>
                      </m:sub>
                    </m:sSub>
                    <m:r>
                      <a:rPr lang="en-IN" sz="1500" b="0" i="0" smtClean="0">
                        <a:latin typeface="Cambria Math" panose="02040503050406030204" pitchFamily="18" charset="0"/>
                        <a:cs typeface="Arial" panose="020B0604020202020204" pitchFamily="34" charset="0"/>
                      </a:rPr>
                      <m:t>=</m:t>
                    </m:r>
                    <m:f>
                      <m:fPr>
                        <m:ctrlPr>
                          <a:rPr lang="en-IN" sz="1500" b="0" i="1" smtClean="0">
                            <a:latin typeface="Cambria Math" panose="02040503050406030204" pitchFamily="18" charset="0"/>
                            <a:cs typeface="Arial" panose="020B0604020202020204" pitchFamily="34" charset="0"/>
                          </a:rPr>
                        </m:ctrlPr>
                      </m:fPr>
                      <m:num>
                        <m:d>
                          <m:dPr>
                            <m:ctrlPr>
                              <a:rPr lang="en-US" sz="1500" b="0" i="1" smtClean="0">
                                <a:latin typeface="Cambria Math" panose="02040503050406030204" pitchFamily="18" charset="0"/>
                                <a:cs typeface="Arial" panose="020B0604020202020204" pitchFamily="34" charset="0"/>
                              </a:rPr>
                            </m:ctrlPr>
                          </m:dPr>
                          <m:e>
                            <m:r>
                              <a:rPr lang="en-US" sz="1500" b="0" i="0" smtClean="0">
                                <a:latin typeface="Cambria Math" panose="02040503050406030204" pitchFamily="18" charset="0"/>
                                <a:cs typeface="Arial" panose="020B0604020202020204" pitchFamily="34" charset="0"/>
                              </a:rPr>
                              <m:t>50+8+20</m:t>
                            </m:r>
                          </m:e>
                        </m:d>
                        <m:r>
                          <a:rPr lang="en-US" sz="1500" b="0" i="0" smtClean="0">
                            <a:latin typeface="Cambria Math" panose="02040503050406030204" pitchFamily="18" charset="0"/>
                            <a:cs typeface="Arial" panose="020B0604020202020204" pitchFamily="34" charset="0"/>
                          </a:rPr>
                          <m:t>×8</m:t>
                        </m:r>
                      </m:num>
                      <m:den>
                        <m:r>
                          <a:rPr lang="en-US" sz="1500" b="0" i="0" smtClean="0">
                            <a:latin typeface="Cambria Math" panose="02040503050406030204" pitchFamily="18" charset="0"/>
                            <a:cs typeface="Arial" panose="020B0604020202020204" pitchFamily="34" charset="0"/>
                          </a:rPr>
                          <m:t>0.02</m:t>
                        </m:r>
                      </m:den>
                    </m:f>
                    <m:r>
                      <a:rPr lang="en-IN" sz="1500" b="0" i="0" smtClean="0">
                        <a:latin typeface="Cambria Math" panose="02040503050406030204" pitchFamily="18" charset="0"/>
                        <a:cs typeface="Arial" panose="020B0604020202020204" pitchFamily="34" charset="0"/>
                      </a:rPr>
                      <m:t>=</m:t>
                    </m:r>
                    <m:r>
                      <a:rPr lang="en-US" sz="1500" b="0" i="0" smtClean="0">
                        <a:latin typeface="Cambria Math" panose="02040503050406030204" pitchFamily="18" charset="0"/>
                        <a:cs typeface="Arial" panose="020B0604020202020204" pitchFamily="34" charset="0"/>
                      </a:rPr>
                      <m:t>312</m:t>
                    </m:r>
                    <m:r>
                      <a:rPr lang="en-IN" sz="1500" b="0" i="0" smtClean="0">
                        <a:latin typeface="Cambria Math" panose="02040503050406030204" pitchFamily="18" charset="0"/>
                        <a:cs typeface="Arial" panose="020B0604020202020204" pitchFamily="34" charset="0"/>
                      </a:rPr>
                      <m:t>00</m:t>
                    </m:r>
                    <m:r>
                      <a:rPr lang="en-US" sz="1500" b="0" i="0" smtClean="0">
                        <a:latin typeface="Cambria Math" panose="02040503050406030204" pitchFamily="18" charset="0"/>
                        <a:cs typeface="Arial" panose="020B0604020202020204" pitchFamily="34" charset="0"/>
                      </a:rPr>
                      <m:t> </m:t>
                    </m:r>
                    <m:r>
                      <m:rPr>
                        <m:sty m:val="p"/>
                      </m:rPr>
                      <a:rPr lang="en-IN" sz="1500" b="0" i="0" smtClean="0">
                        <a:latin typeface="Cambria Math" panose="02040503050406030204" pitchFamily="18" charset="0"/>
                        <a:cs typeface="Arial" panose="020B0604020202020204" pitchFamily="34" charset="0"/>
                      </a:rPr>
                      <m:t>μs</m:t>
                    </m:r>
                  </m:oMath>
                </a14:m>
                <a:endParaRPr lang="en-US" sz="15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sz="1500" dirty="0">
                    <a:latin typeface="Arial" panose="020B0604020202020204" pitchFamily="34" charset="0"/>
                    <a:cs typeface="Arial" panose="020B0604020202020204" pitchFamily="34" charset="0"/>
                  </a:rPr>
                  <a:t>Largest Tx-Rx pair is N1-N5.</a:t>
                </a:r>
              </a:p>
              <a:p>
                <a:pPr marL="742950" lvl="1" indent="-285750">
                  <a:buFont typeface="Arial" panose="020B0604020202020204" pitchFamily="34" charset="0"/>
                  <a:buChar char="•"/>
                </a:pPr>
                <a:r>
                  <a:rPr lang="en-IN" sz="1500" dirty="0">
                    <a:latin typeface="Arial" panose="020B0604020202020204" pitchFamily="34" charset="0"/>
                    <a:cs typeface="Arial" panose="020B0604020202020204" pitchFamily="34" charset="0"/>
                  </a:rPr>
                  <a:t>Propagation delay</a:t>
                </a:r>
                <a14:m>
                  <m:oMath xmlns:m="http://schemas.openxmlformats.org/officeDocument/2006/math">
                    <m:r>
                      <a:rPr lang="en-US" sz="1500" b="0" i="0" smtClean="0">
                        <a:latin typeface="Cambria Math" panose="02040503050406030204" pitchFamily="18" charset="0"/>
                        <a:cs typeface="Arial" panose="020B0604020202020204" pitchFamily="34" charset="0"/>
                      </a:rPr>
                      <m:t> </m:t>
                    </m:r>
                    <m:d>
                      <m:dPr>
                        <m:ctrlPr>
                          <a:rPr lang="en-US" sz="1500" b="0" i="1" smtClean="0">
                            <a:latin typeface="Cambria Math" panose="02040503050406030204" pitchFamily="18" charset="0"/>
                            <a:cs typeface="Arial" panose="020B0604020202020204" pitchFamily="34" charset="0"/>
                          </a:rPr>
                        </m:ctrlPr>
                      </m:dPr>
                      <m:e>
                        <m:r>
                          <a:rPr lang="en-US" sz="1500" b="0" i="0" smtClean="0">
                            <a:latin typeface="Cambria Math" panose="02040503050406030204" pitchFamily="18" charset="0"/>
                            <a:cs typeface="Arial" panose="020B0604020202020204" pitchFamily="34" charset="0"/>
                          </a:rPr>
                          <m:t>µ</m:t>
                        </m:r>
                        <m:r>
                          <m:rPr>
                            <m:sty m:val="p"/>
                          </m:rPr>
                          <a:rPr lang="en-US" sz="1500" b="0" i="0" smtClean="0">
                            <a:latin typeface="Cambria Math" panose="02040503050406030204" pitchFamily="18" charset="0"/>
                            <a:cs typeface="Arial" panose="020B0604020202020204" pitchFamily="34" charset="0"/>
                          </a:rPr>
                          <m:t>s</m:t>
                        </m:r>
                      </m:e>
                    </m:d>
                    <m:r>
                      <a:rPr lang="en-US" sz="1500" b="0" i="0" smtClean="0">
                        <a:latin typeface="Cambria Math" panose="02040503050406030204" pitchFamily="18" charset="0"/>
                        <a:cs typeface="Arial" panose="020B0604020202020204" pitchFamily="34" charset="0"/>
                      </a:rPr>
                      <m:t> </m:t>
                    </m:r>
                    <m:r>
                      <a:rPr lang="en-US" sz="1500" i="1">
                        <a:latin typeface="Cambria Math" panose="02040503050406030204" pitchFamily="18" charset="0"/>
                        <a:cs typeface="Arial" panose="020B0604020202020204" pitchFamily="34" charset="0"/>
                      </a:rPr>
                      <m:t>∆=</m:t>
                    </m:r>
                    <m:f>
                      <m:fPr>
                        <m:ctrlPr>
                          <a:rPr lang="en-IN" sz="1500" b="0" i="1" smtClean="0">
                            <a:latin typeface="Cambria Math" panose="02040503050406030204" pitchFamily="18" charset="0"/>
                            <a:cs typeface="Arial" panose="020B0604020202020204" pitchFamily="34" charset="0"/>
                          </a:rPr>
                        </m:ctrlPr>
                      </m:fPr>
                      <m:num>
                        <m:r>
                          <a:rPr lang="en-US" sz="1500" b="0" i="1" smtClean="0">
                            <a:latin typeface="Cambria Math" panose="02040503050406030204" pitchFamily="18" charset="0"/>
                            <a:cs typeface="Arial" panose="020B0604020202020204" pitchFamily="34" charset="0"/>
                          </a:rPr>
                          <m:t>136.0147</m:t>
                        </m:r>
                      </m:num>
                      <m:den>
                        <m:r>
                          <a:rPr lang="en-US" sz="1500" b="0" i="1" smtClean="0">
                            <a:latin typeface="Cambria Math" panose="02040503050406030204" pitchFamily="18" charset="0"/>
                            <a:cs typeface="Arial" panose="020B0604020202020204" pitchFamily="34" charset="0"/>
                          </a:rPr>
                          <m:t>1500</m:t>
                        </m:r>
                      </m:den>
                    </m:f>
                    <m:r>
                      <a:rPr lang="en-IN" sz="1500" b="0" i="1" smtClean="0">
                        <a:latin typeface="Cambria Math" panose="02040503050406030204" pitchFamily="18" charset="0"/>
                        <a:cs typeface="Arial" panose="020B0604020202020204" pitchFamily="34" charset="0"/>
                      </a:rPr>
                      <m:t>=</m:t>
                    </m:r>
                    <m:r>
                      <a:rPr lang="en-US" sz="1500" b="0" i="0" smtClean="0">
                        <a:latin typeface="Cambria Math" panose="02040503050406030204" pitchFamily="18" charset="0"/>
                        <a:cs typeface="Arial" panose="020B0604020202020204" pitchFamily="34" charset="0"/>
                      </a:rPr>
                      <m:t>90676.47µ</m:t>
                    </m:r>
                    <m:r>
                      <m:rPr>
                        <m:sty m:val="p"/>
                      </m:rPr>
                      <a:rPr lang="en-US" sz="1500" b="0" i="0" smtClean="0">
                        <a:latin typeface="Cambria Math" panose="02040503050406030204" pitchFamily="18" charset="0"/>
                        <a:cs typeface="Arial" panose="020B0604020202020204" pitchFamily="34" charset="0"/>
                      </a:rPr>
                      <m:t>s</m:t>
                    </m:r>
                  </m:oMath>
                </a14:m>
                <a:endParaRPr lang="en-IN" sz="15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𝐿</m:t>
                        </m:r>
                      </m:e>
                      <m:sub>
                        <m:r>
                          <a:rPr lang="en-US" sz="1500" b="0" i="1" smtClean="0">
                            <a:latin typeface="Cambria Math" panose="02040503050406030204" pitchFamily="18" charset="0"/>
                          </a:rPr>
                          <m:t>𝑠𝑙𝑜𝑡</m:t>
                        </m:r>
                      </m:sub>
                    </m:sSub>
                    <m:r>
                      <a:rPr lang="en-US" sz="1500" b="0" i="1" smtClean="0">
                        <a:latin typeface="Cambria Math" panose="02040503050406030204" pitchFamily="18" charset="0"/>
                      </a:rPr>
                      <m:t>=31200+</m:t>
                    </m:r>
                    <m:r>
                      <a:rPr lang="en-US" sz="1500">
                        <a:latin typeface="Cambria Math" panose="02040503050406030204" pitchFamily="18" charset="0"/>
                        <a:cs typeface="Arial" panose="020B0604020202020204" pitchFamily="34" charset="0"/>
                      </a:rPr>
                      <m:t>90676.47</m:t>
                    </m:r>
                    <m:r>
                      <a:rPr lang="en-US" sz="1500" b="0" i="1" smtClean="0">
                        <a:latin typeface="Cambria Math" panose="02040503050406030204" pitchFamily="18" charset="0"/>
                      </a:rPr>
                      <m:t>=121876.47µ</m:t>
                    </m:r>
                    <m:r>
                      <a:rPr lang="en-US" sz="1500" b="0" i="1" smtClean="0">
                        <a:latin typeface="Cambria Math" panose="02040503050406030204" pitchFamily="18" charset="0"/>
                      </a:rPr>
                      <m:t>𝑠</m:t>
                    </m:r>
                    <m:r>
                      <a:rPr lang="en-US" sz="1500" b="0" i="1" smtClean="0">
                        <a:latin typeface="Cambria Math" panose="02040503050406030204" pitchFamily="18" charset="0"/>
                        <a:ea typeface="Cambria Math" panose="02040503050406030204" pitchFamily="18" charset="0"/>
                      </a:rPr>
                      <m:t>≈121877µ</m:t>
                    </m:r>
                    <m:r>
                      <a:rPr lang="en-US" sz="1500" b="0" i="1" smtClean="0">
                        <a:latin typeface="Cambria Math" panose="02040503050406030204" pitchFamily="18" charset="0"/>
                        <a:ea typeface="Cambria Math" panose="02040503050406030204" pitchFamily="18" charset="0"/>
                      </a:rPr>
                      <m:t>𝑠</m:t>
                    </m:r>
                  </m:oMath>
                </a14:m>
                <a:endParaRPr lang="en-IN" sz="1500" dirty="0">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55579FCF-4C2B-F5BB-A3FE-47D3484D531F}"/>
                  </a:ext>
                </a:extLst>
              </p:cNvPr>
              <p:cNvSpPr txBox="1">
                <a:spLocks noRot="1" noChangeAspect="1" noMove="1" noResize="1" noEditPoints="1" noAdjustHandles="1" noChangeArrowheads="1" noChangeShapeType="1" noTextEdit="1"/>
              </p:cNvSpPr>
              <p:nvPr/>
            </p:nvSpPr>
            <p:spPr>
              <a:xfrm>
                <a:off x="6203418" y="1690688"/>
                <a:ext cx="5362474" cy="3708516"/>
              </a:xfrm>
              <a:prstGeom prst="rect">
                <a:avLst/>
              </a:prstGeom>
              <a:blipFill>
                <a:blip r:embed="rId2"/>
                <a:stretch>
                  <a:fillRect l="-455" t="-493" r="-1251"/>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6DF79DE8-F0DF-293C-FE69-1F052298479D}"/>
              </a:ext>
            </a:extLst>
          </p:cNvPr>
          <p:cNvPicPr>
            <a:picLocks noChangeAspect="1"/>
          </p:cNvPicPr>
          <p:nvPr/>
        </p:nvPicPr>
        <p:blipFill>
          <a:blip r:embed="rId3"/>
          <a:stretch>
            <a:fillRect/>
          </a:stretch>
        </p:blipFill>
        <p:spPr>
          <a:xfrm>
            <a:off x="626108" y="1930892"/>
            <a:ext cx="5045128" cy="3090287"/>
          </a:xfrm>
          <a:prstGeom prst="rect">
            <a:avLst/>
          </a:prstGeom>
        </p:spPr>
      </p:pic>
      <p:sp>
        <p:nvSpPr>
          <p:cNvPr id="9" name="Rectangle 8">
            <a:extLst>
              <a:ext uri="{FF2B5EF4-FFF2-40B4-BE49-F238E27FC236}">
                <a16:creationId xmlns:a16="http://schemas.microsoft.com/office/drawing/2014/main" id="{652921B6-2076-DE35-07B5-5324966C4A58}"/>
              </a:ext>
            </a:extLst>
          </p:cNvPr>
          <p:cNvSpPr/>
          <p:nvPr/>
        </p:nvSpPr>
        <p:spPr>
          <a:xfrm>
            <a:off x="1636295" y="4122821"/>
            <a:ext cx="3609473" cy="36896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513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8262-E12E-3667-9B26-31E7FB1ACE36}"/>
              </a:ext>
            </a:extLst>
          </p:cNvPr>
          <p:cNvSpPr>
            <a:spLocks noGrp="1"/>
          </p:cNvSpPr>
          <p:nvPr>
            <p:ph type="title"/>
          </p:nvPr>
        </p:nvSpPr>
        <p:spPr>
          <a:xfrm>
            <a:off x="838200" y="605217"/>
            <a:ext cx="10515600" cy="965964"/>
          </a:xfrm>
        </p:spPr>
        <p:txBody>
          <a:bodyPr>
            <a:normAutofit/>
          </a:bodyPr>
          <a:lstStyle/>
          <a:p>
            <a:r>
              <a:rPr lang="en-US" dirty="0">
                <a:latin typeface="Arial" panose="020B0604020202020204" pitchFamily="34" charset="0"/>
                <a:cs typeface="Arial" panose="020B0604020202020204" pitchFamily="34" charset="0"/>
              </a:rPr>
              <a:t>DBR Metrics Table in NetSim</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36837C9-1EF2-542F-8B20-A4853A4BA65C}"/>
              </a:ext>
            </a:extLst>
          </p:cNvPr>
          <p:cNvSpPr txBox="1"/>
          <p:nvPr/>
        </p:nvSpPr>
        <p:spPr>
          <a:xfrm>
            <a:off x="983235" y="4432746"/>
            <a:ext cx="10370565" cy="192360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Source node N1 generates 100 packets which are transmitted to N2, N3 and N4.</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N2 receives 200 packets from neighboring nodes. 100 packets are dropped which are consider as unqualified packet dropped and 100 packets are dropped from q1.</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N3 forwards 100 packets which has the lowest depth to destination. It receives 100 packets from source N1.</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N4 receives 200 packets and drops the packets since its unqualified node in packet transmission.</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N5 is the destination node and receives 100 packets from N3.</a:t>
            </a:r>
            <a:endParaRPr lang="en-IN" sz="17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EEBF114-12F4-1D38-1D18-7A61EF342EDD}"/>
              </a:ext>
            </a:extLst>
          </p:cNvPr>
          <p:cNvSpPr>
            <a:spLocks noGrp="1"/>
          </p:cNvSpPr>
          <p:nvPr>
            <p:ph type="sldNum" sz="quarter" idx="12"/>
          </p:nvPr>
        </p:nvSpPr>
        <p:spPr/>
        <p:txBody>
          <a:bodyPr/>
          <a:lstStyle/>
          <a:p>
            <a:fld id="{DC660FAD-630A-40BB-A0C3-01001DFE1636}" type="slidenum">
              <a:rPr lang="en-IN" smtClean="0"/>
              <a:t>16</a:t>
            </a:fld>
            <a:endParaRPr lang="en-IN" dirty="0"/>
          </a:p>
        </p:txBody>
      </p:sp>
      <p:pic>
        <p:nvPicPr>
          <p:cNvPr id="9" name="Content Placeholder 8">
            <a:extLst>
              <a:ext uri="{FF2B5EF4-FFF2-40B4-BE49-F238E27FC236}">
                <a16:creationId xmlns:a16="http://schemas.microsoft.com/office/drawing/2014/main" id="{751AD303-6671-04CC-1EFE-5E7A83E54F39}"/>
              </a:ext>
            </a:extLst>
          </p:cNvPr>
          <p:cNvPicPr>
            <a:picLocks noGrp="1" noChangeAspect="1"/>
          </p:cNvPicPr>
          <p:nvPr>
            <p:ph idx="1"/>
          </p:nvPr>
        </p:nvPicPr>
        <p:blipFill>
          <a:blip r:embed="rId2"/>
          <a:stretch>
            <a:fillRect/>
          </a:stretch>
        </p:blipFill>
        <p:spPr>
          <a:xfrm>
            <a:off x="983235" y="2313672"/>
            <a:ext cx="10021650" cy="1688017"/>
          </a:xfrm>
        </p:spPr>
      </p:pic>
      <p:sp>
        <p:nvSpPr>
          <p:cNvPr id="10" name="TextBox 9">
            <a:extLst>
              <a:ext uri="{FF2B5EF4-FFF2-40B4-BE49-F238E27FC236}">
                <a16:creationId xmlns:a16="http://schemas.microsoft.com/office/drawing/2014/main" id="{7266FC1F-02EB-FCBB-1A19-BA97AC79CFC1}"/>
              </a:ext>
            </a:extLst>
          </p:cNvPr>
          <p:cNvSpPr txBox="1"/>
          <p:nvPr/>
        </p:nvSpPr>
        <p:spPr>
          <a:xfrm>
            <a:off x="983235" y="1724142"/>
            <a:ext cx="7876643" cy="353943"/>
          </a:xfrm>
          <a:prstGeom prst="rect">
            <a:avLst/>
          </a:prstGeom>
          <a:noFill/>
        </p:spPr>
        <p:txBody>
          <a:bodyPr wrap="none" rtlCol="0">
            <a:spAutoFit/>
          </a:bodyPr>
          <a:lstStyle/>
          <a:p>
            <a:r>
              <a:rPr lang="en-US" sz="1700" dirty="0">
                <a:latin typeface="Arial" panose="020B0604020202020204" pitchFamily="34" charset="0"/>
                <a:cs typeface="Arial" panose="020B0604020202020204" pitchFamily="34" charset="0"/>
              </a:rPr>
              <a:t>Go to Additional Metrics tab &gt; </a:t>
            </a:r>
            <a:r>
              <a:rPr lang="en-US" sz="1700" dirty="0" err="1">
                <a:latin typeface="Arial" panose="020B0604020202020204" pitchFamily="34" charset="0"/>
                <a:cs typeface="Arial" panose="020B0604020202020204" pitchFamily="34" charset="0"/>
              </a:rPr>
              <a:t>DBR_Metrics</a:t>
            </a:r>
            <a:r>
              <a:rPr lang="en-US" sz="1700" dirty="0">
                <a:latin typeface="Arial" panose="020B0604020202020204" pitchFamily="34" charset="0"/>
                <a:cs typeface="Arial" panose="020B0604020202020204" pitchFamily="34" charset="0"/>
              </a:rPr>
              <a:t> section from the results dashboard.</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389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068-3700-6731-1880-7701F9E64FF5}"/>
              </a:ext>
            </a:extLst>
          </p:cNvPr>
          <p:cNvSpPr>
            <a:spLocks noGrp="1"/>
          </p:cNvSpPr>
          <p:nvPr>
            <p:ph type="title"/>
          </p:nvPr>
        </p:nvSpPr>
        <p:spPr>
          <a:xfrm>
            <a:off x="838200" y="513435"/>
            <a:ext cx="10515600" cy="1084064"/>
          </a:xfrm>
        </p:spPr>
        <p:txBody>
          <a:bodyPr/>
          <a:lstStyle/>
          <a:p>
            <a:r>
              <a:rPr lang="en-US" dirty="0">
                <a:latin typeface="Arial" panose="020B0604020202020204" pitchFamily="34" charset="0"/>
                <a:cs typeface="Arial" panose="020B0604020202020204" pitchFamily="34" charset="0"/>
              </a:rPr>
              <a:t>DBR log file in NetSim</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45283F9-D09C-E900-06D7-AFB616C7E821}"/>
                  </a:ext>
                </a:extLst>
              </p:cNvPr>
              <p:cNvSpPr txBox="1"/>
              <p:nvPr/>
            </p:nvSpPr>
            <p:spPr>
              <a:xfrm>
                <a:off x="838200" y="3689636"/>
                <a:ext cx="10351770" cy="281974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DBR log file gives us route information in DBR protocol.</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First column indicates the time stamp which shows the time at which packet reception takes place at receiver node.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E.g.: Node 4 received packet from Node 1 at </a:t>
                </a:r>
                <a14:m>
                  <m:oMath xmlns:m="http://schemas.openxmlformats.org/officeDocument/2006/math">
                    <m:r>
                      <a:rPr lang="en-US" sz="1600" i="1" dirty="0" smtClean="0">
                        <a:latin typeface="Cambria Math" panose="02040503050406030204" pitchFamily="18" charset="0"/>
                      </a:rPr>
                      <m:t>4</m:t>
                    </m:r>
                    <m:r>
                      <a:rPr lang="en-US" sz="1600" b="0" i="1" dirty="0" smtClean="0">
                        <a:latin typeface="Cambria Math" panose="02040503050406030204" pitchFamily="18" charset="0"/>
                      </a:rPr>
                      <m:t>6820.549</m:t>
                    </m:r>
                    <m:r>
                      <a:rPr lang="en-US" sz="1600" i="1" dirty="0" smtClean="0">
                        <a:latin typeface="Cambria Math" panose="02040503050406030204" pitchFamily="18" charset="0"/>
                      </a:rPr>
                      <m:t>µ</m:t>
                    </m:r>
                    <m:r>
                      <a:rPr lang="en-US" sz="1600" i="1" dirty="0" smtClean="0">
                        <a:latin typeface="Cambria Math" panose="02040503050406030204" pitchFamily="18" charset="0"/>
                      </a:rPr>
                      <m:t>𝑠</m:t>
                    </m:r>
                  </m:oMath>
                </a14:m>
                <a:endParaRPr lang="en-US" sz="1600" dirty="0">
                  <a:latin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Second column indicates Application Id. Third column indicates Packet Id for each packet sent from source.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Fourth column indicates Transmitter Id. Fifth column indicates Receiver Id.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Sixth column indicates Transmitter Depth or Depth embedded in packet(</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𝑑</m:t>
                        </m:r>
                      </m:e>
                      <m:sub>
                        <m:r>
                          <a:rPr lang="en-US" sz="1600" b="0" i="1" smtClean="0">
                            <a:latin typeface="Cambria Math" panose="02040503050406030204" pitchFamily="18" charset="0"/>
                            <a:cs typeface="Arial" panose="020B0604020202020204" pitchFamily="34" charset="0"/>
                          </a:rPr>
                          <m:t>𝑝</m:t>
                        </m:r>
                      </m:sub>
                    </m:sSub>
                    <m:r>
                      <a:rPr lang="en-US" sz="1600" b="0" i="1" smtClean="0">
                        <a:latin typeface="Cambria Math" panose="02040503050406030204" pitchFamily="18" charset="0"/>
                        <a:cs typeface="Arial" panose="020B0604020202020204" pitchFamily="34" charset="0"/>
                      </a:rPr>
                      <m:t>).</m:t>
                    </m:r>
                  </m:oMath>
                </a14:m>
                <a:endParaRPr lang="en-US" sz="1600" b="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Seventh column indicates Receiver Depth or current Node’s depth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𝑑</m:t>
                        </m:r>
                      </m:e>
                      <m:sub>
                        <m:r>
                          <a:rPr lang="en-US" sz="1600" b="0" i="1" smtClean="0">
                            <a:latin typeface="Cambria Math" panose="02040503050406030204" pitchFamily="18" charset="0"/>
                            <a:cs typeface="Arial" panose="020B0604020202020204" pitchFamily="34" charset="0"/>
                          </a:rPr>
                          <m:t>𝑐</m:t>
                        </m:r>
                      </m:sub>
                    </m:sSub>
                    <m:r>
                      <a:rPr lang="en-US" sz="1600" b="0" i="1" smtClean="0">
                        <a:latin typeface="Cambria Math" panose="02040503050406030204" pitchFamily="18" charset="0"/>
                        <a:cs typeface="Arial" panose="020B0604020202020204" pitchFamily="34" charset="0"/>
                      </a:rPr>
                      <m:t>).  </m:t>
                    </m:r>
                  </m:oMath>
                </a14:m>
                <a:endParaRPr lang="en-US" sz="1600" i="1" dirty="0">
                  <a:latin typeface="Cambria Math" panose="02040503050406030204" pitchFamily="18"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Eighth column indicates the holding time of the packet at Receiver Id.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Ninth column indicates the sending time of the packet from Receiver Id.</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Tenth column indicates Remarks that gives information on packet route information using DBR protocol.</a:t>
                </a:r>
              </a:p>
            </p:txBody>
          </p:sp>
        </mc:Choice>
        <mc:Fallback xmlns="">
          <p:sp>
            <p:nvSpPr>
              <p:cNvPr id="6" name="TextBox 5">
                <a:extLst>
                  <a:ext uri="{FF2B5EF4-FFF2-40B4-BE49-F238E27FC236}">
                    <a16:creationId xmlns:a16="http://schemas.microsoft.com/office/drawing/2014/main" id="{545283F9-D09C-E900-06D7-AFB616C7E821}"/>
                  </a:ext>
                </a:extLst>
              </p:cNvPr>
              <p:cNvSpPr txBox="1">
                <a:spLocks noRot="1" noChangeAspect="1" noMove="1" noResize="1" noEditPoints="1" noAdjustHandles="1" noChangeArrowheads="1" noChangeShapeType="1" noTextEdit="1"/>
              </p:cNvSpPr>
              <p:nvPr/>
            </p:nvSpPr>
            <p:spPr>
              <a:xfrm>
                <a:off x="838200" y="3689636"/>
                <a:ext cx="10351770" cy="2819746"/>
              </a:xfrm>
              <a:prstGeom prst="rect">
                <a:avLst/>
              </a:prstGeom>
              <a:blipFill>
                <a:blip r:embed="rId3"/>
                <a:stretch>
                  <a:fillRect l="-236" t="-648" b="-1944"/>
                </a:stretch>
              </a:blipFill>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E3D49600-5014-15FE-28C0-C26B095D0B96}"/>
              </a:ext>
            </a:extLst>
          </p:cNvPr>
          <p:cNvSpPr>
            <a:spLocks noGrp="1"/>
          </p:cNvSpPr>
          <p:nvPr>
            <p:ph type="sldNum" sz="quarter" idx="12"/>
          </p:nvPr>
        </p:nvSpPr>
        <p:spPr/>
        <p:txBody>
          <a:bodyPr/>
          <a:lstStyle/>
          <a:p>
            <a:fld id="{DC660FAD-630A-40BB-A0C3-01001DFE1636}" type="slidenum">
              <a:rPr lang="en-IN" smtClean="0"/>
              <a:t>17</a:t>
            </a:fld>
            <a:endParaRPr lang="en-IN" dirty="0"/>
          </a:p>
        </p:txBody>
      </p:sp>
      <p:pic>
        <p:nvPicPr>
          <p:cNvPr id="8" name="Content Placeholder 7">
            <a:extLst>
              <a:ext uri="{FF2B5EF4-FFF2-40B4-BE49-F238E27FC236}">
                <a16:creationId xmlns:a16="http://schemas.microsoft.com/office/drawing/2014/main" id="{4F053F50-9D3F-CBC3-95AA-4D89F829B3E1}"/>
              </a:ext>
            </a:extLst>
          </p:cNvPr>
          <p:cNvPicPr>
            <a:picLocks noGrp="1" noChangeAspect="1"/>
          </p:cNvPicPr>
          <p:nvPr>
            <p:ph idx="1"/>
          </p:nvPr>
        </p:nvPicPr>
        <p:blipFill>
          <a:blip r:embed="rId4"/>
          <a:stretch>
            <a:fillRect/>
          </a:stretch>
        </p:blipFill>
        <p:spPr>
          <a:xfrm>
            <a:off x="838200" y="1766888"/>
            <a:ext cx="10515600" cy="1735660"/>
          </a:xfrm>
        </p:spPr>
      </p:pic>
    </p:spTree>
    <p:extLst>
      <p:ext uri="{BB962C8B-B14F-4D97-AF65-F5344CB8AC3E}">
        <p14:creationId xmlns:p14="http://schemas.microsoft.com/office/powerpoint/2010/main" val="3919547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1AFB-D8B6-6B69-3479-6735A9DC831C}"/>
              </a:ext>
            </a:extLst>
          </p:cNvPr>
          <p:cNvSpPr>
            <a:spLocks noGrp="1"/>
          </p:cNvSpPr>
          <p:nvPr>
            <p:ph type="title"/>
          </p:nvPr>
        </p:nvSpPr>
        <p:spPr>
          <a:xfrm>
            <a:off x="869270" y="531963"/>
            <a:ext cx="10515600" cy="900967"/>
          </a:xfrm>
        </p:spPr>
        <p:txBody>
          <a:bodyPr/>
          <a:lstStyle/>
          <a:p>
            <a:r>
              <a:rPr lang="en-US" dirty="0">
                <a:latin typeface="Arial" panose="020B0604020202020204" pitchFamily="34" charset="0"/>
                <a:cs typeface="Arial" panose="020B0604020202020204" pitchFamily="34" charset="0"/>
              </a:rPr>
              <a:t>NetSim Results</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E1C089D-AA6B-1182-C85E-4A1B393CC29E}"/>
              </a:ext>
            </a:extLst>
          </p:cNvPr>
          <p:cNvSpPr txBox="1"/>
          <p:nvPr/>
        </p:nvSpPr>
        <p:spPr>
          <a:xfrm>
            <a:off x="3188953" y="5217156"/>
            <a:ext cx="1789043" cy="383623"/>
          </a:xfrm>
          <a:prstGeom prst="rect">
            <a:avLst/>
          </a:prstGeom>
          <a:noFill/>
        </p:spPr>
        <p:txBody>
          <a:bodyPr wrap="square" rtlCol="0">
            <a:spAutoFit/>
          </a:bodyPr>
          <a:lstStyle/>
          <a:p>
            <a:r>
              <a:rPr lang="en-US" dirty="0">
                <a:solidFill>
                  <a:schemeClr val="accent1"/>
                </a:solidFill>
                <a:latin typeface="Arial" panose="020B0604020202020204" pitchFamily="34" charset="0"/>
                <a:cs typeface="Arial" panose="020B0604020202020204" pitchFamily="34" charset="0"/>
              </a:rPr>
              <a:t>Packet Trace</a:t>
            </a:r>
            <a:endParaRPr lang="en-IN"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B979BE6-2745-BE37-4360-D0251B2ABE72}"/>
              </a:ext>
            </a:extLst>
          </p:cNvPr>
          <p:cNvSpPr txBox="1"/>
          <p:nvPr/>
        </p:nvSpPr>
        <p:spPr>
          <a:xfrm>
            <a:off x="7672966" y="5212923"/>
            <a:ext cx="1789043" cy="383623"/>
          </a:xfrm>
          <a:prstGeom prst="rect">
            <a:avLst/>
          </a:prstGeom>
          <a:noFill/>
        </p:spPr>
        <p:txBody>
          <a:bodyPr wrap="square" rtlCol="0">
            <a:spAutoFit/>
          </a:bodyPr>
          <a:lstStyle/>
          <a:p>
            <a:r>
              <a:rPr lang="en-US" dirty="0">
                <a:solidFill>
                  <a:schemeClr val="accent1"/>
                </a:solidFill>
                <a:latin typeface="Arial" panose="020B0604020202020204" pitchFamily="34" charset="0"/>
                <a:cs typeface="Arial" panose="020B0604020202020204" pitchFamily="34" charset="0"/>
              </a:rPr>
              <a:t>Event Trace</a:t>
            </a:r>
            <a:endParaRPr lang="en-IN" dirty="0">
              <a:solidFill>
                <a:schemeClr val="accent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01D0109-2581-92BD-9A15-4A5B248DFE17}"/>
              </a:ext>
            </a:extLst>
          </p:cNvPr>
          <p:cNvSpPr txBox="1"/>
          <p:nvPr/>
        </p:nvSpPr>
        <p:spPr>
          <a:xfrm>
            <a:off x="838200" y="5540957"/>
            <a:ext cx="105156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Packet trace gives us detail packet flow information. Event trace gives us information on event occurring at each layer in IP stack. </a:t>
            </a:r>
            <a:endParaRPr lang="en-IN"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D715B78D-ED93-4C6B-7E97-66E3648A3356}"/>
              </a:ext>
            </a:extLst>
          </p:cNvPr>
          <p:cNvSpPr>
            <a:spLocks noGrp="1"/>
          </p:cNvSpPr>
          <p:nvPr>
            <p:ph type="sldNum" sz="quarter" idx="12"/>
          </p:nvPr>
        </p:nvSpPr>
        <p:spPr/>
        <p:txBody>
          <a:bodyPr/>
          <a:lstStyle/>
          <a:p>
            <a:fld id="{DC660FAD-630A-40BB-A0C3-01001DFE1636}" type="slidenum">
              <a:rPr lang="en-IN" smtClean="0"/>
              <a:t>18</a:t>
            </a:fld>
            <a:endParaRPr lang="en-IN" dirty="0"/>
          </a:p>
        </p:txBody>
      </p:sp>
      <p:pic>
        <p:nvPicPr>
          <p:cNvPr id="12" name="Picture 11">
            <a:extLst>
              <a:ext uri="{FF2B5EF4-FFF2-40B4-BE49-F238E27FC236}">
                <a16:creationId xmlns:a16="http://schemas.microsoft.com/office/drawing/2014/main" id="{C64572BA-2333-A2DD-B6AE-A4A63BC0E061}"/>
              </a:ext>
            </a:extLst>
          </p:cNvPr>
          <p:cNvPicPr>
            <a:picLocks noChangeAspect="1"/>
          </p:cNvPicPr>
          <p:nvPr/>
        </p:nvPicPr>
        <p:blipFill>
          <a:blip r:embed="rId2"/>
          <a:stretch>
            <a:fillRect/>
          </a:stretch>
        </p:blipFill>
        <p:spPr>
          <a:xfrm>
            <a:off x="1624201" y="1484886"/>
            <a:ext cx="8586599" cy="3698096"/>
          </a:xfrm>
          <a:prstGeom prst="rect">
            <a:avLst/>
          </a:prstGeom>
        </p:spPr>
      </p:pic>
    </p:spTree>
    <p:extLst>
      <p:ext uri="{BB962C8B-B14F-4D97-AF65-F5344CB8AC3E}">
        <p14:creationId xmlns:p14="http://schemas.microsoft.com/office/powerpoint/2010/main" val="1307590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749E-640E-3F19-8AA7-23D10C835F92}"/>
              </a:ext>
            </a:extLst>
          </p:cNvPr>
          <p:cNvSpPr>
            <a:spLocks noGrp="1"/>
          </p:cNvSpPr>
          <p:nvPr>
            <p:ph type="title"/>
          </p:nvPr>
        </p:nvSpPr>
        <p:spPr>
          <a:xfrm>
            <a:off x="838200" y="508136"/>
            <a:ext cx="10515600" cy="829145"/>
          </a:xfrm>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475F51-318A-1319-7F14-7995A4532DA9}"/>
                  </a:ext>
                </a:extLst>
              </p:cNvPr>
              <p:cNvSpPr>
                <a:spLocks noGrp="1"/>
              </p:cNvSpPr>
              <p:nvPr>
                <p:ph idx="1"/>
              </p:nvPr>
            </p:nvSpPr>
            <p:spPr>
              <a:xfrm>
                <a:off x="838200" y="1337281"/>
                <a:ext cx="10846869" cy="5012583"/>
              </a:xfrm>
            </p:spPr>
            <p:txBody>
              <a:bodyPr>
                <a:noAutofit/>
              </a:bodyPr>
              <a:lstStyle/>
              <a:p>
                <a:r>
                  <a:rPr lang="en-US" sz="1700" dirty="0">
                    <a:latin typeface="Arial" panose="020B0604020202020204" pitchFamily="34" charset="0"/>
                    <a:cs typeface="Arial" panose="020B0604020202020204" pitchFamily="34" charset="0"/>
                  </a:rPr>
                  <a:t>Node 1 broadcasts the packet to Nodes 2, 3, and 4 at time 0 s. We get this from the MAC_ OUT and PHY_OUT  entries in the event trace</a:t>
                </a:r>
              </a:p>
              <a:p>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Packet is received (see PHY_IN in event trace) at 2, 3, and 4 at a time that equals transmission time + propagation delay.</a:t>
                </a:r>
              </a:p>
              <a:p>
                <a:pPr lvl="1"/>
                <a:r>
                  <a:rPr lang="en-US" sz="1400" dirty="0">
                    <a:latin typeface="Arial" panose="020B0604020202020204" pitchFamily="34" charset="0"/>
                    <a:cs typeface="Arial" panose="020B0604020202020204" pitchFamily="34" charset="0"/>
                  </a:rPr>
                  <a:t>Transmission time (µs) =</a:t>
                </a:r>
                <a14:m>
                  <m:oMath xmlns:m="http://schemas.openxmlformats.org/officeDocument/2006/math">
                    <m:f>
                      <m:fPr>
                        <m:ctrlPr>
                          <a:rPr lang="en-US" sz="1400" b="0" i="1" dirty="0" smtClean="0">
                            <a:latin typeface="Cambria Math" panose="02040503050406030204" pitchFamily="18" charset="0"/>
                            <a:cs typeface="Arial" panose="020B0604020202020204" pitchFamily="34" charset="0"/>
                          </a:rPr>
                        </m:ctrlPr>
                      </m:fPr>
                      <m:num>
                        <m:r>
                          <a:rPr lang="en-US" sz="1400" i="1" dirty="0" smtClean="0">
                            <a:latin typeface="Cambria Math" panose="02040503050406030204" pitchFamily="18" charset="0"/>
                            <a:cs typeface="Arial" panose="020B0604020202020204" pitchFamily="34" charset="0"/>
                          </a:rPr>
                          <m:t> </m:t>
                        </m:r>
                        <m:d>
                          <m:dPr>
                            <m:ctrlPr>
                              <a:rPr lang="en-US" sz="1400" b="0" i="1" dirty="0" smtClean="0">
                                <a:latin typeface="Cambria Math" panose="02040503050406030204" pitchFamily="18" charset="0"/>
                                <a:cs typeface="Arial" panose="020B0604020202020204" pitchFamily="34" charset="0"/>
                              </a:rPr>
                            </m:ctrlPr>
                          </m:dPr>
                          <m:e>
                            <m:r>
                              <a:rPr lang="en-US" sz="1400" b="0" i="1" dirty="0" smtClean="0">
                                <a:latin typeface="Cambria Math" panose="02040503050406030204" pitchFamily="18" charset="0"/>
                                <a:cs typeface="Arial" panose="020B0604020202020204" pitchFamily="34" charset="0"/>
                              </a:rPr>
                              <m:t>𝐴𝑝𝑝</m:t>
                            </m:r>
                            <m:r>
                              <a:rPr lang="en-US" sz="1400" b="0" i="1" dirty="0" smtClean="0">
                                <a:latin typeface="Cambria Math" panose="02040503050406030204" pitchFamily="18" charset="0"/>
                                <a:cs typeface="Arial" panose="020B0604020202020204" pitchFamily="34" charset="0"/>
                              </a:rPr>
                              <m:t>.</m:t>
                            </m:r>
                            <m:r>
                              <a:rPr lang="en-US" sz="1400" i="1" dirty="0" smtClean="0">
                                <a:latin typeface="Cambria Math" panose="02040503050406030204" pitchFamily="18" charset="0"/>
                                <a:cs typeface="Arial" panose="020B0604020202020204" pitchFamily="34" charset="0"/>
                              </a:rPr>
                              <m:t>𝑝𝑘𝑡</m:t>
                            </m:r>
                            <m:r>
                              <a:rPr lang="en-US" sz="1400" i="1" dirty="0" smtClean="0">
                                <a:latin typeface="Cambria Math" panose="02040503050406030204" pitchFamily="18" charset="0"/>
                                <a:cs typeface="Arial" panose="020B0604020202020204" pitchFamily="34" charset="0"/>
                              </a:rPr>
                              <m:t> </m:t>
                            </m:r>
                            <m:r>
                              <a:rPr lang="en-US" sz="1400" i="1" dirty="0" smtClean="0">
                                <a:latin typeface="Cambria Math" panose="02040503050406030204" pitchFamily="18" charset="0"/>
                                <a:cs typeface="Arial" panose="020B0604020202020204" pitchFamily="34" charset="0"/>
                              </a:rPr>
                              <m:t>𝑠𝑖𝑧𝑒</m:t>
                            </m:r>
                            <m:r>
                              <a:rPr lang="en-US" sz="1400" b="0" i="1" dirty="0" smtClean="0">
                                <a:latin typeface="Cambria Math" panose="02040503050406030204" pitchFamily="18" charset="0"/>
                                <a:cs typeface="Arial" panose="020B0604020202020204" pitchFamily="34" charset="0"/>
                              </a:rPr>
                              <m:t>+</m:t>
                            </m:r>
                            <m:r>
                              <a:rPr lang="en-US" sz="1400" i="1" dirty="0" smtClean="0">
                                <a:latin typeface="Cambria Math" panose="02040503050406030204" pitchFamily="18" charset="0"/>
                                <a:cs typeface="Arial" panose="020B0604020202020204" pitchFamily="34" charset="0"/>
                              </a:rPr>
                              <m:t>𝑜𝑣𝑒𝑟h𝑒𝑎𝑑</m:t>
                            </m:r>
                          </m:e>
                        </m:d>
                        <m:r>
                          <a:rPr lang="en-IN" sz="1400" b="0" i="1" dirty="0" smtClean="0">
                            <a:latin typeface="Cambria Math" panose="02040503050406030204" pitchFamily="18" charset="0"/>
                            <a:cs typeface="Arial" panose="020B0604020202020204" pitchFamily="34" charset="0"/>
                          </a:rPr>
                          <m:t>×</m:t>
                        </m:r>
                        <m:r>
                          <a:rPr lang="en-US" sz="1400" b="0" i="1" dirty="0" smtClean="0">
                            <a:latin typeface="Cambria Math" panose="02040503050406030204" pitchFamily="18" charset="0"/>
                            <a:cs typeface="Arial" panose="020B0604020202020204" pitchFamily="34" charset="0"/>
                          </a:rPr>
                          <m:t>8</m:t>
                        </m:r>
                        <m:r>
                          <a:rPr lang="en-US" sz="1400" i="1" dirty="0" smtClean="0">
                            <a:latin typeface="Cambria Math" panose="02040503050406030204" pitchFamily="18" charset="0"/>
                            <a:cs typeface="Arial" panose="020B0604020202020204" pitchFamily="34" charset="0"/>
                          </a:rPr>
                          <m:t> </m:t>
                        </m:r>
                      </m:num>
                      <m:den>
                        <m:r>
                          <a:rPr lang="en-US" sz="1400" b="0" i="1" dirty="0" smtClean="0">
                            <a:latin typeface="Cambria Math" panose="02040503050406030204" pitchFamily="18" charset="0"/>
                            <a:cs typeface="Arial" panose="020B0604020202020204" pitchFamily="34" charset="0"/>
                          </a:rPr>
                          <m:t>𝑝h𝑦</m:t>
                        </m:r>
                        <m:r>
                          <a:rPr lang="en-US" sz="1400" b="0" i="1" dirty="0" smtClean="0">
                            <a:latin typeface="Cambria Math" panose="02040503050406030204" pitchFamily="18" charset="0"/>
                            <a:cs typeface="Arial" panose="020B0604020202020204" pitchFamily="34" charset="0"/>
                          </a:rPr>
                          <m:t> </m:t>
                        </m:r>
                        <m:r>
                          <a:rPr lang="en-US" sz="1400" b="0" i="1" dirty="0" smtClean="0">
                            <a:latin typeface="Cambria Math" panose="02040503050406030204" pitchFamily="18" charset="0"/>
                            <a:cs typeface="Arial" panose="020B0604020202020204" pitchFamily="34" charset="0"/>
                          </a:rPr>
                          <m:t>𝑟𝑎𝑡𝑒</m:t>
                        </m:r>
                      </m:den>
                    </m:f>
                    <m:r>
                      <a:rPr lang="en-US" sz="1400" i="1" dirty="0" smtClean="0">
                        <a:latin typeface="Cambria Math" panose="02040503050406030204" pitchFamily="18" charset="0"/>
                        <a:cs typeface="Arial" panose="020B0604020202020204" pitchFamily="34" charset="0"/>
                      </a:rPr>
                      <m:t> </m:t>
                    </m:r>
                  </m:oMath>
                </a14:m>
                <a:r>
                  <a:rPr lang="en-IN" sz="1400" b="0" dirty="0">
                    <a:latin typeface="Arial" panose="020B0604020202020204" pitchFamily="34" charset="0"/>
                    <a:cs typeface="Arial" panose="020B0604020202020204" pitchFamily="34" charset="0"/>
                  </a:rPr>
                  <a:t>. Packet size and </a:t>
                </a:r>
                <a:r>
                  <a:rPr lang="en-IN" sz="1400" b="0" dirty="0" err="1">
                    <a:latin typeface="Arial" panose="020B0604020202020204" pitchFamily="34" charset="0"/>
                    <a:cs typeface="Arial" panose="020B0604020202020204" pitchFamily="34" charset="0"/>
                  </a:rPr>
                  <a:t>phy</a:t>
                </a:r>
                <a:r>
                  <a:rPr lang="en-IN" sz="1400" b="0" dirty="0">
                    <a:latin typeface="Arial" panose="020B0604020202020204" pitchFamily="34" charset="0"/>
                    <a:cs typeface="Arial" panose="020B0604020202020204" pitchFamily="34" charset="0"/>
                  </a:rPr>
                  <a:t> rate can be set in GUI.</a:t>
                </a:r>
              </a:p>
              <a:p>
                <a:pPr lvl="1"/>
                <a:r>
                  <a:rPr lang="en-US" sz="1400" dirty="0">
                    <a:latin typeface="Arial" panose="020B0604020202020204" pitchFamily="34" charset="0"/>
                    <a:cs typeface="Arial" panose="020B0604020202020204" pitchFamily="34" charset="0"/>
                  </a:rPr>
                  <a:t>Propagation delay (µs)  </a:t>
                </a:r>
                <a14:m>
                  <m:oMath xmlns:m="http://schemas.openxmlformats.org/officeDocument/2006/math">
                    <m:r>
                      <a:rPr lang="en-US" sz="1400" b="0" i="1" smtClean="0">
                        <a:latin typeface="Cambria Math" panose="02040503050406030204" pitchFamily="18" charset="0"/>
                        <a:cs typeface="Arial" panose="020B0604020202020204" pitchFamily="34" charset="0"/>
                      </a:rPr>
                      <m:t>∆=</m:t>
                    </m:r>
                    <m:f>
                      <m:fPr>
                        <m:ctrlPr>
                          <a:rPr lang="en-US"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𝑑𝑖𝑠𝑡𝑎𝑛𝑐𝑒</m:t>
                        </m:r>
                      </m:num>
                      <m:den>
                        <m:r>
                          <a:rPr lang="en-US" sz="1400" b="0" i="1" smtClean="0">
                            <a:latin typeface="Cambria Math" panose="02040503050406030204" pitchFamily="18" charset="0"/>
                            <a:cs typeface="Arial" panose="020B0604020202020204" pitchFamily="34" charset="0"/>
                          </a:rPr>
                          <m:t>𝑠𝑝𝑒𝑒𝑑</m:t>
                        </m:r>
                      </m:den>
                    </m:f>
                  </m:oMath>
                </a14:m>
                <a:r>
                  <a:rPr lang="en-US" sz="1400" dirty="0">
                    <a:latin typeface="Arial" panose="020B0604020202020204" pitchFamily="34" charset="0"/>
                    <a:cs typeface="Arial" panose="020B0604020202020204" pitchFamily="34" charset="0"/>
                  </a:rPr>
                  <a:t>. In this project we assume the speed of sound in water is fixed at 1500 m/s</a:t>
                </a:r>
              </a:p>
              <a:p>
                <a:pPr lvl="1"/>
                <a:r>
                  <a:rPr lang="en-US" sz="1400" dirty="0">
                    <a:latin typeface="Arial" panose="020B0604020202020204" pitchFamily="34" charset="0"/>
                    <a:cs typeface="Arial" panose="020B0604020202020204" pitchFamily="34" charset="0"/>
                  </a:rPr>
                  <a:t>The distance is the calculated from device positions of transmitter and receiver. These parameters which can be set in GUI.</a:t>
                </a:r>
              </a:p>
              <a:p>
                <a:pPr lvl="1"/>
                <a:endParaRPr lang="en-US" sz="14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Each of these nodes (2, 3, and 4) check if </a:t>
                </a:r>
                <a14:m>
                  <m:oMath xmlns:m="http://schemas.openxmlformats.org/officeDocument/2006/math">
                    <m:d>
                      <m:dPr>
                        <m:ctrlPr>
                          <a:rPr lang="en-US" sz="1700" i="1" dirty="0" smtClean="0">
                            <a:latin typeface="Cambria Math" panose="02040503050406030204" pitchFamily="18" charset="0"/>
                            <a:cs typeface="Arial" panose="020B0604020202020204" pitchFamily="34" charset="0"/>
                          </a:rPr>
                        </m:ctrlPr>
                      </m:dPr>
                      <m:e>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b="0" i="1" dirty="0" smtClean="0">
                                <a:latin typeface="Cambria Math" panose="02040503050406030204" pitchFamily="18" charset="0"/>
                                <a:cs typeface="Arial" panose="020B0604020202020204" pitchFamily="34" charset="0"/>
                              </a:rPr>
                              <m:t>𝑝</m:t>
                            </m:r>
                          </m:sub>
                        </m:sSub>
                        <m:r>
                          <a:rPr lang="en-US" sz="1700" b="0" i="1" dirty="0" smtClean="0">
                            <a:latin typeface="Cambria Math" panose="02040503050406030204" pitchFamily="18" charset="0"/>
                            <a:cs typeface="Arial" panose="020B0604020202020204" pitchFamily="34" charset="0"/>
                          </a:rPr>
                          <m:t>−</m:t>
                        </m:r>
                        <m:sSub>
                          <m:sSubPr>
                            <m:ctrlPr>
                              <a:rPr lang="en-US" sz="1700" b="0" i="1" dirty="0" smtClean="0">
                                <a:latin typeface="Cambria Math" panose="02040503050406030204" pitchFamily="18" charset="0"/>
                                <a:cs typeface="Arial" panose="020B0604020202020204" pitchFamily="34" charset="0"/>
                              </a:rPr>
                            </m:ctrlPr>
                          </m:sSubPr>
                          <m:e>
                            <m:r>
                              <a:rPr lang="en-US" sz="1700" b="0" i="1" dirty="0" smtClean="0">
                                <a:latin typeface="Cambria Math" panose="02040503050406030204" pitchFamily="18" charset="0"/>
                                <a:cs typeface="Arial" panose="020B0604020202020204" pitchFamily="34" charset="0"/>
                              </a:rPr>
                              <m:t>𝑑</m:t>
                            </m:r>
                          </m:e>
                          <m:sub>
                            <m:r>
                              <a:rPr lang="en-US" sz="1700" b="0" i="1" dirty="0" smtClean="0">
                                <a:latin typeface="Cambria Math" panose="02040503050406030204" pitchFamily="18" charset="0"/>
                                <a:cs typeface="Arial" panose="020B0604020202020204" pitchFamily="34" charset="0"/>
                              </a:rPr>
                              <m:t>𝑐</m:t>
                            </m:r>
                          </m:sub>
                        </m:sSub>
                      </m:e>
                    </m:d>
                    <m:r>
                      <a:rPr lang="en-US" sz="1700" b="0" i="1" dirty="0" smtClean="0">
                        <a:latin typeface="Cambria Math" panose="02040503050406030204" pitchFamily="18" charset="0"/>
                        <a:cs typeface="Arial" panose="020B0604020202020204" pitchFamily="34" charset="0"/>
                      </a:rPr>
                      <m:t>=</m:t>
                    </m:r>
                    <m:r>
                      <a:rPr lang="en-US" sz="1700" b="0" i="1" dirty="0" smtClean="0">
                        <a:latin typeface="Cambria Math" panose="02040503050406030204" pitchFamily="18" charset="0"/>
                        <a:cs typeface="Arial" panose="020B0604020202020204" pitchFamily="34" charset="0"/>
                      </a:rPr>
                      <m:t>𝑑</m:t>
                    </m:r>
                    <m:r>
                      <a:rPr lang="en-US" sz="1700" b="0" i="1" dirty="0" smtClean="0">
                        <a:latin typeface="Cambria Math" panose="02040503050406030204" pitchFamily="18" charset="0"/>
                        <a:cs typeface="Arial" panose="020B0604020202020204" pitchFamily="34" charset="0"/>
                      </a:rPr>
                      <m:t>&gt;</m:t>
                    </m:r>
                    <m:sSub>
                      <m:sSubPr>
                        <m:ctrlPr>
                          <a:rPr lang="en-US" sz="1700" b="0" i="1" dirty="0" smtClean="0">
                            <a:latin typeface="Cambria Math" panose="02040503050406030204" pitchFamily="18" charset="0"/>
                            <a:cs typeface="Arial" panose="020B0604020202020204" pitchFamily="34" charset="0"/>
                          </a:rPr>
                        </m:ctrlPr>
                      </m:sSubPr>
                      <m:e>
                        <m:r>
                          <a:rPr lang="en-US" sz="1700" b="0" i="1" dirty="0" smtClean="0">
                            <a:latin typeface="Cambria Math" panose="02040503050406030204" pitchFamily="18" charset="0"/>
                            <a:cs typeface="Arial" panose="020B0604020202020204" pitchFamily="34" charset="0"/>
                          </a:rPr>
                          <m:t>𝑑</m:t>
                        </m:r>
                      </m:e>
                      <m:sub>
                        <m:r>
                          <a:rPr lang="en-US" sz="1700" b="0" i="1" dirty="0" smtClean="0">
                            <a:latin typeface="Cambria Math" panose="02040503050406030204" pitchFamily="18" charset="0"/>
                            <a:cs typeface="Arial" panose="020B0604020202020204" pitchFamily="34" charset="0"/>
                          </a:rPr>
                          <m:t>𝑡h</m:t>
                        </m:r>
                      </m:sub>
                    </m:sSub>
                  </m:oMath>
                </a14:m>
                <a:r>
                  <a:rPr lang="en-US" sz="1700" dirty="0">
                    <a:latin typeface="Arial" panose="020B0604020202020204" pitchFamily="34" charset="0"/>
                    <a:cs typeface="Arial" panose="020B0604020202020204" pitchFamily="34" charset="0"/>
                  </a:rPr>
                  <a:t>[qualified node]. If yes, then compute holding time and send time.</a:t>
                </a:r>
                <a:r>
                  <a:rPr lang="en-US" sz="1700" dirty="0">
                    <a:cs typeface="Arial" panose="020B0604020202020204" pitchFamily="34" charset="0"/>
                  </a:rPr>
                  <a:t> </a:t>
                </a:r>
                <a14:m>
                  <m:oMath xmlns:m="http://schemas.openxmlformats.org/officeDocument/2006/math">
                    <m:r>
                      <a:rPr lang="en-US" sz="1700" i="1">
                        <a:latin typeface="Cambria Math" panose="02040503050406030204" pitchFamily="18" charset="0"/>
                        <a:cs typeface="Arial" panose="020B0604020202020204" pitchFamily="34" charset="0"/>
                      </a:rPr>
                      <m:t>𝐻𝑜𝑙𝑑𝑖𝑛𝑔</m:t>
                    </m:r>
                    <m:r>
                      <a:rPr lang="en-US" sz="1700" i="1">
                        <a:latin typeface="Cambria Math" panose="02040503050406030204" pitchFamily="18" charset="0"/>
                        <a:cs typeface="Arial" panose="020B0604020202020204" pitchFamily="34" charset="0"/>
                      </a:rPr>
                      <m:t> </m:t>
                    </m:r>
                    <m:r>
                      <a:rPr lang="en-US" sz="1700" i="1">
                        <a:latin typeface="Cambria Math" panose="02040503050406030204" pitchFamily="18" charset="0"/>
                        <a:cs typeface="Arial" panose="020B0604020202020204" pitchFamily="34" charset="0"/>
                      </a:rPr>
                      <m:t>𝑇𝑖𝑚𝑒</m:t>
                    </m:r>
                    <m:r>
                      <a:rPr lang="en-US" sz="1700" i="1">
                        <a:latin typeface="Cambria Math" panose="02040503050406030204" pitchFamily="18" charset="0"/>
                        <a:cs typeface="Arial" panose="020B0604020202020204" pitchFamily="34" charset="0"/>
                      </a:rPr>
                      <m:t> </m:t>
                    </m:r>
                    <m:d>
                      <m:dPr>
                        <m:ctrlPr>
                          <a:rPr lang="en-US" sz="1700" i="1">
                            <a:latin typeface="Cambria Math" panose="02040503050406030204" pitchFamily="18" charset="0"/>
                            <a:cs typeface="Arial" panose="020B0604020202020204" pitchFamily="34" charset="0"/>
                          </a:rPr>
                        </m:ctrlPr>
                      </m:dPr>
                      <m:e>
                        <m:r>
                          <a:rPr lang="en-US" sz="1700" i="1">
                            <a:latin typeface="Cambria Math" panose="02040503050406030204" pitchFamily="18" charset="0"/>
                            <a:cs typeface="Arial" panose="020B0604020202020204" pitchFamily="34" charset="0"/>
                          </a:rPr>
                          <m:t>𝑠</m:t>
                        </m:r>
                      </m:e>
                    </m:d>
                    <m:r>
                      <a:rPr lang="en-US" sz="1700" i="1">
                        <a:latin typeface="Cambria Math" panose="02040503050406030204" pitchFamily="18" charset="0"/>
                        <a:cs typeface="Arial" panose="020B0604020202020204" pitchFamily="34" charset="0"/>
                      </a:rPr>
                      <m:t>=</m:t>
                    </m:r>
                    <m:f>
                      <m:fPr>
                        <m:ctrlPr>
                          <a:rPr lang="en-US" sz="1700" i="1">
                            <a:latin typeface="Cambria Math" panose="02040503050406030204" pitchFamily="18" charset="0"/>
                            <a:cs typeface="Arial" panose="020B0604020202020204" pitchFamily="34" charset="0"/>
                          </a:rPr>
                        </m:ctrlPr>
                      </m:fPr>
                      <m:num>
                        <m:r>
                          <a:rPr lang="en-US" sz="1700" i="1">
                            <a:latin typeface="Cambria Math" panose="02040503050406030204" pitchFamily="18" charset="0"/>
                            <a:cs typeface="Arial" panose="020B0604020202020204" pitchFamily="34" charset="0"/>
                          </a:rPr>
                          <m:t>2</m:t>
                        </m:r>
                        <m:r>
                          <a:rPr lang="en-US" sz="1700" i="1">
                            <a:latin typeface="Cambria Math" panose="02040503050406030204" pitchFamily="18" charset="0"/>
                            <a:cs typeface="Arial" panose="020B0604020202020204" pitchFamily="34" charset="0"/>
                          </a:rPr>
                          <m:t>𝜏</m:t>
                        </m:r>
                      </m:num>
                      <m:den>
                        <m:r>
                          <a:rPr lang="en-US" sz="1700" i="1">
                            <a:latin typeface="Cambria Math" panose="02040503050406030204" pitchFamily="18" charset="0"/>
                            <a:cs typeface="Arial" panose="020B0604020202020204" pitchFamily="34" charset="0"/>
                          </a:rPr>
                          <m:t>𝛿</m:t>
                        </m:r>
                      </m:den>
                    </m:f>
                    <m:r>
                      <a:rPr lang="en-US" sz="1700" i="1">
                        <a:latin typeface="Cambria Math" panose="02040503050406030204" pitchFamily="18" charset="0"/>
                        <a:cs typeface="Arial" panose="020B0604020202020204" pitchFamily="34" charset="0"/>
                      </a:rPr>
                      <m:t>×</m:t>
                    </m:r>
                    <m:d>
                      <m:dPr>
                        <m:ctrlPr>
                          <a:rPr lang="en-US" sz="1700" i="1">
                            <a:latin typeface="Cambria Math" panose="02040503050406030204" pitchFamily="18" charset="0"/>
                            <a:cs typeface="Arial" panose="020B0604020202020204" pitchFamily="34" charset="0"/>
                          </a:rPr>
                        </m:ctrlPr>
                      </m:dPr>
                      <m:e>
                        <m:r>
                          <a:rPr lang="en-US" sz="1700" i="1">
                            <a:latin typeface="Cambria Math" panose="02040503050406030204" pitchFamily="18" charset="0"/>
                            <a:cs typeface="Arial" panose="020B0604020202020204" pitchFamily="34" charset="0"/>
                          </a:rPr>
                          <m:t>𝑅</m:t>
                        </m:r>
                        <m:r>
                          <a:rPr lang="en-US" sz="1700" i="1">
                            <a:latin typeface="Cambria Math" panose="02040503050406030204" pitchFamily="18" charset="0"/>
                            <a:cs typeface="Arial" panose="020B0604020202020204" pitchFamily="34" charset="0"/>
                          </a:rPr>
                          <m:t>−</m:t>
                        </m:r>
                        <m:r>
                          <a:rPr lang="en-US" sz="1700" i="1">
                            <a:latin typeface="Cambria Math" panose="02040503050406030204" pitchFamily="18" charset="0"/>
                            <a:cs typeface="Arial" panose="020B0604020202020204" pitchFamily="34" charset="0"/>
                          </a:rPr>
                          <m:t>𝑑</m:t>
                        </m:r>
                      </m:e>
                    </m:d>
                    <m:r>
                      <a:rPr lang="en-US" sz="1700" i="1">
                        <a:latin typeface="Cambria Math" panose="02040503050406030204" pitchFamily="18" charset="0"/>
                        <a:cs typeface="Arial" panose="020B0604020202020204" pitchFamily="34" charset="0"/>
                      </a:rPr>
                      <m:t> </m:t>
                    </m:r>
                    <m:r>
                      <a:rPr lang="en-US" sz="1700" i="1">
                        <a:latin typeface="Cambria Math" panose="02040503050406030204" pitchFamily="18" charset="0"/>
                        <a:cs typeface="Arial" panose="020B0604020202020204" pitchFamily="34" charset="0"/>
                      </a:rPr>
                      <m:t>𝑤h𝑒𝑟𝑒</m:t>
                    </m:r>
                    <m:r>
                      <a:rPr lang="en-US" sz="1700" i="1">
                        <a:latin typeface="Cambria Math" panose="02040503050406030204" pitchFamily="18" charset="0"/>
                        <a:cs typeface="Arial" panose="020B0604020202020204" pitchFamily="34" charset="0"/>
                      </a:rPr>
                      <m:t> </m:t>
                    </m:r>
                    <m:r>
                      <a:rPr lang="en-US" sz="1700" i="1">
                        <a:latin typeface="Cambria Math" panose="02040503050406030204" pitchFamily="18" charset="0"/>
                        <a:cs typeface="Arial" panose="020B0604020202020204" pitchFamily="34" charset="0"/>
                      </a:rPr>
                      <m:t>𝜏</m:t>
                    </m:r>
                    <m:r>
                      <a:rPr lang="en-US" sz="1700" i="1">
                        <a:latin typeface="Cambria Math" panose="02040503050406030204" pitchFamily="18" charset="0"/>
                        <a:cs typeface="Arial" panose="020B0604020202020204" pitchFamily="34" charset="0"/>
                      </a:rPr>
                      <m:t>=</m:t>
                    </m:r>
                    <m:f>
                      <m:fPr>
                        <m:ctrlPr>
                          <a:rPr lang="en-US" sz="1700" i="1">
                            <a:latin typeface="Cambria Math" panose="02040503050406030204" pitchFamily="18" charset="0"/>
                            <a:cs typeface="Arial" panose="020B0604020202020204" pitchFamily="34" charset="0"/>
                          </a:rPr>
                        </m:ctrlPr>
                      </m:fPr>
                      <m:num>
                        <m:r>
                          <a:rPr lang="en-US" sz="1700" i="1">
                            <a:latin typeface="Cambria Math" panose="02040503050406030204" pitchFamily="18" charset="0"/>
                            <a:cs typeface="Arial" panose="020B0604020202020204" pitchFamily="34" charset="0"/>
                          </a:rPr>
                          <m:t>𝑅</m:t>
                        </m:r>
                      </m:num>
                      <m:den>
                        <m:sSub>
                          <m:sSubPr>
                            <m:ctrlPr>
                              <a:rPr lang="en-US" sz="1700" i="1">
                                <a:latin typeface="Cambria Math" panose="02040503050406030204" pitchFamily="18" charset="0"/>
                                <a:cs typeface="Arial" panose="020B0604020202020204" pitchFamily="34" charset="0"/>
                              </a:rPr>
                            </m:ctrlPr>
                          </m:sSubPr>
                          <m:e>
                            <m:r>
                              <a:rPr lang="en-US" sz="1700" i="1">
                                <a:latin typeface="Cambria Math" panose="02040503050406030204" pitchFamily="18" charset="0"/>
                                <a:cs typeface="Arial" panose="020B0604020202020204" pitchFamily="34" charset="0"/>
                              </a:rPr>
                              <m:t>𝑉</m:t>
                            </m:r>
                          </m:e>
                          <m:sub>
                            <m:r>
                              <a:rPr lang="en-US" sz="1700" i="1">
                                <a:latin typeface="Cambria Math" panose="02040503050406030204" pitchFamily="18" charset="0"/>
                                <a:cs typeface="Arial" panose="020B0604020202020204" pitchFamily="34" charset="0"/>
                              </a:rPr>
                              <m:t>𝑠</m:t>
                            </m:r>
                          </m:sub>
                        </m:sSub>
                      </m:den>
                    </m:f>
                  </m:oMath>
                </a14:m>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i="1"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D475F51-318A-1319-7F14-7995A4532DA9}"/>
                  </a:ext>
                </a:extLst>
              </p:cNvPr>
              <p:cNvSpPr>
                <a:spLocks noGrp="1" noRot="1" noChangeAspect="1" noMove="1" noResize="1" noEditPoints="1" noAdjustHandles="1" noChangeArrowheads="1" noChangeShapeType="1" noTextEdit="1"/>
              </p:cNvSpPr>
              <p:nvPr>
                <p:ph idx="1"/>
              </p:nvPr>
            </p:nvSpPr>
            <p:spPr>
              <a:xfrm>
                <a:off x="838200" y="1337281"/>
                <a:ext cx="10846869" cy="5012583"/>
              </a:xfrm>
              <a:blipFill>
                <a:blip r:embed="rId2"/>
                <a:stretch>
                  <a:fillRect l="-281" t="-36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2D86478-7CF9-48FE-FA35-DF29050FA0D9}"/>
              </a:ext>
            </a:extLst>
          </p:cNvPr>
          <p:cNvSpPr>
            <a:spLocks noGrp="1"/>
          </p:cNvSpPr>
          <p:nvPr>
            <p:ph type="sldNum" sz="quarter" idx="12"/>
          </p:nvPr>
        </p:nvSpPr>
        <p:spPr/>
        <p:txBody>
          <a:bodyPr/>
          <a:lstStyle/>
          <a:p>
            <a:fld id="{DC660FAD-630A-40BB-A0C3-01001DFE1636}" type="slidenum">
              <a:rPr lang="en-IN" smtClean="0"/>
              <a:t>19</a:t>
            </a:fld>
            <a:endParaRPr lang="en-IN" dirty="0"/>
          </a:p>
        </p:txBody>
      </p:sp>
    </p:spTree>
    <p:extLst>
      <p:ext uri="{BB962C8B-B14F-4D97-AF65-F5344CB8AC3E}">
        <p14:creationId xmlns:p14="http://schemas.microsoft.com/office/powerpoint/2010/main" val="3344751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DB0C-8DC4-576A-6A7B-F174BC565DA5}"/>
              </a:ext>
            </a:extLst>
          </p:cNvPr>
          <p:cNvSpPr>
            <a:spLocks noGrp="1"/>
          </p:cNvSpPr>
          <p:nvPr>
            <p:ph type="title"/>
          </p:nvPr>
        </p:nvSpPr>
        <p:spPr>
          <a:xfrm>
            <a:off x="838199" y="365125"/>
            <a:ext cx="11234196" cy="1325563"/>
          </a:xfrm>
        </p:spPr>
        <p:txBody>
          <a:bodyPr/>
          <a:lstStyle/>
          <a:p>
            <a:r>
              <a:rPr lang="en-US" dirty="0">
                <a:latin typeface="Arial" panose="020B0604020202020204" pitchFamily="34" charset="0"/>
                <a:cs typeface="Arial" panose="020B0604020202020204" pitchFamily="34" charset="0"/>
              </a:rPr>
              <a:t>How to set up the DBR project in NetSim?</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1C00BCA-9950-60D2-8B53-1B71A6B94D9C}"/>
              </a:ext>
            </a:extLst>
          </p:cNvPr>
          <p:cNvSpPr>
            <a:spLocks noGrp="1"/>
          </p:cNvSpPr>
          <p:nvPr>
            <p:ph idx="1"/>
          </p:nvPr>
        </p:nvSpPr>
        <p:spPr>
          <a:xfrm>
            <a:off x="838199" y="1584660"/>
            <a:ext cx="11033760" cy="4530725"/>
          </a:xfrm>
        </p:spPr>
        <p:txBody>
          <a:bodyPr>
            <a:noAutofit/>
          </a:bodyPr>
          <a:lstStyle/>
          <a:p>
            <a:r>
              <a:rPr lang="en-US" sz="1400" dirty="0">
                <a:latin typeface="Arial" panose="020B0604020202020204" pitchFamily="34" charset="0"/>
                <a:cs typeface="Arial" panose="020B0604020202020204" pitchFamily="34" charset="0"/>
              </a:rPr>
              <a:t>Download the project from </a:t>
            </a:r>
            <a:r>
              <a:rPr lang="en-US" sz="1400" dirty="0" err="1">
                <a:latin typeface="Arial" panose="020B0604020202020204" pitchFamily="34" charset="0"/>
                <a:cs typeface="Arial" panose="020B0604020202020204" pitchFamily="34" charset="0"/>
              </a:rPr>
              <a:t>Github</a:t>
            </a:r>
            <a:r>
              <a:rPr lang="en-US" sz="1400" dirty="0">
                <a:latin typeface="Arial" panose="020B0604020202020204" pitchFamily="34" charset="0"/>
                <a:cs typeface="Arial" panose="020B0604020202020204" pitchFamily="34" charset="0"/>
              </a:rPr>
              <a:t> link provided in slide 1.</a:t>
            </a:r>
          </a:p>
          <a:p>
            <a:r>
              <a:rPr lang="en-US" sz="1400" dirty="0">
                <a:latin typeface="Arial" panose="020B0604020202020204" pitchFamily="34" charset="0"/>
                <a:cs typeface="Arial" panose="020B0604020202020204" pitchFamily="34" charset="0"/>
              </a:rPr>
              <a:t>Follow the instructions provided in the following link to setup the project in NetSim</a:t>
            </a:r>
          </a:p>
          <a:p>
            <a:pPr lvl="1"/>
            <a:r>
              <a:rPr lang="en-US" sz="14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https://support.tetcos.com/support/solutions/articles/14000128666-downloading-and-setting-up-netsim-file-exchange-projects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Go to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\Validators path and rename the already existing Logs.xml file to Logs_original.xml as a backup. </a:t>
            </a:r>
          </a:p>
          <a:p>
            <a:pPr lvl="1"/>
            <a:r>
              <a:rPr lang="en-US" sz="1400" dirty="0">
                <a:latin typeface="Arial" panose="020B0604020202020204" pitchFamily="34" charset="0"/>
                <a:cs typeface="Arial" panose="020B0604020202020204" pitchFamily="34" charset="0"/>
              </a:rPr>
              <a:t>Copy and paste the Logs.xml file from the downloaded project folder in the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\Validators path. </a:t>
            </a:r>
          </a:p>
          <a:p>
            <a:pPr lvl="1"/>
            <a:r>
              <a:rPr lang="en-US" sz="1400" dirty="0">
                <a:latin typeface="Arial" panose="020B0604020202020204" pitchFamily="34" charset="0"/>
                <a:cs typeface="Arial" panose="020B0604020202020204" pitchFamily="34" charset="0"/>
              </a:rPr>
              <a:t>The modified xml file adds DBR Log to the GUI logs option.</a:t>
            </a:r>
          </a:p>
          <a:p>
            <a:r>
              <a:rPr lang="en-US" sz="1400" dirty="0">
                <a:latin typeface="Arial" panose="020B0604020202020204" pitchFamily="34" charset="0"/>
                <a:cs typeface="Arial" panose="020B0604020202020204" pitchFamily="34" charset="0"/>
              </a:rPr>
              <a:t>Go to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\Calculator path and rename the already existing selectAll.xlsx file to selectAll_original.xlsx as a backup. </a:t>
            </a:r>
          </a:p>
          <a:p>
            <a:pPr lvl="1"/>
            <a:r>
              <a:rPr lang="en-US" sz="1400" dirty="0">
                <a:latin typeface="Arial" panose="020B0604020202020204" pitchFamily="34" charset="0"/>
                <a:cs typeface="Arial" panose="020B0604020202020204" pitchFamily="34" charset="0"/>
              </a:rPr>
              <a:t>Copy and paste the selectAll.xlsx file from the downloaded project folder in the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\Calculator path. </a:t>
            </a:r>
          </a:p>
          <a:p>
            <a:r>
              <a:rPr lang="en-US" sz="1400" dirty="0">
                <a:latin typeface="Arial" panose="020B0604020202020204" pitchFamily="34" charset="0"/>
                <a:cs typeface="Arial" panose="020B0604020202020204" pitchFamily="34" charset="0"/>
              </a:rPr>
              <a:t>Go to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Device_Properties</a:t>
            </a:r>
            <a:r>
              <a:rPr lang="en-US" sz="1400" dirty="0">
                <a:latin typeface="Arial" panose="020B0604020202020204" pitchFamily="34" charset="0"/>
                <a:cs typeface="Arial" panose="020B0604020202020204" pitchFamily="34" charset="0"/>
              </a:rPr>
              <a:t> path and rename the already existing Underwater_device.xml file to Underwater_device_original.xml as a backup. </a:t>
            </a:r>
          </a:p>
          <a:p>
            <a:pPr lvl="1"/>
            <a:r>
              <a:rPr lang="en-US" sz="1400" dirty="0">
                <a:latin typeface="Arial" panose="020B0604020202020204" pitchFamily="34" charset="0"/>
                <a:cs typeface="Arial" panose="020B0604020202020204" pitchFamily="34" charset="0"/>
              </a:rPr>
              <a:t>Copy and paste the Underwater_device.xml file from the downloaded project folder in the &lt;</a:t>
            </a:r>
            <a:r>
              <a:rPr lang="en-US" sz="1400" dirty="0" err="1">
                <a:latin typeface="Arial" panose="020B0604020202020204" pitchFamily="34" charset="0"/>
                <a:cs typeface="Arial" panose="020B0604020202020204" pitchFamily="34" charset="0"/>
              </a:rPr>
              <a:t>NetSim_Install_Directory</a:t>
            </a:r>
            <a:r>
              <a:rPr lang="en-US" sz="1400" dirty="0">
                <a:latin typeface="Arial" panose="020B0604020202020204" pitchFamily="34" charset="0"/>
                <a:cs typeface="Arial" panose="020B0604020202020204" pitchFamily="34" charset="0"/>
              </a:rPr>
              <a:t>&gt;\Docs\</a:t>
            </a:r>
            <a:r>
              <a:rPr lang="en-US" sz="1400" dirty="0" err="1">
                <a:latin typeface="Arial" panose="020B0604020202020204" pitchFamily="34" charset="0"/>
                <a:cs typeface="Arial" panose="020B0604020202020204" pitchFamily="34" charset="0"/>
              </a:rPr>
              <a:t>UI_xml</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Device_Properties</a:t>
            </a:r>
            <a:r>
              <a:rPr lang="en-US" sz="1400" dirty="0">
                <a:latin typeface="Arial" panose="020B0604020202020204" pitchFamily="34" charset="0"/>
                <a:cs typeface="Arial" panose="020B0604020202020204" pitchFamily="34" charset="0"/>
              </a:rPr>
              <a:t>.</a:t>
            </a:r>
          </a:p>
          <a:p>
            <a:pPr lvl="1"/>
            <a:r>
              <a:rPr lang="en-US" sz="1400" dirty="0">
                <a:latin typeface="Arial" panose="020B0604020202020204" pitchFamily="34" charset="0"/>
                <a:cs typeface="Arial" panose="020B0604020202020204" pitchFamily="34" charset="0"/>
              </a:rPr>
              <a:t>The modified xml file adds Dynamic Source Routing (DSR) protocol to Network layer of UWAN devices. </a:t>
            </a:r>
          </a:p>
          <a:p>
            <a:pPr lvl="1"/>
            <a:r>
              <a:rPr lang="en-US" sz="1400" dirty="0">
                <a:latin typeface="Arial" panose="020B0604020202020204" pitchFamily="34" charset="0"/>
                <a:cs typeface="Arial" panose="020B0604020202020204" pitchFamily="34" charset="0"/>
              </a:rPr>
              <a:t>The code modifications are done to DSR project to implement Depth Based Routing (DBR) protocol.</a:t>
            </a:r>
          </a:p>
        </p:txBody>
      </p:sp>
      <p:sp>
        <p:nvSpPr>
          <p:cNvPr id="4" name="Slide Number Placeholder 3">
            <a:extLst>
              <a:ext uri="{FF2B5EF4-FFF2-40B4-BE49-F238E27FC236}">
                <a16:creationId xmlns:a16="http://schemas.microsoft.com/office/drawing/2014/main" id="{5638A607-0DE3-5333-FD49-89EF1AE30BE6}"/>
              </a:ext>
            </a:extLst>
          </p:cNvPr>
          <p:cNvSpPr>
            <a:spLocks noGrp="1"/>
          </p:cNvSpPr>
          <p:nvPr>
            <p:ph type="sldNum" sz="quarter" idx="12"/>
          </p:nvPr>
        </p:nvSpPr>
        <p:spPr/>
        <p:txBody>
          <a:bodyPr/>
          <a:lstStyle/>
          <a:p>
            <a:fld id="{DC660FAD-630A-40BB-A0C3-01001DFE1636}" type="slidenum">
              <a:rPr lang="en-IN" smtClean="0"/>
              <a:t>2</a:t>
            </a:fld>
            <a:endParaRPr lang="en-IN" dirty="0"/>
          </a:p>
        </p:txBody>
      </p:sp>
    </p:spTree>
    <p:extLst>
      <p:ext uri="{BB962C8B-B14F-4D97-AF65-F5344CB8AC3E}">
        <p14:creationId xmlns:p14="http://schemas.microsoft.com/office/powerpoint/2010/main" val="66527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749E-640E-3F19-8AA7-23D10C835F92}"/>
              </a:ext>
            </a:extLst>
          </p:cNvPr>
          <p:cNvSpPr>
            <a:spLocks noGrp="1"/>
          </p:cNvSpPr>
          <p:nvPr>
            <p:ph type="title"/>
          </p:nvPr>
        </p:nvSpPr>
        <p:spPr>
          <a:xfrm>
            <a:off x="838200" y="508136"/>
            <a:ext cx="10515600" cy="829145"/>
          </a:xfrm>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475F51-318A-1319-7F14-7995A4532DA9}"/>
                  </a:ext>
                </a:extLst>
              </p:cNvPr>
              <p:cNvSpPr>
                <a:spLocks noGrp="1"/>
              </p:cNvSpPr>
              <p:nvPr>
                <p:ph idx="1"/>
              </p:nvPr>
            </p:nvSpPr>
            <p:spPr>
              <a:xfrm>
                <a:off x="838200" y="1337281"/>
                <a:ext cx="10846869" cy="5012583"/>
              </a:xfrm>
            </p:spPr>
            <p:txBody>
              <a:bodyPr>
                <a:noAutofit/>
              </a:bodyPr>
              <a:lstStyle/>
              <a:p>
                <a:r>
                  <a:rPr lang="en-US" sz="1700" dirty="0">
                    <a:latin typeface="Arial" panose="020B0604020202020204" pitchFamily="34" charset="0"/>
                    <a:cs typeface="Arial" panose="020B0604020202020204" pitchFamily="34" charset="0"/>
                  </a:rPr>
                  <a:t>At Node 4. </a:t>
                </a:r>
                <a14:m>
                  <m:oMath xmlns:m="http://schemas.openxmlformats.org/officeDocument/2006/math">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𝑝</m:t>
                        </m:r>
                      </m:sub>
                    </m:sSub>
                    <m:r>
                      <a:rPr lang="en-US" sz="1700" i="1" dirty="0" smtClean="0">
                        <a:latin typeface="Cambria Math" panose="02040503050406030204" pitchFamily="18" charset="0"/>
                        <a:cs typeface="Arial" panose="020B0604020202020204" pitchFamily="34" charset="0"/>
                      </a:rPr>
                      <m:t>=100</m:t>
                    </m:r>
                    <m:r>
                      <a:rPr lang="en-US" sz="1700" i="1" dirty="0" smtClean="0">
                        <a:latin typeface="Cambria Math" panose="02040503050406030204" pitchFamily="18" charset="0"/>
                        <a:cs typeface="Arial" panose="020B0604020202020204" pitchFamily="34" charset="0"/>
                      </a:rPr>
                      <m:t>𝑚</m:t>
                    </m:r>
                    <m:r>
                      <a:rPr lang="en-US" sz="1700" i="1" dirty="0" smtClean="0">
                        <a:latin typeface="Cambria Math" panose="02040503050406030204" pitchFamily="18" charset="0"/>
                        <a:cs typeface="Arial" panose="020B0604020202020204" pitchFamily="34" charset="0"/>
                      </a:rPr>
                      <m:t>, </m:t>
                    </m:r>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𝑐</m:t>
                        </m:r>
                      </m:sub>
                    </m:sSub>
                    <m:r>
                      <a:rPr lang="en-US" sz="1700" i="1" dirty="0" smtClean="0">
                        <a:latin typeface="Cambria Math" panose="02040503050406030204" pitchFamily="18" charset="0"/>
                        <a:cs typeface="Arial" panose="020B0604020202020204" pitchFamily="34" charset="0"/>
                      </a:rPr>
                      <m:t>=</m:t>
                    </m:r>
                    <m:r>
                      <a:rPr lang="en-US" sz="1700" b="0" i="1" dirty="0" smtClean="0">
                        <a:latin typeface="Cambria Math" panose="02040503050406030204" pitchFamily="18" charset="0"/>
                        <a:cs typeface="Arial" panose="020B0604020202020204" pitchFamily="34" charset="0"/>
                      </a:rPr>
                      <m:t>12</m:t>
                    </m:r>
                    <m:r>
                      <a:rPr lang="en-US" sz="1700" i="1" dirty="0" smtClean="0">
                        <a:latin typeface="Cambria Math" panose="02040503050406030204" pitchFamily="18" charset="0"/>
                        <a:cs typeface="Arial" panose="020B0604020202020204" pitchFamily="34" charset="0"/>
                      </a:rPr>
                      <m:t>0</m:t>
                    </m:r>
                    <m:r>
                      <a:rPr lang="en-US" sz="1700" i="1" dirty="0"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a:t>
                </a:r>
                <a14:m>
                  <m:oMath xmlns:m="http://schemas.openxmlformats.org/officeDocument/2006/math">
                    <m:r>
                      <a:rPr lang="en-US" sz="1700" i="1" dirty="0" smtClean="0">
                        <a:latin typeface="Cambria Math" panose="02040503050406030204" pitchFamily="18" charset="0"/>
                        <a:cs typeface="Arial" panose="020B0604020202020204" pitchFamily="34" charset="0"/>
                      </a:rPr>
                      <m:t>100−</m:t>
                    </m:r>
                    <m:r>
                      <a:rPr lang="en-US" sz="1700" b="0" i="1" dirty="0" smtClean="0">
                        <a:latin typeface="Cambria Math" panose="02040503050406030204" pitchFamily="18" charset="0"/>
                        <a:cs typeface="Arial" panose="020B0604020202020204" pitchFamily="34" charset="0"/>
                      </a:rPr>
                      <m:t>120</m:t>
                    </m:r>
                    <m:r>
                      <a:rPr lang="en-US" sz="1700" i="1" dirty="0" smtClean="0">
                        <a:latin typeface="Cambria Math" panose="02040503050406030204" pitchFamily="18" charset="0"/>
                        <a:cs typeface="Arial" panose="020B0604020202020204" pitchFamily="34" charset="0"/>
                      </a:rPr>
                      <m:t>=</m:t>
                    </m:r>
                    <m:r>
                      <a:rPr lang="en-US" sz="1700" b="0" i="1" dirty="0" smtClean="0">
                        <a:latin typeface="Cambria Math" panose="02040503050406030204" pitchFamily="18" charset="0"/>
                        <a:cs typeface="Arial" panose="020B0604020202020204" pitchFamily="34" charset="0"/>
                      </a:rPr>
                      <m:t>−20</m:t>
                    </m:r>
                    <m:r>
                      <a:rPr lang="en-US" sz="1700" i="1" dirty="0" smtClean="0">
                        <a:latin typeface="Cambria Math" panose="02040503050406030204" pitchFamily="18" charset="0"/>
                        <a:cs typeface="Arial" panose="020B0604020202020204" pitchFamily="34" charset="0"/>
                      </a:rPr>
                      <m:t>&gt;0</m:t>
                    </m:r>
                  </m:oMath>
                </a14:m>
                <a:r>
                  <a:rPr lang="en-US" sz="1700" dirty="0">
                    <a:latin typeface="Arial" panose="020B0604020202020204" pitchFamily="34" charset="0"/>
                    <a:cs typeface="Arial" panose="020B0604020202020204" pitchFamily="34" charset="0"/>
                  </a:rPr>
                  <a:t>) [Not a Qualified Node]</a:t>
                </a: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23.4307</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US" sz="1400" i="1">
                        <a:latin typeface="Cambria Math" panose="02040503050406030204" pitchFamily="18" charset="0"/>
                        <a:cs typeface="Arial" panose="020B0604020202020204" pitchFamily="34" charset="0"/>
                      </a:rPr>
                      <m:t>15620.46</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b="0" i="0" smtClean="0">
                        <a:latin typeface="Cambria Math" panose="02040503050406030204" pitchFamily="18" charset="0"/>
                        <a:cs typeface="Arial" panose="020B0604020202020204" pitchFamily="34" charset="0"/>
                      </a:rPr>
                      <m:t>46820.5</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Node 4 receives packet from Node 1 at 46820.5 µs (see in MAC_IN  in event trace)</a:t>
                </a:r>
              </a:p>
              <a:p>
                <a:pPr lvl="1"/>
                <a:r>
                  <a:rPr lang="en-US" sz="1400" dirty="0">
                    <a:latin typeface="Arial" panose="020B0604020202020204" pitchFamily="34" charset="0"/>
                    <a:cs typeface="Arial" panose="020B0604020202020204" pitchFamily="34" charset="0"/>
                  </a:rPr>
                  <a:t>Since Node 4 is not a qualified the packet is dropped.</a:t>
                </a:r>
              </a:p>
              <a:p>
                <a:pPr lvl="1"/>
                <a:endParaRPr lang="en-US" sz="14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At Node 2. </a:t>
                </a:r>
                <a14:m>
                  <m:oMath xmlns:m="http://schemas.openxmlformats.org/officeDocument/2006/math">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𝑝</m:t>
                        </m:r>
                      </m:sub>
                    </m:sSub>
                    <m:r>
                      <a:rPr lang="en-US" sz="1700" i="1" dirty="0" smtClean="0">
                        <a:latin typeface="Cambria Math" panose="02040503050406030204" pitchFamily="18" charset="0"/>
                        <a:cs typeface="Arial" panose="020B0604020202020204" pitchFamily="34" charset="0"/>
                      </a:rPr>
                      <m:t>=100</m:t>
                    </m:r>
                    <m:r>
                      <a:rPr lang="en-US" sz="1700" i="1" dirty="0" smtClean="0">
                        <a:latin typeface="Cambria Math" panose="02040503050406030204" pitchFamily="18" charset="0"/>
                        <a:cs typeface="Arial" panose="020B0604020202020204" pitchFamily="34" charset="0"/>
                      </a:rPr>
                      <m:t>𝑚</m:t>
                    </m:r>
                    <m:r>
                      <a:rPr lang="en-US" sz="1700" i="1" dirty="0" smtClean="0">
                        <a:latin typeface="Cambria Math" panose="02040503050406030204" pitchFamily="18" charset="0"/>
                        <a:cs typeface="Arial" panose="020B0604020202020204" pitchFamily="34" charset="0"/>
                      </a:rPr>
                      <m:t>, </m:t>
                    </m:r>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𝑐</m:t>
                        </m:r>
                      </m:sub>
                    </m:sSub>
                    <m:r>
                      <a:rPr lang="en-US" sz="1700" i="1" dirty="0" smtClean="0">
                        <a:latin typeface="Cambria Math" panose="02040503050406030204" pitchFamily="18" charset="0"/>
                        <a:cs typeface="Arial" panose="020B0604020202020204" pitchFamily="34" charset="0"/>
                      </a:rPr>
                      <m:t>=</m:t>
                    </m:r>
                    <m:r>
                      <a:rPr lang="en-US" sz="1700" b="0" i="1" dirty="0" smtClean="0">
                        <a:latin typeface="Cambria Math" panose="02040503050406030204" pitchFamily="18" charset="0"/>
                        <a:cs typeface="Arial" panose="020B0604020202020204" pitchFamily="34" charset="0"/>
                      </a:rPr>
                      <m:t>6</m:t>
                    </m:r>
                    <m:r>
                      <a:rPr lang="en-US" sz="1700" i="1" dirty="0" smtClean="0">
                        <a:latin typeface="Cambria Math" panose="02040503050406030204" pitchFamily="18" charset="0"/>
                        <a:cs typeface="Arial" panose="020B0604020202020204" pitchFamily="34" charset="0"/>
                      </a:rPr>
                      <m:t>0</m:t>
                    </m:r>
                    <m:r>
                      <a:rPr lang="en-US" sz="1700" i="1" dirty="0"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a:t>
                </a:r>
                <a14:m>
                  <m:oMath xmlns:m="http://schemas.openxmlformats.org/officeDocument/2006/math">
                    <m:r>
                      <a:rPr lang="en-US" sz="1700" i="1" dirty="0" smtClean="0">
                        <a:latin typeface="Cambria Math" panose="02040503050406030204" pitchFamily="18" charset="0"/>
                        <a:cs typeface="Arial" panose="020B0604020202020204" pitchFamily="34" charset="0"/>
                      </a:rPr>
                      <m:t>100−</m:t>
                    </m:r>
                    <m:r>
                      <a:rPr lang="en-US" sz="1700" b="0" i="1" dirty="0" smtClean="0">
                        <a:latin typeface="Cambria Math" panose="02040503050406030204" pitchFamily="18" charset="0"/>
                        <a:cs typeface="Arial" panose="020B0604020202020204" pitchFamily="34" charset="0"/>
                      </a:rPr>
                      <m:t>6</m:t>
                    </m:r>
                    <m:r>
                      <a:rPr lang="en-US" sz="1700" i="1" dirty="0" smtClean="0">
                        <a:latin typeface="Cambria Math" panose="02040503050406030204" pitchFamily="18" charset="0"/>
                        <a:cs typeface="Arial" panose="020B0604020202020204" pitchFamily="34" charset="0"/>
                      </a:rPr>
                      <m:t>0=</m:t>
                    </m:r>
                    <m:r>
                      <a:rPr lang="en-US" sz="1700" b="0" i="1" dirty="0" smtClean="0">
                        <a:latin typeface="Cambria Math" panose="02040503050406030204" pitchFamily="18" charset="0"/>
                        <a:cs typeface="Arial" panose="020B0604020202020204" pitchFamily="34" charset="0"/>
                      </a:rPr>
                      <m:t>4</m:t>
                    </m:r>
                    <m:r>
                      <a:rPr lang="en-US" sz="1700" i="1" dirty="0" smtClean="0">
                        <a:latin typeface="Cambria Math" panose="02040503050406030204" pitchFamily="18" charset="0"/>
                        <a:cs typeface="Arial" panose="020B0604020202020204" pitchFamily="34" charset="0"/>
                      </a:rPr>
                      <m:t>0 &gt;0</m:t>
                    </m:r>
                  </m:oMath>
                </a14:m>
                <a:r>
                  <a:rPr lang="en-US" sz="1700" dirty="0">
                    <a:latin typeface="Arial" panose="020B0604020202020204" pitchFamily="34" charset="0"/>
                    <a:cs typeface="Arial" panose="020B0604020202020204" pitchFamily="34" charset="0"/>
                  </a:rPr>
                  <a:t>) [Qualified Node]</a:t>
                </a: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IN" sz="1400" i="1">
                            <a:latin typeface="Cambria Math" panose="02040503050406030204" pitchFamily="18" charset="0"/>
                            <a:cs typeface="Arial" panose="020B0604020202020204" pitchFamily="34" charset="0"/>
                          </a:rPr>
                          <m:t>45.8257</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30550.46</m:t>
                    </m:r>
                    <m:r>
                      <a:rPr lang="en-IN"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b="0" i="0" smtClean="0">
                        <a:latin typeface="Cambria Math" panose="02040503050406030204" pitchFamily="18" charset="0"/>
                        <a:cs typeface="Arial" panose="020B0604020202020204" pitchFamily="34" charset="0"/>
                      </a:rPr>
                      <m:t>61750.5</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Node 2 receives packet from Node 1 at </a:t>
                </a:r>
                <a:r>
                  <a:rPr lang="en-US" sz="1400" dirty="0"/>
                  <a:t>61750.5</a:t>
                </a:r>
                <a:r>
                  <a:rPr lang="en-US" sz="1400" dirty="0">
                    <a:latin typeface="Arial" panose="020B0604020202020204" pitchFamily="34" charset="0"/>
                    <a:cs typeface="Arial" panose="020B0604020202020204" pitchFamily="34" charset="0"/>
                  </a:rPr>
                  <a:t> µs (see in MAC_IN  in event trace)</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𝐻𝑜𝑙𝑑𝑖𝑛𝑔𝑡𝑖𝑚𝑒</m:t>
                    </m:r>
                    <m:r>
                      <a:rPr lang="en-US" sz="1400" b="0" i="1" smtClean="0">
                        <a:latin typeface="Cambria Math" panose="02040503050406030204" pitchFamily="18" charset="0"/>
                        <a:cs typeface="Arial" panose="020B0604020202020204" pitchFamily="34" charset="0"/>
                      </a:rPr>
                      <m:t>=2×</m:t>
                    </m:r>
                    <m:f>
                      <m:fPr>
                        <m:ctrlPr>
                          <a:rPr lang="en-US"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100</m:t>
                        </m:r>
                      </m:num>
                      <m:den>
                        <m:r>
                          <a:rPr lang="en-US" sz="1400" b="0" i="1" smtClean="0">
                            <a:latin typeface="Cambria Math" panose="02040503050406030204" pitchFamily="18" charset="0"/>
                            <a:cs typeface="Arial" panose="020B0604020202020204" pitchFamily="34" charset="0"/>
                          </a:rPr>
                          <m:t>1500×10</m:t>
                        </m:r>
                      </m:den>
                    </m:f>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100−40</m:t>
                        </m:r>
                      </m:e>
                    </m:d>
                    <m:r>
                      <a:rPr lang="en-US" sz="1400" b="0" i="0" smtClean="0">
                        <a:latin typeface="Cambria Math" panose="02040503050406030204" pitchFamily="18" charset="0"/>
                        <a:cs typeface="Arial" panose="020B0604020202020204" pitchFamily="34" charset="0"/>
                      </a:rPr>
                      <m:t>=800000µ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𝑆𝑒𝑛𝑑𝑇𝑖𝑚𝑒</m:t>
                    </m:r>
                    <m:r>
                      <a:rPr lang="en-IN" sz="1400" b="0" i="1" smtClean="0">
                        <a:latin typeface="Cambria Math" panose="02040503050406030204" pitchFamily="18" charset="0"/>
                        <a:cs typeface="Arial" panose="020B0604020202020204" pitchFamily="34" charset="0"/>
                      </a:rPr>
                      <m:t>=</m:t>
                    </m:r>
                    <m:r>
                      <a:rPr lang="en-IN" sz="1400" b="0" i="1" smtClean="0">
                        <a:latin typeface="Cambria Math" panose="02040503050406030204" pitchFamily="18" charset="0"/>
                        <a:cs typeface="Arial" panose="020B0604020202020204" pitchFamily="34" charset="0"/>
                      </a:rPr>
                      <m:t>𝐶𝑢𝑟𝑟𝑒𝑛𝑡𝑇𝑖𝑚𝑒</m:t>
                    </m:r>
                    <m:r>
                      <a:rPr lang="en-IN" sz="1400" b="0" i="1" smtClean="0">
                        <a:latin typeface="Cambria Math" panose="02040503050406030204" pitchFamily="18" charset="0"/>
                        <a:cs typeface="Arial" panose="020B0604020202020204" pitchFamily="34" charset="0"/>
                      </a:rPr>
                      <m:t>+</m:t>
                    </m:r>
                    <m:r>
                      <a:rPr lang="en-IN" sz="1400" b="0" i="1" smtClean="0">
                        <a:latin typeface="Cambria Math" panose="02040503050406030204" pitchFamily="18" charset="0"/>
                        <a:cs typeface="Arial" panose="020B0604020202020204" pitchFamily="34" charset="0"/>
                      </a:rPr>
                      <m:t>𝐻𝑜𝑙𝑑𝑇𝑖𝑚𝑒</m:t>
                    </m:r>
                    <m:r>
                      <a:rPr lang="en-US" sz="1400" b="0" i="1" smtClean="0">
                        <a:latin typeface="Cambria Math" panose="02040503050406030204" pitchFamily="18" charset="0"/>
                        <a:cs typeface="Arial" panose="020B0604020202020204" pitchFamily="34" charset="0"/>
                      </a:rPr>
                      <m:t>=61750+800000=861750.5µ</m:t>
                    </m:r>
                    <m:r>
                      <a:rPr lang="en-US"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Packet is not present in Q2 of Node 2, hence add packet and sending time to Q1 of Node 2.</a:t>
                </a:r>
              </a:p>
              <a:p>
                <a:pPr marL="0" indent="0">
                  <a:buNone/>
                </a:pP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i="1"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4D475F51-318A-1319-7F14-7995A4532DA9}"/>
                  </a:ext>
                </a:extLst>
              </p:cNvPr>
              <p:cNvSpPr>
                <a:spLocks noGrp="1" noRot="1" noChangeAspect="1" noMove="1" noResize="1" noEditPoints="1" noAdjustHandles="1" noChangeArrowheads="1" noChangeShapeType="1" noTextEdit="1"/>
              </p:cNvSpPr>
              <p:nvPr>
                <p:ph idx="1"/>
              </p:nvPr>
            </p:nvSpPr>
            <p:spPr>
              <a:xfrm>
                <a:off x="838200" y="1337281"/>
                <a:ext cx="10846869" cy="5012583"/>
              </a:xfrm>
              <a:blipFill>
                <a:blip r:embed="rId2"/>
                <a:stretch>
                  <a:fillRect l="-281" t="-36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2D86478-7CF9-48FE-FA35-DF29050FA0D9}"/>
              </a:ext>
            </a:extLst>
          </p:cNvPr>
          <p:cNvSpPr>
            <a:spLocks noGrp="1"/>
          </p:cNvSpPr>
          <p:nvPr>
            <p:ph type="sldNum" sz="quarter" idx="12"/>
          </p:nvPr>
        </p:nvSpPr>
        <p:spPr/>
        <p:txBody>
          <a:bodyPr/>
          <a:lstStyle/>
          <a:p>
            <a:fld id="{DC660FAD-630A-40BB-A0C3-01001DFE1636}" type="slidenum">
              <a:rPr lang="en-IN" smtClean="0"/>
              <a:t>20</a:t>
            </a:fld>
            <a:endParaRPr lang="en-IN" dirty="0"/>
          </a:p>
        </p:txBody>
      </p:sp>
    </p:spTree>
    <p:extLst>
      <p:ext uri="{BB962C8B-B14F-4D97-AF65-F5344CB8AC3E}">
        <p14:creationId xmlns:p14="http://schemas.microsoft.com/office/powerpoint/2010/main" val="289679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3AC2-3E03-49F8-56E1-6ACAC485252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FC3EFB-3A9E-128B-4948-B0CF6745564D}"/>
                  </a:ext>
                </a:extLst>
              </p:cNvPr>
              <p:cNvSpPr>
                <a:spLocks noGrp="1"/>
              </p:cNvSpPr>
              <p:nvPr>
                <p:ph idx="1"/>
              </p:nvPr>
            </p:nvSpPr>
            <p:spPr>
              <a:xfrm>
                <a:off x="838200" y="1511727"/>
                <a:ext cx="10515600" cy="5202972"/>
              </a:xfrm>
            </p:spPr>
            <p:txBody>
              <a:bodyPr>
                <a:normAutofit/>
              </a:bodyPr>
              <a:lstStyle/>
              <a:p>
                <a:r>
                  <a:rPr lang="en-US" sz="1700" dirty="0">
                    <a:latin typeface="Arial" panose="020B0604020202020204" pitchFamily="34" charset="0"/>
                    <a:cs typeface="Arial" panose="020B0604020202020204" pitchFamily="34" charset="0"/>
                  </a:rPr>
                  <a:t>At Node 3. </a:t>
                </a:r>
                <a14:m>
                  <m:oMath xmlns:m="http://schemas.openxmlformats.org/officeDocument/2006/math">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𝑝</m:t>
                        </m:r>
                      </m:sub>
                    </m:sSub>
                    <m:r>
                      <a:rPr lang="en-US" sz="1700" i="1" dirty="0" smtClean="0">
                        <a:latin typeface="Cambria Math" panose="02040503050406030204" pitchFamily="18" charset="0"/>
                        <a:cs typeface="Arial" panose="020B0604020202020204" pitchFamily="34" charset="0"/>
                      </a:rPr>
                      <m:t>=100</m:t>
                    </m:r>
                    <m:r>
                      <a:rPr lang="en-US" sz="1700" i="1" dirty="0" smtClean="0">
                        <a:latin typeface="Cambria Math" panose="02040503050406030204" pitchFamily="18" charset="0"/>
                        <a:cs typeface="Arial" panose="020B0604020202020204" pitchFamily="34" charset="0"/>
                      </a:rPr>
                      <m:t>𝑚</m:t>
                    </m:r>
                    <m:r>
                      <a:rPr lang="en-US" sz="1700" i="1" dirty="0" smtClean="0">
                        <a:latin typeface="Cambria Math" panose="02040503050406030204" pitchFamily="18" charset="0"/>
                        <a:cs typeface="Arial" panose="020B0604020202020204" pitchFamily="34" charset="0"/>
                      </a:rPr>
                      <m:t>, </m:t>
                    </m:r>
                    <m:sSub>
                      <m:sSubPr>
                        <m:ctrlPr>
                          <a:rPr lang="en-US" sz="1700" b="0" i="1" dirty="0" smtClean="0">
                            <a:latin typeface="Cambria Math" panose="02040503050406030204" pitchFamily="18" charset="0"/>
                            <a:cs typeface="Arial" panose="020B0604020202020204" pitchFamily="34" charset="0"/>
                          </a:rPr>
                        </m:ctrlPr>
                      </m:sSubPr>
                      <m:e>
                        <m:r>
                          <a:rPr lang="en-US" sz="1700" i="1" dirty="0" smtClean="0">
                            <a:latin typeface="Cambria Math" panose="02040503050406030204" pitchFamily="18" charset="0"/>
                            <a:cs typeface="Arial" panose="020B0604020202020204" pitchFamily="34" charset="0"/>
                          </a:rPr>
                          <m:t>𝑑</m:t>
                        </m:r>
                      </m:e>
                      <m:sub>
                        <m:r>
                          <a:rPr lang="en-US" sz="1700" i="1" dirty="0" smtClean="0">
                            <a:latin typeface="Cambria Math" panose="02040503050406030204" pitchFamily="18" charset="0"/>
                            <a:cs typeface="Arial" panose="020B0604020202020204" pitchFamily="34" charset="0"/>
                          </a:rPr>
                          <m:t>𝑐</m:t>
                        </m:r>
                      </m:sub>
                    </m:sSub>
                    <m:r>
                      <a:rPr lang="en-US" sz="1700" i="1" dirty="0" smtClean="0">
                        <a:latin typeface="Cambria Math" panose="02040503050406030204" pitchFamily="18" charset="0"/>
                        <a:cs typeface="Arial" panose="020B0604020202020204" pitchFamily="34" charset="0"/>
                      </a:rPr>
                      <m:t>=</m:t>
                    </m:r>
                    <m:r>
                      <a:rPr lang="en-US" sz="1700" b="0" i="1" dirty="0" smtClean="0">
                        <a:latin typeface="Cambria Math" panose="02040503050406030204" pitchFamily="18" charset="0"/>
                        <a:cs typeface="Arial" panose="020B0604020202020204" pitchFamily="34" charset="0"/>
                      </a:rPr>
                      <m:t>4</m:t>
                    </m:r>
                    <m:r>
                      <a:rPr lang="en-US" sz="1700" i="1" dirty="0" smtClean="0">
                        <a:latin typeface="Cambria Math" panose="02040503050406030204" pitchFamily="18" charset="0"/>
                        <a:cs typeface="Arial" panose="020B0604020202020204" pitchFamily="34" charset="0"/>
                      </a:rPr>
                      <m:t>0</m:t>
                    </m:r>
                    <m:r>
                      <a:rPr lang="en-US" sz="1700" i="1" dirty="0"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a:t>
                </a:r>
                <a14:m>
                  <m:oMath xmlns:m="http://schemas.openxmlformats.org/officeDocument/2006/math">
                    <m:r>
                      <a:rPr lang="en-US" sz="1700" i="1" dirty="0" smtClean="0">
                        <a:latin typeface="Cambria Math" panose="02040503050406030204" pitchFamily="18" charset="0"/>
                        <a:cs typeface="Arial" panose="020B0604020202020204" pitchFamily="34" charset="0"/>
                      </a:rPr>
                      <m:t>100−</m:t>
                    </m:r>
                    <m:r>
                      <a:rPr lang="en-US" sz="1700" b="0" i="1" dirty="0" smtClean="0">
                        <a:latin typeface="Cambria Math" panose="02040503050406030204" pitchFamily="18" charset="0"/>
                        <a:cs typeface="Arial" panose="020B0604020202020204" pitchFamily="34" charset="0"/>
                      </a:rPr>
                      <m:t>4</m:t>
                    </m:r>
                    <m:r>
                      <a:rPr lang="en-US" sz="1700" i="1" dirty="0" smtClean="0">
                        <a:latin typeface="Cambria Math" panose="02040503050406030204" pitchFamily="18" charset="0"/>
                        <a:cs typeface="Arial" panose="020B0604020202020204" pitchFamily="34" charset="0"/>
                      </a:rPr>
                      <m:t>0=</m:t>
                    </m:r>
                    <m:r>
                      <a:rPr lang="en-US" sz="1700" b="0" i="1" dirty="0" smtClean="0">
                        <a:latin typeface="Cambria Math" panose="02040503050406030204" pitchFamily="18" charset="0"/>
                        <a:cs typeface="Arial" panose="020B0604020202020204" pitchFamily="34" charset="0"/>
                      </a:rPr>
                      <m:t>6</m:t>
                    </m:r>
                    <m:r>
                      <a:rPr lang="en-US" sz="1700" i="1" dirty="0" smtClean="0">
                        <a:latin typeface="Cambria Math" panose="02040503050406030204" pitchFamily="18" charset="0"/>
                        <a:cs typeface="Arial" panose="020B0604020202020204" pitchFamily="34" charset="0"/>
                      </a:rPr>
                      <m:t>0 &gt;0</m:t>
                    </m:r>
                  </m:oMath>
                </a14:m>
                <a:r>
                  <a:rPr lang="en-US" sz="1700" dirty="0">
                    <a:latin typeface="Arial" panose="020B0604020202020204" pitchFamily="34" charset="0"/>
                    <a:cs typeface="Arial" panose="020B0604020202020204" pitchFamily="34" charset="0"/>
                  </a:rPr>
                  <a:t>) [Qualified Node]</a:t>
                </a:r>
              </a:p>
              <a:p>
                <a:pPr lvl="1"/>
                <a:r>
                  <a:rPr lang="en-IN" sz="1400" b="0" i="0" dirty="0">
                    <a:latin typeface="Arial" panose="020B0604020202020204" pitchFamily="34" charset="0"/>
                    <a:cs typeface="Arial" panose="020B0604020202020204" pitchFamily="34" charset="0"/>
                  </a:rPr>
                  <a:t>Transmission time (μs)</a:t>
                </a:r>
                <a14:m>
                  <m:oMath xmlns:m="http://schemas.openxmlformats.org/officeDocument/2006/math">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IN" sz="1400" b="0" i="0" dirty="0">
                    <a:latin typeface="Arial" panose="020B0604020202020204" pitchFamily="34" charset="0"/>
                    <a:cs typeface="Arial" panose="020B0604020202020204" pitchFamily="34" charset="0"/>
                  </a:rPr>
                  <a:t>Propagation </a:t>
                </a:r>
                <a:r>
                  <a:rPr lang="en-IN" sz="1400" dirty="0">
                    <a:latin typeface="Arial" panose="020B0604020202020204" pitchFamily="34" charset="0"/>
                    <a:cs typeface="Arial" panose="020B0604020202020204" pitchFamily="34" charset="0"/>
                  </a:rPr>
                  <a:t>d</a:t>
                </a:r>
                <a:r>
                  <a:rPr lang="en-IN" sz="1400" b="0" i="0" dirty="0">
                    <a:latin typeface="Arial" panose="020B0604020202020204" pitchFamily="34" charset="0"/>
                    <a:cs typeface="Arial" panose="020B0604020202020204" pitchFamily="34" charset="0"/>
                  </a:rPr>
                  <a:t>elay</a:t>
                </a:r>
                <a14:m>
                  <m:oMath xmlns:m="http://schemas.openxmlformats.org/officeDocument/2006/math">
                    <m:r>
                      <a:rPr lang="en-IN" sz="1400" b="0" i="1" smtClean="0">
                        <a:latin typeface="Cambria Math" panose="02040503050406030204" pitchFamily="18" charset="0"/>
                        <a:cs typeface="Arial" panose="020B0604020202020204" pitchFamily="34" charset="0"/>
                      </a:rPr>
                      <m:t> </m:t>
                    </m:r>
                  </m:oMath>
                </a14:m>
                <a:r>
                  <a:rPr lang="en-IN" sz="1400" b="0" i="0" dirty="0">
                    <a:latin typeface="Arial" panose="020B0604020202020204" pitchFamily="34" charset="0"/>
                    <a:cs typeface="Arial" panose="020B0604020202020204" pitchFamily="34" charset="0"/>
                  </a:rPr>
                  <a:t>(μs)</a:t>
                </a:r>
                <a14:m>
                  <m:oMath xmlns:m="http://schemas.openxmlformats.org/officeDocument/2006/math">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IN" sz="1400" i="1">
                            <a:latin typeface="Cambria Math" panose="02040503050406030204" pitchFamily="18" charset="0"/>
                            <a:cs typeface="Arial" panose="020B0604020202020204" pitchFamily="34" charset="0"/>
                          </a:rPr>
                          <m:t>67.8233</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IN" sz="1400" i="1">
                        <a:latin typeface="Cambria Math" panose="02040503050406030204" pitchFamily="18" charset="0"/>
                        <a:cs typeface="Arial" panose="020B0604020202020204" pitchFamily="34" charset="0"/>
                      </a:rPr>
                      <m:t>45,215.53</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b="0" i="0" smtClean="0">
                        <a:latin typeface="Cambria Math" panose="02040503050406030204" pitchFamily="18" charset="0"/>
                        <a:cs typeface="Arial" panose="020B0604020202020204" pitchFamily="34" charset="0"/>
                      </a:rPr>
                      <m:t>76415.53</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Node 3 receives packet from Node 1 at 76415.53µs (see in MAC_IN  in event trace)</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𝐻𝑜𝑙𝑑𝑖𝑛𝑔𝑡𝑖𝑚𝑒</m:t>
                    </m:r>
                    <m:r>
                      <a:rPr lang="en-US" sz="1400" b="0" i="1" smtClean="0">
                        <a:latin typeface="Cambria Math" panose="02040503050406030204" pitchFamily="18" charset="0"/>
                        <a:cs typeface="Arial" panose="020B0604020202020204" pitchFamily="34" charset="0"/>
                      </a:rPr>
                      <m:t>=2×</m:t>
                    </m:r>
                    <m:f>
                      <m:fPr>
                        <m:ctrlPr>
                          <a:rPr lang="en-US"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100</m:t>
                        </m:r>
                      </m:num>
                      <m:den>
                        <m:r>
                          <a:rPr lang="en-US" sz="1400" b="0" i="1" smtClean="0">
                            <a:latin typeface="Cambria Math" panose="02040503050406030204" pitchFamily="18" charset="0"/>
                            <a:cs typeface="Arial" panose="020B0604020202020204" pitchFamily="34" charset="0"/>
                          </a:rPr>
                          <m:t>1500×10</m:t>
                        </m:r>
                      </m:den>
                    </m:f>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100−60</m:t>
                        </m:r>
                      </m:e>
                    </m:d>
                    <m:r>
                      <a:rPr lang="en-US" sz="1400" b="0" i="0" smtClean="0">
                        <a:latin typeface="Cambria Math" panose="02040503050406030204" pitchFamily="18" charset="0"/>
                        <a:cs typeface="Arial" panose="020B0604020202020204" pitchFamily="34" charset="0"/>
                      </a:rPr>
                      <m:t>=533333.33µ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𝑆𝑒𝑛𝑑𝑇𝑖𝑚𝑒</m:t>
                    </m:r>
                    <m:r>
                      <a:rPr lang="en-IN" sz="1400" b="0" i="1" smtClean="0">
                        <a:latin typeface="Cambria Math" panose="02040503050406030204" pitchFamily="18" charset="0"/>
                        <a:cs typeface="Arial" panose="020B0604020202020204" pitchFamily="34" charset="0"/>
                      </a:rPr>
                      <m:t>=</m:t>
                    </m:r>
                    <m:r>
                      <a:rPr lang="en-IN" sz="1400" b="0" i="1" smtClean="0">
                        <a:latin typeface="Cambria Math" panose="02040503050406030204" pitchFamily="18" charset="0"/>
                        <a:cs typeface="Arial" panose="020B0604020202020204" pitchFamily="34" charset="0"/>
                      </a:rPr>
                      <m:t>𝐶𝑢𝑟𝑟𝑒𝑛𝑡𝑇𝑖𝑚𝑒</m:t>
                    </m:r>
                    <m:r>
                      <a:rPr lang="en-IN" sz="1400" b="0" i="1" smtClean="0">
                        <a:latin typeface="Cambria Math" panose="02040503050406030204" pitchFamily="18" charset="0"/>
                        <a:cs typeface="Arial" panose="020B0604020202020204" pitchFamily="34" charset="0"/>
                      </a:rPr>
                      <m:t>+</m:t>
                    </m:r>
                    <m:r>
                      <a:rPr lang="en-IN" sz="1400" b="0" i="1" smtClean="0">
                        <a:latin typeface="Cambria Math" panose="02040503050406030204" pitchFamily="18" charset="0"/>
                        <a:cs typeface="Arial" panose="020B0604020202020204" pitchFamily="34" charset="0"/>
                      </a:rPr>
                      <m:t>𝐻𝑜𝑙𝑑𝑇𝑖𝑚𝑒</m:t>
                    </m:r>
                    <m:r>
                      <a:rPr lang="en-US" sz="1400" b="0" i="1" smtClean="0">
                        <a:latin typeface="Cambria Math" panose="02040503050406030204" pitchFamily="18" charset="0"/>
                        <a:cs typeface="Arial" panose="020B0604020202020204" pitchFamily="34" charset="0"/>
                      </a:rPr>
                      <m:t>=76415.53+533333.33=609748.87µ</m:t>
                    </m:r>
                    <m:r>
                      <a:rPr lang="en-US"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Packet is not present in Q2 of Node 3, hence add packet and sending time to Q1 of Node 3 </a:t>
                </a:r>
              </a:p>
              <a:p>
                <a:pPr lvl="1"/>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Node 3 has earlier sending time hence Node 3 broadcasts the packet at </a:t>
                </a:r>
                <a14:m>
                  <m:oMath xmlns:m="http://schemas.openxmlformats.org/officeDocument/2006/math">
                    <m:r>
                      <a:rPr lang="en-US" sz="1700" b="0" i="0" smtClean="0">
                        <a:latin typeface="Cambria Math" panose="02040503050406030204" pitchFamily="18" charset="0"/>
                        <a:cs typeface="Arial" panose="020B0604020202020204" pitchFamily="34" charset="0"/>
                      </a:rPr>
                      <m:t>609748.87</m:t>
                    </m:r>
                    <m:r>
                      <a:rPr lang="en-US" sz="1700" b="0" i="1" smtClean="0">
                        <a:latin typeface="Cambria Math" panose="02040503050406030204" pitchFamily="18" charset="0"/>
                        <a:cs typeface="Arial" panose="020B0604020202020204" pitchFamily="34" charset="0"/>
                      </a:rPr>
                      <m:t>µ</m:t>
                    </m:r>
                    <m:r>
                      <a:rPr lang="en-US" sz="1700" b="0" i="1" smtClean="0">
                        <a:latin typeface="Cambria Math" panose="02040503050406030204" pitchFamily="18" charset="0"/>
                        <a:cs typeface="Arial" panose="020B0604020202020204" pitchFamily="34" charset="0"/>
                      </a:rPr>
                      <m:t>𝑠</m:t>
                    </m:r>
                  </m:oMath>
                </a14:m>
                <a:r>
                  <a:rPr lang="en-US" sz="1700" dirty="0">
                    <a:latin typeface="Arial" panose="020B0604020202020204" pitchFamily="34" charset="0"/>
                    <a:cs typeface="Arial" panose="020B0604020202020204" pitchFamily="34" charset="0"/>
                  </a:rPr>
                  <a:t> from Q1 (can be seen in MAC_OUT in event trace.) </a:t>
                </a:r>
                <a14:m>
                  <m:oMath xmlns:m="http://schemas.openxmlformats.org/officeDocument/2006/math">
                    <m:sSub>
                      <m:sSubPr>
                        <m:ctrlPr>
                          <a:rPr lang="en-US" sz="1700" b="0" i="1" dirty="0" smtClean="0">
                            <a:latin typeface="Cambria Math" panose="02040503050406030204" pitchFamily="18" charset="0"/>
                            <a:cs typeface="Arial" panose="020B0604020202020204" pitchFamily="34" charset="0"/>
                          </a:rPr>
                        </m:ctrlPr>
                      </m:sSubPr>
                      <m:e>
                        <m:r>
                          <a:rPr lang="en-US" sz="1700" b="0" i="1" dirty="0" smtClean="0">
                            <a:latin typeface="Cambria Math" panose="02040503050406030204" pitchFamily="18" charset="0"/>
                            <a:cs typeface="Arial" panose="020B0604020202020204" pitchFamily="34" charset="0"/>
                          </a:rPr>
                          <m:t>𝑑</m:t>
                        </m:r>
                      </m:e>
                      <m:sub>
                        <m:r>
                          <a:rPr lang="en-US" sz="1700" b="0" i="1" dirty="0" smtClean="0">
                            <a:latin typeface="Cambria Math" panose="02040503050406030204" pitchFamily="18" charset="0"/>
                            <a:cs typeface="Arial" panose="020B0604020202020204" pitchFamily="34" charset="0"/>
                          </a:rPr>
                          <m:t>𝑝</m:t>
                        </m:r>
                      </m:sub>
                    </m:sSub>
                    <m:r>
                      <a:rPr lang="en-US" sz="1700" b="0" i="1" dirty="0" smtClean="0">
                        <a:latin typeface="Cambria Math" panose="02040503050406030204" pitchFamily="18" charset="0"/>
                        <a:cs typeface="Arial" panose="020B0604020202020204" pitchFamily="34" charset="0"/>
                      </a:rPr>
                      <m:t> </m:t>
                    </m:r>
                  </m:oMath>
                </a14:m>
                <a:r>
                  <a:rPr lang="en-US" sz="1700" b="0" i="0" dirty="0">
                    <a:latin typeface="Arial" panose="020B0604020202020204" pitchFamily="34" charset="0"/>
                    <a:cs typeface="Arial" panose="020B0604020202020204" pitchFamily="34" charset="0"/>
                  </a:rPr>
                  <a:t>is updated to </a:t>
                </a:r>
                <a14:m>
                  <m:oMath xmlns:m="http://schemas.openxmlformats.org/officeDocument/2006/math">
                    <m:sSub>
                      <m:sSubPr>
                        <m:ctrlPr>
                          <a:rPr lang="en-US" sz="1700" b="0" i="1" dirty="0" smtClean="0">
                            <a:latin typeface="Cambria Math" panose="02040503050406030204" pitchFamily="18" charset="0"/>
                            <a:cs typeface="Arial" panose="020B0604020202020204" pitchFamily="34" charset="0"/>
                          </a:rPr>
                        </m:ctrlPr>
                      </m:sSubPr>
                      <m:e>
                        <m:r>
                          <a:rPr lang="en-US" sz="1700" b="0" i="1" dirty="0" smtClean="0">
                            <a:latin typeface="Cambria Math" panose="02040503050406030204" pitchFamily="18" charset="0"/>
                            <a:cs typeface="Arial" panose="020B0604020202020204" pitchFamily="34" charset="0"/>
                          </a:rPr>
                          <m:t>𝑑</m:t>
                        </m:r>
                      </m:e>
                      <m:sub>
                        <m:r>
                          <a:rPr lang="en-US" sz="1700" b="0" i="1" dirty="0"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 </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=40</m:t>
                    </m:r>
                    <m:r>
                      <a:rPr lang="en-US" sz="1700" b="0" i="1"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added to Q2</a:t>
                </a:r>
              </a:p>
              <a:p>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Transmission commences for the next slot from Node 3.</a:t>
                </a:r>
                <a:endParaRPr lang="en-US" sz="1700" i="1" dirty="0">
                  <a:latin typeface="Cambria Math" panose="02040503050406030204" pitchFamily="18" charset="0"/>
                  <a:cs typeface="Arial" panose="020B0604020202020204" pitchFamily="34" charset="0"/>
                </a:endParaRPr>
              </a:p>
              <a:p>
                <a:pPr lvl="1"/>
                <a14:m>
                  <m:oMath xmlns:m="http://schemas.openxmlformats.org/officeDocument/2006/math">
                    <m:r>
                      <a:rPr lang="en-US" sz="1400" i="1" dirty="0" smtClean="0">
                        <a:latin typeface="Cambria Math" panose="02040503050406030204" pitchFamily="18" charset="0"/>
                        <a:cs typeface="Arial" panose="020B0604020202020204" pitchFamily="34" charset="0"/>
                      </a:rPr>
                      <m:t>𝑆𝑙𝑜𝑡</m:t>
                    </m:r>
                    <m:r>
                      <a:rPr lang="en-US" sz="1400" i="1" dirty="0" smtClean="0">
                        <a:latin typeface="Cambria Math" panose="02040503050406030204" pitchFamily="18" charset="0"/>
                        <a:cs typeface="Arial" panose="020B0604020202020204" pitchFamily="34" charset="0"/>
                      </a:rPr>
                      <m:t> </m:t>
                    </m:r>
                    <m:r>
                      <a:rPr lang="en-US" sz="1400" i="1" dirty="0" smtClean="0">
                        <a:latin typeface="Cambria Math" panose="02040503050406030204" pitchFamily="18" charset="0"/>
                        <a:cs typeface="Arial" panose="020B0604020202020204" pitchFamily="34" charset="0"/>
                      </a:rPr>
                      <m:t>𝑡𝑖𝑚𝑒</m:t>
                    </m:r>
                    <m:r>
                      <a:rPr lang="en-US" sz="1400" i="1" dirty="0" smtClean="0">
                        <a:latin typeface="Cambria Math" panose="02040503050406030204" pitchFamily="18" charset="0"/>
                        <a:cs typeface="Arial" panose="020B0604020202020204" pitchFamily="34" charset="0"/>
                      </a:rPr>
                      <m:t> =731262µ</m:t>
                    </m:r>
                    <m:r>
                      <a:rPr lang="en-US" sz="1400" i="1" dirty="0" smtClean="0">
                        <a:latin typeface="Cambria Math" panose="02040503050406030204" pitchFamily="18" charset="0"/>
                        <a:cs typeface="Arial" panose="020B0604020202020204" pitchFamily="34" charset="0"/>
                      </a:rPr>
                      <m:t>𝑠</m:t>
                    </m:r>
                  </m:oMath>
                </a14:m>
                <a:r>
                  <a:rPr lang="en-US" sz="1400" dirty="0">
                    <a:latin typeface="Arial" panose="020B0604020202020204" pitchFamily="34" charset="0"/>
                    <a:cs typeface="Arial" panose="020B0604020202020204" pitchFamily="34" charset="0"/>
                  </a:rPr>
                  <a:t> can be seen in PHY_OUT.</a:t>
                </a:r>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IN" dirty="0"/>
              </a:p>
            </p:txBody>
          </p:sp>
        </mc:Choice>
        <mc:Fallback>
          <p:sp>
            <p:nvSpPr>
              <p:cNvPr id="3" name="Content Placeholder 2">
                <a:extLst>
                  <a:ext uri="{FF2B5EF4-FFF2-40B4-BE49-F238E27FC236}">
                    <a16:creationId xmlns:a16="http://schemas.microsoft.com/office/drawing/2014/main" id="{36FC3EFB-3A9E-128B-4948-B0CF6745564D}"/>
                  </a:ext>
                </a:extLst>
              </p:cNvPr>
              <p:cNvSpPr>
                <a:spLocks noGrp="1" noRot="1" noChangeAspect="1" noMove="1" noResize="1" noEditPoints="1" noAdjustHandles="1" noChangeArrowheads="1" noChangeShapeType="1" noTextEdit="1"/>
              </p:cNvSpPr>
              <p:nvPr>
                <p:ph idx="1"/>
              </p:nvPr>
            </p:nvSpPr>
            <p:spPr>
              <a:xfrm>
                <a:off x="838200" y="1511727"/>
                <a:ext cx="10515600" cy="5202972"/>
              </a:xfrm>
              <a:blipFill>
                <a:blip r:embed="rId2"/>
                <a:stretch>
                  <a:fillRect l="-290" t="-469"/>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2DBD0B57-49A7-772D-4FED-9791458F9381}"/>
              </a:ext>
            </a:extLst>
          </p:cNvPr>
          <p:cNvSpPr>
            <a:spLocks noGrp="1"/>
          </p:cNvSpPr>
          <p:nvPr>
            <p:ph type="sldNum" sz="quarter" idx="12"/>
          </p:nvPr>
        </p:nvSpPr>
        <p:spPr/>
        <p:txBody>
          <a:bodyPr/>
          <a:lstStyle/>
          <a:p>
            <a:fld id="{DC660FAD-630A-40BB-A0C3-01001DFE1636}" type="slidenum">
              <a:rPr lang="en-IN" smtClean="0"/>
              <a:t>21</a:t>
            </a:fld>
            <a:endParaRPr lang="en-IN" dirty="0"/>
          </a:p>
        </p:txBody>
      </p:sp>
    </p:spTree>
    <p:extLst>
      <p:ext uri="{BB962C8B-B14F-4D97-AF65-F5344CB8AC3E}">
        <p14:creationId xmlns:p14="http://schemas.microsoft.com/office/powerpoint/2010/main" val="1770705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3AC2-3E03-49F8-56E1-6ACAC485252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FC3EFB-3A9E-128B-4948-B0CF6745564D}"/>
                  </a:ext>
                </a:extLst>
              </p:cNvPr>
              <p:cNvSpPr>
                <a:spLocks noGrp="1"/>
              </p:cNvSpPr>
              <p:nvPr>
                <p:ph idx="1"/>
              </p:nvPr>
            </p:nvSpPr>
            <p:spPr>
              <a:xfrm>
                <a:off x="838200" y="1532578"/>
                <a:ext cx="10515600" cy="5503222"/>
              </a:xfrm>
            </p:spPr>
            <p:txBody>
              <a:bodyPr>
                <a:normAutofit/>
              </a:bodyPr>
              <a:lstStyle/>
              <a:p>
                <a:r>
                  <a:rPr lang="en-US" sz="1700" dirty="0">
                    <a:latin typeface="Arial" panose="020B0604020202020204" pitchFamily="34" charset="0"/>
                    <a:cs typeface="Arial" panose="020B0604020202020204" pitchFamily="34" charset="0"/>
                  </a:rPr>
                  <a:t>At Node 2, packet is received from Node 3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=40</m:t>
                    </m:r>
                    <m:r>
                      <a:rPr lang="en-US" sz="1700" b="0" i="1" smtClean="0">
                        <a:latin typeface="Cambria Math" panose="02040503050406030204" pitchFamily="18" charset="0"/>
                        <a:cs typeface="Arial" panose="020B0604020202020204" pitchFamily="34" charset="0"/>
                      </a:rPr>
                      <m:t>𝑚</m:t>
                    </m:r>
                    <m:r>
                      <a:rPr lang="en-US" sz="1700" b="0" i="1" smtClean="0">
                        <a:latin typeface="Cambria Math" panose="02040503050406030204" pitchFamily="18" charset="0"/>
                        <a:cs typeface="Arial" panose="020B0604020202020204" pitchFamily="34" charset="0"/>
                      </a:rPr>
                      <m:t> </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=60</m:t>
                    </m:r>
                    <m:r>
                      <a:rPr lang="en-US" sz="1700" b="0" i="1"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[Not a Qualified node]</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𝑆𝑙𝑜𝑡</m:t>
                    </m:r>
                    <m:r>
                      <a:rPr lang="en-US" sz="1400" b="0" i="1"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𝑇𝑖𝑚𝑒</m:t>
                    </m:r>
                    <m:r>
                      <a:rPr lang="en-US" sz="1400" b="0" i="1" smtClean="0">
                        <a:latin typeface="Cambria Math" panose="02040503050406030204" pitchFamily="18" charset="0"/>
                        <a:cs typeface="Arial" panose="020B0604020202020204" pitchFamily="34" charset="0"/>
                      </a:rPr>
                      <m:t> </m:t>
                    </m:r>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µ</m:t>
                        </m:r>
                        <m:r>
                          <a:rPr lang="en-US" sz="1400" b="0" i="1" smtClean="0">
                            <a:latin typeface="Cambria Math" panose="02040503050406030204" pitchFamily="18" charset="0"/>
                            <a:cs typeface="Arial" panose="020B0604020202020204" pitchFamily="34" charset="0"/>
                          </a:rPr>
                          <m:t>𝑠</m:t>
                        </m:r>
                      </m:e>
                    </m:d>
                    <m:r>
                      <a:rPr lang="en-US" sz="1400" b="0" i="0" smtClean="0">
                        <a:latin typeface="Cambria Math" panose="02040503050406030204" pitchFamily="18" charset="0"/>
                        <a:cs typeface="Arial" panose="020B0604020202020204" pitchFamily="34" charset="0"/>
                      </a:rPr>
                      <m:t>=</m:t>
                    </m:r>
                    <m:r>
                      <a:rPr lang="en-US" sz="1400" b="0" i="0" smtClean="0">
                        <a:latin typeface="Cambria Math" panose="02040503050406030204" pitchFamily="18" charset="0"/>
                        <a:cs typeface="Arial" panose="020B0604020202020204" pitchFamily="34" charset="0"/>
                      </a:rPr>
                      <m:t>731262</m:t>
                    </m:r>
                    <m:r>
                      <a:rPr lang="en-US" sz="1400" b="0" i="0" smtClean="0">
                        <a:latin typeface="Cambria Math" panose="02040503050406030204" pitchFamily="18" charset="0"/>
                        <a:cs typeface="Arial" panose="020B0604020202020204" pitchFamily="34" charset="0"/>
                      </a:rPr>
                      <m:t>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30</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20000</m:t>
                    </m:r>
                    <m:r>
                      <a:rPr lang="en-IN"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b="0" i="0"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7</m:t>
                    </m:r>
                    <m:r>
                      <a:rPr lang="en-US" sz="1400" b="0" i="1" smtClean="0">
                        <a:latin typeface="Cambria Math" panose="02040503050406030204" pitchFamily="18" charset="0"/>
                        <a:cs typeface="Arial" panose="020B0604020202020204" pitchFamily="34" charset="0"/>
                      </a:rPr>
                      <m:t>82462</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Checks packet in Q1 of Node 2, already present which has sending time </a:t>
                </a:r>
                <a14:m>
                  <m:oMath xmlns:m="http://schemas.openxmlformats.org/officeDocument/2006/math">
                    <m:r>
                      <a:rPr lang="en-US" sz="1400" b="0" i="1" smtClean="0">
                        <a:latin typeface="Cambria Math" panose="02040503050406030204" pitchFamily="18" charset="0"/>
                        <a:cs typeface="Arial" panose="020B0604020202020204" pitchFamily="34" charset="0"/>
                      </a:rPr>
                      <m:t>861750.5 </m:t>
                    </m:r>
                  </m:oMath>
                </a14:m>
                <a:r>
                  <a:rPr lang="en-US" sz="1400" dirty="0">
                    <a:latin typeface="Arial" panose="020B0604020202020204" pitchFamily="34" charset="0"/>
                    <a:cs typeface="Arial" panose="020B0604020202020204" pitchFamily="34" charset="0"/>
                  </a:rPr>
                  <a:t>(µs). Removes from </a:t>
                </a:r>
                <a:r>
                  <a:rPr lang="en-US" sz="1400" dirty="0"/>
                  <a:t>Q1 which can be seen as (Buffer Dropped) in packet trace </a:t>
                </a:r>
                <a:r>
                  <a:rPr lang="en-US" sz="1400" dirty="0">
                    <a:latin typeface="Arial" panose="020B0604020202020204" pitchFamily="34" charset="0"/>
                    <a:cs typeface="Arial" panose="020B0604020202020204" pitchFamily="34" charset="0"/>
                  </a:rPr>
                  <a:t>and drops the received packet at 782462µs.</a:t>
                </a:r>
              </a:p>
              <a:p>
                <a:pPr lvl="1"/>
                <a:endParaRPr lang="en-US" sz="14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At Node 1, packet is received from Node 3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=40</m:t>
                    </m:r>
                    <m:r>
                      <a:rPr lang="en-US" sz="1700" b="0" i="1" smtClean="0">
                        <a:latin typeface="Cambria Math" panose="02040503050406030204" pitchFamily="18" charset="0"/>
                        <a:cs typeface="Arial" panose="020B0604020202020204" pitchFamily="34" charset="0"/>
                      </a:rPr>
                      <m:t>𝑚</m:t>
                    </m:r>
                    <m:r>
                      <a:rPr lang="en-US" sz="1700" b="0" i="1" smtClean="0">
                        <a:latin typeface="Cambria Math" panose="02040503050406030204" pitchFamily="18" charset="0"/>
                        <a:cs typeface="Arial" panose="020B0604020202020204" pitchFamily="34" charset="0"/>
                      </a:rPr>
                      <m:t> </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=100</m:t>
                    </m:r>
                    <m:r>
                      <a:rPr lang="en-US" sz="1700" b="0" i="1"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[Not a Qualified node]</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𝑆𝑙𝑜𝑡</m:t>
                    </m:r>
                    <m:r>
                      <a:rPr lang="en-US" sz="1400" b="0" i="1"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𝑇𝑖𝑚𝑒</m:t>
                    </m:r>
                    <m:r>
                      <a:rPr lang="en-US" sz="1400" b="0" i="1" smtClean="0">
                        <a:latin typeface="Cambria Math" panose="02040503050406030204" pitchFamily="18" charset="0"/>
                        <a:cs typeface="Arial" panose="020B0604020202020204" pitchFamily="34" charset="0"/>
                      </a:rPr>
                      <m:t> </m:t>
                    </m:r>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µ</m:t>
                        </m:r>
                        <m:r>
                          <a:rPr lang="en-US" sz="1400" b="0" i="1" smtClean="0">
                            <a:latin typeface="Cambria Math" panose="02040503050406030204" pitchFamily="18" charset="0"/>
                            <a:cs typeface="Arial" panose="020B0604020202020204" pitchFamily="34" charset="0"/>
                          </a:rPr>
                          <m:t>𝑠</m:t>
                        </m:r>
                      </m:e>
                    </m:d>
                    <m:r>
                      <a:rPr lang="en-US" sz="1400" b="0" i="0" smtClean="0">
                        <a:latin typeface="Cambria Math" panose="02040503050406030204" pitchFamily="18" charset="0"/>
                        <a:cs typeface="Arial" panose="020B0604020202020204" pitchFamily="34" charset="0"/>
                      </a:rPr>
                      <m:t>=</m:t>
                    </m:r>
                    <m:r>
                      <a:rPr lang="en-US" sz="1400">
                        <a:latin typeface="Cambria Math" panose="02040503050406030204" pitchFamily="18" charset="0"/>
                      </a:rPr>
                      <m:t>731262</m:t>
                    </m:r>
                    <m:r>
                      <a:rPr lang="en-US" sz="1400" b="0" i="0" smtClean="0">
                        <a:latin typeface="Cambria Math" panose="02040503050406030204" pitchFamily="18" charset="0"/>
                        <a:cs typeface="Arial" panose="020B0604020202020204" pitchFamily="34" charset="0"/>
                      </a:rPr>
                      <m:t>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IN" sz="1400" i="1">
                            <a:latin typeface="Cambria Math" panose="02040503050406030204" pitchFamily="18" charset="0"/>
                            <a:cs typeface="Arial" panose="020B0604020202020204" pitchFamily="34" charset="0"/>
                          </a:rPr>
                          <m:t>67.8233</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IN" sz="1400" i="1">
                        <a:latin typeface="Cambria Math" panose="02040503050406030204" pitchFamily="18" charset="0"/>
                        <a:cs typeface="Arial" panose="020B0604020202020204" pitchFamily="34" charset="0"/>
                      </a:rPr>
                      <m:t>45,215.53</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dirty="0">
                        <a:latin typeface="Cambria Math" panose="02040503050406030204" pitchFamily="18" charset="0"/>
                      </a:rPr>
                      <m:t>8</m:t>
                    </m:r>
                    <m:r>
                      <a:rPr lang="en-US" sz="1400" b="0" i="0" dirty="0" smtClean="0">
                        <a:latin typeface="Cambria Math" panose="02040503050406030204" pitchFamily="18" charset="0"/>
                      </a:rPr>
                      <m:t>07677.533</m:t>
                    </m:r>
                    <m:r>
                      <a:rPr lang="en-US" sz="1400" b="0" i="0"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Checks packet in Q1 of Node 1 not present. Drops the packet at </a:t>
                </a:r>
                <a14:m>
                  <m:oMath xmlns:m="http://schemas.openxmlformats.org/officeDocument/2006/math">
                    <m:r>
                      <a:rPr lang="en-US" sz="1400" i="1" dirty="0" smtClean="0">
                        <a:latin typeface="Cambria Math" panose="02040503050406030204" pitchFamily="18" charset="0"/>
                      </a:rPr>
                      <m:t>8</m:t>
                    </m:r>
                    <m:r>
                      <a:rPr lang="en-US" sz="1400" b="0" i="1" dirty="0" smtClean="0">
                        <a:latin typeface="Cambria Math" panose="02040503050406030204" pitchFamily="18" charset="0"/>
                      </a:rPr>
                      <m:t>07677.533</m:t>
                    </m:r>
                    <m:r>
                      <a:rPr lang="en-US" sz="1400" i="1" dirty="0" smtClean="0">
                        <a:latin typeface="Cambria Math" panose="02040503050406030204" pitchFamily="18" charset="0"/>
                        <a:cs typeface="Arial" panose="020B0604020202020204" pitchFamily="34" charset="0"/>
                      </a:rPr>
                      <m:t>µ</m:t>
                    </m:r>
                    <m:r>
                      <a:rPr lang="en-US" sz="1400" i="1" dirty="0" smtClean="0">
                        <a:latin typeface="Cambria Math" panose="02040503050406030204" pitchFamily="18" charset="0"/>
                        <a:cs typeface="Arial" panose="020B0604020202020204" pitchFamily="34" charset="0"/>
                      </a:rPr>
                      <m:t>𝑠</m:t>
                    </m:r>
                  </m:oMath>
                </a14:m>
                <a:r>
                  <a:rPr lang="en-US" sz="1400" dirty="0">
                    <a:latin typeface="Arial" panose="020B0604020202020204" pitchFamily="34" charset="0"/>
                    <a:cs typeface="Arial" panose="020B0604020202020204" pitchFamily="34" charset="0"/>
                  </a:rPr>
                  <a:t>.</a:t>
                </a:r>
              </a:p>
              <a:p>
                <a:endParaRPr lang="en-US" sz="18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IN" dirty="0"/>
              </a:p>
            </p:txBody>
          </p:sp>
        </mc:Choice>
        <mc:Fallback>
          <p:sp>
            <p:nvSpPr>
              <p:cNvPr id="3" name="Content Placeholder 2">
                <a:extLst>
                  <a:ext uri="{FF2B5EF4-FFF2-40B4-BE49-F238E27FC236}">
                    <a16:creationId xmlns:a16="http://schemas.microsoft.com/office/drawing/2014/main" id="{36FC3EFB-3A9E-128B-4948-B0CF6745564D}"/>
                  </a:ext>
                </a:extLst>
              </p:cNvPr>
              <p:cNvSpPr>
                <a:spLocks noGrp="1" noRot="1" noChangeAspect="1" noMove="1" noResize="1" noEditPoints="1" noAdjustHandles="1" noChangeArrowheads="1" noChangeShapeType="1" noTextEdit="1"/>
              </p:cNvSpPr>
              <p:nvPr>
                <p:ph idx="1"/>
              </p:nvPr>
            </p:nvSpPr>
            <p:spPr>
              <a:xfrm>
                <a:off x="838200" y="1532578"/>
                <a:ext cx="10515600" cy="5503222"/>
              </a:xfrm>
              <a:blipFill>
                <a:blip r:embed="rId3"/>
                <a:stretch>
                  <a:fillRect l="-290" t="-33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C8193BF3-2E19-C580-A31F-F94EF03CF113}"/>
              </a:ext>
            </a:extLst>
          </p:cNvPr>
          <p:cNvSpPr>
            <a:spLocks noGrp="1"/>
          </p:cNvSpPr>
          <p:nvPr>
            <p:ph type="sldNum" sz="quarter" idx="12"/>
          </p:nvPr>
        </p:nvSpPr>
        <p:spPr/>
        <p:txBody>
          <a:bodyPr/>
          <a:lstStyle/>
          <a:p>
            <a:fld id="{DC660FAD-630A-40BB-A0C3-01001DFE1636}" type="slidenum">
              <a:rPr lang="en-IN" smtClean="0"/>
              <a:t>22</a:t>
            </a:fld>
            <a:endParaRPr lang="en-IN" dirty="0"/>
          </a:p>
        </p:txBody>
      </p:sp>
    </p:spTree>
    <p:extLst>
      <p:ext uri="{BB962C8B-B14F-4D97-AF65-F5344CB8AC3E}">
        <p14:creationId xmlns:p14="http://schemas.microsoft.com/office/powerpoint/2010/main" val="4280866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3AC2-3E03-49F8-56E1-6ACAC485252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FC3EFB-3A9E-128B-4948-B0CF6745564D}"/>
                  </a:ext>
                </a:extLst>
              </p:cNvPr>
              <p:cNvSpPr>
                <a:spLocks noGrp="1"/>
              </p:cNvSpPr>
              <p:nvPr>
                <p:ph idx="1"/>
              </p:nvPr>
            </p:nvSpPr>
            <p:spPr>
              <a:xfrm>
                <a:off x="838200" y="1532578"/>
                <a:ext cx="10515600" cy="4842822"/>
              </a:xfrm>
            </p:spPr>
            <p:txBody>
              <a:bodyPr>
                <a:normAutofit/>
              </a:bodyPr>
              <a:lstStyle/>
              <a:p>
                <a:r>
                  <a:rPr lang="en-US" sz="1700" dirty="0">
                    <a:latin typeface="Arial" panose="020B0604020202020204" pitchFamily="34" charset="0"/>
                    <a:cs typeface="Arial" panose="020B0604020202020204" pitchFamily="34" charset="0"/>
                  </a:rPr>
                  <a:t>At Node 5 is a destination node the packet is received from Node 3. </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𝑆𝑙𝑜𝑡</m:t>
                    </m:r>
                    <m:r>
                      <a:rPr lang="en-US" sz="1400" b="0" i="1"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𝑇𝑖𝑚𝑒</m:t>
                    </m:r>
                    <m:r>
                      <a:rPr lang="en-US" sz="1400" b="0" i="1" smtClean="0">
                        <a:latin typeface="Cambria Math" panose="02040503050406030204" pitchFamily="18" charset="0"/>
                        <a:cs typeface="Arial" panose="020B0604020202020204" pitchFamily="34" charset="0"/>
                      </a:rPr>
                      <m:t> </m:t>
                    </m:r>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µ</m:t>
                        </m:r>
                        <m:r>
                          <a:rPr lang="en-US" sz="1400" b="0" i="1" smtClean="0">
                            <a:latin typeface="Cambria Math" panose="02040503050406030204" pitchFamily="18" charset="0"/>
                            <a:cs typeface="Arial" panose="020B0604020202020204" pitchFamily="34" charset="0"/>
                          </a:rPr>
                          <m:t>𝑠</m:t>
                        </m:r>
                      </m:e>
                    </m:d>
                    <m:r>
                      <a:rPr lang="en-US" sz="1400" b="0" i="0" smtClean="0">
                        <a:latin typeface="Cambria Math" panose="02040503050406030204" pitchFamily="18" charset="0"/>
                        <a:cs typeface="Arial" panose="020B0604020202020204" pitchFamily="34" charset="0"/>
                      </a:rPr>
                      <m:t>=</m:t>
                    </m:r>
                    <m:r>
                      <a:rPr lang="en-US" sz="1400">
                        <a:latin typeface="Cambria Math" panose="02040503050406030204" pitchFamily="18" charset="0"/>
                      </a:rPr>
                      <m:t>731262</m:t>
                    </m:r>
                    <m:r>
                      <a:rPr lang="en-US" sz="1400" b="0" i="0" smtClean="0">
                        <a:latin typeface="Cambria Math" panose="02040503050406030204" pitchFamily="18" charset="0"/>
                        <a:cs typeface="Arial" panose="020B0604020202020204" pitchFamily="34" charset="0"/>
                      </a:rPr>
                      <m:t>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78.10</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52068.33</m:t>
                    </m:r>
                    <m:r>
                      <a:rPr lang="en-IN"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a:latin typeface="Cambria Math" panose="02040503050406030204" pitchFamily="18" charset="0"/>
                      </a:rPr>
                      <m:t>8</m:t>
                    </m:r>
                    <m:r>
                      <a:rPr lang="en-US" sz="1400" b="0" i="0" smtClean="0">
                        <a:latin typeface="Cambria Math" panose="02040503050406030204" pitchFamily="18" charset="0"/>
                      </a:rPr>
                      <m:t>14530.33</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endParaRPr lang="en-US" sz="14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Node 5 receives packet from Node 3 </a:t>
                </a:r>
                <a14:m>
                  <m:oMath xmlns:m="http://schemas.openxmlformats.org/officeDocument/2006/math">
                    <m:sSub>
                      <m:sSubPr>
                        <m:ctrlPr>
                          <a:rPr lang="en-US" sz="1700" i="1">
                            <a:latin typeface="Cambria Math" panose="02040503050406030204" pitchFamily="18" charset="0"/>
                            <a:cs typeface="Arial" panose="020B0604020202020204" pitchFamily="34" charset="0"/>
                          </a:rPr>
                        </m:ctrlPr>
                      </m:sSubPr>
                      <m:e>
                        <m:r>
                          <a:rPr lang="en-US" sz="1700" i="1">
                            <a:latin typeface="Cambria Math" panose="02040503050406030204" pitchFamily="18" charset="0"/>
                            <a:cs typeface="Arial" panose="020B0604020202020204" pitchFamily="34" charset="0"/>
                          </a:rPr>
                          <m:t>𝑑</m:t>
                        </m:r>
                      </m:e>
                      <m:sub>
                        <m:r>
                          <a:rPr lang="en-US" sz="1700" i="1">
                            <a:latin typeface="Cambria Math" panose="02040503050406030204" pitchFamily="18" charset="0"/>
                            <a:cs typeface="Arial" panose="020B0604020202020204" pitchFamily="34" charset="0"/>
                          </a:rPr>
                          <m:t>𝑝</m:t>
                        </m:r>
                      </m:sub>
                    </m:sSub>
                    <m:r>
                      <a:rPr lang="en-US" sz="1700" i="1">
                        <a:latin typeface="Cambria Math" panose="02040503050406030204" pitchFamily="18" charset="0"/>
                        <a:cs typeface="Arial" panose="020B0604020202020204" pitchFamily="34" charset="0"/>
                      </a:rPr>
                      <m:t>=40</m:t>
                    </m:r>
                    <m:r>
                      <a:rPr lang="en-US" sz="1700" i="1">
                        <a:latin typeface="Cambria Math" panose="02040503050406030204" pitchFamily="18" charset="0"/>
                        <a:cs typeface="Arial" panose="020B0604020202020204" pitchFamily="34" charset="0"/>
                      </a:rPr>
                      <m:t>𝑚</m:t>
                    </m:r>
                    <m:r>
                      <a:rPr lang="en-US" sz="1700" i="1">
                        <a:latin typeface="Cambria Math" panose="02040503050406030204" pitchFamily="18" charset="0"/>
                        <a:cs typeface="Arial" panose="020B0604020202020204" pitchFamily="34" charset="0"/>
                      </a:rPr>
                      <m:t> </m:t>
                    </m:r>
                    <m:sSub>
                      <m:sSubPr>
                        <m:ctrlPr>
                          <a:rPr lang="en-US" sz="1700" i="1">
                            <a:latin typeface="Cambria Math" panose="02040503050406030204" pitchFamily="18" charset="0"/>
                            <a:cs typeface="Arial" panose="020B0604020202020204" pitchFamily="34" charset="0"/>
                          </a:rPr>
                        </m:ctrlPr>
                      </m:sSubPr>
                      <m:e>
                        <m:r>
                          <a:rPr lang="en-US" sz="1700" i="1">
                            <a:latin typeface="Cambria Math" panose="02040503050406030204" pitchFamily="18" charset="0"/>
                            <a:cs typeface="Arial" panose="020B0604020202020204" pitchFamily="34" charset="0"/>
                          </a:rPr>
                          <m:t>𝑑</m:t>
                        </m:r>
                      </m:e>
                      <m:sub>
                        <m:r>
                          <a:rPr lang="en-US" sz="1700" i="1">
                            <a:latin typeface="Cambria Math" panose="02040503050406030204" pitchFamily="18" charset="0"/>
                            <a:cs typeface="Arial" panose="020B0604020202020204" pitchFamily="34" charset="0"/>
                          </a:rPr>
                          <m:t>𝑐</m:t>
                        </m:r>
                      </m:sub>
                    </m:sSub>
                    <m:r>
                      <a:rPr lang="en-US" sz="1700" i="1">
                        <a:latin typeface="Cambria Math" panose="02040503050406030204" pitchFamily="18" charset="0"/>
                        <a:cs typeface="Arial" panose="020B0604020202020204" pitchFamily="34" charset="0"/>
                      </a:rPr>
                      <m:t>=0</m:t>
                    </m:r>
                    <m:r>
                      <a:rPr lang="en-US" sz="1700" i="1">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at </a:t>
                </a:r>
                <a14:m>
                  <m:oMath xmlns:m="http://schemas.openxmlformats.org/officeDocument/2006/math">
                    <m:r>
                      <a:rPr lang="en-US" sz="1700" i="1" dirty="0">
                        <a:latin typeface="Cambria Math" panose="02040503050406030204" pitchFamily="18" charset="0"/>
                      </a:rPr>
                      <m:t>8</m:t>
                    </m:r>
                    <m:r>
                      <a:rPr lang="en-US" sz="1700" b="0" i="1" dirty="0" smtClean="0">
                        <a:latin typeface="Cambria Math" panose="02040503050406030204" pitchFamily="18" charset="0"/>
                      </a:rPr>
                      <m:t>14530.33</m:t>
                    </m:r>
                    <m:r>
                      <a:rPr lang="en-US" sz="1700" b="0" i="1" dirty="0" smtClean="0">
                        <a:latin typeface="Cambria Math" panose="02040503050406030204" pitchFamily="18" charset="0"/>
                        <a:cs typeface="Arial" panose="020B0604020202020204" pitchFamily="34" charset="0"/>
                      </a:rPr>
                      <m:t>µ</m:t>
                    </m:r>
                    <m:r>
                      <a:rPr lang="en-US" sz="1700" b="0" i="1" dirty="0" smtClean="0">
                        <a:latin typeface="Cambria Math" panose="02040503050406030204" pitchFamily="18" charset="0"/>
                        <a:cs typeface="Arial" panose="020B0604020202020204" pitchFamily="34" charset="0"/>
                      </a:rPr>
                      <m:t>𝑠</m:t>
                    </m:r>
                  </m:oMath>
                </a14:m>
                <a:r>
                  <a:rPr lang="en-US" sz="1700" dirty="0">
                    <a:latin typeface="Arial" panose="020B0604020202020204" pitchFamily="34" charset="0"/>
                    <a:cs typeface="Arial" panose="020B0604020202020204" pitchFamily="34" charset="0"/>
                  </a:rPr>
                  <a:t> (see in MAC_IN  in event trace).[Destination]</a:t>
                </a:r>
              </a:p>
              <a:p>
                <a:endParaRPr lang="en-US" sz="1700"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At Node 4 packet is received from Node 3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=40</m:t>
                    </m:r>
                    <m:r>
                      <a:rPr lang="en-US" sz="1700" b="0" i="1" smtClean="0">
                        <a:latin typeface="Cambria Math" panose="02040503050406030204" pitchFamily="18" charset="0"/>
                        <a:cs typeface="Arial" panose="020B0604020202020204" pitchFamily="34" charset="0"/>
                      </a:rPr>
                      <m:t>𝑚</m:t>
                    </m:r>
                    <m:r>
                      <a:rPr lang="en-US" sz="1700" b="0" i="1" smtClean="0">
                        <a:latin typeface="Cambria Math" panose="02040503050406030204" pitchFamily="18" charset="0"/>
                        <a:cs typeface="Arial" panose="020B0604020202020204" pitchFamily="34" charset="0"/>
                      </a:rPr>
                      <m:t> </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=120</m:t>
                    </m:r>
                    <m:r>
                      <a:rPr lang="en-US" sz="1700" b="0" i="1" smtClean="0">
                        <a:latin typeface="Cambria Math" panose="02040503050406030204" pitchFamily="18" charset="0"/>
                        <a:cs typeface="Arial" panose="020B0604020202020204" pitchFamily="34" charset="0"/>
                      </a:rPr>
                      <m:t>𝑚</m:t>
                    </m:r>
                  </m:oMath>
                </a14:m>
                <a:r>
                  <a:rPr lang="en-US" sz="1700" dirty="0">
                    <a:latin typeface="Arial" panose="020B0604020202020204" pitchFamily="34" charset="0"/>
                    <a:cs typeface="Arial" panose="020B0604020202020204" pitchFamily="34" charset="0"/>
                  </a:rPr>
                  <a:t> [Not a Qualified node]</a:t>
                </a:r>
              </a:p>
              <a:p>
                <a:pPr lvl="1"/>
                <a14:m>
                  <m:oMath xmlns:m="http://schemas.openxmlformats.org/officeDocument/2006/math">
                    <m:r>
                      <a:rPr lang="en-US" sz="1400" b="0" i="1" smtClean="0">
                        <a:latin typeface="Cambria Math" panose="02040503050406030204" pitchFamily="18" charset="0"/>
                        <a:cs typeface="Arial" panose="020B0604020202020204" pitchFamily="34" charset="0"/>
                      </a:rPr>
                      <m:t>𝑆𝑙𝑜𝑡</m:t>
                    </m:r>
                    <m:r>
                      <a:rPr lang="en-US" sz="1400" b="0" i="1"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𝑇𝑖𝑚𝑒</m:t>
                    </m:r>
                    <m:r>
                      <a:rPr lang="en-US" sz="1400" b="0" i="1" smtClean="0">
                        <a:latin typeface="Cambria Math" panose="02040503050406030204" pitchFamily="18" charset="0"/>
                        <a:cs typeface="Arial" panose="020B0604020202020204" pitchFamily="34" charset="0"/>
                      </a:rPr>
                      <m:t> </m:t>
                    </m:r>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µ</m:t>
                        </m:r>
                        <m:r>
                          <a:rPr lang="en-US" sz="1400" b="0" i="1" smtClean="0">
                            <a:latin typeface="Cambria Math" panose="02040503050406030204" pitchFamily="18" charset="0"/>
                            <a:cs typeface="Arial" panose="020B0604020202020204" pitchFamily="34" charset="0"/>
                          </a:rPr>
                          <m:t>𝑠</m:t>
                        </m:r>
                      </m:e>
                    </m:d>
                    <m:r>
                      <a:rPr lang="en-US" sz="1400" b="0" i="0" smtClean="0">
                        <a:latin typeface="Cambria Math" panose="02040503050406030204" pitchFamily="18" charset="0"/>
                        <a:cs typeface="Arial" panose="020B0604020202020204" pitchFamily="34" charset="0"/>
                      </a:rPr>
                      <m:t>=</m:t>
                    </m:r>
                    <m:r>
                      <a:rPr lang="en-US" sz="1400" b="0" i="0" smtClean="0">
                        <a:latin typeface="Cambria Math" panose="02040503050406030204" pitchFamily="18" charset="0"/>
                        <a:cs typeface="Arial" panose="020B0604020202020204" pitchFamily="34" charset="0"/>
                      </a:rPr>
                      <m:t>731262</m:t>
                    </m:r>
                    <m:r>
                      <a:rPr lang="en-US" sz="1400" b="0" i="0" smtClean="0">
                        <a:latin typeface="Cambria Math" panose="02040503050406030204" pitchFamily="18" charset="0"/>
                        <a:cs typeface="Arial" panose="020B0604020202020204" pitchFamily="34" charset="0"/>
                      </a:rPr>
                      <m:t>µ</m:t>
                    </m:r>
                    <m:r>
                      <m:rPr>
                        <m:sty m:val="p"/>
                      </m:rPr>
                      <a:rPr lang="en-US" sz="1400" b="0" i="0" smtClean="0">
                        <a:latin typeface="Cambria Math" panose="02040503050406030204" pitchFamily="18" charset="0"/>
                        <a:cs typeface="Arial" panose="020B0604020202020204" pitchFamily="34" charset="0"/>
                      </a:rPr>
                      <m:t>s</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𝑇𝑟𝑎𝑛𝑠𝑚𝑖𝑠𝑠𝑖𝑜𝑛𝑇𝑖𝑚𝑒</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d>
                          <m:dPr>
                            <m:ctrlPr>
                              <a:rPr lang="en-US" sz="1400" b="0" i="1" smtClean="0">
                                <a:latin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cs typeface="Arial" panose="020B0604020202020204" pitchFamily="34" charset="0"/>
                              </a:rPr>
                              <m:t>50+8+20</m:t>
                            </m:r>
                          </m:e>
                        </m:d>
                        <m:r>
                          <a:rPr lang="en-US" sz="1400" b="0" i="1" smtClean="0">
                            <a:latin typeface="Cambria Math" panose="02040503050406030204" pitchFamily="18" charset="0"/>
                            <a:cs typeface="Arial" panose="020B0604020202020204" pitchFamily="34" charset="0"/>
                          </a:rPr>
                          <m:t>×8</m:t>
                        </m:r>
                      </m:num>
                      <m:den>
                        <m:r>
                          <a:rPr lang="en-US" sz="1400" b="0" i="1" smtClean="0">
                            <a:latin typeface="Cambria Math" panose="02040503050406030204" pitchFamily="18" charset="0"/>
                            <a:cs typeface="Arial" panose="020B0604020202020204" pitchFamily="34" charset="0"/>
                          </a:rPr>
                          <m:t>0.02</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312</m:t>
                    </m:r>
                    <m:r>
                      <a:rPr lang="en-IN" sz="1400" b="0" i="1" smtClean="0">
                        <a:latin typeface="Cambria Math" panose="02040503050406030204" pitchFamily="18" charset="0"/>
                        <a:cs typeface="Arial" panose="020B0604020202020204" pitchFamily="34" charset="0"/>
                      </a:rPr>
                      <m:t>00</m:t>
                    </m:r>
                    <m:r>
                      <a:rPr lang="en-US"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14:m>
                  <m:oMath xmlns:m="http://schemas.openxmlformats.org/officeDocument/2006/math">
                    <m:r>
                      <a:rPr lang="en-IN" sz="1400" b="0" i="1" smtClean="0">
                        <a:latin typeface="Cambria Math" panose="02040503050406030204" pitchFamily="18" charset="0"/>
                        <a:cs typeface="Arial" panose="020B0604020202020204" pitchFamily="34" charset="0"/>
                      </a:rPr>
                      <m:t>𝑃𝑟𝑜𝑝𝑎𝑔𝑎𝑡𝑖𝑜𝑛𝐷𝑒𝑙𝑎𝑦</m:t>
                    </m:r>
                    <m:r>
                      <a:rPr lang="en-IN" sz="1400" b="0" i="1" smtClean="0">
                        <a:latin typeface="Cambria Math" panose="02040503050406030204" pitchFamily="18" charset="0"/>
                        <a:cs typeface="Arial" panose="020B0604020202020204" pitchFamily="34" charset="0"/>
                      </a:rPr>
                      <m:t> </m:t>
                    </m:r>
                    <m:d>
                      <m:dPr>
                        <m:ctrlPr>
                          <a:rPr lang="en-IN" sz="1400" b="0" i="1" smtClean="0">
                            <a:latin typeface="Cambria Math" panose="02040503050406030204" pitchFamily="18" charset="0"/>
                            <a:cs typeface="Arial" panose="020B0604020202020204" pitchFamily="34" charset="0"/>
                          </a:rPr>
                        </m:ctrlPr>
                      </m:dPr>
                      <m:e>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e>
                    </m:d>
                    <m:r>
                      <a:rPr lang="en-IN" sz="1400" b="0" i="1" smtClean="0">
                        <a:latin typeface="Cambria Math" panose="02040503050406030204" pitchFamily="18" charset="0"/>
                        <a:cs typeface="Arial" panose="020B0604020202020204" pitchFamily="34" charset="0"/>
                      </a:rPr>
                      <m:t>=</m:t>
                    </m:r>
                    <m:f>
                      <m:fPr>
                        <m:ctrlPr>
                          <a:rPr lang="en-IN" sz="1400" b="0" i="1" smtClean="0">
                            <a:latin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cs typeface="Arial" panose="020B0604020202020204" pitchFamily="34" charset="0"/>
                          </a:rPr>
                          <m:t>89.493</m:t>
                        </m:r>
                      </m:num>
                      <m:den>
                        <m:r>
                          <a:rPr lang="en-US" sz="1400" b="0" i="1" smtClean="0">
                            <a:latin typeface="Cambria Math" panose="02040503050406030204" pitchFamily="18" charset="0"/>
                            <a:cs typeface="Arial" panose="020B0604020202020204" pitchFamily="34" charset="0"/>
                          </a:rPr>
                          <m:t>1500</m:t>
                        </m:r>
                      </m:den>
                    </m:f>
                    <m:r>
                      <a:rPr lang="en-IN" sz="1400" b="0" i="1" smtClean="0">
                        <a:latin typeface="Cambria Math" panose="02040503050406030204" pitchFamily="18" charset="0"/>
                        <a:cs typeface="Arial" panose="020B0604020202020204" pitchFamily="34" charset="0"/>
                      </a:rPr>
                      <m:t>=</m:t>
                    </m:r>
                    <m:r>
                      <a:rPr lang="en-US" sz="1400" b="0" i="1" smtClean="0">
                        <a:latin typeface="Cambria Math" panose="02040503050406030204" pitchFamily="18" charset="0"/>
                        <a:cs typeface="Arial" panose="020B0604020202020204" pitchFamily="34" charset="0"/>
                      </a:rPr>
                      <m:t>59662</m:t>
                    </m:r>
                    <m:r>
                      <a:rPr lang="en-IN" sz="1400" b="0" i="1" smtClean="0">
                        <a:latin typeface="Cambria Math" panose="02040503050406030204" pitchFamily="18" charset="0"/>
                        <a:cs typeface="Arial" panose="020B0604020202020204" pitchFamily="34" charset="0"/>
                      </a:rPr>
                      <m:t> </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r>
                      <a:rPr lang="en-IN" sz="1400" b="0" i="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Total = </a:t>
                </a:r>
                <a14:m>
                  <m:oMath xmlns:m="http://schemas.openxmlformats.org/officeDocument/2006/math">
                    <m:r>
                      <a:rPr lang="en-US" sz="1400" b="0" i="0"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822124</m:t>
                    </m:r>
                    <m:r>
                      <a:rPr lang="en-IN" sz="1400" b="0" i="1" smtClean="0">
                        <a:latin typeface="Cambria Math" panose="02040503050406030204" pitchFamily="18" charset="0"/>
                        <a:cs typeface="Arial" panose="020B0604020202020204" pitchFamily="34" charset="0"/>
                      </a:rPr>
                      <m:t>𝜇</m:t>
                    </m:r>
                    <m:r>
                      <a:rPr lang="en-IN" sz="1400" b="0" i="1" smtClean="0">
                        <a:latin typeface="Cambria Math" panose="02040503050406030204" pitchFamily="18" charset="0"/>
                        <a:cs typeface="Arial" panose="020B0604020202020204" pitchFamily="34" charset="0"/>
                      </a:rPr>
                      <m:t>𝑠</m:t>
                    </m:r>
                  </m:oMath>
                </a14:m>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Checks packet in Q1 of Node 4 not present. Drops the packet at </a:t>
                </a:r>
                <a14:m>
                  <m:oMath xmlns:m="http://schemas.openxmlformats.org/officeDocument/2006/math">
                    <m:r>
                      <a:rPr lang="en-US" sz="1400" i="1" dirty="0">
                        <a:latin typeface="Cambria Math" panose="02040503050406030204" pitchFamily="18" charset="0"/>
                      </a:rPr>
                      <m:t>8</m:t>
                    </m:r>
                    <m:r>
                      <a:rPr lang="en-US" sz="1400" b="0" i="1" dirty="0" smtClean="0">
                        <a:latin typeface="Cambria Math" panose="02040503050406030204" pitchFamily="18" charset="0"/>
                      </a:rPr>
                      <m:t>22124</m:t>
                    </m:r>
                    <m:r>
                      <a:rPr lang="en-US" sz="1400" i="1" dirty="0" smtClean="0">
                        <a:latin typeface="Cambria Math" panose="02040503050406030204" pitchFamily="18" charset="0"/>
                        <a:cs typeface="Arial" panose="020B0604020202020204" pitchFamily="34" charset="0"/>
                      </a:rPr>
                      <m:t>µ</m:t>
                    </m:r>
                    <m:r>
                      <a:rPr lang="en-US" sz="1400" i="1" dirty="0" smtClean="0">
                        <a:latin typeface="Cambria Math" panose="02040503050406030204" pitchFamily="18" charset="0"/>
                        <a:cs typeface="Arial" panose="020B0604020202020204" pitchFamily="34" charset="0"/>
                      </a:rPr>
                      <m:t>𝑠</m:t>
                    </m:r>
                  </m:oMath>
                </a14:m>
                <a:r>
                  <a:rPr lang="en-US" sz="1800" dirty="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36FC3EFB-3A9E-128B-4948-B0CF6745564D}"/>
                  </a:ext>
                </a:extLst>
              </p:cNvPr>
              <p:cNvSpPr>
                <a:spLocks noGrp="1" noRot="1" noChangeAspect="1" noMove="1" noResize="1" noEditPoints="1" noAdjustHandles="1" noChangeArrowheads="1" noChangeShapeType="1" noTextEdit="1"/>
              </p:cNvSpPr>
              <p:nvPr>
                <p:ph idx="1"/>
              </p:nvPr>
            </p:nvSpPr>
            <p:spPr>
              <a:xfrm>
                <a:off x="838200" y="1532578"/>
                <a:ext cx="10515600" cy="4842822"/>
              </a:xfrm>
              <a:blipFill>
                <a:blip r:embed="rId3"/>
                <a:stretch>
                  <a:fillRect l="-290" t="-377"/>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80F7AB91-9485-51B0-BCBD-80C3009FD457}"/>
              </a:ext>
            </a:extLst>
          </p:cNvPr>
          <p:cNvSpPr>
            <a:spLocks noGrp="1"/>
          </p:cNvSpPr>
          <p:nvPr>
            <p:ph type="sldNum" sz="quarter" idx="12"/>
          </p:nvPr>
        </p:nvSpPr>
        <p:spPr/>
        <p:txBody>
          <a:bodyPr/>
          <a:lstStyle/>
          <a:p>
            <a:fld id="{DC660FAD-630A-40BB-A0C3-01001DFE1636}" type="slidenum">
              <a:rPr lang="en-IN" smtClean="0"/>
              <a:t>23</a:t>
            </a:fld>
            <a:endParaRPr lang="en-IN" dirty="0"/>
          </a:p>
        </p:txBody>
      </p:sp>
    </p:spTree>
    <p:extLst>
      <p:ext uri="{BB962C8B-B14F-4D97-AF65-F5344CB8AC3E}">
        <p14:creationId xmlns:p14="http://schemas.microsoft.com/office/powerpoint/2010/main" val="244316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489-E198-4D7E-EDAF-3AD2E61B6A36}"/>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Case 2: Next hop is a void zone</a:t>
            </a:r>
            <a:endParaRPr lang="en-IN"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277C6D8F-BC8E-BFD5-65F5-E8FFD499AC34}"/>
              </a:ext>
            </a:extLst>
          </p:cNvPr>
          <p:cNvSpPr txBox="1"/>
          <p:nvPr/>
        </p:nvSpPr>
        <p:spPr>
          <a:xfrm>
            <a:off x="540270" y="5003529"/>
            <a:ext cx="4840578" cy="1600438"/>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N1 is the source node. N5 is the destination node which is not in range with forwarding node N3 but is in range with other qualified node N2. Since next hop from N3 is a void zone, packets do not reach destination N5, from N3. Also, the sending time of N2 is larger such that N2 hears the ongoing transmission from N3 and stops its own transmission.</a:t>
            </a:r>
            <a:endParaRPr lang="en-IN" sz="1400"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8A065E80-B698-00AE-1A8B-77F83342558D}"/>
              </a:ext>
            </a:extLst>
          </p:cNvPr>
          <p:cNvGrpSpPr/>
          <p:nvPr/>
        </p:nvGrpSpPr>
        <p:grpSpPr>
          <a:xfrm>
            <a:off x="710560" y="1383905"/>
            <a:ext cx="4631322" cy="3297230"/>
            <a:chOff x="437333" y="1405034"/>
            <a:chExt cx="4853466" cy="4166919"/>
          </a:xfrm>
        </p:grpSpPr>
        <p:pic>
          <p:nvPicPr>
            <p:cNvPr id="35" name="Picture 34">
              <a:extLst>
                <a:ext uri="{FF2B5EF4-FFF2-40B4-BE49-F238E27FC236}">
                  <a16:creationId xmlns:a16="http://schemas.microsoft.com/office/drawing/2014/main" id="{4BB5FB75-5A5A-D59E-B484-AC562954B68C}"/>
                </a:ext>
              </a:extLst>
            </p:cNvPr>
            <p:cNvPicPr>
              <a:picLocks noChangeAspect="1"/>
            </p:cNvPicPr>
            <p:nvPr/>
          </p:nvPicPr>
          <p:blipFill>
            <a:blip r:embed="rId3"/>
            <a:stretch>
              <a:fillRect/>
            </a:stretch>
          </p:blipFill>
          <p:spPr>
            <a:xfrm>
              <a:off x="437333" y="1405034"/>
              <a:ext cx="4853466" cy="4166919"/>
            </a:xfrm>
            <a:prstGeom prst="rect">
              <a:avLst/>
            </a:prstGeom>
          </p:spPr>
        </p:pic>
        <p:sp>
          <p:nvSpPr>
            <p:cNvPr id="37" name="TextBox 36">
              <a:extLst>
                <a:ext uri="{FF2B5EF4-FFF2-40B4-BE49-F238E27FC236}">
                  <a16:creationId xmlns:a16="http://schemas.microsoft.com/office/drawing/2014/main" id="{DBA8FC4D-4159-E3FB-C171-BBE4CEA8919B}"/>
                </a:ext>
              </a:extLst>
            </p:cNvPr>
            <p:cNvSpPr txBox="1"/>
            <p:nvPr/>
          </p:nvSpPr>
          <p:spPr>
            <a:xfrm>
              <a:off x="1351503" y="2161430"/>
              <a:ext cx="862513"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N5 (0,0,0)</a:t>
              </a:r>
              <a:endParaRPr lang="en-IN" sz="12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E0D28E3-69EB-F254-E573-6AC4DBDAB190}"/>
                </a:ext>
              </a:extLst>
            </p:cNvPr>
            <p:cNvSpPr txBox="1"/>
            <p:nvPr/>
          </p:nvSpPr>
          <p:spPr>
            <a:xfrm>
              <a:off x="3570188" y="2779586"/>
              <a:ext cx="1258101"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 (90,30,-40)</a:t>
              </a:r>
              <a:endParaRPr lang="en-IN" sz="12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56A45D70-9F83-7B2E-3BFA-B040A0CF849F}"/>
                </a:ext>
              </a:extLst>
            </p:cNvPr>
            <p:cNvSpPr txBox="1"/>
            <p:nvPr/>
          </p:nvSpPr>
          <p:spPr>
            <a:xfrm>
              <a:off x="2160070" y="3096883"/>
              <a:ext cx="1172118"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 (10,40,-60)</a:t>
              </a:r>
              <a:endParaRPr lang="en-IN" sz="12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AD003967-49DF-736D-3B49-D3139183BA45}"/>
                </a:ext>
              </a:extLst>
            </p:cNvPr>
            <p:cNvSpPr txBox="1"/>
            <p:nvPr/>
          </p:nvSpPr>
          <p:spPr>
            <a:xfrm>
              <a:off x="2398069" y="3661630"/>
              <a:ext cx="137044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 (20,60,-100)</a:t>
              </a:r>
              <a:endParaRPr lang="en-IN" sz="12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5D31C1AE-F172-403A-3B39-2FD9BD288E05}"/>
                </a:ext>
              </a:extLst>
            </p:cNvPr>
            <p:cNvSpPr txBox="1"/>
            <p:nvPr/>
          </p:nvSpPr>
          <p:spPr>
            <a:xfrm>
              <a:off x="2432808" y="3967049"/>
              <a:ext cx="133570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 (27,70,-120)</a:t>
              </a:r>
              <a:endParaRPr lang="en-IN" sz="1200" dirty="0">
                <a:latin typeface="Arial" panose="020B0604020202020204" pitchFamily="34" charset="0"/>
                <a:cs typeface="Arial" panose="020B0604020202020204" pitchFamily="34" charset="0"/>
              </a:endParaRPr>
            </a:p>
          </p:txBody>
        </p:sp>
      </p:grpSp>
      <p:sp>
        <p:nvSpPr>
          <p:cNvPr id="3" name="TextBox 2">
            <a:extLst>
              <a:ext uri="{FF2B5EF4-FFF2-40B4-BE49-F238E27FC236}">
                <a16:creationId xmlns:a16="http://schemas.microsoft.com/office/drawing/2014/main" id="{71DBBA24-29AB-0C9E-1173-45174EA8056D}"/>
              </a:ext>
            </a:extLst>
          </p:cNvPr>
          <p:cNvSpPr txBox="1"/>
          <p:nvPr/>
        </p:nvSpPr>
        <p:spPr>
          <a:xfrm>
            <a:off x="1750967" y="4733576"/>
            <a:ext cx="2700815" cy="307777"/>
          </a:xfrm>
          <a:prstGeom prst="rect">
            <a:avLst/>
          </a:prstGeom>
          <a:noFill/>
        </p:spPr>
        <p:txBody>
          <a:bodyPr wrap="square" rtlCol="0">
            <a:spAutoFit/>
          </a:bodyPr>
          <a:lstStyle/>
          <a:p>
            <a:r>
              <a:rPr lang="en-US" sz="1400" dirty="0">
                <a:solidFill>
                  <a:schemeClr val="accent1"/>
                </a:solidFill>
                <a:latin typeface="Arial" panose="020B0604020202020204" pitchFamily="34" charset="0"/>
                <a:cs typeface="Arial" panose="020B0604020202020204" pitchFamily="34" charset="0"/>
              </a:rPr>
              <a:t>Scenario of interest</a:t>
            </a:r>
            <a:endParaRPr lang="en-IN" sz="1400" dirty="0">
              <a:solidFill>
                <a:schemeClr val="accent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6603B7B-159F-1944-CE62-B1BFE40E1229}"/>
              </a:ext>
            </a:extLst>
          </p:cNvPr>
          <p:cNvSpPr txBox="1"/>
          <p:nvPr/>
        </p:nvSpPr>
        <p:spPr>
          <a:xfrm>
            <a:off x="8098584" y="5002167"/>
            <a:ext cx="2700815" cy="307777"/>
          </a:xfrm>
          <a:prstGeom prst="rect">
            <a:avLst/>
          </a:prstGeom>
          <a:noFill/>
        </p:spPr>
        <p:txBody>
          <a:bodyPr wrap="square" rtlCol="0">
            <a:spAutoFit/>
          </a:bodyPr>
          <a:lstStyle/>
          <a:p>
            <a:r>
              <a:rPr lang="en-US" sz="1400" dirty="0">
                <a:solidFill>
                  <a:schemeClr val="accent1"/>
                </a:solidFill>
                <a:latin typeface="Arial" panose="020B0604020202020204" pitchFamily="34" charset="0"/>
                <a:cs typeface="Arial" panose="020B0604020202020204" pitchFamily="34" charset="0"/>
              </a:rPr>
              <a:t>Scenario created in NetSim</a:t>
            </a:r>
            <a:endParaRPr lang="en-IN" sz="1400" dirty="0">
              <a:solidFill>
                <a:schemeClr val="accent1"/>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D6FC057B-5E40-71ED-70AD-DADDA57221BC}"/>
              </a:ext>
            </a:extLst>
          </p:cNvPr>
          <p:cNvSpPr>
            <a:spLocks noGrp="1"/>
          </p:cNvSpPr>
          <p:nvPr>
            <p:ph type="sldNum" sz="quarter" idx="12"/>
          </p:nvPr>
        </p:nvSpPr>
        <p:spPr/>
        <p:txBody>
          <a:bodyPr/>
          <a:lstStyle/>
          <a:p>
            <a:fld id="{DC660FAD-630A-40BB-A0C3-01001DFE1636}" type="slidenum">
              <a:rPr lang="en-IN" smtClean="0"/>
              <a:t>24</a:t>
            </a:fld>
            <a:endParaRPr lang="en-IN" dirty="0"/>
          </a:p>
        </p:txBody>
      </p:sp>
      <p:sp>
        <p:nvSpPr>
          <p:cNvPr id="9" name="TextBox 8">
            <a:extLst>
              <a:ext uri="{FF2B5EF4-FFF2-40B4-BE49-F238E27FC236}">
                <a16:creationId xmlns:a16="http://schemas.microsoft.com/office/drawing/2014/main" id="{0DFA1F30-4996-1114-43D8-BC98FAAB708F}"/>
              </a:ext>
            </a:extLst>
          </p:cNvPr>
          <p:cNvSpPr txBox="1"/>
          <p:nvPr/>
        </p:nvSpPr>
        <p:spPr>
          <a:xfrm>
            <a:off x="6930757" y="5318570"/>
            <a:ext cx="311390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Largest Tx-Rx pair is (N1,N5)</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Slot length = 110082 µs</a:t>
            </a:r>
            <a:endParaRPr lang="en-IN" sz="1600" dirty="0">
              <a:latin typeface="Arial" panose="020B0604020202020204" pitchFamily="34" charset="0"/>
              <a:cs typeface="Arial" panose="020B0604020202020204" pitchFamily="34" charset="0"/>
            </a:endParaRPr>
          </a:p>
        </p:txBody>
      </p:sp>
      <p:pic>
        <p:nvPicPr>
          <p:cNvPr id="20" name="Content Placeholder 19">
            <a:extLst>
              <a:ext uri="{FF2B5EF4-FFF2-40B4-BE49-F238E27FC236}">
                <a16:creationId xmlns:a16="http://schemas.microsoft.com/office/drawing/2014/main" id="{675EB34B-622E-7E49-B81C-493CC4FD80CB}"/>
              </a:ext>
            </a:extLst>
          </p:cNvPr>
          <p:cNvPicPr>
            <a:picLocks noGrp="1" noChangeAspect="1"/>
          </p:cNvPicPr>
          <p:nvPr>
            <p:ph idx="1"/>
          </p:nvPr>
        </p:nvPicPr>
        <p:blipFill>
          <a:blip r:embed="rId4"/>
          <a:stretch>
            <a:fillRect/>
          </a:stretch>
        </p:blipFill>
        <p:spPr>
          <a:xfrm>
            <a:off x="6179363" y="1715695"/>
            <a:ext cx="5535407" cy="3230722"/>
          </a:xfrm>
        </p:spPr>
      </p:pic>
    </p:spTree>
    <p:extLst>
      <p:ext uri="{BB962C8B-B14F-4D97-AF65-F5344CB8AC3E}">
        <p14:creationId xmlns:p14="http://schemas.microsoft.com/office/powerpoint/2010/main" val="123755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E343-6DDD-FB31-D079-28D10FC5DCC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NetSim Results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5BAE145-2B28-2131-A692-685F7E64AD68}"/>
              </a:ext>
            </a:extLst>
          </p:cNvPr>
          <p:cNvSpPr txBox="1"/>
          <p:nvPr/>
        </p:nvSpPr>
        <p:spPr>
          <a:xfrm>
            <a:off x="1049365" y="4081825"/>
            <a:ext cx="10093269"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N1 is the source node which generates 100 packets. It receives 100 packets from neighboring nodes and discards the packets since it is an unqualified node.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N3 has the lower depth which is the qualified node, it receives 100 packets and forwards 100 packets received from N1.</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N2 receives 200 packets, 100 packets are unqualified node drop which are received from higher depth nodes,100 packets dropped from Q1.</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E7A864C-2986-B03E-0D27-8C636CC107DE}"/>
              </a:ext>
            </a:extLst>
          </p:cNvPr>
          <p:cNvSpPr>
            <a:spLocks noGrp="1"/>
          </p:cNvSpPr>
          <p:nvPr>
            <p:ph type="sldNum" sz="quarter" idx="12"/>
          </p:nvPr>
        </p:nvSpPr>
        <p:spPr/>
        <p:txBody>
          <a:bodyPr/>
          <a:lstStyle/>
          <a:p>
            <a:fld id="{DC660FAD-630A-40BB-A0C3-01001DFE1636}" type="slidenum">
              <a:rPr lang="en-IN" smtClean="0"/>
              <a:t>25</a:t>
            </a:fld>
            <a:endParaRPr lang="en-IN" dirty="0"/>
          </a:p>
        </p:txBody>
      </p:sp>
      <p:pic>
        <p:nvPicPr>
          <p:cNvPr id="6" name="Picture 5">
            <a:extLst>
              <a:ext uri="{FF2B5EF4-FFF2-40B4-BE49-F238E27FC236}">
                <a16:creationId xmlns:a16="http://schemas.microsoft.com/office/drawing/2014/main" id="{BE45BB54-1E6D-3F6E-1DCE-74155A7BB1FC}"/>
              </a:ext>
            </a:extLst>
          </p:cNvPr>
          <p:cNvPicPr>
            <a:picLocks noChangeAspect="1"/>
          </p:cNvPicPr>
          <p:nvPr/>
        </p:nvPicPr>
        <p:blipFill>
          <a:blip r:embed="rId3"/>
          <a:stretch>
            <a:fillRect/>
          </a:stretch>
        </p:blipFill>
        <p:spPr>
          <a:xfrm>
            <a:off x="1049365" y="1889765"/>
            <a:ext cx="9955520" cy="1671862"/>
          </a:xfrm>
          <a:prstGeom prst="rect">
            <a:avLst/>
          </a:prstGeom>
        </p:spPr>
      </p:pic>
    </p:spTree>
    <p:extLst>
      <p:ext uri="{BB962C8B-B14F-4D97-AF65-F5344CB8AC3E}">
        <p14:creationId xmlns:p14="http://schemas.microsoft.com/office/powerpoint/2010/main" val="367202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5210-BE6E-72C1-1A8C-9471FEAF1DC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2092E9-F58F-2DE4-550A-C4BFB5F2DD46}"/>
                  </a:ext>
                </a:extLst>
              </p:cNvPr>
              <p:cNvSpPr>
                <a:spLocks noGrp="1"/>
              </p:cNvSpPr>
              <p:nvPr>
                <p:ph idx="1"/>
              </p:nvPr>
            </p:nvSpPr>
            <p:spPr>
              <a:xfrm>
                <a:off x="838200" y="1825625"/>
                <a:ext cx="10515600" cy="4899266"/>
              </a:xfrm>
            </p:spPr>
            <p:txBody>
              <a:bodyPr>
                <a:normAutofit/>
              </a:bodyPr>
              <a:lstStyle/>
              <a:p>
                <a:r>
                  <a:rPr lang="en-US" sz="1800" dirty="0">
                    <a:latin typeface="Arial" panose="020B0604020202020204" pitchFamily="34" charset="0"/>
                    <a:cs typeface="Arial" panose="020B0604020202020204" pitchFamily="34" charset="0"/>
                  </a:rPr>
                  <a:t>Node N1 broadcasts the packet at </a:t>
                </a:r>
                <a14:m>
                  <m:oMath xmlns:m="http://schemas.openxmlformats.org/officeDocument/2006/math">
                    <m:r>
                      <a:rPr lang="en-US" sz="1800" i="1" dirty="0" smtClean="0">
                        <a:latin typeface="Cambria Math" panose="02040503050406030204" pitchFamily="18" charset="0"/>
                        <a:cs typeface="Arial" panose="020B0604020202020204" pitchFamily="34" charset="0"/>
                      </a:rPr>
                      <m:t>0</m:t>
                    </m:r>
                    <m:r>
                      <a:rPr lang="en-US" sz="1800" i="1" dirty="0" smtClean="0">
                        <a:latin typeface="Cambria Math" panose="02040503050406030204" pitchFamily="18" charset="0"/>
                        <a:cs typeface="Arial" panose="020B0604020202020204" pitchFamily="34" charset="0"/>
                      </a:rPr>
                      <m:t>𝑠</m:t>
                    </m:r>
                  </m:oMath>
                </a14:m>
                <a:r>
                  <a:rPr lang="en-US" sz="1800" dirty="0">
                    <a:latin typeface="Arial" panose="020B0604020202020204" pitchFamily="34" charset="0"/>
                    <a:cs typeface="Arial" panose="020B0604020202020204" pitchFamily="34" charset="0"/>
                  </a:rPr>
                  <a:t>. P</a:t>
                </a:r>
                <a:r>
                  <a:rPr lang="en-US" sz="1800" b="0" i="0" dirty="0">
                    <a:latin typeface="Arial" panose="020B0604020202020204" pitchFamily="34" charset="0"/>
                    <a:cs typeface="Arial" panose="020B0604020202020204" pitchFamily="34" charset="0"/>
                  </a:rPr>
                  <a:t>revious hop embedded in packet</a:t>
                </a:r>
                <a14:m>
                  <m:oMath xmlns:m="http://schemas.openxmlformats.org/officeDocument/2006/math">
                    <m:sSub>
                      <m:sSubPr>
                        <m:ctrlPr>
                          <a:rPr lang="en-US" sz="1800" b="0" i="1" dirty="0" smtClean="0">
                            <a:latin typeface="Cambria Math" panose="02040503050406030204" pitchFamily="18" charset="0"/>
                            <a:cs typeface="Arial" panose="020B0604020202020204" pitchFamily="34" charset="0"/>
                          </a:rPr>
                        </m:ctrlPr>
                      </m:sSubPr>
                      <m:e>
                        <m:r>
                          <a:rPr lang="en-US" sz="1800" b="0" i="1" dirty="0" smtClean="0">
                            <a:latin typeface="Cambria Math" panose="02040503050406030204" pitchFamily="18" charset="0"/>
                            <a:cs typeface="Arial" panose="020B0604020202020204" pitchFamily="34" charset="0"/>
                          </a:rPr>
                          <m:t>(</m:t>
                        </m:r>
                        <m:r>
                          <a:rPr lang="en-US" sz="1800" b="0" i="1" dirty="0" smtClean="0">
                            <a:latin typeface="Cambria Math" panose="02040503050406030204" pitchFamily="18" charset="0"/>
                            <a:cs typeface="Arial" panose="020B0604020202020204" pitchFamily="34" charset="0"/>
                          </a:rPr>
                          <m:t>𝑑</m:t>
                        </m:r>
                      </m:e>
                      <m:sub>
                        <m:r>
                          <a:rPr lang="en-US" sz="1800" b="0" i="1" dirty="0" smtClean="0">
                            <a:latin typeface="Cambria Math" panose="02040503050406030204" pitchFamily="18" charset="0"/>
                            <a:cs typeface="Arial" panose="020B0604020202020204" pitchFamily="34" charset="0"/>
                          </a:rPr>
                          <m:t>𝑝</m:t>
                        </m:r>
                      </m:sub>
                    </m:sSub>
                  </m:oMath>
                </a14:m>
                <a:r>
                  <a:rPr lang="en-US" sz="1800" b="0" i="0" dirty="0">
                    <a:latin typeface="Arial" panose="020B0604020202020204" pitchFamily="34" charset="0"/>
                    <a:cs typeface="Arial" panose="020B0604020202020204" pitchFamily="34" charset="0"/>
                  </a:rPr>
                  <a:t>)</a:t>
                </a:r>
                <a14:m>
                  <m:oMath xmlns:m="http://schemas.openxmlformats.org/officeDocument/2006/math">
                    <m:r>
                      <a:rPr lang="en-US" sz="1800" b="0" i="1" smtClean="0">
                        <a:latin typeface="Cambria Math" panose="02040503050406030204" pitchFamily="18" charset="0"/>
                        <a:cs typeface="Arial" panose="020B0604020202020204" pitchFamily="34" charset="0"/>
                      </a:rPr>
                      <m:t>=100</m:t>
                    </m:r>
                    <m:r>
                      <a:rPr lang="en-US" sz="1800" b="0" i="1" smtClean="0">
                        <a:latin typeface="Cambria Math" panose="02040503050406030204" pitchFamily="18" charset="0"/>
                        <a:cs typeface="Arial" panose="020B0604020202020204" pitchFamily="34" charset="0"/>
                      </a:rPr>
                      <m:t>𝑚</m:t>
                    </m:r>
                  </m:oMath>
                </a14:m>
                <a:endParaRPr lang="en-US" sz="18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N4 receives the packet from N1 at 46820.49 µs . Packet is dropped.[ not a qualified node]</a:t>
                </a:r>
              </a:p>
              <a:p>
                <a:pPr lvl="1"/>
                <a:r>
                  <a:rPr lang="en-US" sz="1400" dirty="0">
                    <a:latin typeface="Arial" panose="020B0604020202020204" pitchFamily="34" charset="0"/>
                    <a:cs typeface="Arial" panose="020B0604020202020204" pitchFamily="34" charset="0"/>
                  </a:rPr>
                  <a:t>N2 receives the packet from N1 at 61750.5 µs. [qualified node]. Sending time= 861750.50µs. Packet is not present in Q2 of N2, hence add packet and sending time to Q1 of N2. </a:t>
                </a:r>
              </a:p>
              <a:p>
                <a:pPr lvl="1"/>
                <a:r>
                  <a:rPr lang="en-US" sz="1400" dirty="0">
                    <a:latin typeface="Arial" panose="020B0604020202020204" pitchFamily="34" charset="0"/>
                    <a:cs typeface="Arial" panose="020B0604020202020204" pitchFamily="34" charset="0"/>
                  </a:rPr>
                  <a:t>N3 receives the packet from N1 at </a:t>
                </a:r>
                <a:r>
                  <a:rPr lang="en-US" sz="1400" dirty="0"/>
                  <a:t>95835.73</a:t>
                </a:r>
                <a:r>
                  <a:rPr lang="en-US" sz="1400" dirty="0">
                    <a:latin typeface="Arial" panose="020B0604020202020204" pitchFamily="34" charset="0"/>
                    <a:cs typeface="Arial" panose="020B0604020202020204" pitchFamily="34" charset="0"/>
                  </a:rPr>
                  <a:t> µs. [qualified node]. Sending time= 629169.06µs. Packet is not present in Q2 of N3, hence add packet and sending time to Q1 of N3. </a:t>
                </a:r>
              </a:p>
              <a:p>
                <a:r>
                  <a:rPr lang="en-US" sz="1800" dirty="0">
                    <a:latin typeface="Arial" panose="020B0604020202020204" pitchFamily="34" charset="0"/>
                    <a:cs typeface="Arial" panose="020B0604020202020204" pitchFamily="34" charset="0"/>
                  </a:rPr>
                  <a:t>Node N3 broadcasts the packet at </a:t>
                </a:r>
                <a14:m>
                  <m:oMath xmlns:m="http://schemas.openxmlformats.org/officeDocument/2006/math">
                    <m:r>
                      <a:rPr lang="en-US" sz="1800" b="0" i="1" dirty="0" smtClean="0">
                        <a:latin typeface="Cambria Math" panose="02040503050406030204" pitchFamily="18" charset="0"/>
                        <a:cs typeface="Arial" panose="020B0604020202020204" pitchFamily="34" charset="0"/>
                      </a:rPr>
                      <m:t>629169.065</m:t>
                    </m:r>
                    <m:r>
                      <a:rPr lang="en-US" sz="1800" i="1" dirty="0" smtClean="0">
                        <a:latin typeface="Cambria Math" panose="02040503050406030204" pitchFamily="18" charset="0"/>
                        <a:cs typeface="Arial" panose="020B0604020202020204" pitchFamily="34" charset="0"/>
                      </a:rPr>
                      <m:t>µ</m:t>
                    </m:r>
                    <m:r>
                      <a:rPr lang="en-US" sz="1800" i="1" dirty="0" smtClean="0">
                        <a:latin typeface="Cambria Math" panose="02040503050406030204" pitchFamily="18" charset="0"/>
                        <a:cs typeface="Arial" panose="020B0604020202020204" pitchFamily="34" charset="0"/>
                      </a:rPr>
                      <m:t>𝑠</m:t>
                    </m:r>
                  </m:oMath>
                </a14:m>
                <a:r>
                  <a:rPr lang="en-US" sz="1800" dirty="0">
                    <a:latin typeface="Arial" panose="020B0604020202020204" pitchFamily="34" charset="0"/>
                    <a:cs typeface="Arial" panose="020B0604020202020204" pitchFamily="34" charset="0"/>
                  </a:rPr>
                  <a:t> which has earlier sending time. </a:t>
                </a:r>
                <a:r>
                  <a:rPr lang="en-US" sz="1800" i="0" dirty="0">
                    <a:latin typeface="Arial" panose="020B0604020202020204" pitchFamily="34" charset="0"/>
                    <a:cs typeface="Arial" panose="020B0604020202020204" pitchFamily="34" charset="0"/>
                  </a:rPr>
                  <a:t>U</a:t>
                </a:r>
                <a:r>
                  <a:rPr lang="en-US" sz="1800" b="0" i="0" dirty="0">
                    <a:latin typeface="Arial" panose="020B0604020202020204" pitchFamily="34" charset="0"/>
                    <a:cs typeface="Arial" panose="020B0604020202020204" pitchFamily="34" charset="0"/>
                  </a:rPr>
                  <a:t>pdate </a:t>
                </a:r>
                <a14:m>
                  <m:oMath xmlns:m="http://schemas.openxmlformats.org/officeDocument/2006/math">
                    <m:sSub>
                      <m:sSubPr>
                        <m:ctrlPr>
                          <a:rPr lang="en-US" sz="1800" b="0" i="1" smtClean="0">
                            <a:latin typeface="Cambria Math" panose="02040503050406030204" pitchFamily="18" charset="0"/>
                            <a:cs typeface="Arial" panose="020B0604020202020204" pitchFamily="34" charset="0"/>
                          </a:rPr>
                        </m:ctrlPr>
                      </m:sSubPr>
                      <m:e>
                        <m:r>
                          <a:rPr lang="en-US" sz="1800" b="0" i="1" smtClean="0">
                            <a:latin typeface="Cambria Math" panose="02040503050406030204" pitchFamily="18" charset="0"/>
                            <a:cs typeface="Arial" panose="020B0604020202020204" pitchFamily="34" charset="0"/>
                          </a:rPr>
                          <m:t>𝑑</m:t>
                        </m:r>
                      </m:e>
                      <m:sub>
                        <m:r>
                          <a:rPr lang="en-US" sz="1800" b="0" i="1" smtClean="0">
                            <a:latin typeface="Cambria Math" panose="02040503050406030204" pitchFamily="18" charset="0"/>
                            <a:cs typeface="Arial" panose="020B0604020202020204" pitchFamily="34" charset="0"/>
                          </a:rPr>
                          <m:t>𝑝</m:t>
                        </m:r>
                      </m:sub>
                    </m:sSub>
                    <m:r>
                      <a:rPr lang="en-US" sz="1800" b="0" i="1" smtClean="0">
                        <a:latin typeface="Cambria Math" panose="02040503050406030204" pitchFamily="18" charset="0"/>
                        <a:cs typeface="Arial" panose="020B0604020202020204" pitchFamily="34" charset="0"/>
                      </a:rPr>
                      <m:t>=40</m:t>
                    </m:r>
                    <m:r>
                      <a:rPr lang="en-US" sz="1800" b="0" i="1" smtClean="0">
                        <a:latin typeface="Cambria Math" panose="02040503050406030204" pitchFamily="18" charset="0"/>
                        <a:cs typeface="Arial" panose="020B0604020202020204" pitchFamily="34" charset="0"/>
                      </a:rPr>
                      <m:t>𝑚</m:t>
                    </m:r>
                  </m:oMath>
                </a14:m>
                <a:r>
                  <a:rPr lang="en-US" sz="1800" dirty="0">
                    <a:latin typeface="Arial" panose="020B0604020202020204" pitchFamily="34" charset="0"/>
                    <a:cs typeface="Arial" panose="020B0604020202020204" pitchFamily="34" charset="0"/>
                  </a:rPr>
                  <a:t>.</a:t>
                </a:r>
              </a:p>
              <a:p>
                <a:pPr lvl="1"/>
                <a:r>
                  <a:rPr lang="en-US" sz="1400" dirty="0">
                    <a:latin typeface="Arial" panose="020B0604020202020204" pitchFamily="34" charset="0"/>
                    <a:cs typeface="Arial" panose="020B0604020202020204" pitchFamily="34" charset="0"/>
                  </a:rPr>
                  <a:t>N2 receives the packet from N3 at 747069.49µs. Checks packet in Q1 of Node 2, already present which has sending time </a:t>
                </a:r>
                <a14:m>
                  <m:oMath xmlns:m="http://schemas.openxmlformats.org/officeDocument/2006/math">
                    <m:r>
                      <a:rPr lang="en-US" sz="1400" b="0" i="1" smtClean="0">
                        <a:latin typeface="Cambria Math" panose="02040503050406030204" pitchFamily="18" charset="0"/>
                        <a:cs typeface="Arial" panose="020B0604020202020204" pitchFamily="34" charset="0"/>
                      </a:rPr>
                      <m:t>861750.5 </m:t>
                    </m:r>
                  </m:oMath>
                </a14:m>
                <a:r>
                  <a:rPr lang="en-US" sz="1400" dirty="0">
                    <a:latin typeface="Arial" panose="020B0604020202020204" pitchFamily="34" charset="0"/>
                    <a:cs typeface="Arial" panose="020B0604020202020204" pitchFamily="34" charset="0"/>
                  </a:rPr>
                  <a:t>(µs). Removes from </a:t>
                </a:r>
                <a:r>
                  <a:rPr lang="en-US" sz="1400" dirty="0"/>
                  <a:t>Q1 which can be seen as (Buffer Dropped) in packet trace </a:t>
                </a:r>
                <a:r>
                  <a:rPr lang="en-US" sz="1400" dirty="0">
                    <a:latin typeface="Arial" panose="020B0604020202020204" pitchFamily="34" charset="0"/>
                    <a:cs typeface="Arial" panose="020B0604020202020204" pitchFamily="34" charset="0"/>
                  </a:rPr>
                  <a:t>and drops the received packet at 747069.49µs. </a:t>
                </a:r>
              </a:p>
              <a:p>
                <a:pPr lvl="1"/>
                <a:r>
                  <a:rPr lang="en-US" sz="1400" dirty="0">
                    <a:latin typeface="Arial" panose="020B0604020202020204" pitchFamily="34" charset="0"/>
                    <a:cs typeface="Arial" panose="020B0604020202020204" pitchFamily="34" charset="0"/>
                  </a:rPr>
                  <a:t>N1 receives the packet from N3 at </a:t>
                </a:r>
                <a:r>
                  <a:rPr lang="en-US" sz="1400" dirty="0"/>
                  <a:t>756327.73</a:t>
                </a:r>
                <a:r>
                  <a:rPr lang="en-US" sz="1400" dirty="0">
                    <a:latin typeface="Arial" panose="020B0604020202020204" pitchFamily="34" charset="0"/>
                    <a:cs typeface="Arial" panose="020B0604020202020204" pitchFamily="34" charset="0"/>
                  </a:rPr>
                  <a:t>µs [not a qualified node] not in Q1 of N1 drop packet.</a:t>
                </a:r>
              </a:p>
              <a:p>
                <a:pPr lvl="1"/>
                <a:r>
                  <a:rPr lang="en-US" sz="1400" dirty="0">
                    <a:latin typeface="Arial" panose="020B0604020202020204" pitchFamily="34" charset="0"/>
                    <a:cs typeface="Arial" panose="020B0604020202020204" pitchFamily="34" charset="0"/>
                  </a:rPr>
                  <a:t>N5 do not receive packet from N3 which is the least depth to destination since it’s not in range. Packet gets errored.</a:t>
                </a:r>
              </a:p>
              <a:p>
                <a:pPr lvl="1"/>
                <a:r>
                  <a:rPr lang="en-US" sz="1400" dirty="0">
                    <a:latin typeface="Arial" panose="020B0604020202020204" pitchFamily="34" charset="0"/>
                    <a:cs typeface="Arial" panose="020B0604020202020204" pitchFamily="34" charset="0"/>
                  </a:rPr>
                  <a:t>Hence no packet reaches the destination.</a:t>
                </a:r>
              </a:p>
              <a:p>
                <a:pPr lvl="1"/>
                <a:endParaRPr lang="en-US" sz="14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562092E9-F58F-2DE4-550A-C4BFB5F2DD46}"/>
                  </a:ext>
                </a:extLst>
              </p:cNvPr>
              <p:cNvSpPr>
                <a:spLocks noGrp="1" noRot="1" noChangeAspect="1" noMove="1" noResize="1" noEditPoints="1" noAdjustHandles="1" noChangeArrowheads="1" noChangeShapeType="1" noTextEdit="1"/>
              </p:cNvSpPr>
              <p:nvPr>
                <p:ph idx="1"/>
              </p:nvPr>
            </p:nvSpPr>
            <p:spPr>
              <a:xfrm>
                <a:off x="838200" y="1825625"/>
                <a:ext cx="10515600" cy="4899266"/>
              </a:xfrm>
              <a:blipFill>
                <a:blip r:embed="rId2"/>
                <a:stretch>
                  <a:fillRect l="-406" t="-622" r="-17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03DE05FC-FA8C-38EB-FEA6-151D8E9E10AB}"/>
              </a:ext>
            </a:extLst>
          </p:cNvPr>
          <p:cNvSpPr>
            <a:spLocks noGrp="1"/>
          </p:cNvSpPr>
          <p:nvPr>
            <p:ph type="sldNum" sz="quarter" idx="12"/>
          </p:nvPr>
        </p:nvSpPr>
        <p:spPr/>
        <p:txBody>
          <a:bodyPr/>
          <a:lstStyle/>
          <a:p>
            <a:fld id="{DC660FAD-630A-40BB-A0C3-01001DFE1636}" type="slidenum">
              <a:rPr lang="en-IN" smtClean="0"/>
              <a:t>26</a:t>
            </a:fld>
            <a:endParaRPr lang="en-IN" dirty="0"/>
          </a:p>
        </p:txBody>
      </p:sp>
    </p:spTree>
    <p:extLst>
      <p:ext uri="{BB962C8B-B14F-4D97-AF65-F5344CB8AC3E}">
        <p14:creationId xmlns:p14="http://schemas.microsoft.com/office/powerpoint/2010/main" val="1913450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BC67-FE69-36EC-2690-0163DE06BFCB}"/>
              </a:ext>
            </a:extLst>
          </p:cNvPr>
          <p:cNvSpPr>
            <a:spLocks noGrp="1"/>
          </p:cNvSpPr>
          <p:nvPr>
            <p:ph type="title"/>
          </p:nvPr>
        </p:nvSpPr>
        <p:spPr>
          <a:xfrm>
            <a:off x="838200" y="545115"/>
            <a:ext cx="10515600" cy="1325563"/>
          </a:xfrm>
        </p:spPr>
        <p:txBody>
          <a:bodyPr/>
          <a:lstStyle/>
          <a:p>
            <a:r>
              <a:rPr lang="en-US" dirty="0">
                <a:latin typeface="Arial" panose="020B0604020202020204" pitchFamily="34" charset="0"/>
                <a:cs typeface="Arial" panose="020B0604020202020204" pitchFamily="34" charset="0"/>
              </a:rPr>
              <a:t>Case 3: If nodes are </a:t>
            </a:r>
            <a:r>
              <a:rPr lang="en-US" dirty="0"/>
              <a:t>at</a:t>
            </a:r>
            <a:r>
              <a:rPr lang="en-US" dirty="0">
                <a:latin typeface="Arial" panose="020B0604020202020204" pitchFamily="34" charset="0"/>
                <a:cs typeface="Arial" panose="020B0604020202020204" pitchFamily="34" charset="0"/>
              </a:rPr>
              <a:t> same depth and equidistant from source node</a:t>
            </a:r>
            <a:endParaRPr lang="en-IN" dirty="0">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E3DB20D7-9E3C-CDB9-D7E3-5D60FB5B02DA}"/>
              </a:ext>
            </a:extLst>
          </p:cNvPr>
          <p:cNvGrpSpPr/>
          <p:nvPr/>
        </p:nvGrpSpPr>
        <p:grpSpPr>
          <a:xfrm>
            <a:off x="768191" y="1901493"/>
            <a:ext cx="4302950" cy="3169157"/>
            <a:chOff x="157449" y="1641336"/>
            <a:chExt cx="4901463" cy="3852268"/>
          </a:xfrm>
        </p:grpSpPr>
        <p:pic>
          <p:nvPicPr>
            <p:cNvPr id="4" name="Picture 3">
              <a:extLst>
                <a:ext uri="{FF2B5EF4-FFF2-40B4-BE49-F238E27FC236}">
                  <a16:creationId xmlns:a16="http://schemas.microsoft.com/office/drawing/2014/main" id="{DC087D1B-D3E3-6964-F69D-E94BC47AC5EB}"/>
                </a:ext>
              </a:extLst>
            </p:cNvPr>
            <p:cNvPicPr>
              <a:picLocks noChangeAspect="1"/>
            </p:cNvPicPr>
            <p:nvPr/>
          </p:nvPicPr>
          <p:blipFill>
            <a:blip r:embed="rId3"/>
            <a:stretch>
              <a:fillRect/>
            </a:stretch>
          </p:blipFill>
          <p:spPr>
            <a:xfrm>
              <a:off x="157449" y="1641336"/>
              <a:ext cx="4901463" cy="3852268"/>
            </a:xfrm>
            <a:prstGeom prst="rect">
              <a:avLst/>
            </a:prstGeom>
          </p:spPr>
        </p:pic>
        <p:sp>
          <p:nvSpPr>
            <p:cNvPr id="3" name="TextBox 2">
              <a:extLst>
                <a:ext uri="{FF2B5EF4-FFF2-40B4-BE49-F238E27FC236}">
                  <a16:creationId xmlns:a16="http://schemas.microsoft.com/office/drawing/2014/main" id="{43A4254C-29EA-4628-1C9B-CCBF98C674EA}"/>
                </a:ext>
              </a:extLst>
            </p:cNvPr>
            <p:cNvSpPr txBox="1"/>
            <p:nvPr/>
          </p:nvSpPr>
          <p:spPr>
            <a:xfrm>
              <a:off x="2608181" y="2369361"/>
              <a:ext cx="1049419"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N5 (50,0,0)</a:t>
              </a:r>
              <a:endParaRPr lang="en-IN" sz="1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EB48046-5A40-8C46-A672-E5C8843D2348}"/>
                </a:ext>
              </a:extLst>
            </p:cNvPr>
            <p:cNvSpPr txBox="1"/>
            <p:nvPr/>
          </p:nvSpPr>
          <p:spPr>
            <a:xfrm>
              <a:off x="3096628" y="3239847"/>
              <a:ext cx="1325296" cy="29557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 (70,20,-50)</a:t>
              </a:r>
              <a:endParaRPr lang="en-IN" sz="1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3FD3FDA-A759-36EA-DD2B-4CAB7800FC9A}"/>
                </a:ext>
              </a:extLst>
            </p:cNvPr>
            <p:cNvSpPr txBox="1"/>
            <p:nvPr/>
          </p:nvSpPr>
          <p:spPr>
            <a:xfrm>
              <a:off x="1567329" y="3239847"/>
              <a:ext cx="1325296" cy="29557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 (30,20,-50)</a:t>
              </a:r>
              <a:endParaRPr lang="en-IN"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2A5C8FF-5502-DC96-34BA-92FF9F0DF4A5}"/>
                </a:ext>
              </a:extLst>
            </p:cNvPr>
            <p:cNvSpPr txBox="1"/>
            <p:nvPr/>
          </p:nvSpPr>
          <p:spPr>
            <a:xfrm>
              <a:off x="2695267" y="4094633"/>
              <a:ext cx="1475417" cy="29557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 (50,50,-100)</a:t>
              </a:r>
              <a:endParaRPr lang="en-IN"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60BA746-A7E9-5487-2C66-3629842A6621}"/>
                </a:ext>
              </a:extLst>
            </p:cNvPr>
            <p:cNvSpPr txBox="1"/>
            <p:nvPr/>
          </p:nvSpPr>
          <p:spPr>
            <a:xfrm>
              <a:off x="2683216" y="4822658"/>
              <a:ext cx="1475417" cy="29557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 (50,70,-120)</a:t>
              </a:r>
              <a:endParaRPr lang="en-IN" sz="1200" dirty="0">
                <a:latin typeface="Arial" panose="020B0604020202020204" pitchFamily="34" charset="0"/>
                <a:cs typeface="Arial" panose="020B0604020202020204" pitchFamily="34" charset="0"/>
              </a:endParaRPr>
            </a:p>
          </p:txBody>
        </p:sp>
      </p:grpSp>
      <p:sp>
        <p:nvSpPr>
          <p:cNvPr id="15" name="TextBox 14">
            <a:extLst>
              <a:ext uri="{FF2B5EF4-FFF2-40B4-BE49-F238E27FC236}">
                <a16:creationId xmlns:a16="http://schemas.microsoft.com/office/drawing/2014/main" id="{D8C478D6-F0F5-126B-A4C2-3D2166D9860A}"/>
              </a:ext>
            </a:extLst>
          </p:cNvPr>
          <p:cNvSpPr txBox="1"/>
          <p:nvPr/>
        </p:nvSpPr>
        <p:spPr>
          <a:xfrm>
            <a:off x="768191" y="5520407"/>
            <a:ext cx="4549652" cy="87716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N2 and N3 are at same depth 50m from N1 source node. Both have the same holding time.</a:t>
            </a:r>
            <a:endParaRPr lang="en-IN" sz="17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C50807C-3E8B-1E2C-A4BF-C837208FBED7}"/>
              </a:ext>
            </a:extLst>
          </p:cNvPr>
          <p:cNvSpPr txBox="1"/>
          <p:nvPr/>
        </p:nvSpPr>
        <p:spPr>
          <a:xfrm>
            <a:off x="1765717" y="5187976"/>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of interest</a:t>
            </a:r>
            <a:endParaRPr lang="en-IN" sz="1600" dirty="0">
              <a:solidFill>
                <a:schemeClr val="accent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1E18A69-7468-BA22-D534-8694E83EF0E1}"/>
              </a:ext>
            </a:extLst>
          </p:cNvPr>
          <p:cNvSpPr txBox="1"/>
          <p:nvPr/>
        </p:nvSpPr>
        <p:spPr>
          <a:xfrm>
            <a:off x="7392222" y="5197243"/>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created in NetSim</a:t>
            </a:r>
            <a:endParaRPr lang="en-IN" sz="1600" dirty="0">
              <a:solidFill>
                <a:schemeClr val="accent1"/>
              </a:solidFill>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340DAE22-74E9-FBC1-9C4E-35CE59EA6F65}"/>
              </a:ext>
            </a:extLst>
          </p:cNvPr>
          <p:cNvSpPr>
            <a:spLocks noGrp="1"/>
          </p:cNvSpPr>
          <p:nvPr>
            <p:ph type="sldNum" sz="quarter" idx="12"/>
          </p:nvPr>
        </p:nvSpPr>
        <p:spPr/>
        <p:txBody>
          <a:bodyPr/>
          <a:lstStyle/>
          <a:p>
            <a:fld id="{DC660FAD-630A-40BB-A0C3-01001DFE1636}" type="slidenum">
              <a:rPr lang="en-IN" smtClean="0"/>
              <a:t>27</a:t>
            </a:fld>
            <a:endParaRPr lang="en-IN" dirty="0"/>
          </a:p>
        </p:txBody>
      </p:sp>
      <p:sp>
        <p:nvSpPr>
          <p:cNvPr id="14" name="TextBox 13">
            <a:extLst>
              <a:ext uri="{FF2B5EF4-FFF2-40B4-BE49-F238E27FC236}">
                <a16:creationId xmlns:a16="http://schemas.microsoft.com/office/drawing/2014/main" id="{A0406428-6175-3A71-80F4-7A98A88281F6}"/>
              </a:ext>
            </a:extLst>
          </p:cNvPr>
          <p:cNvSpPr txBox="1"/>
          <p:nvPr/>
        </p:nvSpPr>
        <p:spPr>
          <a:xfrm>
            <a:off x="6968560" y="5535797"/>
            <a:ext cx="3238119"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Largest Tx-Rx pair is (N1,N5)</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Slot length = 105736 µs</a:t>
            </a:r>
            <a:endParaRPr lang="en-IN" sz="1600" dirty="0">
              <a:latin typeface="Arial" panose="020B0604020202020204" pitchFamily="34" charset="0"/>
              <a:cs typeface="Arial" panose="020B0604020202020204" pitchFamily="34" charset="0"/>
            </a:endParaRPr>
          </a:p>
        </p:txBody>
      </p:sp>
      <p:pic>
        <p:nvPicPr>
          <p:cNvPr id="19" name="Content Placeholder 18">
            <a:extLst>
              <a:ext uri="{FF2B5EF4-FFF2-40B4-BE49-F238E27FC236}">
                <a16:creationId xmlns:a16="http://schemas.microsoft.com/office/drawing/2014/main" id="{AF840728-2004-0268-A518-7D00B2D884EA}"/>
              </a:ext>
            </a:extLst>
          </p:cNvPr>
          <p:cNvPicPr>
            <a:picLocks noGrp="1" noChangeAspect="1"/>
          </p:cNvPicPr>
          <p:nvPr>
            <p:ph idx="1"/>
          </p:nvPr>
        </p:nvPicPr>
        <p:blipFill>
          <a:blip r:embed="rId4"/>
          <a:stretch>
            <a:fillRect/>
          </a:stretch>
        </p:blipFill>
        <p:spPr>
          <a:xfrm>
            <a:off x="5774368" y="1901493"/>
            <a:ext cx="5626505" cy="3293176"/>
          </a:xfrm>
        </p:spPr>
      </p:pic>
    </p:spTree>
    <p:extLst>
      <p:ext uri="{BB962C8B-B14F-4D97-AF65-F5344CB8AC3E}">
        <p14:creationId xmlns:p14="http://schemas.microsoft.com/office/powerpoint/2010/main" val="1719810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1CE4-8794-CCA1-F119-18AEDF9466B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NetSim Results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E7E8D4A-1095-E842-63BF-293005F8C471}"/>
              </a:ext>
            </a:extLst>
          </p:cNvPr>
          <p:cNvSpPr txBox="1"/>
          <p:nvPr/>
        </p:nvSpPr>
        <p:spPr>
          <a:xfrm>
            <a:off x="1062411" y="4001455"/>
            <a:ext cx="10291389"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N1 is the source node which generates 100 packets. It receives 100 packets from neighboring nodes and discards the packets since it is an unqualified node.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N2 and N3 receives 100 packets from N1. Since both have same holding time, they broadcast the packets at same time. The packets collide at destination.</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961E109-3DA0-C0FC-51B8-9D0640C7B48D}"/>
              </a:ext>
            </a:extLst>
          </p:cNvPr>
          <p:cNvSpPr>
            <a:spLocks noGrp="1"/>
          </p:cNvSpPr>
          <p:nvPr>
            <p:ph type="sldNum" sz="quarter" idx="12"/>
          </p:nvPr>
        </p:nvSpPr>
        <p:spPr/>
        <p:txBody>
          <a:bodyPr/>
          <a:lstStyle/>
          <a:p>
            <a:fld id="{DC660FAD-630A-40BB-A0C3-01001DFE1636}" type="slidenum">
              <a:rPr lang="en-IN" smtClean="0"/>
              <a:t>28</a:t>
            </a:fld>
            <a:endParaRPr lang="en-IN" dirty="0"/>
          </a:p>
        </p:txBody>
      </p:sp>
      <p:pic>
        <p:nvPicPr>
          <p:cNvPr id="6" name="Picture 5">
            <a:extLst>
              <a:ext uri="{FF2B5EF4-FFF2-40B4-BE49-F238E27FC236}">
                <a16:creationId xmlns:a16="http://schemas.microsoft.com/office/drawing/2014/main" id="{8E1DD996-3A25-DE60-2909-CB148E6417E2}"/>
              </a:ext>
            </a:extLst>
          </p:cNvPr>
          <p:cNvPicPr>
            <a:picLocks noChangeAspect="1"/>
          </p:cNvPicPr>
          <p:nvPr/>
        </p:nvPicPr>
        <p:blipFill>
          <a:blip r:embed="rId3"/>
          <a:stretch>
            <a:fillRect/>
          </a:stretch>
        </p:blipFill>
        <p:spPr>
          <a:xfrm>
            <a:off x="1062411" y="1908873"/>
            <a:ext cx="9942474" cy="1675952"/>
          </a:xfrm>
          <a:prstGeom prst="rect">
            <a:avLst/>
          </a:prstGeom>
        </p:spPr>
      </p:pic>
    </p:spTree>
    <p:extLst>
      <p:ext uri="{BB962C8B-B14F-4D97-AF65-F5344CB8AC3E}">
        <p14:creationId xmlns:p14="http://schemas.microsoft.com/office/powerpoint/2010/main" val="1638004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1B9A-A7A1-D2F2-407E-D89DD0A0775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939A32-1AE5-C02B-B9DC-2F6CE4286B9A}"/>
                  </a:ext>
                </a:extLst>
              </p:cNvPr>
              <p:cNvSpPr>
                <a:spLocks noGrp="1"/>
              </p:cNvSpPr>
              <p:nvPr>
                <p:ph idx="1"/>
              </p:nvPr>
            </p:nvSpPr>
            <p:spPr/>
            <p:txBody>
              <a:bodyPr/>
              <a:lstStyle/>
              <a:p>
                <a:r>
                  <a:rPr lang="en-US" sz="1800" dirty="0">
                    <a:latin typeface="Arial" panose="020B0604020202020204" pitchFamily="34" charset="0"/>
                    <a:cs typeface="Arial" panose="020B0604020202020204" pitchFamily="34" charset="0"/>
                  </a:rPr>
                  <a:t>Node N1 broadcasts the packet at </a:t>
                </a:r>
                <a14:m>
                  <m:oMath xmlns:m="http://schemas.openxmlformats.org/officeDocument/2006/math">
                    <m:r>
                      <a:rPr lang="en-US" sz="1800" i="1" dirty="0" smtClean="0">
                        <a:latin typeface="Cambria Math" panose="02040503050406030204" pitchFamily="18" charset="0"/>
                        <a:cs typeface="Arial" panose="020B0604020202020204" pitchFamily="34" charset="0"/>
                      </a:rPr>
                      <m:t>0</m:t>
                    </m:r>
                    <m:r>
                      <a:rPr lang="en-US" sz="1800" b="0" i="1" dirty="0" smtClean="0">
                        <a:latin typeface="Cambria Math" panose="02040503050406030204" pitchFamily="18" charset="0"/>
                        <a:cs typeface="Arial" panose="020B0604020202020204" pitchFamily="34" charset="0"/>
                      </a:rPr>
                      <m:t>𝑠</m:t>
                    </m:r>
                  </m:oMath>
                </a14:m>
                <a:r>
                  <a:rPr lang="en-US" sz="1800" dirty="0">
                    <a:latin typeface="Arial" panose="020B0604020202020204" pitchFamily="34" charset="0"/>
                    <a:cs typeface="Arial" panose="020B0604020202020204" pitchFamily="34" charset="0"/>
                  </a:rPr>
                  <a:t>. P</a:t>
                </a:r>
                <a:r>
                  <a:rPr lang="en-US" sz="1800" b="0" i="0" dirty="0">
                    <a:latin typeface="Arial" panose="020B0604020202020204" pitchFamily="34" charset="0"/>
                    <a:cs typeface="Arial" panose="020B0604020202020204" pitchFamily="34" charset="0"/>
                  </a:rPr>
                  <a:t>revious hop embedded in packet</a:t>
                </a:r>
                <a14:m>
                  <m:oMath xmlns:m="http://schemas.openxmlformats.org/officeDocument/2006/math">
                    <m:sSub>
                      <m:sSubPr>
                        <m:ctrlPr>
                          <a:rPr lang="en-US" sz="1800" b="0" i="1" dirty="0" smtClean="0">
                            <a:latin typeface="Cambria Math" panose="02040503050406030204" pitchFamily="18" charset="0"/>
                            <a:cs typeface="Arial" panose="020B0604020202020204" pitchFamily="34" charset="0"/>
                          </a:rPr>
                        </m:ctrlPr>
                      </m:sSubPr>
                      <m:e>
                        <m:r>
                          <a:rPr lang="en-US" sz="1800" b="0" i="1" dirty="0" smtClean="0">
                            <a:latin typeface="Cambria Math" panose="02040503050406030204" pitchFamily="18" charset="0"/>
                            <a:cs typeface="Arial" panose="020B0604020202020204" pitchFamily="34" charset="0"/>
                          </a:rPr>
                          <m:t>(</m:t>
                        </m:r>
                        <m:r>
                          <a:rPr lang="en-US" sz="1800" b="0" i="1" dirty="0" smtClean="0">
                            <a:latin typeface="Cambria Math" panose="02040503050406030204" pitchFamily="18" charset="0"/>
                            <a:cs typeface="Arial" panose="020B0604020202020204" pitchFamily="34" charset="0"/>
                          </a:rPr>
                          <m:t>𝑑</m:t>
                        </m:r>
                      </m:e>
                      <m:sub>
                        <m:r>
                          <a:rPr lang="en-US" sz="1800" b="0" i="1" dirty="0" smtClean="0">
                            <a:latin typeface="Cambria Math" panose="02040503050406030204" pitchFamily="18" charset="0"/>
                            <a:cs typeface="Arial" panose="020B0604020202020204" pitchFamily="34" charset="0"/>
                          </a:rPr>
                          <m:t>𝑝</m:t>
                        </m:r>
                      </m:sub>
                    </m:sSub>
                  </m:oMath>
                </a14:m>
                <a:r>
                  <a:rPr lang="en-US" sz="1800" b="0" i="0" dirty="0">
                    <a:latin typeface="Arial" panose="020B0604020202020204" pitchFamily="34" charset="0"/>
                    <a:cs typeface="Arial" panose="020B0604020202020204" pitchFamily="34" charset="0"/>
                  </a:rPr>
                  <a:t>)</a:t>
                </a:r>
                <a14:m>
                  <m:oMath xmlns:m="http://schemas.openxmlformats.org/officeDocument/2006/math">
                    <m:r>
                      <a:rPr lang="en-US" sz="1800" b="0" i="1" smtClean="0">
                        <a:latin typeface="Cambria Math" panose="02040503050406030204" pitchFamily="18" charset="0"/>
                        <a:cs typeface="Arial" panose="020B0604020202020204" pitchFamily="34" charset="0"/>
                      </a:rPr>
                      <m:t>=100</m:t>
                    </m:r>
                    <m:r>
                      <a:rPr lang="en-US" sz="1800" b="0" i="1" smtClean="0">
                        <a:latin typeface="Cambria Math" panose="02040503050406030204" pitchFamily="18" charset="0"/>
                        <a:cs typeface="Arial" panose="020B0604020202020204" pitchFamily="34" charset="0"/>
                      </a:rPr>
                      <m:t>𝑚</m:t>
                    </m:r>
                  </m:oMath>
                </a14:m>
                <a:endParaRPr lang="en-US" sz="18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N2 and N3 receives the packet from N1 at 72296.0934µs. [qualified node]. Sending time= 738962.76µs. Packet is not present in Q2 of N2 and N3, hence add packet and sending time to Q1 of N2 and N3. </a:t>
                </a:r>
              </a:p>
              <a:p>
                <a:pPr lvl="1"/>
                <a:r>
                  <a:rPr lang="en-US" sz="1400" dirty="0">
                    <a:latin typeface="Arial" panose="020B0604020202020204" pitchFamily="34" charset="0"/>
                    <a:cs typeface="Arial" panose="020B0604020202020204" pitchFamily="34" charset="0"/>
                  </a:rPr>
                  <a:t>N4 receives the packet from N1 at </a:t>
                </a:r>
                <a:r>
                  <a:rPr lang="en-US" sz="1400" dirty="0"/>
                  <a:t>50056.18</a:t>
                </a:r>
                <a:r>
                  <a:rPr lang="en-US" sz="1400" dirty="0">
                    <a:latin typeface="Arial" panose="020B0604020202020204" pitchFamily="34" charset="0"/>
                    <a:cs typeface="Arial" panose="020B0604020202020204" pitchFamily="34" charset="0"/>
                  </a:rPr>
                  <a:t>µs . Packet is dropped.[ not a qualified node]</a:t>
                </a:r>
              </a:p>
              <a:p>
                <a:r>
                  <a:rPr lang="en-US" sz="1800" dirty="0">
                    <a:latin typeface="Arial" panose="020B0604020202020204" pitchFamily="34" charset="0"/>
                    <a:cs typeface="Arial" panose="020B0604020202020204" pitchFamily="34" charset="0"/>
                  </a:rPr>
                  <a:t>Both N2 &amp; N3 broadcasts the packet at </a:t>
                </a:r>
                <a14:m>
                  <m:oMath xmlns:m="http://schemas.openxmlformats.org/officeDocument/2006/math">
                    <m:r>
                      <a:rPr lang="en-US" sz="1800" i="1" dirty="0">
                        <a:latin typeface="Cambria Math" panose="02040503050406030204" pitchFamily="18" charset="0"/>
                      </a:rPr>
                      <m:t>7</m:t>
                    </m:r>
                    <m:r>
                      <a:rPr lang="en-US" sz="1800" b="0" i="1" dirty="0" smtClean="0">
                        <a:latin typeface="Cambria Math" panose="02040503050406030204" pitchFamily="18" charset="0"/>
                      </a:rPr>
                      <m:t>38962.76</m:t>
                    </m:r>
                    <m:r>
                      <a:rPr lang="en-US" sz="1800" i="1" dirty="0" smtClean="0">
                        <a:latin typeface="Cambria Math" panose="02040503050406030204" pitchFamily="18" charset="0"/>
                        <a:cs typeface="Arial" panose="020B0604020202020204" pitchFamily="34" charset="0"/>
                      </a:rPr>
                      <m:t>µ</m:t>
                    </m:r>
                    <m:r>
                      <a:rPr lang="en-US" sz="1800" i="1" dirty="0" smtClean="0">
                        <a:latin typeface="Cambria Math" panose="02040503050406030204" pitchFamily="18" charset="0"/>
                        <a:cs typeface="Arial" panose="020B0604020202020204" pitchFamily="34" charset="0"/>
                      </a:rPr>
                      <m:t>𝑠</m:t>
                    </m:r>
                  </m:oMath>
                </a14:m>
                <a:r>
                  <a:rPr lang="en-US" sz="1800" dirty="0">
                    <a:latin typeface="Arial" panose="020B0604020202020204" pitchFamily="34" charset="0"/>
                    <a:cs typeface="Arial" panose="020B0604020202020204" pitchFamily="34" charset="0"/>
                  </a:rPr>
                  <a:t> which has earlier sending time. </a:t>
                </a:r>
                <a:r>
                  <a:rPr lang="en-US" sz="1800" i="0" dirty="0">
                    <a:latin typeface="Arial" panose="020B0604020202020204" pitchFamily="34" charset="0"/>
                    <a:cs typeface="Arial" panose="020B0604020202020204" pitchFamily="34" charset="0"/>
                  </a:rPr>
                  <a:t>U</a:t>
                </a:r>
                <a:r>
                  <a:rPr lang="en-US" sz="1800" b="0" i="0" dirty="0">
                    <a:latin typeface="Arial" panose="020B0604020202020204" pitchFamily="34" charset="0"/>
                    <a:cs typeface="Arial" panose="020B0604020202020204" pitchFamily="34" charset="0"/>
                  </a:rPr>
                  <a:t>pdate </a:t>
                </a:r>
                <a14:m>
                  <m:oMath xmlns:m="http://schemas.openxmlformats.org/officeDocument/2006/math">
                    <m:sSub>
                      <m:sSubPr>
                        <m:ctrlPr>
                          <a:rPr lang="en-US" sz="1800" b="0" i="1" smtClean="0">
                            <a:latin typeface="Cambria Math" panose="02040503050406030204" pitchFamily="18" charset="0"/>
                            <a:cs typeface="Arial" panose="020B0604020202020204" pitchFamily="34" charset="0"/>
                          </a:rPr>
                        </m:ctrlPr>
                      </m:sSubPr>
                      <m:e>
                        <m:r>
                          <a:rPr lang="en-US" sz="1800" b="0" i="1" smtClean="0">
                            <a:latin typeface="Cambria Math" panose="02040503050406030204" pitchFamily="18" charset="0"/>
                            <a:cs typeface="Arial" panose="020B0604020202020204" pitchFamily="34" charset="0"/>
                          </a:rPr>
                          <m:t>𝑑</m:t>
                        </m:r>
                      </m:e>
                      <m:sub>
                        <m:r>
                          <a:rPr lang="en-US" sz="1800" b="0" i="1" smtClean="0">
                            <a:latin typeface="Cambria Math" panose="02040503050406030204" pitchFamily="18" charset="0"/>
                            <a:cs typeface="Arial" panose="020B0604020202020204" pitchFamily="34" charset="0"/>
                          </a:rPr>
                          <m:t>𝑝</m:t>
                        </m:r>
                      </m:sub>
                    </m:sSub>
                    <m:r>
                      <a:rPr lang="en-US" sz="1800" b="0" i="1" smtClean="0">
                        <a:latin typeface="Cambria Math" panose="02040503050406030204" pitchFamily="18" charset="0"/>
                        <a:cs typeface="Arial" panose="020B0604020202020204" pitchFamily="34" charset="0"/>
                      </a:rPr>
                      <m:t>=50</m:t>
                    </m:r>
                    <m:r>
                      <a:rPr lang="en-US" sz="1800" b="0" i="1" smtClean="0">
                        <a:latin typeface="Cambria Math" panose="02040503050406030204" pitchFamily="18" charset="0"/>
                        <a:cs typeface="Arial" panose="020B0604020202020204" pitchFamily="34" charset="0"/>
                      </a:rPr>
                      <m:t>𝑚</m:t>
                    </m:r>
                  </m:oMath>
                </a14:m>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All</a:t>
                </a:r>
                <a:r>
                  <a:rPr lang="en-US" sz="1800" dirty="0"/>
                  <a:t> the packets get collided at destination N5. There is no retransmission in broadcast application.</a:t>
                </a:r>
                <a:endParaRPr lang="en-US" sz="18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82939A32-1AE5-C02B-B9DC-2F6CE4286B9A}"/>
                  </a:ext>
                </a:extLst>
              </p:cNvPr>
              <p:cNvSpPr>
                <a:spLocks noGrp="1" noRot="1" noChangeAspect="1" noMove="1" noResize="1" noEditPoints="1" noAdjustHandles="1" noChangeArrowheads="1" noChangeShapeType="1" noTextEdit="1"/>
              </p:cNvSpPr>
              <p:nvPr>
                <p:ph idx="1"/>
              </p:nvPr>
            </p:nvSpPr>
            <p:spPr>
              <a:blipFill>
                <a:blip r:embed="rId2"/>
                <a:stretch>
                  <a:fillRect l="-406" t="-70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82F3D538-1C14-746B-0045-371FEB7A66D4}"/>
              </a:ext>
            </a:extLst>
          </p:cNvPr>
          <p:cNvSpPr>
            <a:spLocks noGrp="1"/>
          </p:cNvSpPr>
          <p:nvPr>
            <p:ph type="sldNum" sz="quarter" idx="12"/>
          </p:nvPr>
        </p:nvSpPr>
        <p:spPr/>
        <p:txBody>
          <a:bodyPr/>
          <a:lstStyle/>
          <a:p>
            <a:fld id="{DC660FAD-630A-40BB-A0C3-01001DFE1636}" type="slidenum">
              <a:rPr lang="en-IN" smtClean="0"/>
              <a:t>29</a:t>
            </a:fld>
            <a:endParaRPr lang="en-IN" dirty="0"/>
          </a:p>
        </p:txBody>
      </p:sp>
    </p:spTree>
    <p:extLst>
      <p:ext uri="{BB962C8B-B14F-4D97-AF65-F5344CB8AC3E}">
        <p14:creationId xmlns:p14="http://schemas.microsoft.com/office/powerpoint/2010/main" val="241199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BE2A-140F-892F-D6B9-E51F30DAB0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DBR: Introduction</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15874F-79CA-D571-108D-06010A1D8BF2}"/>
                  </a:ext>
                </a:extLst>
              </p:cNvPr>
              <p:cNvSpPr>
                <a:spLocks noGrp="1"/>
              </p:cNvSpPr>
              <p:nvPr>
                <p:ph idx="1"/>
              </p:nvPr>
            </p:nvSpPr>
            <p:spPr>
              <a:xfrm>
                <a:off x="832711" y="1717872"/>
                <a:ext cx="6727166" cy="3824677"/>
              </a:xfrm>
            </p:spPr>
            <p:txBody>
              <a:bodyPr>
                <a:normAutofit fontScale="92500" lnSpcReduction="10000"/>
              </a:bodyPr>
              <a:lstStyle/>
              <a:p>
                <a:pPr algn="just"/>
                <a:r>
                  <a:rPr lang="en-US" sz="1800" dirty="0">
                    <a:latin typeface="Arial" panose="020B0604020202020204" pitchFamily="34" charset="0"/>
                    <a:cs typeface="Arial" panose="020B0604020202020204" pitchFamily="34" charset="0"/>
                  </a:rPr>
                  <a:t>Depth based routing (DBR) is an ad hoc routing protocol for under water acoustic networks</a:t>
                </a:r>
              </a:p>
              <a:p>
                <a:pPr algn="just"/>
                <a:r>
                  <a:rPr lang="en-US" sz="1800" dirty="0">
                    <a:latin typeface="Arial" panose="020B0604020202020204" pitchFamily="34" charset="0"/>
                    <a:cs typeface="Arial" panose="020B0604020202020204" pitchFamily="34" charset="0"/>
                  </a:rPr>
                  <a:t>Key concept: when a node receives a packet, it forwards it only if its own depth is lower than the depth recorded in the packet. Otherwise, it drops the packet.</a:t>
                </a:r>
              </a:p>
              <a:p>
                <a:pPr algn="just"/>
                <a:r>
                  <a:rPr lang="en-US" sz="1800" dirty="0">
                    <a:latin typeface="Arial" panose="020B0604020202020204" pitchFamily="34" charset="0"/>
                    <a:cs typeface="Arial" panose="020B0604020202020204" pitchFamily="34" charset="0"/>
                  </a:rPr>
                  <a:t>When node receives a packet, it compares the depth of the previous hop (</a:t>
                </a:r>
                <a14:m>
                  <m:oMath xmlns:m="http://schemas.openxmlformats.org/officeDocument/2006/math">
                    <m:sSub>
                      <m:sSubPr>
                        <m:ctrlPr>
                          <a:rPr lang="en-US" sz="1800" i="1">
                            <a:latin typeface="Cambria Math" panose="02040503050406030204" pitchFamily="18" charset="0"/>
                            <a:cs typeface="Arial" panose="020B0604020202020204" pitchFamily="34" charset="0"/>
                          </a:rPr>
                        </m:ctrlPr>
                      </m:sSubPr>
                      <m:e>
                        <m:r>
                          <a:rPr lang="en-US" sz="1800" i="1">
                            <a:latin typeface="Cambria Math" panose="02040503050406030204" pitchFamily="18" charset="0"/>
                            <a:cs typeface="Arial" panose="020B0604020202020204" pitchFamily="34" charset="0"/>
                          </a:rPr>
                          <m:t>𝑑</m:t>
                        </m:r>
                      </m:e>
                      <m:sub>
                        <m:r>
                          <a:rPr lang="en-US" sz="1800" i="1">
                            <a:latin typeface="Cambria Math" panose="02040503050406030204" pitchFamily="18" charset="0"/>
                            <a:cs typeface="Arial" panose="020B0604020202020204" pitchFamily="34" charset="0"/>
                          </a:rPr>
                          <m:t>𝑝</m:t>
                        </m:r>
                      </m:sub>
                    </m:sSub>
                  </m:oMath>
                </a14:m>
                <a:r>
                  <a:rPr lang="en-US" sz="1800" dirty="0">
                    <a:latin typeface="Arial" panose="020B0604020202020204" pitchFamily="34" charset="0"/>
                    <a:cs typeface="Arial" panose="020B0604020202020204" pitchFamily="34" charset="0"/>
                  </a:rPr>
                  <a:t>), against its own depth (</a:t>
                </a:r>
                <a14:m>
                  <m:oMath xmlns:m="http://schemas.openxmlformats.org/officeDocument/2006/math">
                    <m:sSub>
                      <m:sSubPr>
                        <m:ctrlPr>
                          <a:rPr lang="en-US" sz="1800" i="1" smtClean="0">
                            <a:latin typeface="Cambria Math" panose="02040503050406030204" pitchFamily="18" charset="0"/>
                            <a:cs typeface="Arial" panose="020B0604020202020204" pitchFamily="34" charset="0"/>
                          </a:rPr>
                        </m:ctrlPr>
                      </m:sSubPr>
                      <m:e>
                        <m:r>
                          <a:rPr lang="en-US" sz="1800" b="0" i="1" smtClean="0">
                            <a:latin typeface="Cambria Math" panose="02040503050406030204" pitchFamily="18" charset="0"/>
                            <a:cs typeface="Arial" panose="020B0604020202020204" pitchFamily="34" charset="0"/>
                          </a:rPr>
                          <m:t>𝑑</m:t>
                        </m:r>
                      </m:e>
                      <m:sub>
                        <m:r>
                          <a:rPr lang="en-US" sz="1800" b="0" i="1" smtClean="0">
                            <a:latin typeface="Cambria Math" panose="02040503050406030204" pitchFamily="18" charset="0"/>
                            <a:cs typeface="Arial" panose="020B0604020202020204" pitchFamily="34" charset="0"/>
                          </a:rPr>
                          <m:t>𝑐</m:t>
                        </m:r>
                      </m:sub>
                    </m:sSub>
                  </m:oMath>
                </a14:m>
                <a:r>
                  <a:rPr lang="en-US" sz="1800" dirty="0">
                    <a:latin typeface="Arial" panose="020B0604020202020204" pitchFamily="34" charset="0"/>
                    <a:cs typeface="Arial" panose="020B0604020202020204" pitchFamily="34" charset="0"/>
                  </a:rPr>
                  <a:t>).</a:t>
                </a:r>
              </a:p>
              <a:p>
                <a:pPr lvl="1" algn="just"/>
                <a:r>
                  <a:rPr lang="en-US" sz="1600" dirty="0">
                    <a:latin typeface="Arial" panose="020B0604020202020204" pitchFamily="34" charset="0"/>
                    <a:cs typeface="Arial" panose="020B0604020202020204" pitchFamily="34" charset="0"/>
                  </a:rPr>
                  <a:t>If the receiving node is closer to the water surface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𝑑</m:t>
                        </m:r>
                      </m:e>
                      <m:sub>
                        <m:r>
                          <a:rPr lang="en-US" sz="1600" i="1">
                            <a:latin typeface="Cambria Math" panose="02040503050406030204" pitchFamily="18" charset="0"/>
                            <a:cs typeface="Arial" panose="020B0604020202020204" pitchFamily="34" charset="0"/>
                          </a:rPr>
                          <m:t>𝑐</m:t>
                        </m:r>
                      </m:sub>
                    </m:sSub>
                    <m:r>
                      <a:rPr lang="en-IN" sz="1600" b="0" i="1" smtClean="0">
                        <a:latin typeface="Cambria Math" panose="02040503050406030204" pitchFamily="18" charset="0"/>
                        <a:cs typeface="Arial" panose="020B0604020202020204" pitchFamily="34" charset="0"/>
                      </a:rPr>
                      <m:t>&lt;</m:t>
                    </m:r>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𝑑</m:t>
                        </m:r>
                      </m:e>
                      <m:sub>
                        <m:r>
                          <a:rPr lang="en-IN" sz="1600" b="0" i="1" smtClean="0">
                            <a:latin typeface="Cambria Math" panose="02040503050406030204" pitchFamily="18" charset="0"/>
                            <a:cs typeface="Arial" panose="020B0604020202020204" pitchFamily="34" charset="0"/>
                          </a:rPr>
                          <m:t>𝑝</m:t>
                        </m:r>
                      </m:sub>
                    </m:sSub>
                  </m:oMath>
                </a14:m>
                <a:r>
                  <a:rPr lang="en-US" sz="1600" dirty="0">
                    <a:latin typeface="Arial" panose="020B0604020202020204" pitchFamily="34" charset="0"/>
                    <a:cs typeface="Arial" panose="020B0604020202020204" pitchFamily="34" charset="0"/>
                  </a:rPr>
                  <a:t>), it considers itself eligible to forward the packet. </a:t>
                </a:r>
              </a:p>
              <a:p>
                <a:pPr lvl="1" algn="just"/>
                <a:r>
                  <a:rPr lang="en-US" sz="1600" dirty="0">
                    <a:latin typeface="Arial" panose="020B0604020202020204" pitchFamily="34" charset="0"/>
                    <a:cs typeface="Arial" panose="020B0604020202020204" pitchFamily="34" charset="0"/>
                  </a:rPr>
                  <a:t>If the receiving node is farther from the surface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𝑑</m:t>
                        </m:r>
                      </m:e>
                      <m:sub>
                        <m:r>
                          <a:rPr lang="en-US" sz="1600" i="1">
                            <a:latin typeface="Cambria Math" panose="02040503050406030204" pitchFamily="18" charset="0"/>
                            <a:cs typeface="Arial" panose="020B0604020202020204" pitchFamily="34" charset="0"/>
                          </a:rPr>
                          <m:t>𝑐</m:t>
                        </m:r>
                      </m:sub>
                    </m:sSub>
                    <m:r>
                      <a:rPr lang="en-IN" sz="1600" b="0" i="1" smtClean="0">
                        <a:latin typeface="Cambria Math" panose="02040503050406030204" pitchFamily="18" charset="0"/>
                        <a:cs typeface="Arial" panose="020B0604020202020204" pitchFamily="34" charset="0"/>
                      </a:rPr>
                      <m:t>&gt;</m:t>
                    </m:r>
                    <m:sSub>
                      <m:sSubPr>
                        <m:ctrlPr>
                          <a:rPr lang="en-IN" sz="1600" b="0" i="1" smtClean="0">
                            <a:latin typeface="Cambria Math" panose="02040503050406030204" pitchFamily="18" charset="0"/>
                            <a:cs typeface="Arial" panose="020B0604020202020204" pitchFamily="34" charset="0"/>
                          </a:rPr>
                        </m:ctrlPr>
                      </m:sSubPr>
                      <m:e>
                        <m:r>
                          <a:rPr lang="en-IN" sz="1600" b="0" i="1" smtClean="0">
                            <a:latin typeface="Cambria Math" panose="02040503050406030204" pitchFamily="18" charset="0"/>
                            <a:cs typeface="Arial" panose="020B0604020202020204" pitchFamily="34" charset="0"/>
                          </a:rPr>
                          <m:t>𝑑</m:t>
                        </m:r>
                      </m:e>
                      <m:sub>
                        <m:r>
                          <a:rPr lang="en-IN" sz="1600" b="0" i="1" smtClean="0">
                            <a:latin typeface="Cambria Math" panose="02040503050406030204" pitchFamily="18" charset="0"/>
                            <a:cs typeface="Arial" panose="020B0604020202020204" pitchFamily="34" charset="0"/>
                          </a:rPr>
                          <m:t>𝑝</m:t>
                        </m:r>
                      </m:sub>
                    </m:sSub>
                  </m:oMath>
                </a14:m>
                <a:r>
                  <a:rPr lang="en-US" sz="1600" dirty="0">
                    <a:latin typeface="Arial" panose="020B0604020202020204" pitchFamily="34" charset="0"/>
                    <a:cs typeface="Arial" panose="020B0604020202020204" pitchFamily="34" charset="0"/>
                  </a:rPr>
                  <a:t>) it drops the packet because the packet comes from a node that is already closer to the surface. </a:t>
                </a:r>
              </a:p>
              <a:p>
                <a:pPr algn="just"/>
                <a:r>
                  <a:rPr lang="en-US" sz="1800" dirty="0">
                    <a:latin typeface="Arial" panose="020B0604020202020204" pitchFamily="34" charset="0"/>
                    <a:cs typeface="Arial" panose="020B0604020202020204" pitchFamily="34" charset="0"/>
                  </a:rPr>
                  <a:t>DBR packet header has three fields: Sender ID, Packet Sequence Number, and Depth</a:t>
                </a:r>
              </a:p>
            </p:txBody>
          </p:sp>
        </mc:Choice>
        <mc:Fallback xmlns="">
          <p:sp>
            <p:nvSpPr>
              <p:cNvPr id="3" name="Content Placeholder 2">
                <a:extLst>
                  <a:ext uri="{FF2B5EF4-FFF2-40B4-BE49-F238E27FC236}">
                    <a16:creationId xmlns:a16="http://schemas.microsoft.com/office/drawing/2014/main" id="{8615874F-79CA-D571-108D-06010A1D8BF2}"/>
                  </a:ext>
                </a:extLst>
              </p:cNvPr>
              <p:cNvSpPr>
                <a:spLocks noGrp="1" noRot="1" noChangeAspect="1" noMove="1" noResize="1" noEditPoints="1" noAdjustHandles="1" noChangeArrowheads="1" noChangeShapeType="1" noTextEdit="1"/>
              </p:cNvSpPr>
              <p:nvPr>
                <p:ph idx="1"/>
              </p:nvPr>
            </p:nvSpPr>
            <p:spPr>
              <a:xfrm>
                <a:off x="832711" y="1717872"/>
                <a:ext cx="6727166" cy="3824677"/>
              </a:xfrm>
              <a:blipFill>
                <a:blip r:embed="rId3"/>
                <a:stretch>
                  <a:fillRect l="-453" t="-1276" r="-544"/>
                </a:stretch>
              </a:blipFill>
            </p:spPr>
            <p:txBody>
              <a:bodyPr/>
              <a:lstStyle/>
              <a:p>
                <a:r>
                  <a:rPr lang="en-IN">
                    <a:noFill/>
                  </a:rPr>
                  <a:t> </a:t>
                </a:r>
              </a:p>
            </p:txBody>
          </p:sp>
        </mc:Fallback>
      </mc:AlternateContent>
      <p:pic>
        <p:nvPicPr>
          <p:cNvPr id="4" name="Content Placeholder 4">
            <a:extLst>
              <a:ext uri="{FF2B5EF4-FFF2-40B4-BE49-F238E27FC236}">
                <a16:creationId xmlns:a16="http://schemas.microsoft.com/office/drawing/2014/main" id="{FED26D09-4392-8834-FF53-9D3D2CA33D3B}"/>
              </a:ext>
            </a:extLst>
          </p:cNvPr>
          <p:cNvPicPr>
            <a:picLocks noChangeAspect="1"/>
          </p:cNvPicPr>
          <p:nvPr/>
        </p:nvPicPr>
        <p:blipFill rotWithShape="1">
          <a:blip r:embed="rId4"/>
          <a:srcRect b="28431"/>
          <a:stretch/>
        </p:blipFill>
        <p:spPr>
          <a:xfrm>
            <a:off x="7720579" y="1432428"/>
            <a:ext cx="4223306" cy="1224137"/>
          </a:xfrm>
          <a:prstGeom prst="rect">
            <a:avLst/>
          </a:prstGeom>
        </p:spPr>
      </p:pic>
      <p:pic>
        <p:nvPicPr>
          <p:cNvPr id="30" name="Picture 29" descr="A screenshot of a computer game&#10;&#10;Description automatically generated">
            <a:extLst>
              <a:ext uri="{FF2B5EF4-FFF2-40B4-BE49-F238E27FC236}">
                <a16:creationId xmlns:a16="http://schemas.microsoft.com/office/drawing/2014/main" id="{233D5A3F-6D5B-47E7-0A74-5A93DBE541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9877" y="2789777"/>
            <a:ext cx="4650948" cy="3327645"/>
          </a:xfrm>
          <a:prstGeom prst="rect">
            <a:avLst/>
          </a:prstGeom>
        </p:spPr>
      </p:pic>
      <p:sp>
        <p:nvSpPr>
          <p:cNvPr id="5" name="Slide Number Placeholder 4">
            <a:extLst>
              <a:ext uri="{FF2B5EF4-FFF2-40B4-BE49-F238E27FC236}">
                <a16:creationId xmlns:a16="http://schemas.microsoft.com/office/drawing/2014/main" id="{D0758A5C-5817-800B-1C6C-A15F63930094}"/>
              </a:ext>
            </a:extLst>
          </p:cNvPr>
          <p:cNvSpPr>
            <a:spLocks noGrp="1"/>
          </p:cNvSpPr>
          <p:nvPr>
            <p:ph type="sldNum" sz="quarter" idx="12"/>
          </p:nvPr>
        </p:nvSpPr>
        <p:spPr/>
        <p:txBody>
          <a:bodyPr/>
          <a:lstStyle/>
          <a:p>
            <a:fld id="{DC660FAD-630A-40BB-A0C3-01001DFE1636}" type="slidenum">
              <a:rPr lang="en-IN" smtClean="0"/>
              <a:t>3</a:t>
            </a:fld>
            <a:endParaRPr lang="en-IN" dirty="0"/>
          </a:p>
        </p:txBody>
      </p:sp>
    </p:spTree>
    <p:extLst>
      <p:ext uri="{BB962C8B-B14F-4D97-AF65-F5344CB8AC3E}">
        <p14:creationId xmlns:p14="http://schemas.microsoft.com/office/powerpoint/2010/main" val="4151039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451B-1D17-DAFD-C8F3-36B6FCB68E2A}"/>
              </a:ext>
            </a:extLst>
          </p:cNvPr>
          <p:cNvSpPr>
            <a:spLocks noGrp="1"/>
          </p:cNvSpPr>
          <p:nvPr>
            <p:ph type="title"/>
          </p:nvPr>
        </p:nvSpPr>
        <p:spPr>
          <a:xfrm>
            <a:off x="838200" y="322595"/>
            <a:ext cx="10515600" cy="1325563"/>
          </a:xfrm>
        </p:spPr>
        <p:txBody>
          <a:bodyPr>
            <a:normAutofit/>
          </a:bodyPr>
          <a:lstStyle/>
          <a:p>
            <a:r>
              <a:rPr lang="en-US" dirty="0">
                <a:latin typeface="Arial" panose="020B0604020202020204" pitchFamily="34" charset="0"/>
                <a:cs typeface="Arial" panose="020B0604020202020204" pitchFamily="34" charset="0"/>
              </a:rPr>
              <a:t>Case 4: If next hop is destination</a:t>
            </a:r>
            <a:endParaRPr lang="en-IN"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84941A52-B035-B751-D7FD-2F8514837AB3}"/>
              </a:ext>
            </a:extLst>
          </p:cNvPr>
          <p:cNvSpPr txBox="1"/>
          <p:nvPr/>
        </p:nvSpPr>
        <p:spPr>
          <a:xfrm>
            <a:off x="711303" y="5165322"/>
            <a:ext cx="4982818" cy="113877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N3 is the destination which is in range with source node N1 and is the next hop. </a:t>
            </a:r>
          </a:p>
          <a:p>
            <a:r>
              <a:rPr lang="en-US" sz="1700" dirty="0">
                <a:latin typeface="Arial" panose="020B0604020202020204" pitchFamily="34" charset="0"/>
                <a:cs typeface="Arial" panose="020B0604020202020204" pitchFamily="34" charset="0"/>
              </a:rPr>
              <a:t>N2 is qualified node for forwarding packets. Hence it forwards packets as per its sending time</a:t>
            </a:r>
            <a:endParaRPr lang="en-IN" sz="1700"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243A4891-A615-185A-351D-BBE0829E3130}"/>
              </a:ext>
            </a:extLst>
          </p:cNvPr>
          <p:cNvGrpSpPr/>
          <p:nvPr/>
        </p:nvGrpSpPr>
        <p:grpSpPr>
          <a:xfrm>
            <a:off x="807442" y="1661275"/>
            <a:ext cx="4420203" cy="3094266"/>
            <a:chOff x="470200" y="1569361"/>
            <a:chExt cx="4631189" cy="3992404"/>
          </a:xfrm>
        </p:grpSpPr>
        <p:pic>
          <p:nvPicPr>
            <p:cNvPr id="8" name="Picture 7">
              <a:extLst>
                <a:ext uri="{FF2B5EF4-FFF2-40B4-BE49-F238E27FC236}">
                  <a16:creationId xmlns:a16="http://schemas.microsoft.com/office/drawing/2014/main" id="{AFDF43B3-4CC3-748F-7AE9-BF06CB99377E}"/>
                </a:ext>
              </a:extLst>
            </p:cNvPr>
            <p:cNvPicPr>
              <a:picLocks noChangeAspect="1"/>
            </p:cNvPicPr>
            <p:nvPr/>
          </p:nvPicPr>
          <p:blipFill>
            <a:blip r:embed="rId3"/>
            <a:stretch>
              <a:fillRect/>
            </a:stretch>
          </p:blipFill>
          <p:spPr>
            <a:xfrm>
              <a:off x="470200" y="1569361"/>
              <a:ext cx="4631189" cy="3992404"/>
            </a:xfrm>
            <a:prstGeom prst="rect">
              <a:avLst/>
            </a:prstGeom>
          </p:spPr>
        </p:pic>
        <p:sp>
          <p:nvSpPr>
            <p:cNvPr id="7" name="TextBox 6">
              <a:extLst>
                <a:ext uri="{FF2B5EF4-FFF2-40B4-BE49-F238E27FC236}">
                  <a16:creationId xmlns:a16="http://schemas.microsoft.com/office/drawing/2014/main" id="{3CC37CFE-EF07-6392-949D-6448112DE5E5}"/>
                </a:ext>
              </a:extLst>
            </p:cNvPr>
            <p:cNvSpPr txBox="1"/>
            <p:nvPr/>
          </p:nvSpPr>
          <p:spPr>
            <a:xfrm>
              <a:off x="2979802" y="2144278"/>
              <a:ext cx="1333138"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N3(30,30,-40)</a:t>
              </a:r>
              <a:endParaRPr lang="en-IN"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F39B553-2196-CBAB-3092-E9D9CA6C3DA6}"/>
                </a:ext>
              </a:extLst>
            </p:cNvPr>
            <p:cNvSpPr txBox="1"/>
            <p:nvPr/>
          </p:nvSpPr>
          <p:spPr>
            <a:xfrm>
              <a:off x="2585109" y="2555921"/>
              <a:ext cx="1187524"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N2(10,40,-60)</a:t>
              </a:r>
              <a:endParaRPr lang="en-IN" sz="12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4D0D7325-05AB-8E49-A335-746102A60E37}"/>
                </a:ext>
              </a:extLst>
            </p:cNvPr>
            <p:cNvSpPr txBox="1"/>
            <p:nvPr/>
          </p:nvSpPr>
          <p:spPr>
            <a:xfrm>
              <a:off x="2788933" y="3185723"/>
              <a:ext cx="1333138"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N1(20,60,-100)</a:t>
              </a:r>
              <a:endParaRPr lang="en-IN" sz="12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58D9840-F3E3-1906-BEFA-FA2CBAD8B950}"/>
                </a:ext>
              </a:extLst>
            </p:cNvPr>
            <p:cNvSpPr txBox="1"/>
            <p:nvPr/>
          </p:nvSpPr>
          <p:spPr>
            <a:xfrm>
              <a:off x="2979801" y="3597367"/>
              <a:ext cx="1333139"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N4(27,70,-120)</a:t>
              </a:r>
              <a:endParaRPr lang="en-IN" sz="1200" dirty="0">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E16F469F-0114-80C3-0165-6AA25EF6CF11}"/>
              </a:ext>
            </a:extLst>
          </p:cNvPr>
          <p:cNvSpPr txBox="1"/>
          <p:nvPr/>
        </p:nvSpPr>
        <p:spPr>
          <a:xfrm>
            <a:off x="8110776" y="4750585"/>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created in NetSim</a:t>
            </a:r>
            <a:endParaRPr lang="en-IN" sz="1600" dirty="0">
              <a:solidFill>
                <a:schemeClr val="accent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D3B7DE8-FD1C-9FE0-6EC6-D52C7C57F06A}"/>
              </a:ext>
            </a:extLst>
          </p:cNvPr>
          <p:cNvSpPr txBox="1"/>
          <p:nvPr/>
        </p:nvSpPr>
        <p:spPr>
          <a:xfrm>
            <a:off x="2042304" y="4647058"/>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of interest</a:t>
            </a:r>
            <a:endParaRPr lang="en-IN" sz="1600" dirty="0">
              <a:solidFill>
                <a:schemeClr val="accent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28C8AEFE-BD37-4654-DD83-941890EE45C3}"/>
              </a:ext>
            </a:extLst>
          </p:cNvPr>
          <p:cNvSpPr>
            <a:spLocks noGrp="1"/>
          </p:cNvSpPr>
          <p:nvPr>
            <p:ph type="sldNum" sz="quarter" idx="12"/>
          </p:nvPr>
        </p:nvSpPr>
        <p:spPr/>
        <p:txBody>
          <a:bodyPr/>
          <a:lstStyle/>
          <a:p>
            <a:fld id="{DC660FAD-630A-40BB-A0C3-01001DFE1636}" type="slidenum">
              <a:rPr lang="en-IN" smtClean="0"/>
              <a:t>30</a:t>
            </a:fld>
            <a:endParaRPr lang="en-IN" dirty="0"/>
          </a:p>
        </p:txBody>
      </p:sp>
      <p:sp>
        <p:nvSpPr>
          <p:cNvPr id="6" name="TextBox 5">
            <a:extLst>
              <a:ext uri="{FF2B5EF4-FFF2-40B4-BE49-F238E27FC236}">
                <a16:creationId xmlns:a16="http://schemas.microsoft.com/office/drawing/2014/main" id="{861EF21E-B690-E856-9900-B592F6D2DCC5}"/>
              </a:ext>
            </a:extLst>
          </p:cNvPr>
          <p:cNvSpPr txBox="1"/>
          <p:nvPr/>
        </p:nvSpPr>
        <p:spPr>
          <a:xfrm>
            <a:off x="7882799" y="5167147"/>
            <a:ext cx="312208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Largest Tx-Rx pair is (N2,N4)</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Slot length = 77336 µs</a:t>
            </a:r>
            <a:endParaRPr lang="en-IN" sz="16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73D9DB74-2CE6-7BE7-91D1-8C482E7A29AE}"/>
              </a:ext>
            </a:extLst>
          </p:cNvPr>
          <p:cNvPicPr>
            <a:picLocks noChangeAspect="1"/>
          </p:cNvPicPr>
          <p:nvPr/>
        </p:nvPicPr>
        <p:blipFill>
          <a:blip r:embed="rId4"/>
          <a:stretch>
            <a:fillRect/>
          </a:stretch>
        </p:blipFill>
        <p:spPr>
          <a:xfrm>
            <a:off x="6525623" y="1648158"/>
            <a:ext cx="5291676" cy="3091375"/>
          </a:xfrm>
          <a:prstGeom prst="rect">
            <a:avLst/>
          </a:prstGeom>
        </p:spPr>
      </p:pic>
    </p:spTree>
    <p:extLst>
      <p:ext uri="{BB962C8B-B14F-4D97-AF65-F5344CB8AC3E}">
        <p14:creationId xmlns:p14="http://schemas.microsoft.com/office/powerpoint/2010/main" val="3955708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DBDC-B3EA-5C71-0160-825AA2AB4C3B}"/>
              </a:ext>
            </a:extLst>
          </p:cNvPr>
          <p:cNvSpPr>
            <a:spLocks noGrp="1"/>
          </p:cNvSpPr>
          <p:nvPr>
            <p:ph type="title"/>
          </p:nvPr>
        </p:nvSpPr>
        <p:spPr>
          <a:xfrm>
            <a:off x="838200" y="365125"/>
            <a:ext cx="10515600" cy="1174917"/>
          </a:xfrm>
        </p:spPr>
        <p:txBody>
          <a:bodyPr/>
          <a:lstStyle/>
          <a:p>
            <a:r>
              <a:rPr lang="en-US" dirty="0">
                <a:latin typeface="Arial" panose="020B0604020202020204" pitchFamily="34" charset="0"/>
                <a:cs typeface="Arial" panose="020B0604020202020204" pitchFamily="34" charset="0"/>
              </a:rPr>
              <a:t>NetSim</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Results</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3F9BBA4-4582-06AD-477B-1C53E9D4A5A0}"/>
              </a:ext>
            </a:extLst>
          </p:cNvPr>
          <p:cNvSpPr txBox="1"/>
          <p:nvPr/>
        </p:nvSpPr>
        <p:spPr>
          <a:xfrm>
            <a:off x="1136625" y="3637642"/>
            <a:ext cx="9180871" cy="192360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N1 transmits 100 packets. Receives 99 packets from neighbor nodes and drops 99 packets which is an unqualified node drop.</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N3 is the destination which receives 187 packets, and 87 packets are duplicate packets received which are dropped.</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Since N2 is a qualified node from transmission it transmits packets as per scheduled sending time. It receives 100 packets and forwards 100 packets.</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N4 receives 187 packets and drops all the packet since it is an unqualified node.</a:t>
            </a:r>
            <a:endParaRPr lang="en-IN" sz="17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1538D8E6-165B-FA5F-B8C4-745932CDD456}"/>
              </a:ext>
            </a:extLst>
          </p:cNvPr>
          <p:cNvSpPr>
            <a:spLocks noGrp="1"/>
          </p:cNvSpPr>
          <p:nvPr>
            <p:ph type="sldNum" sz="quarter" idx="12"/>
          </p:nvPr>
        </p:nvSpPr>
        <p:spPr/>
        <p:txBody>
          <a:bodyPr/>
          <a:lstStyle/>
          <a:p>
            <a:fld id="{DC660FAD-630A-40BB-A0C3-01001DFE1636}" type="slidenum">
              <a:rPr lang="en-IN" smtClean="0"/>
              <a:t>31</a:t>
            </a:fld>
            <a:endParaRPr lang="en-IN" dirty="0"/>
          </a:p>
        </p:txBody>
      </p:sp>
      <p:pic>
        <p:nvPicPr>
          <p:cNvPr id="7" name="Content Placeholder 6">
            <a:extLst>
              <a:ext uri="{FF2B5EF4-FFF2-40B4-BE49-F238E27FC236}">
                <a16:creationId xmlns:a16="http://schemas.microsoft.com/office/drawing/2014/main" id="{30D11E33-5C75-84D1-2C33-87FA2BF0149A}"/>
              </a:ext>
            </a:extLst>
          </p:cNvPr>
          <p:cNvPicPr>
            <a:picLocks noGrp="1" noChangeAspect="1"/>
          </p:cNvPicPr>
          <p:nvPr>
            <p:ph idx="1"/>
          </p:nvPr>
        </p:nvPicPr>
        <p:blipFill>
          <a:blip r:embed="rId2"/>
          <a:stretch>
            <a:fillRect/>
          </a:stretch>
        </p:blipFill>
        <p:spPr>
          <a:xfrm>
            <a:off x="1136625" y="1909165"/>
            <a:ext cx="9180872" cy="1359354"/>
          </a:xfrm>
        </p:spPr>
      </p:pic>
    </p:spTree>
    <p:extLst>
      <p:ext uri="{BB962C8B-B14F-4D97-AF65-F5344CB8AC3E}">
        <p14:creationId xmlns:p14="http://schemas.microsoft.com/office/powerpoint/2010/main" val="87711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E22B-A8E7-B50D-9368-FBC23D7FA03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6F83A1-D305-52CD-6735-66A0B971A700}"/>
                  </a:ext>
                </a:extLst>
              </p:cNvPr>
              <p:cNvSpPr>
                <a:spLocks noGrp="1"/>
              </p:cNvSpPr>
              <p:nvPr>
                <p:ph idx="1"/>
              </p:nvPr>
            </p:nvSpPr>
            <p:spPr>
              <a:xfrm>
                <a:off x="1009132" y="1690688"/>
                <a:ext cx="9779944" cy="2028071"/>
              </a:xfrm>
            </p:spPr>
            <p:txBody>
              <a:bodyPr>
                <a:normAutofit fontScale="85000" lnSpcReduction="20000"/>
              </a:bodyPr>
              <a:lstStyle/>
              <a:p>
                <a:r>
                  <a:rPr lang="en-US" sz="2000" dirty="0">
                    <a:latin typeface="Arial" panose="020B0604020202020204" pitchFamily="34" charset="0"/>
                    <a:cs typeface="Arial" panose="020B0604020202020204" pitchFamily="34" charset="0"/>
                  </a:rPr>
                  <a:t>N1 broadcasts packet at 0sec.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=100</m:t>
                    </m:r>
                    <m:r>
                      <a:rPr lang="en-US" sz="2000" b="0" i="1" smtClean="0">
                        <a:latin typeface="Cambria Math" panose="02040503050406030204" pitchFamily="18" charset="0"/>
                      </a:rPr>
                      <m:t>𝑚</m:t>
                    </m:r>
                    <m:r>
                      <a:rPr lang="en-US" sz="2000" b="0" i="1" smtClean="0">
                        <a:latin typeface="Cambria Math" panose="02040503050406030204" pitchFamily="18" charset="0"/>
                      </a:rPr>
                      <m:t>)</m:t>
                    </m:r>
                  </m:oMath>
                </a14:m>
                <a:endParaRPr lang="en-US" sz="2000" dirty="0">
                  <a:latin typeface="Arial" panose="020B0604020202020204" pitchFamily="34" charset="0"/>
                  <a:cs typeface="Arial" panose="020B0604020202020204" pitchFamily="34" charset="0"/>
                </a:endParaRPr>
              </a:p>
              <a:p>
                <a:pPr lvl="1"/>
                <a:r>
                  <a:rPr lang="en-US" sz="1900" dirty="0">
                    <a:latin typeface="Arial" panose="020B0604020202020204" pitchFamily="34" charset="0"/>
                    <a:cs typeface="Arial" panose="020B0604020202020204" pitchFamily="34" charset="0"/>
                  </a:rPr>
                  <a:t>N2 receives packet from N1 at </a:t>
                </a:r>
                <a14:m>
                  <m:oMath xmlns:m="http://schemas.openxmlformats.org/officeDocument/2006/math">
                    <m:r>
                      <a:rPr lang="en-US" sz="1900" b="0" i="1" dirty="0" smtClean="0">
                        <a:latin typeface="Cambria Math" panose="02040503050406030204" pitchFamily="18" charset="0"/>
                        <a:cs typeface="Arial" panose="020B0604020202020204" pitchFamily="34" charset="0"/>
                      </a:rPr>
                      <m:t>61750.5µ</m:t>
                    </m:r>
                    <m:r>
                      <a:rPr lang="en-US" sz="1900" b="0" i="1" dirty="0" smtClean="0">
                        <a:latin typeface="Cambria Math" panose="02040503050406030204" pitchFamily="18" charset="0"/>
                        <a:cs typeface="Arial" panose="020B0604020202020204" pitchFamily="34" charset="0"/>
                      </a:rPr>
                      <m:t>𝑠</m:t>
                    </m:r>
                  </m:oMath>
                </a14:m>
                <a:r>
                  <a:rPr lang="en-US" sz="1900" dirty="0">
                    <a:latin typeface="Arial" panose="020B0604020202020204" pitchFamily="34" charset="0"/>
                    <a:cs typeface="Arial" panose="020B0604020202020204" pitchFamily="34" charset="0"/>
                  </a:rPr>
                  <a:t> . [Qualified Node]. Send time = </a:t>
                </a:r>
                <a14:m>
                  <m:oMath xmlns:m="http://schemas.openxmlformats.org/officeDocument/2006/math">
                    <m:r>
                      <a:rPr lang="en-US" sz="1900" b="0" i="0" dirty="0" smtClean="0">
                        <a:latin typeface="Cambria Math" panose="02040503050406030204" pitchFamily="18" charset="0"/>
                        <a:cs typeface="Arial" panose="020B0604020202020204" pitchFamily="34" charset="0"/>
                      </a:rPr>
                      <m:t>861750.50</m:t>
                    </m:r>
                    <m:r>
                      <a:rPr lang="en-US" sz="1900" b="0" i="1" dirty="0" smtClean="0">
                        <a:latin typeface="Cambria Math" panose="02040503050406030204" pitchFamily="18" charset="0"/>
                        <a:cs typeface="Arial" panose="020B0604020202020204" pitchFamily="34" charset="0"/>
                      </a:rPr>
                      <m:t>µ</m:t>
                    </m:r>
                    <m:r>
                      <a:rPr lang="en-US" sz="1900" b="0" i="1" dirty="0" smtClean="0">
                        <a:latin typeface="Cambria Math" panose="02040503050406030204" pitchFamily="18" charset="0"/>
                        <a:cs typeface="Arial" panose="020B0604020202020204" pitchFamily="34" charset="0"/>
                      </a:rPr>
                      <m:t>𝑠</m:t>
                    </m:r>
                  </m:oMath>
                </a14:m>
                <a:r>
                  <a:rPr lang="en-US" sz="1900" dirty="0">
                    <a:latin typeface="Arial" panose="020B0604020202020204" pitchFamily="34" charset="0"/>
                    <a:cs typeface="Arial" panose="020B0604020202020204" pitchFamily="34" charset="0"/>
                  </a:rPr>
                  <a:t>. </a:t>
                </a:r>
              </a:p>
              <a:p>
                <a:pPr lvl="1"/>
                <a:r>
                  <a:rPr lang="en-US" sz="1900" dirty="0">
                    <a:latin typeface="Arial" panose="020B0604020202020204" pitchFamily="34" charset="0"/>
                    <a:cs typeface="Arial" panose="020B0604020202020204" pitchFamily="34" charset="0"/>
                  </a:rPr>
                  <a:t>N4 receives packet from N1 at </a:t>
                </a:r>
                <a14:m>
                  <m:oMath xmlns:m="http://schemas.openxmlformats.org/officeDocument/2006/math">
                    <m:r>
                      <a:rPr lang="en-US" sz="1900" i="1" dirty="0">
                        <a:latin typeface="Cambria Math" panose="02040503050406030204" pitchFamily="18" charset="0"/>
                      </a:rPr>
                      <m:t>4</m:t>
                    </m:r>
                    <m:r>
                      <a:rPr lang="en-US" sz="1900" b="0" i="1" dirty="0" smtClean="0">
                        <a:latin typeface="Cambria Math" panose="02040503050406030204" pitchFamily="18" charset="0"/>
                      </a:rPr>
                      <m:t>6820.49</m:t>
                    </m:r>
                    <m:r>
                      <a:rPr lang="en-US" sz="1900" b="0" i="1" dirty="0" smtClean="0">
                        <a:latin typeface="Cambria Math" panose="02040503050406030204" pitchFamily="18" charset="0"/>
                        <a:cs typeface="Arial" panose="020B0604020202020204" pitchFamily="34" charset="0"/>
                      </a:rPr>
                      <m:t>µ</m:t>
                    </m:r>
                    <m:r>
                      <a:rPr lang="en-US" sz="1900" b="0" i="1" dirty="0" smtClean="0">
                        <a:latin typeface="Cambria Math" panose="02040503050406030204" pitchFamily="18" charset="0"/>
                        <a:cs typeface="Arial" panose="020B0604020202020204" pitchFamily="34" charset="0"/>
                      </a:rPr>
                      <m:t>𝑠</m:t>
                    </m:r>
                  </m:oMath>
                </a14:m>
                <a:r>
                  <a:rPr lang="en-US" sz="1900" dirty="0">
                    <a:latin typeface="Arial" panose="020B0604020202020204" pitchFamily="34" charset="0"/>
                    <a:cs typeface="Arial" panose="020B0604020202020204" pitchFamily="34" charset="0"/>
                  </a:rPr>
                  <a:t> [ not a qualified node] packet dropped.</a:t>
                </a:r>
              </a:p>
              <a:p>
                <a:pPr lvl="1"/>
                <a:r>
                  <a:rPr lang="en-US" sz="1900" dirty="0">
                    <a:latin typeface="Arial" panose="020B0604020202020204" pitchFamily="34" charset="0"/>
                    <a:cs typeface="Arial" panose="020B0604020202020204" pitchFamily="34" charset="0"/>
                  </a:rPr>
                  <a:t>Since next hop is destination node N3 it receives packet at </a:t>
                </a:r>
                <a14:m>
                  <m:oMath xmlns:m="http://schemas.openxmlformats.org/officeDocument/2006/math">
                    <m:r>
                      <a:rPr lang="en-US" sz="1900" b="0" i="0" dirty="0" smtClean="0">
                        <a:latin typeface="Cambria Math" panose="02040503050406030204" pitchFamily="18" charset="0"/>
                        <a:cs typeface="Arial" panose="020B0604020202020204" pitchFamily="34" charset="0"/>
                      </a:rPr>
                      <m:t>76415.</m:t>
                    </m:r>
                    <m:r>
                      <a:rPr lang="en-US" sz="1900" b="0" i="1" dirty="0" smtClean="0">
                        <a:latin typeface="Cambria Math" panose="02040503050406030204" pitchFamily="18" charset="0"/>
                        <a:cs typeface="Arial" panose="020B0604020202020204" pitchFamily="34" charset="0"/>
                      </a:rPr>
                      <m:t>53µ</m:t>
                    </m:r>
                    <m:r>
                      <a:rPr lang="en-US" sz="1900" b="0" i="1" dirty="0" smtClean="0">
                        <a:latin typeface="Cambria Math" panose="02040503050406030204" pitchFamily="18" charset="0"/>
                        <a:cs typeface="Arial" panose="020B0604020202020204" pitchFamily="34" charset="0"/>
                      </a:rPr>
                      <m:t>𝑠</m:t>
                    </m:r>
                  </m:oMath>
                </a14:m>
                <a:r>
                  <a:rPr lang="en-US" sz="19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N2 is the qualified node which forwards packet at </a:t>
                </a:r>
                <a14:m>
                  <m:oMath xmlns:m="http://schemas.openxmlformats.org/officeDocument/2006/math">
                    <m:r>
                      <a:rPr lang="en-US" sz="2000" b="0" i="0" dirty="0" smtClean="0">
                        <a:latin typeface="Cambria Math" panose="02040503050406030204" pitchFamily="18" charset="0"/>
                        <a:cs typeface="Arial" panose="020B0604020202020204" pitchFamily="34" charset="0"/>
                      </a:rPr>
                      <m:t>861750.50</m:t>
                    </m:r>
                    <m:r>
                      <a:rPr lang="en-US" sz="2000" b="0" i="1" dirty="0" smtClean="0">
                        <a:latin typeface="Cambria Math" panose="02040503050406030204" pitchFamily="18" charset="0"/>
                        <a:cs typeface="Arial" panose="020B0604020202020204" pitchFamily="34" charset="0"/>
                      </a:rPr>
                      <m:t>µ</m:t>
                    </m:r>
                    <m:r>
                      <a:rPr lang="en-US" sz="2000" i="1" dirty="0" smtClean="0">
                        <a:latin typeface="Cambria Math" panose="02040503050406030204" pitchFamily="18" charset="0"/>
                        <a:cs typeface="Arial" panose="020B0604020202020204" pitchFamily="34" charset="0"/>
                      </a:rPr>
                      <m:t>𝑠</m:t>
                    </m:r>
                  </m:oMath>
                </a14:m>
                <a:r>
                  <a:rPr lang="en-US" sz="2000" dirty="0">
                    <a:latin typeface="Arial" panose="020B0604020202020204" pitchFamily="34" charset="0"/>
                    <a:cs typeface="Arial" panose="020B0604020202020204" pitchFamily="34" charset="0"/>
                  </a:rPr>
                  <a:t>. Depth is updated.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=60</m:t>
                    </m:r>
                    <m:r>
                      <a:rPr lang="en-US" sz="2000" b="0" i="1" smtClean="0">
                        <a:latin typeface="Cambria Math" panose="02040503050406030204" pitchFamily="18" charset="0"/>
                      </a:rPr>
                      <m:t>𝑚</m:t>
                    </m:r>
                    <m:r>
                      <a:rPr lang="en-US" sz="2000" b="0" i="1" smtClean="0">
                        <a:latin typeface="Cambria Math" panose="02040503050406030204" pitchFamily="18" charset="0"/>
                      </a:rPr>
                      <m:t>)</m:t>
                    </m:r>
                  </m:oMath>
                </a14:m>
                <a:endParaRPr lang="en-US" sz="2000" b="0" dirty="0">
                  <a:latin typeface="Arial" panose="020B0604020202020204" pitchFamily="34" charset="0"/>
                  <a:cs typeface="Arial" panose="020B0604020202020204" pitchFamily="34" charset="0"/>
                </a:endParaRPr>
              </a:p>
              <a:p>
                <a:pPr lvl="1"/>
                <a:r>
                  <a:rPr lang="en-US" sz="1900" dirty="0">
                    <a:latin typeface="Arial" panose="020B0604020202020204" pitchFamily="34" charset="0"/>
                    <a:cs typeface="Arial" panose="020B0604020202020204" pitchFamily="34" charset="0"/>
                  </a:rPr>
                  <a:t>N3 receives packet at </a:t>
                </a:r>
                <a14:m>
                  <m:oMath xmlns:m="http://schemas.openxmlformats.org/officeDocument/2006/math">
                    <m:r>
                      <a:rPr lang="en-US" sz="1900" i="1" dirty="0">
                        <a:latin typeface="Cambria Math" panose="02040503050406030204" pitchFamily="18" charset="0"/>
                      </a:rPr>
                      <m:t>9</m:t>
                    </m:r>
                    <m:r>
                      <a:rPr lang="en-US" sz="1900" b="0" i="1" dirty="0" smtClean="0">
                        <a:latin typeface="Cambria Math" panose="02040503050406030204" pitchFamily="18" charset="0"/>
                      </a:rPr>
                      <m:t>79232</m:t>
                    </m:r>
                    <m:r>
                      <a:rPr lang="en-US" sz="1900" i="1" dirty="0" smtClean="0">
                        <a:latin typeface="Cambria Math" panose="02040503050406030204" pitchFamily="18" charset="0"/>
                        <a:cs typeface="Arial" panose="020B0604020202020204" pitchFamily="34" charset="0"/>
                      </a:rPr>
                      <m:t>µ</m:t>
                    </m:r>
                    <m:r>
                      <a:rPr lang="en-US" sz="1900" i="1" dirty="0" smtClean="0">
                        <a:latin typeface="Cambria Math" panose="02040503050406030204" pitchFamily="18" charset="0"/>
                        <a:cs typeface="Arial" panose="020B0604020202020204" pitchFamily="34" charset="0"/>
                      </a:rPr>
                      <m:t>𝑠</m:t>
                    </m:r>
                    <m:r>
                      <a:rPr lang="en-US" sz="1900" b="0" i="1" dirty="0" smtClean="0">
                        <a:latin typeface="Cambria Math" panose="02040503050406030204" pitchFamily="18" charset="0"/>
                        <a:cs typeface="Arial" panose="020B0604020202020204" pitchFamily="34" charset="0"/>
                      </a:rPr>
                      <m:t>.</m:t>
                    </m:r>
                  </m:oMath>
                </a14:m>
                <a:r>
                  <a:rPr lang="en-US" sz="1900" dirty="0">
                    <a:latin typeface="Arial" panose="020B0604020202020204" pitchFamily="34" charset="0"/>
                    <a:cs typeface="Arial" panose="020B0604020202020204" pitchFamily="34" charset="0"/>
                  </a:rPr>
                  <a:t> As packets have already reached destination node from N1 at </a:t>
                </a:r>
                <a14:m>
                  <m:oMath xmlns:m="http://schemas.openxmlformats.org/officeDocument/2006/math">
                    <m:r>
                      <a:rPr lang="en-US" sz="1900" i="1" dirty="0">
                        <a:latin typeface="Cambria Math" panose="02040503050406030204" pitchFamily="18" charset="0"/>
                      </a:rPr>
                      <m:t>7</m:t>
                    </m:r>
                    <m:r>
                      <a:rPr lang="en-US" sz="1900" b="0" i="1" dirty="0" smtClean="0">
                        <a:latin typeface="Cambria Math" panose="02040503050406030204" pitchFamily="18" charset="0"/>
                      </a:rPr>
                      <m:t>6415</m:t>
                    </m:r>
                    <m:r>
                      <a:rPr lang="en-US" sz="1900" i="1" dirty="0" smtClean="0">
                        <a:latin typeface="Cambria Math" panose="02040503050406030204" pitchFamily="18" charset="0"/>
                        <a:cs typeface="Arial" panose="020B0604020202020204" pitchFamily="34" charset="0"/>
                      </a:rPr>
                      <m:t>.53µ</m:t>
                    </m:r>
                    <m:r>
                      <a:rPr lang="en-US" sz="1900" i="1" dirty="0" smtClean="0">
                        <a:latin typeface="Cambria Math" panose="02040503050406030204" pitchFamily="18" charset="0"/>
                        <a:cs typeface="Arial" panose="020B0604020202020204" pitchFamily="34" charset="0"/>
                      </a:rPr>
                      <m:t>𝑠</m:t>
                    </m:r>
                  </m:oMath>
                </a14:m>
                <a:r>
                  <a:rPr lang="en-US" sz="1900" dirty="0">
                    <a:latin typeface="Arial" panose="020B0604020202020204" pitchFamily="34" charset="0"/>
                    <a:cs typeface="Arial" panose="020B0604020202020204" pitchFamily="34" charset="0"/>
                  </a:rPr>
                  <a:t>, duplicate packets are dropped.</a:t>
                </a:r>
              </a:p>
              <a:p>
                <a:pPr lvl="1"/>
                <a:endParaRPr lang="en-US"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06F83A1-D305-52CD-6735-66A0B971A700}"/>
                  </a:ext>
                </a:extLst>
              </p:cNvPr>
              <p:cNvSpPr>
                <a:spLocks noGrp="1" noRot="1" noChangeAspect="1" noMove="1" noResize="1" noEditPoints="1" noAdjustHandles="1" noChangeArrowheads="1" noChangeShapeType="1" noTextEdit="1"/>
              </p:cNvSpPr>
              <p:nvPr>
                <p:ph idx="1"/>
              </p:nvPr>
            </p:nvSpPr>
            <p:spPr>
              <a:xfrm>
                <a:off x="1009132" y="1690688"/>
                <a:ext cx="9779944" cy="2028071"/>
              </a:xfrm>
              <a:blipFill>
                <a:blip r:embed="rId2"/>
                <a:stretch>
                  <a:fillRect l="-312" t="-300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258CC860-DE19-BFDA-42F3-7A192DDED43B}"/>
              </a:ext>
            </a:extLst>
          </p:cNvPr>
          <p:cNvSpPr>
            <a:spLocks noGrp="1"/>
          </p:cNvSpPr>
          <p:nvPr>
            <p:ph type="sldNum" sz="quarter" idx="12"/>
          </p:nvPr>
        </p:nvSpPr>
        <p:spPr/>
        <p:txBody>
          <a:bodyPr/>
          <a:lstStyle/>
          <a:p>
            <a:fld id="{DC660FAD-630A-40BB-A0C3-01001DFE1636}" type="slidenum">
              <a:rPr lang="en-IN" smtClean="0"/>
              <a:t>32</a:t>
            </a:fld>
            <a:endParaRPr lang="en-IN" dirty="0"/>
          </a:p>
        </p:txBody>
      </p:sp>
    </p:spTree>
    <p:extLst>
      <p:ext uri="{BB962C8B-B14F-4D97-AF65-F5344CB8AC3E}">
        <p14:creationId xmlns:p14="http://schemas.microsoft.com/office/powerpoint/2010/main" val="1033239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489-E198-4D7E-EDAF-3AD2E61B6A36}"/>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Case 5: Two Applications</a:t>
            </a:r>
            <a:endParaRPr lang="en-IN"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38DC1D2B-613B-EA5F-0C6B-4A29D8E29C5D}"/>
              </a:ext>
            </a:extLst>
          </p:cNvPr>
          <p:cNvGrpSpPr/>
          <p:nvPr/>
        </p:nvGrpSpPr>
        <p:grpSpPr>
          <a:xfrm>
            <a:off x="1022309" y="1302327"/>
            <a:ext cx="4464091" cy="4516377"/>
            <a:chOff x="517709" y="1416274"/>
            <a:chExt cx="4637707" cy="4912413"/>
          </a:xfrm>
        </p:grpSpPr>
        <p:pic>
          <p:nvPicPr>
            <p:cNvPr id="5" name="Picture 4">
              <a:extLst>
                <a:ext uri="{FF2B5EF4-FFF2-40B4-BE49-F238E27FC236}">
                  <a16:creationId xmlns:a16="http://schemas.microsoft.com/office/drawing/2014/main" id="{A82075EF-196D-8DD0-45EA-F18DF6F3A509}"/>
                </a:ext>
              </a:extLst>
            </p:cNvPr>
            <p:cNvPicPr>
              <a:picLocks noChangeAspect="1"/>
            </p:cNvPicPr>
            <p:nvPr/>
          </p:nvPicPr>
          <p:blipFill>
            <a:blip r:embed="rId3"/>
            <a:stretch>
              <a:fillRect/>
            </a:stretch>
          </p:blipFill>
          <p:spPr>
            <a:xfrm>
              <a:off x="517709" y="1416274"/>
              <a:ext cx="4637707" cy="4912413"/>
            </a:xfrm>
            <a:prstGeom prst="rect">
              <a:avLst/>
            </a:prstGeom>
          </p:spPr>
        </p:pic>
        <p:sp>
          <p:nvSpPr>
            <p:cNvPr id="6" name="TextBox 5">
              <a:extLst>
                <a:ext uri="{FF2B5EF4-FFF2-40B4-BE49-F238E27FC236}">
                  <a16:creationId xmlns:a16="http://schemas.microsoft.com/office/drawing/2014/main" id="{801386D3-82C1-8F99-F12B-6205F5326CFB}"/>
                </a:ext>
              </a:extLst>
            </p:cNvPr>
            <p:cNvSpPr txBox="1"/>
            <p:nvPr/>
          </p:nvSpPr>
          <p:spPr>
            <a:xfrm>
              <a:off x="4074224" y="2289140"/>
              <a:ext cx="959445"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N5(90,0,0)</a:t>
              </a:r>
              <a:endParaRPr lang="en-IN" sz="1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78A9F8A-951F-3963-310D-A1E14D570564}"/>
                </a:ext>
              </a:extLst>
            </p:cNvPr>
            <p:cNvSpPr txBox="1"/>
            <p:nvPr/>
          </p:nvSpPr>
          <p:spPr>
            <a:xfrm>
              <a:off x="2836563" y="2969722"/>
              <a:ext cx="1333138"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N3(30,30,-40)</a:t>
              </a:r>
              <a:endParaRPr lang="en-IN"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CC5C27E-3DDD-1AE5-B112-E93E261461DE}"/>
                </a:ext>
              </a:extLst>
            </p:cNvPr>
            <p:cNvSpPr txBox="1"/>
            <p:nvPr/>
          </p:nvSpPr>
          <p:spPr>
            <a:xfrm>
              <a:off x="1916420" y="3297116"/>
              <a:ext cx="1187524"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N2(10,40,-60)</a:t>
              </a:r>
              <a:endParaRPr lang="en-IN" sz="12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01216CA-4F8A-65FC-FDBB-AEF1228672C9}"/>
                </a:ext>
              </a:extLst>
            </p:cNvPr>
            <p:cNvSpPr txBox="1"/>
            <p:nvPr/>
          </p:nvSpPr>
          <p:spPr>
            <a:xfrm>
              <a:off x="2628309" y="3893919"/>
              <a:ext cx="1333138"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N1(20,60,-100)</a:t>
              </a:r>
              <a:endParaRPr lang="en-IN" sz="12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DC7757D4-866A-27AB-9B6F-6510BA7BF5E1}"/>
                </a:ext>
              </a:extLst>
            </p:cNvPr>
            <p:cNvSpPr txBox="1"/>
            <p:nvPr/>
          </p:nvSpPr>
          <p:spPr>
            <a:xfrm>
              <a:off x="2977682" y="4297704"/>
              <a:ext cx="1333139" cy="231536"/>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N4(27,70,-120)</a:t>
              </a:r>
              <a:endParaRPr lang="en-IN" sz="1200" dirty="0">
                <a:latin typeface="Arial" panose="020B0604020202020204" pitchFamily="34" charset="0"/>
                <a:cs typeface="Arial" panose="020B0604020202020204" pitchFamily="34" charset="0"/>
              </a:endParaRPr>
            </a:p>
          </p:txBody>
        </p:sp>
      </p:grpSp>
      <p:sp>
        <p:nvSpPr>
          <p:cNvPr id="14" name="TextBox 13">
            <a:extLst>
              <a:ext uri="{FF2B5EF4-FFF2-40B4-BE49-F238E27FC236}">
                <a16:creationId xmlns:a16="http://schemas.microsoft.com/office/drawing/2014/main" id="{7406E4C5-95F4-D6C1-294A-DDA1D983ED45}"/>
              </a:ext>
            </a:extLst>
          </p:cNvPr>
          <p:cNvSpPr txBox="1"/>
          <p:nvPr/>
        </p:nvSpPr>
        <p:spPr>
          <a:xfrm>
            <a:off x="2240866" y="5798093"/>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of interest</a:t>
            </a:r>
            <a:endParaRPr lang="en-IN" sz="1600" dirty="0">
              <a:solidFill>
                <a:schemeClr val="accent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351BCE-2640-D433-BFC2-6C9CC1217ECB}"/>
              </a:ext>
            </a:extLst>
          </p:cNvPr>
          <p:cNvSpPr txBox="1"/>
          <p:nvPr/>
        </p:nvSpPr>
        <p:spPr>
          <a:xfrm>
            <a:off x="8019363" y="4826421"/>
            <a:ext cx="2700815" cy="338554"/>
          </a:xfrm>
          <a:prstGeom prst="rect">
            <a:avLst/>
          </a:prstGeom>
          <a:noFill/>
        </p:spPr>
        <p:txBody>
          <a:bodyPr wrap="square" rtlCol="0">
            <a:spAutoFit/>
          </a:bodyPr>
          <a:lstStyle/>
          <a:p>
            <a:r>
              <a:rPr lang="en-US" sz="1600" dirty="0">
                <a:solidFill>
                  <a:schemeClr val="accent1"/>
                </a:solidFill>
                <a:latin typeface="Arial" panose="020B0604020202020204" pitchFamily="34" charset="0"/>
                <a:cs typeface="Arial" panose="020B0604020202020204" pitchFamily="34" charset="0"/>
              </a:rPr>
              <a:t>Scenario created in NetSim</a:t>
            </a:r>
            <a:endParaRPr lang="en-IN" sz="1600" dirty="0">
              <a:solidFill>
                <a:schemeClr val="accent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25DD7E7F-68DD-E7E5-DF67-725E2130940D}"/>
              </a:ext>
            </a:extLst>
          </p:cNvPr>
          <p:cNvSpPr>
            <a:spLocks noGrp="1"/>
          </p:cNvSpPr>
          <p:nvPr>
            <p:ph type="sldNum" sz="quarter" idx="12"/>
          </p:nvPr>
        </p:nvSpPr>
        <p:spPr/>
        <p:txBody>
          <a:bodyPr/>
          <a:lstStyle/>
          <a:p>
            <a:fld id="{DC660FAD-630A-40BB-A0C3-01001DFE1636}" type="slidenum">
              <a:rPr lang="en-IN" smtClean="0"/>
              <a:t>33</a:t>
            </a:fld>
            <a:endParaRPr lang="en-IN" dirty="0"/>
          </a:p>
        </p:txBody>
      </p:sp>
      <p:sp>
        <p:nvSpPr>
          <p:cNvPr id="4" name="TextBox 3">
            <a:extLst>
              <a:ext uri="{FF2B5EF4-FFF2-40B4-BE49-F238E27FC236}">
                <a16:creationId xmlns:a16="http://schemas.microsoft.com/office/drawing/2014/main" id="{A6917DA7-AAD8-5B4A-759C-0E4515D551A4}"/>
              </a:ext>
            </a:extLst>
          </p:cNvPr>
          <p:cNvSpPr txBox="1"/>
          <p:nvPr/>
        </p:nvSpPr>
        <p:spPr>
          <a:xfrm>
            <a:off x="6803734" y="5195043"/>
            <a:ext cx="323273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Largest Tx-Rx pair is (N4,N5)</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Slot length = 132895 µs</a:t>
            </a:r>
            <a:endParaRPr lang="en-IN" sz="1600" dirty="0">
              <a:latin typeface="Arial" panose="020B0604020202020204" pitchFamily="34" charset="0"/>
              <a:cs typeface="Arial" panose="020B0604020202020204" pitchFamily="34" charset="0"/>
            </a:endParaRPr>
          </a:p>
        </p:txBody>
      </p:sp>
      <p:pic>
        <p:nvPicPr>
          <p:cNvPr id="20" name="Content Placeholder 19">
            <a:extLst>
              <a:ext uri="{FF2B5EF4-FFF2-40B4-BE49-F238E27FC236}">
                <a16:creationId xmlns:a16="http://schemas.microsoft.com/office/drawing/2014/main" id="{D4141876-436B-7421-A070-CFA316FB7BBC}"/>
              </a:ext>
            </a:extLst>
          </p:cNvPr>
          <p:cNvPicPr>
            <a:picLocks noGrp="1" noChangeAspect="1"/>
          </p:cNvPicPr>
          <p:nvPr>
            <p:ph idx="1"/>
          </p:nvPr>
        </p:nvPicPr>
        <p:blipFill>
          <a:blip r:embed="rId4"/>
          <a:stretch>
            <a:fillRect/>
          </a:stretch>
        </p:blipFill>
        <p:spPr>
          <a:xfrm>
            <a:off x="6368716" y="1688749"/>
            <a:ext cx="5272618" cy="3069062"/>
          </a:xfrm>
        </p:spPr>
      </p:pic>
    </p:spTree>
    <p:extLst>
      <p:ext uri="{BB962C8B-B14F-4D97-AF65-F5344CB8AC3E}">
        <p14:creationId xmlns:p14="http://schemas.microsoft.com/office/powerpoint/2010/main" val="2994764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990E-A7C3-7F2A-11B3-8E0FFC3F532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Observations</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8D48AAE-75AE-7FEC-777C-767E3532FDE2}"/>
                  </a:ext>
                </a:extLst>
              </p:cNvPr>
              <p:cNvSpPr>
                <a:spLocks noGrp="1"/>
              </p:cNvSpPr>
              <p:nvPr>
                <p:ph idx="1"/>
              </p:nvPr>
            </p:nvSpPr>
            <p:spPr/>
            <p:txBody>
              <a:bodyPr/>
              <a:lstStyle/>
              <a:p>
                <a:r>
                  <a:rPr lang="en-US" sz="1700" dirty="0">
                    <a:latin typeface="Arial" panose="020B0604020202020204" pitchFamily="34" charset="0"/>
                    <a:cs typeface="Arial" panose="020B0604020202020204" pitchFamily="34" charset="0"/>
                  </a:rPr>
                  <a:t>N1 and N4 </a:t>
                </a:r>
                <a:r>
                  <a:rPr lang="en-US" sz="1700" dirty="0"/>
                  <a:t>are</a:t>
                </a:r>
                <a:r>
                  <a:rPr lang="en-US" sz="1700" dirty="0">
                    <a:latin typeface="Arial" panose="020B0604020202020204" pitchFamily="34" charset="0"/>
                    <a:cs typeface="Arial" panose="020B0604020202020204" pitchFamily="34" charset="0"/>
                  </a:rPr>
                  <a:t> the source nodes. Both nodes are in range of qualified forwarding nodes N2 and N3.</a:t>
                </a:r>
              </a:p>
              <a:p>
                <a:r>
                  <a:rPr lang="en-US" sz="1700" dirty="0">
                    <a:latin typeface="Arial" panose="020B0604020202020204" pitchFamily="34" charset="0"/>
                    <a:cs typeface="Arial" panose="020B0604020202020204" pitchFamily="34" charset="0"/>
                  </a:rPr>
                  <a:t>N3 has the lowest depth to destination node N5. Hence it forwards the packet.</a:t>
                </a:r>
              </a:p>
              <a:p>
                <a:r>
                  <a:rPr lang="en-US" sz="1700" dirty="0">
                    <a:latin typeface="Arial" panose="020B0604020202020204" pitchFamily="34" charset="0"/>
                    <a:cs typeface="Arial" panose="020B0604020202020204" pitchFamily="34" charset="0"/>
                  </a:rPr>
                  <a:t>From packet trace we can observe that</a:t>
                </a:r>
                <a:r>
                  <a:rPr lang="en-IN" sz="1700" dirty="0">
                    <a:latin typeface="Arial" panose="020B0604020202020204" pitchFamily="34" charset="0"/>
                    <a:cs typeface="Arial" panose="020B0604020202020204" pitchFamily="34" charset="0"/>
                  </a:rPr>
                  <a:t>,</a:t>
                </a:r>
              </a:p>
              <a:p>
                <a:pPr lvl="1"/>
                <a:r>
                  <a:rPr lang="en-US" sz="1600" dirty="0">
                    <a:latin typeface="Arial" panose="020B0604020202020204" pitchFamily="34" charset="0"/>
                    <a:cs typeface="Arial" panose="020B0604020202020204" pitchFamily="34" charset="0"/>
                  </a:rPr>
                  <a:t>N1 </a:t>
                </a:r>
                <a:r>
                  <a:rPr lang="en-US" sz="1600" dirty="0"/>
                  <a:t>sends</a:t>
                </a:r>
                <a:r>
                  <a:rPr lang="en-US" sz="1600" dirty="0">
                    <a:latin typeface="Arial" panose="020B0604020202020204" pitchFamily="34" charset="0"/>
                    <a:cs typeface="Arial" panose="020B0604020202020204" pitchFamily="34" charset="0"/>
                  </a:rPr>
                  <a:t> packet to lowe</a:t>
                </a:r>
                <a:r>
                  <a:rPr lang="en-US" sz="1600" dirty="0"/>
                  <a:t>r depth N2 and N3 nodes but all the packets are collided since there is ongoing transmission from other nodes at same slot. Hence no packets from N1 reach destination.</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N4 sends packet to N1, N2 and N3, packets to N2 and N3 </a:t>
                </a:r>
                <a:r>
                  <a:rPr lang="en-US" sz="1600" dirty="0"/>
                  <a:t>collide</a:t>
                </a:r>
                <a:r>
                  <a:rPr lang="en-US" sz="1600" dirty="0">
                    <a:latin typeface="Arial" panose="020B0604020202020204" pitchFamily="34" charset="0"/>
                    <a:cs typeface="Arial" panose="020B0604020202020204" pitchFamily="34" charset="0"/>
                  </a:rPr>
                  <a:t> as there is ongoing transmission from other nodes. </a:t>
                </a:r>
              </a:p>
              <a:p>
                <a:pPr lvl="1"/>
                <a:r>
                  <a:rPr lang="en-US" sz="1600" dirty="0"/>
                  <a:t>The packets successfully reach N1 from N4. Then N1 forwards the data to N3 at its sending time. Finally, N3 forwards packets to destination N5</a:t>
                </a:r>
                <a:r>
                  <a:rPr lang="en-US" sz="1600" dirty="0">
                    <a:latin typeface="Arial" panose="020B0604020202020204" pitchFamily="34" charset="0"/>
                    <a:cs typeface="Arial" panose="020B0604020202020204" pitchFamily="34" charset="0"/>
                  </a:rPr>
                  <a:t> </a:t>
                </a:r>
                <a14:m>
                  <m:oMath xmlns:m="http://schemas.openxmlformats.org/officeDocument/2006/math">
                    <m:r>
                      <a:rPr lang="en-US" sz="1600" i="1" dirty="0" smtClean="0">
                        <a:latin typeface="Cambria Math" panose="02040503050406030204" pitchFamily="18" charset="0"/>
                        <a:cs typeface="Arial" panose="020B0604020202020204" pitchFamily="34" charset="0"/>
                      </a:rPr>
                      <m:t>[</m:t>
                    </m:r>
                    <m:r>
                      <a:rPr lang="en-US" sz="1600" i="1" dirty="0" smtClean="0">
                        <a:latin typeface="Cambria Math" panose="02040503050406030204" pitchFamily="18" charset="0"/>
                        <a:cs typeface="Arial" panose="020B0604020202020204" pitchFamily="34" charset="0"/>
                      </a:rPr>
                      <m:t>𝑁</m:t>
                    </m:r>
                    <m:r>
                      <a:rPr lang="en-US" sz="1600" i="1" dirty="0" smtClean="0">
                        <a:latin typeface="Cambria Math" panose="02040503050406030204" pitchFamily="18" charset="0"/>
                        <a:cs typeface="Arial" panose="020B0604020202020204" pitchFamily="34" charset="0"/>
                      </a:rPr>
                      <m:t>4→</m:t>
                    </m:r>
                    <m:r>
                      <a:rPr lang="en-US" sz="1600" i="1" dirty="0" smtClean="0">
                        <a:latin typeface="Cambria Math" panose="02040503050406030204" pitchFamily="18" charset="0"/>
                        <a:cs typeface="Arial" panose="020B0604020202020204" pitchFamily="34" charset="0"/>
                      </a:rPr>
                      <m:t>𝑁</m:t>
                    </m:r>
                    <m:r>
                      <a:rPr lang="en-US" sz="1600" b="0" i="1" dirty="0" smtClean="0">
                        <a:latin typeface="Cambria Math" panose="02040503050406030204" pitchFamily="18" charset="0"/>
                        <a:cs typeface="Arial" panose="020B0604020202020204" pitchFamily="34" charset="0"/>
                      </a:rPr>
                      <m:t>1→</m:t>
                    </m:r>
                    <m:r>
                      <a:rPr lang="en-US" sz="1600" b="0" i="1" dirty="0" smtClean="0">
                        <a:latin typeface="Cambria Math" panose="02040503050406030204" pitchFamily="18" charset="0"/>
                        <a:cs typeface="Arial" panose="020B0604020202020204" pitchFamily="34" charset="0"/>
                      </a:rPr>
                      <m:t>𝑁</m:t>
                    </m:r>
                    <m:r>
                      <a:rPr lang="en-US" sz="1600" b="0" i="1" dirty="0" smtClean="0">
                        <a:latin typeface="Cambria Math" panose="02040503050406030204" pitchFamily="18" charset="0"/>
                        <a:cs typeface="Arial" panose="020B0604020202020204" pitchFamily="34" charset="0"/>
                      </a:rPr>
                      <m:t>3→</m:t>
                    </m:r>
                    <m:r>
                      <a:rPr lang="en-US" sz="1600" i="1" dirty="0" smtClean="0">
                        <a:latin typeface="Cambria Math" panose="02040503050406030204" pitchFamily="18" charset="0"/>
                        <a:cs typeface="Arial" panose="020B0604020202020204" pitchFamily="34" charset="0"/>
                      </a:rPr>
                      <m:t>𝑁</m:t>
                    </m:r>
                    <m:r>
                      <a:rPr lang="en-US" sz="1600" i="1" dirty="0" smtClean="0">
                        <a:latin typeface="Cambria Math" panose="02040503050406030204" pitchFamily="18" charset="0"/>
                        <a:cs typeface="Arial" panose="020B0604020202020204" pitchFamily="34" charset="0"/>
                      </a:rPr>
                      <m:t>5]</m:t>
                    </m:r>
                  </m:oMath>
                </a14:m>
                <a:endParaRPr lang="en-US" sz="1600" dirty="0">
                  <a:latin typeface="Arial" panose="020B0604020202020204" pitchFamily="34" charset="0"/>
                  <a:cs typeface="Arial" panose="020B0604020202020204" pitchFamily="34" charset="0"/>
                </a:endParaRPr>
              </a:p>
            </p:txBody>
          </p:sp>
        </mc:Choice>
        <mc:Fallback xmlns="">
          <p:sp>
            <p:nvSpPr>
              <p:cNvPr id="5" name="Content Placeholder 4">
                <a:extLst>
                  <a:ext uri="{FF2B5EF4-FFF2-40B4-BE49-F238E27FC236}">
                    <a16:creationId xmlns:a16="http://schemas.microsoft.com/office/drawing/2014/main" id="{D8D48AAE-75AE-7FEC-777C-767E3532FDE2}"/>
                  </a:ext>
                </a:extLst>
              </p:cNvPr>
              <p:cNvSpPr>
                <a:spLocks noGrp="1" noRot="1" noChangeAspect="1" noMove="1" noResize="1" noEditPoints="1" noAdjustHandles="1" noChangeArrowheads="1" noChangeShapeType="1" noTextEdit="1"/>
              </p:cNvSpPr>
              <p:nvPr>
                <p:ph idx="1"/>
              </p:nvPr>
            </p:nvSpPr>
            <p:spPr>
              <a:blipFill>
                <a:blip r:embed="rId2"/>
                <a:stretch>
                  <a:fillRect l="-290" t="-420"/>
                </a:stretch>
              </a:blipFill>
            </p:spPr>
            <p:txBody>
              <a:bodyPr/>
              <a:lstStyle/>
              <a:p>
                <a:r>
                  <a:rPr lang="en-IN">
                    <a:noFill/>
                  </a:rPr>
                  <a:t> </a:t>
                </a:r>
              </a:p>
            </p:txBody>
          </p:sp>
        </mc:Fallback>
      </mc:AlternateContent>
      <p:sp>
        <p:nvSpPr>
          <p:cNvPr id="3" name="Slide Number Placeholder 2">
            <a:extLst>
              <a:ext uri="{FF2B5EF4-FFF2-40B4-BE49-F238E27FC236}">
                <a16:creationId xmlns:a16="http://schemas.microsoft.com/office/drawing/2014/main" id="{3280B0F1-5A4D-F7A6-C4F6-77501630F0C3}"/>
              </a:ext>
            </a:extLst>
          </p:cNvPr>
          <p:cNvSpPr>
            <a:spLocks noGrp="1"/>
          </p:cNvSpPr>
          <p:nvPr>
            <p:ph type="sldNum" sz="quarter" idx="12"/>
          </p:nvPr>
        </p:nvSpPr>
        <p:spPr/>
        <p:txBody>
          <a:bodyPr/>
          <a:lstStyle/>
          <a:p>
            <a:fld id="{DC660FAD-630A-40BB-A0C3-01001DFE1636}" type="slidenum">
              <a:rPr lang="en-IN" smtClean="0"/>
              <a:t>34</a:t>
            </a:fld>
            <a:endParaRPr lang="en-IN" dirty="0"/>
          </a:p>
        </p:txBody>
      </p:sp>
    </p:spTree>
    <p:extLst>
      <p:ext uri="{BB962C8B-B14F-4D97-AF65-F5344CB8AC3E}">
        <p14:creationId xmlns:p14="http://schemas.microsoft.com/office/powerpoint/2010/main" val="3126265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DB17-E8D2-3225-59D6-3CD5046C493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Insights from NetSim simulations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D4BE-9CE0-3165-BBDC-FAB8CCD71BA9}"/>
              </a:ext>
            </a:extLst>
          </p:cNvPr>
          <p:cNvSpPr>
            <a:spLocks noGrp="1"/>
          </p:cNvSpPr>
          <p:nvPr>
            <p:ph idx="1"/>
          </p:nvPr>
        </p:nvSpPr>
        <p:spPr>
          <a:xfrm>
            <a:off x="838200" y="1825624"/>
            <a:ext cx="10515600" cy="4792345"/>
          </a:xfrm>
        </p:spPr>
        <p:txBody>
          <a:bodyPr>
            <a:normAutofit/>
          </a:bodyPr>
          <a:lstStyle/>
          <a:p>
            <a:pPr marL="0" indent="0">
              <a:buNone/>
            </a:pPr>
            <a:r>
              <a:rPr lang="en-US" sz="2000" dirty="0">
                <a:latin typeface="Arial" panose="020B0604020202020204" pitchFamily="34" charset="0"/>
                <a:cs typeface="Arial" panose="020B0604020202020204" pitchFamily="34" charset="0"/>
              </a:rPr>
              <a:t>On simulating different DBR cases we observe the following issues with the protocol design:</a:t>
            </a:r>
          </a:p>
          <a:p>
            <a:r>
              <a:rPr lang="en-US" sz="2000" dirty="0">
                <a:latin typeface="Arial" panose="020B0604020202020204" pitchFamily="34" charset="0"/>
                <a:cs typeface="Arial" panose="020B0604020202020204" pitchFamily="34" charset="0"/>
              </a:rPr>
              <a:t>If the next hop from source node is destination, the neighboring nodes that don’t have the packet history, broadcast the same packet as per scheduled sending time.</a:t>
            </a:r>
          </a:p>
          <a:p>
            <a:r>
              <a:rPr lang="en-US" sz="2000" dirty="0">
                <a:latin typeface="Arial" panose="020B0604020202020204" pitchFamily="34" charset="0"/>
                <a:cs typeface="Arial" panose="020B0604020202020204" pitchFamily="34" charset="0"/>
              </a:rPr>
              <a:t>If two nodes, N2 and N3, are positioned nearly equidistant vertically but are widely separated horizontally, their holding times for packets are nearly equal. </a:t>
            </a:r>
          </a:p>
          <a:p>
            <a:pPr lvl="1"/>
            <a:r>
              <a:rPr lang="en-US" sz="1800" dirty="0">
                <a:latin typeface="Arial" panose="020B0604020202020204" pitchFamily="34" charset="0"/>
                <a:cs typeface="Arial" panose="020B0604020202020204" pitchFamily="34" charset="0"/>
              </a:rPr>
              <a:t>When a lower-depth node like N2 receives a packet from N1, it will rebroadcast it. However, due to the substantial horizontal distance between N2 and N3, there will be a delay in the packet reaching N3. </a:t>
            </a:r>
          </a:p>
          <a:p>
            <a:pPr lvl="1"/>
            <a:r>
              <a:rPr lang="en-US" sz="1800" dirty="0">
                <a:latin typeface="Arial" panose="020B0604020202020204" pitchFamily="34" charset="0"/>
                <a:cs typeface="Arial" panose="020B0604020202020204" pitchFamily="34" charset="0"/>
              </a:rPr>
              <a:t>Since N3 is positioned at nearly the same depth as N2, it may end up rebroadcasting the received packet from N1 before receiving the packet from N2.</a:t>
            </a:r>
          </a:p>
        </p:txBody>
      </p:sp>
      <p:sp>
        <p:nvSpPr>
          <p:cNvPr id="4" name="Slide Number Placeholder 3">
            <a:extLst>
              <a:ext uri="{FF2B5EF4-FFF2-40B4-BE49-F238E27FC236}">
                <a16:creationId xmlns:a16="http://schemas.microsoft.com/office/drawing/2014/main" id="{717C68BF-012D-9D17-70EB-7449E4C4B125}"/>
              </a:ext>
            </a:extLst>
          </p:cNvPr>
          <p:cNvSpPr>
            <a:spLocks noGrp="1"/>
          </p:cNvSpPr>
          <p:nvPr>
            <p:ph type="sldNum" sz="quarter" idx="12"/>
          </p:nvPr>
        </p:nvSpPr>
        <p:spPr/>
        <p:txBody>
          <a:bodyPr/>
          <a:lstStyle/>
          <a:p>
            <a:fld id="{DC660FAD-630A-40BB-A0C3-01001DFE1636}" type="slidenum">
              <a:rPr lang="en-IN" smtClean="0"/>
              <a:t>35</a:t>
            </a:fld>
            <a:endParaRPr lang="en-IN" dirty="0"/>
          </a:p>
        </p:txBody>
      </p:sp>
    </p:spTree>
    <p:extLst>
      <p:ext uri="{BB962C8B-B14F-4D97-AF65-F5344CB8AC3E}">
        <p14:creationId xmlns:p14="http://schemas.microsoft.com/office/powerpoint/2010/main" val="3351747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DB17-E8D2-3225-59D6-3CD5046C493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Insights from </a:t>
            </a:r>
            <a:r>
              <a:rPr lang="en-US" dirty="0" err="1">
                <a:latin typeface="Arial" panose="020B0604020202020204" pitchFamily="34" charset="0"/>
                <a:cs typeface="Arial" panose="020B0604020202020204" pitchFamily="34" charset="0"/>
              </a:rPr>
              <a:t>NetSim</a:t>
            </a:r>
            <a:r>
              <a:rPr lang="en-US" dirty="0">
                <a:latin typeface="Arial" panose="020B0604020202020204" pitchFamily="34" charset="0"/>
                <a:cs typeface="Arial" panose="020B0604020202020204" pitchFamily="34" charset="0"/>
              </a:rPr>
              <a:t> simulations (</a:t>
            </a:r>
            <a:r>
              <a:rPr lang="en-US" dirty="0" err="1"/>
              <a:t>c</a:t>
            </a:r>
            <a:r>
              <a:rPr lang="en-US" dirty="0" err="1">
                <a:latin typeface="Arial" panose="020B0604020202020204" pitchFamily="34" charset="0"/>
                <a:cs typeface="Arial" panose="020B0604020202020204" pitchFamily="34" charset="0"/>
              </a:rPr>
              <a:t>ontd</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D4BE-9CE0-3165-BBDC-FAB8CCD71BA9}"/>
              </a:ext>
            </a:extLst>
          </p:cNvPr>
          <p:cNvSpPr>
            <a:spLocks noGrp="1"/>
          </p:cNvSpPr>
          <p:nvPr>
            <p:ph idx="1"/>
          </p:nvPr>
        </p:nvSpPr>
        <p:spPr>
          <a:xfrm>
            <a:off x="838201" y="1690688"/>
            <a:ext cx="7432964" cy="4927281"/>
          </a:xfrm>
        </p:spPr>
        <p:txBody>
          <a:bodyPr>
            <a:normAutofit/>
          </a:bodyPr>
          <a:lstStyle/>
          <a:p>
            <a:r>
              <a:rPr lang="en-US" sz="2000" dirty="0">
                <a:latin typeface="Arial" panose="020B0604020202020204" pitchFamily="34" charset="0"/>
                <a:cs typeface="Arial" panose="020B0604020202020204" pitchFamily="34" charset="0"/>
              </a:rPr>
              <a:t>The holding time in DBR only takes into account the difference in depth (vertical height) between sensors. </a:t>
            </a:r>
          </a:p>
          <a:p>
            <a:pPr lvl="1" algn="just"/>
            <a:r>
              <a:rPr lang="en-US" sz="1600" dirty="0">
                <a:latin typeface="Arial" panose="020B0604020202020204" pitchFamily="34" charset="0"/>
                <a:cs typeface="Arial" panose="020B0604020202020204" pitchFamily="34" charset="0"/>
              </a:rPr>
              <a:t>In DBR, the holding time accounts solely for vertical height differences between sensors. Yet, in scenarios with extensive spread along the X or Y axis, significant transmitter-receiver distances may lead to propagation delays surpassing the holding time.</a:t>
            </a:r>
            <a:endParaRPr lang="en-US" sz="1600" dirty="0"/>
          </a:p>
          <a:p>
            <a:r>
              <a:rPr lang="en-IN" sz="2000" dirty="0">
                <a:latin typeface="Arial" panose="020B0604020202020204" pitchFamily="34" charset="0"/>
                <a:cs typeface="Arial" panose="020B0604020202020204" pitchFamily="34" charset="0"/>
              </a:rPr>
              <a:t>Consider four sensors S1, S2, S3 and S4, as shown in the figure.</a:t>
            </a:r>
          </a:p>
          <a:p>
            <a:pPr marL="742950" lvl="1" indent="-285750"/>
            <a:r>
              <a:rPr lang="en-US" sz="1600" dirty="0">
                <a:latin typeface="Arial" panose="020B0604020202020204" pitchFamily="34" charset="0"/>
                <a:cs typeface="Arial" panose="020B0604020202020204" pitchFamily="34" charset="0"/>
              </a:rPr>
              <a:t>S1 sends to S2 and S3 which are within its range.</a:t>
            </a:r>
          </a:p>
          <a:p>
            <a:pPr marL="742950" lvl="1" indent="-285750"/>
            <a:r>
              <a:rPr lang="en-US" sz="1600" dirty="0">
                <a:latin typeface="Arial" panose="020B0604020202020204" pitchFamily="34" charset="0"/>
                <a:cs typeface="Arial" panose="020B0604020202020204" pitchFamily="34" charset="0"/>
              </a:rPr>
              <a:t>As per DBR protocol S3 sends to S4</a:t>
            </a:r>
          </a:p>
          <a:p>
            <a:pPr marL="742950" lvl="1" indent="-285750"/>
            <a:r>
              <a:rPr lang="en-US" sz="1600" dirty="0">
                <a:latin typeface="Arial" panose="020B0604020202020204" pitchFamily="34" charset="0"/>
                <a:cs typeface="Arial" panose="020B0604020202020204" pitchFamily="34" charset="0"/>
              </a:rPr>
              <a:t>However, the propagation delay to S3 exceeds the holding time at S2.</a:t>
            </a:r>
          </a:p>
          <a:p>
            <a:pPr marL="742950" lvl="1" indent="-285750"/>
            <a:r>
              <a:rPr lang="en-US" sz="1600" dirty="0">
                <a:latin typeface="Arial" panose="020B0604020202020204" pitchFamily="34" charset="0"/>
                <a:cs typeface="Arial" panose="020B0604020202020204" pitchFamily="34" charset="0"/>
              </a:rPr>
              <a:t>This causes S2 to transmit before S3 in violation of DBR's </a:t>
            </a:r>
            <a:r>
              <a:rPr lang="en-US" sz="1600">
                <a:latin typeface="Arial" panose="020B0604020202020204" pitchFamily="34" charset="0"/>
                <a:cs typeface="Arial" panose="020B0604020202020204" pitchFamily="34" charset="0"/>
              </a:rPr>
              <a:t>working principle </a:t>
            </a:r>
            <a:endParaRPr lang="en-IN" sz="16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17C68BF-012D-9D17-70EB-7449E4C4B125}"/>
              </a:ext>
            </a:extLst>
          </p:cNvPr>
          <p:cNvSpPr>
            <a:spLocks noGrp="1"/>
          </p:cNvSpPr>
          <p:nvPr>
            <p:ph type="sldNum" sz="quarter" idx="12"/>
          </p:nvPr>
        </p:nvSpPr>
        <p:spPr/>
        <p:txBody>
          <a:bodyPr/>
          <a:lstStyle/>
          <a:p>
            <a:fld id="{DC660FAD-630A-40BB-A0C3-01001DFE1636}" type="slidenum">
              <a:rPr lang="en-IN" smtClean="0"/>
              <a:t>36</a:t>
            </a:fld>
            <a:endParaRPr lang="en-IN" dirty="0"/>
          </a:p>
        </p:txBody>
      </p:sp>
      <p:pic>
        <p:nvPicPr>
          <p:cNvPr id="7" name="Picture 6">
            <a:extLst>
              <a:ext uri="{FF2B5EF4-FFF2-40B4-BE49-F238E27FC236}">
                <a16:creationId xmlns:a16="http://schemas.microsoft.com/office/drawing/2014/main" id="{C4AF2A85-FA01-65D7-065C-4E36E55D36F4}"/>
              </a:ext>
            </a:extLst>
          </p:cNvPr>
          <p:cNvPicPr>
            <a:picLocks noChangeAspect="1"/>
          </p:cNvPicPr>
          <p:nvPr/>
        </p:nvPicPr>
        <p:blipFill>
          <a:blip r:embed="rId2"/>
          <a:stretch>
            <a:fillRect/>
          </a:stretch>
        </p:blipFill>
        <p:spPr>
          <a:xfrm>
            <a:off x="8271165" y="3415223"/>
            <a:ext cx="3082634" cy="276935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40954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DB17-E8D2-3225-59D6-3CD5046C493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Insights from </a:t>
            </a:r>
            <a:r>
              <a:rPr lang="en-US" dirty="0" err="1">
                <a:latin typeface="Arial" panose="020B0604020202020204" pitchFamily="34" charset="0"/>
                <a:cs typeface="Arial" panose="020B0604020202020204" pitchFamily="34" charset="0"/>
              </a:rPr>
              <a:t>NetSim</a:t>
            </a:r>
            <a:r>
              <a:rPr lang="en-US" dirty="0">
                <a:latin typeface="Arial" panose="020B0604020202020204" pitchFamily="34" charset="0"/>
                <a:cs typeface="Arial" panose="020B0604020202020204" pitchFamily="34" charset="0"/>
              </a:rPr>
              <a:t> simulations (</a:t>
            </a:r>
            <a:r>
              <a:rPr lang="en-US" dirty="0" err="1"/>
              <a:t>c</a:t>
            </a:r>
            <a:r>
              <a:rPr lang="en-US" dirty="0" err="1">
                <a:latin typeface="Arial" panose="020B0604020202020204" pitchFamily="34" charset="0"/>
                <a:cs typeface="Arial" panose="020B0604020202020204" pitchFamily="34" charset="0"/>
              </a:rPr>
              <a:t>ontd</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D4BE-9CE0-3165-BBDC-FAB8CCD71BA9}"/>
              </a:ext>
            </a:extLst>
          </p:cNvPr>
          <p:cNvSpPr>
            <a:spLocks noGrp="1"/>
          </p:cNvSpPr>
          <p:nvPr>
            <p:ph idx="1"/>
          </p:nvPr>
        </p:nvSpPr>
        <p:spPr>
          <a:xfrm>
            <a:off x="838200" y="1825624"/>
            <a:ext cx="10515600" cy="4792345"/>
          </a:xfrm>
        </p:spPr>
        <p:txBody>
          <a:bodyPr>
            <a:normAutofit/>
          </a:bodyPr>
          <a:lstStyle/>
          <a:p>
            <a:pPr algn="l"/>
            <a:r>
              <a:rPr lang="en-US" sz="1800" b="0" i="0" dirty="0">
                <a:solidFill>
                  <a:srgbClr val="0D0D0D"/>
                </a:solidFill>
                <a:effectLst/>
                <a:highlight>
                  <a:srgbClr val="FFFFFF"/>
                </a:highlight>
              </a:rPr>
              <a:t>The reference paper lacks an explanation of the MAC protocol's operation and fails to provide any references.</a:t>
            </a:r>
          </a:p>
          <a:p>
            <a:pPr lvl="1"/>
            <a:r>
              <a:rPr lang="en-US" sz="1600" b="0" i="0" dirty="0" err="1">
                <a:solidFill>
                  <a:srgbClr val="0D0D0D"/>
                </a:solidFill>
                <a:effectLst/>
                <a:highlight>
                  <a:srgbClr val="FFFFFF"/>
                </a:highlight>
              </a:rPr>
              <a:t>NetSim</a:t>
            </a:r>
            <a:r>
              <a:rPr lang="en-US" sz="1600" b="0" i="0" dirty="0">
                <a:solidFill>
                  <a:srgbClr val="0D0D0D"/>
                </a:solidFill>
                <a:effectLst/>
                <a:highlight>
                  <a:srgbClr val="FFFFFF"/>
                </a:highlight>
              </a:rPr>
              <a:t> UWAN utilizes the Slotted Aloha protocol in its MAC layer.</a:t>
            </a:r>
          </a:p>
          <a:p>
            <a:pPr lvl="1"/>
            <a:r>
              <a:rPr lang="en-US" sz="1600" b="0" i="0" dirty="0">
                <a:solidFill>
                  <a:srgbClr val="0D0D0D"/>
                </a:solidFill>
                <a:effectLst/>
                <a:highlight>
                  <a:srgbClr val="FFFFFF"/>
                </a:highlight>
              </a:rPr>
              <a:t>Slotted Aloha doesn't incorporate a back-off mechanism before the first transmission.</a:t>
            </a:r>
          </a:p>
          <a:p>
            <a:pPr lvl="1"/>
            <a:r>
              <a:rPr lang="en-US" sz="1600" b="0" i="0" dirty="0">
                <a:solidFill>
                  <a:srgbClr val="0D0D0D"/>
                </a:solidFill>
                <a:effectLst/>
                <a:highlight>
                  <a:srgbClr val="FFFFFF"/>
                </a:highlight>
              </a:rPr>
              <a:t>In Slotted Aloha, collided packets are not retransmitted when broadcasting, and retransmissions occur exclusively for unicast packets.</a:t>
            </a:r>
          </a:p>
          <a:p>
            <a:pPr lvl="1"/>
            <a:r>
              <a:rPr lang="en-US" sz="1600" b="0" i="0" dirty="0">
                <a:solidFill>
                  <a:srgbClr val="0D0D0D"/>
                </a:solidFill>
                <a:effectLst/>
                <a:highlight>
                  <a:srgbClr val="FFFFFF"/>
                </a:highlight>
              </a:rPr>
              <a:t>Consequently, when employing DBR over Slotted Aloha in </a:t>
            </a:r>
            <a:r>
              <a:rPr lang="en-US" sz="1600" b="0" i="0" dirty="0" err="1">
                <a:solidFill>
                  <a:srgbClr val="0D0D0D"/>
                </a:solidFill>
                <a:effectLst/>
                <a:highlight>
                  <a:srgbClr val="FFFFFF"/>
                </a:highlight>
              </a:rPr>
              <a:t>NetSim</a:t>
            </a:r>
            <a:r>
              <a:rPr lang="en-US" sz="1600" b="0" i="0" dirty="0">
                <a:solidFill>
                  <a:srgbClr val="0D0D0D"/>
                </a:solidFill>
                <a:effectLst/>
                <a:highlight>
                  <a:srgbClr val="FFFFFF"/>
                </a:highlight>
              </a:rPr>
              <a:t> UWAN, transmission rates are expected to be notably low, particularly with multiple transmitters. High transmission rates could result in excessive collisions, potentially leading to negligible throughput.</a:t>
            </a:r>
          </a:p>
          <a:p>
            <a:pPr marL="0" indent="0">
              <a:buNone/>
            </a:pPr>
            <a:endParaRPr lang="en-US" sz="20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17C68BF-012D-9D17-70EB-7449E4C4B125}"/>
              </a:ext>
            </a:extLst>
          </p:cNvPr>
          <p:cNvSpPr>
            <a:spLocks noGrp="1"/>
          </p:cNvSpPr>
          <p:nvPr>
            <p:ph type="sldNum" sz="quarter" idx="12"/>
          </p:nvPr>
        </p:nvSpPr>
        <p:spPr/>
        <p:txBody>
          <a:bodyPr/>
          <a:lstStyle/>
          <a:p>
            <a:fld id="{DC660FAD-630A-40BB-A0C3-01001DFE1636}" type="slidenum">
              <a:rPr lang="en-IN" smtClean="0"/>
              <a:t>37</a:t>
            </a:fld>
            <a:endParaRPr lang="en-IN" dirty="0"/>
          </a:p>
        </p:txBody>
      </p:sp>
    </p:spTree>
    <p:extLst>
      <p:ext uri="{BB962C8B-B14F-4D97-AF65-F5344CB8AC3E}">
        <p14:creationId xmlns:p14="http://schemas.microsoft.com/office/powerpoint/2010/main" val="298397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DB17-E8D2-3225-59D6-3CD5046C493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References</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17C68BF-012D-9D17-70EB-7449E4C4B125}"/>
              </a:ext>
            </a:extLst>
          </p:cNvPr>
          <p:cNvSpPr>
            <a:spLocks noGrp="1"/>
          </p:cNvSpPr>
          <p:nvPr>
            <p:ph type="sldNum" sz="quarter" idx="12"/>
          </p:nvPr>
        </p:nvSpPr>
        <p:spPr/>
        <p:txBody>
          <a:bodyPr/>
          <a:lstStyle/>
          <a:p>
            <a:fld id="{DC660FAD-630A-40BB-A0C3-01001DFE1636}" type="slidenum">
              <a:rPr lang="en-IN" smtClean="0"/>
              <a:t>38</a:t>
            </a:fld>
            <a:endParaRPr lang="en-IN" dirty="0"/>
          </a:p>
        </p:txBody>
      </p:sp>
      <p:sp>
        <p:nvSpPr>
          <p:cNvPr id="5" name="Footer Placeholder 6">
            <a:extLst>
              <a:ext uri="{FF2B5EF4-FFF2-40B4-BE49-F238E27FC236}">
                <a16:creationId xmlns:a16="http://schemas.microsoft.com/office/drawing/2014/main" id="{3E320C77-3B9C-D194-84B0-5E97723A960F}"/>
              </a:ext>
            </a:extLst>
          </p:cNvPr>
          <p:cNvSpPr>
            <a:spLocks noGrp="1"/>
          </p:cNvSpPr>
          <p:nvPr>
            <p:ph idx="1"/>
          </p:nvPr>
        </p:nvSpPr>
        <p:spPr>
          <a:xfrm>
            <a:off x="838200" y="1825625"/>
            <a:ext cx="10515600" cy="4792663"/>
          </a:xfrm>
        </p:spPr>
        <p:txBody>
          <a:bodyPr>
            <a:normAutofit/>
          </a:bodyPr>
          <a:lstStyle/>
          <a:p>
            <a:pPr marL="457200" indent="-457200">
              <a:buFont typeface="+mj-lt"/>
              <a:buAutoNum type="arabicPeriod"/>
            </a:pPr>
            <a:r>
              <a:rPr lang="en-IN" sz="2000" dirty="0">
                <a:hlinkClick r:id="rId2"/>
              </a:rPr>
              <a:t>DBR: Depth-Based Routing for Underwater Sensor Networks, Hai Yan, </a:t>
            </a:r>
            <a:r>
              <a:rPr lang="en-IN" sz="2000" dirty="0" err="1">
                <a:hlinkClick r:id="rId2"/>
              </a:rPr>
              <a:t>Zhijie</a:t>
            </a:r>
            <a:r>
              <a:rPr lang="en-IN" sz="2000" dirty="0">
                <a:hlinkClick r:id="rId2"/>
              </a:rPr>
              <a:t> Jerry Shi, and Jun-Hong </a:t>
            </a:r>
            <a:r>
              <a:rPr lang="en-IN" sz="2000" dirty="0" err="1">
                <a:hlinkClick r:id="rId2"/>
              </a:rPr>
              <a:t>Cuia</a:t>
            </a:r>
            <a:r>
              <a:rPr lang="en-IN" sz="2000" dirty="0">
                <a:hlinkClick r:id="rId2"/>
              </a:rPr>
              <a:t>, NETWORKING 2008, LNCS </a:t>
            </a:r>
            <a:endParaRPr lang="en-IN" sz="2000" dirty="0"/>
          </a:p>
        </p:txBody>
      </p:sp>
    </p:spTree>
    <p:extLst>
      <p:ext uri="{BB962C8B-B14F-4D97-AF65-F5344CB8AC3E}">
        <p14:creationId xmlns:p14="http://schemas.microsoft.com/office/powerpoint/2010/main" val="36482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B3AF-6059-069F-9088-D5749FF05951}"/>
              </a:ext>
            </a:extLst>
          </p:cNvPr>
          <p:cNvSpPr>
            <a:spLocks noGrp="1"/>
          </p:cNvSpPr>
          <p:nvPr>
            <p:ph type="title"/>
          </p:nvPr>
        </p:nvSpPr>
        <p:spPr>
          <a:xfrm>
            <a:off x="838200" y="510414"/>
            <a:ext cx="10515600" cy="1049005"/>
          </a:xfrm>
        </p:spPr>
        <p:txBody>
          <a:bodyPr/>
          <a:lstStyle/>
          <a:p>
            <a:r>
              <a:rPr lang="en-US" dirty="0">
                <a:latin typeface="Arial" panose="020B0604020202020204" pitchFamily="34" charset="0"/>
                <a:cs typeface="Arial" panose="020B0604020202020204" pitchFamily="34" charset="0"/>
              </a:rPr>
              <a:t>DBR: Packet forwarding</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A1F9A96-3B4F-2958-B258-5F113CB178DA}"/>
              </a:ext>
            </a:extLst>
          </p:cNvPr>
          <p:cNvSpPr>
            <a:spLocks noGrp="1"/>
          </p:cNvSpPr>
          <p:nvPr>
            <p:ph idx="1"/>
          </p:nvPr>
        </p:nvSpPr>
        <p:spPr>
          <a:xfrm>
            <a:off x="741947" y="1514627"/>
            <a:ext cx="6833766" cy="4939814"/>
          </a:xfrm>
        </p:spPr>
        <p:txBody>
          <a:bodyPr>
            <a:normAutofit lnSpcReduction="10000"/>
          </a:bodyPr>
          <a:lstStyle/>
          <a:p>
            <a:pPr algn="just"/>
            <a:r>
              <a:rPr lang="en-US" sz="1800" dirty="0">
                <a:latin typeface="Arial" panose="020B0604020202020204" pitchFamily="34" charset="0"/>
                <a:cs typeface="Arial" panose="020B0604020202020204" pitchFamily="34" charset="0"/>
              </a:rPr>
              <a:t>When a node forwards a packet</a:t>
            </a:r>
          </a:p>
          <a:p>
            <a:pPr lvl="1"/>
            <a:r>
              <a:rPr lang="en-US" sz="1400" dirty="0">
                <a:latin typeface="Arial" panose="020B0604020202020204" pitchFamily="34" charset="0"/>
                <a:cs typeface="Arial" panose="020B0604020202020204" pitchFamily="34" charset="0"/>
              </a:rPr>
              <a:t>There may be several nearby nodes that can also forward it. If all these nodes simultaneously broadcast the packet, it can cause collisions. This also leads to more energy consumption.</a:t>
            </a:r>
          </a:p>
          <a:p>
            <a:pPr lvl="1"/>
            <a:r>
              <a:rPr lang="en-US" sz="1400" dirty="0">
                <a:latin typeface="Arial" panose="020B0604020202020204" pitchFamily="34" charset="0"/>
                <a:cs typeface="Arial" panose="020B0604020202020204" pitchFamily="34" charset="0"/>
              </a:rPr>
              <a:t>Since packets are broadcast, a node may receive the same packet multiple times.</a:t>
            </a:r>
          </a:p>
          <a:p>
            <a:pPr algn="just"/>
            <a:r>
              <a:rPr lang="en-US" sz="1800" dirty="0">
                <a:latin typeface="Arial" panose="020B0604020202020204" pitchFamily="34" charset="0"/>
                <a:cs typeface="Arial" panose="020B0604020202020204" pitchFamily="34" charset="0"/>
              </a:rPr>
              <a:t>To avoid this</a:t>
            </a:r>
          </a:p>
          <a:p>
            <a:pPr lvl="1" algn="just"/>
            <a:r>
              <a:rPr lang="en-US" sz="1400" dirty="0">
                <a:latin typeface="Arial" panose="020B0604020202020204" pitchFamily="34" charset="0"/>
                <a:cs typeface="Arial" panose="020B0604020202020204" pitchFamily="34" charset="0"/>
              </a:rPr>
              <a:t>The number of forwarding nodes need to be controlled.</a:t>
            </a:r>
          </a:p>
          <a:p>
            <a:pPr lvl="1" algn="just"/>
            <a:r>
              <a:rPr lang="en-US" sz="1400" dirty="0">
                <a:latin typeface="Arial" panose="020B0604020202020204" pitchFamily="34" charset="0"/>
                <a:cs typeface="Arial" panose="020B0604020202020204" pitchFamily="34" charset="0"/>
              </a:rPr>
              <a:t>A node receiving redundant packets should be suppressed.</a:t>
            </a:r>
          </a:p>
          <a:p>
            <a:pPr algn="just"/>
            <a:r>
              <a:rPr lang="en-US" sz="1800" dirty="0">
                <a:latin typeface="Arial" panose="020B0604020202020204" pitchFamily="34" charset="0"/>
                <a:cs typeface="Arial" panose="020B0604020202020204" pitchFamily="34" charset="0"/>
              </a:rPr>
              <a:t>Solution:</a:t>
            </a:r>
          </a:p>
          <a:p>
            <a:pPr lvl="1" algn="just"/>
            <a:r>
              <a:rPr lang="en-US" sz="1400" dirty="0">
                <a:latin typeface="Arial" panose="020B0604020202020204" pitchFamily="34" charset="0"/>
                <a:cs typeface="Arial" panose="020B0604020202020204" pitchFamily="34" charset="0"/>
              </a:rPr>
              <a:t>Priority Queue Q1 is used for controlling number of forwarding nodes.</a:t>
            </a:r>
          </a:p>
          <a:p>
            <a:pPr lvl="1" algn="just"/>
            <a:r>
              <a:rPr lang="en-US" sz="1400" dirty="0">
                <a:latin typeface="Arial" panose="020B0604020202020204" pitchFamily="34" charset="0"/>
                <a:cs typeface="Arial" panose="020B0604020202020204" pitchFamily="34" charset="0"/>
              </a:rPr>
              <a:t>Packet History Buffer Q2 ensures a node receives same packet only once.</a:t>
            </a:r>
          </a:p>
          <a:p>
            <a:pPr algn="just"/>
            <a:r>
              <a:rPr lang="en-IN" sz="1800" dirty="0">
                <a:latin typeface="Arial" panose="020B0604020202020204" pitchFamily="34" charset="0"/>
                <a:cs typeface="Arial" panose="020B0604020202020204" pitchFamily="34" charset="0"/>
              </a:rPr>
              <a:t>Priority Queue (Q1):</a:t>
            </a:r>
          </a:p>
          <a:p>
            <a:pPr lvl="1" algn="just"/>
            <a:r>
              <a:rPr lang="en-US" sz="1400" dirty="0">
                <a:latin typeface="Arial" panose="020B0604020202020204" pitchFamily="34" charset="0"/>
                <a:cs typeface="Arial" panose="020B0604020202020204" pitchFamily="34" charset="0"/>
              </a:rPr>
              <a:t>Q1 contains two items: Packet and scheduled Sending Time for the packet.</a:t>
            </a:r>
            <a:endParaRPr lang="en-IN" sz="14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Packet History Buffer (Q2):</a:t>
            </a:r>
          </a:p>
          <a:p>
            <a:pPr lvl="1" algn="just"/>
            <a:r>
              <a:rPr lang="en-IN" sz="1400" dirty="0">
                <a:latin typeface="Arial" panose="020B0604020202020204" pitchFamily="34" charset="0"/>
                <a:cs typeface="Arial" panose="020B0604020202020204" pitchFamily="34" charset="0"/>
              </a:rPr>
              <a:t>Q2 contains two items: Packet Sequence Number and Sender ID (source ID)</a:t>
            </a:r>
          </a:p>
          <a:p>
            <a:pPr lvl="1" algn="just"/>
            <a:endParaRPr lang="en-US" sz="1400" dirty="0">
              <a:latin typeface="Arial" panose="020B0604020202020204" pitchFamily="34" charset="0"/>
              <a:cs typeface="Arial" panose="020B0604020202020204" pitchFamily="34" charset="0"/>
            </a:endParaRPr>
          </a:p>
        </p:txBody>
      </p:sp>
      <p:pic>
        <p:nvPicPr>
          <p:cNvPr id="31" name="Picture 30" descr="A computer screen shot of a network&#10;&#10;Description automatically generated">
            <a:extLst>
              <a:ext uri="{FF2B5EF4-FFF2-40B4-BE49-F238E27FC236}">
                <a16:creationId xmlns:a16="http://schemas.microsoft.com/office/drawing/2014/main" id="{1AE4B68A-BAA5-D9BB-3A17-164828995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512" y="2238234"/>
            <a:ext cx="4590177" cy="2760486"/>
          </a:xfrm>
          <a:prstGeom prst="rect">
            <a:avLst/>
          </a:prstGeom>
        </p:spPr>
      </p:pic>
      <p:sp>
        <p:nvSpPr>
          <p:cNvPr id="4" name="Slide Number Placeholder 3">
            <a:extLst>
              <a:ext uri="{FF2B5EF4-FFF2-40B4-BE49-F238E27FC236}">
                <a16:creationId xmlns:a16="http://schemas.microsoft.com/office/drawing/2014/main" id="{BA0408FA-4486-7B67-286A-A52CA12BE659}"/>
              </a:ext>
            </a:extLst>
          </p:cNvPr>
          <p:cNvSpPr>
            <a:spLocks noGrp="1"/>
          </p:cNvSpPr>
          <p:nvPr>
            <p:ph type="sldNum" sz="quarter" idx="12"/>
          </p:nvPr>
        </p:nvSpPr>
        <p:spPr/>
        <p:txBody>
          <a:bodyPr/>
          <a:lstStyle/>
          <a:p>
            <a:fld id="{DC660FAD-630A-40BB-A0C3-01001DFE1636}" type="slidenum">
              <a:rPr lang="en-IN" smtClean="0"/>
              <a:t>4</a:t>
            </a:fld>
            <a:endParaRPr lang="en-IN" dirty="0"/>
          </a:p>
        </p:txBody>
      </p:sp>
    </p:spTree>
    <p:extLst>
      <p:ext uri="{BB962C8B-B14F-4D97-AF65-F5344CB8AC3E}">
        <p14:creationId xmlns:p14="http://schemas.microsoft.com/office/powerpoint/2010/main" val="332685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36EF-47DF-E9AC-9AF4-800DEE604BEB}"/>
              </a:ext>
            </a:extLst>
          </p:cNvPr>
          <p:cNvSpPr>
            <a:spLocks noGrp="1"/>
          </p:cNvSpPr>
          <p:nvPr>
            <p:ph type="title"/>
          </p:nvPr>
        </p:nvSpPr>
        <p:spPr>
          <a:xfrm>
            <a:off x="838200" y="424619"/>
            <a:ext cx="10515600" cy="1325563"/>
          </a:xfrm>
        </p:spPr>
        <p:txBody>
          <a:bodyPr/>
          <a:lstStyle/>
          <a:p>
            <a:r>
              <a:rPr lang="en-US" dirty="0">
                <a:latin typeface="Arial" panose="020B0604020202020204" pitchFamily="34" charset="0"/>
                <a:cs typeface="Arial" panose="020B0604020202020204" pitchFamily="34" charset="0"/>
              </a:rPr>
              <a:t>DBR: Holding Time</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F90C49-E2A7-9A75-8A0A-79690AD0989B}"/>
                  </a:ext>
                </a:extLst>
              </p:cNvPr>
              <p:cNvSpPr>
                <a:spLocks noGrp="1"/>
              </p:cNvSpPr>
              <p:nvPr>
                <p:ph idx="1"/>
              </p:nvPr>
            </p:nvSpPr>
            <p:spPr>
              <a:xfrm>
                <a:off x="838200" y="1613657"/>
                <a:ext cx="10515600" cy="4819724"/>
              </a:xfrm>
            </p:spPr>
            <p:txBody>
              <a:bodyPr>
                <a:normAutofit lnSpcReduction="10000"/>
              </a:bodyPr>
              <a:lstStyle/>
              <a:p>
                <a:pPr algn="just"/>
                <a:r>
                  <a:rPr lang="en-US" sz="1800" dirty="0">
                    <a:latin typeface="Arial" panose="020B0604020202020204" pitchFamily="34" charset="0"/>
                    <a:cs typeface="Arial" panose="020B0604020202020204" pitchFamily="34" charset="0"/>
                  </a:rPr>
                  <a:t>When a node receives a packet, it does the following: </a:t>
                </a:r>
              </a:p>
              <a:p>
                <a:pPr lvl="1" algn="just"/>
                <a:r>
                  <a:rPr lang="en-US" sz="1400" dirty="0">
                    <a:latin typeface="Arial" panose="020B0604020202020204" pitchFamily="34" charset="0"/>
                    <a:cs typeface="Arial" panose="020B0604020202020204" pitchFamily="34" charset="0"/>
                  </a:rPr>
                  <a:t>It doesn't send it immediately. Instead, it holds the packet for a specific period known as the holding time. </a:t>
                </a:r>
              </a:p>
              <a:p>
                <a:pPr lvl="1" algn="just"/>
                <a:r>
                  <a:rPr lang="en-US" sz="1400" dirty="0">
                    <a:latin typeface="Arial" panose="020B0604020202020204" pitchFamily="34" charset="0"/>
                    <a:cs typeface="Arial" panose="020B0604020202020204" pitchFamily="34" charset="0"/>
                  </a:rPr>
                  <a:t>The scheduled sending time of the packet is determined by the time packet is received and the holding time.</a:t>
                </a:r>
              </a:p>
              <a:p>
                <a:pPr lvl="1" algn="just"/>
                <a:r>
                  <a:rPr lang="en-US" sz="1400" dirty="0">
                    <a:latin typeface="Arial" panose="020B0604020202020204" pitchFamily="34" charset="0"/>
                    <a:cs typeface="Arial" panose="020B0604020202020204" pitchFamily="34" charset="0"/>
                  </a:rPr>
                  <a:t>If the packet is new (not sent by the node before i.e., not in Q2) and comes from a node with a larger depth, it is added to Q1.</a:t>
                </a:r>
              </a:p>
              <a:p>
                <a:pPr lvl="1" algn="just"/>
                <a:r>
                  <a:rPr lang="en-US" sz="1400" dirty="0">
                    <a:latin typeface="Arial" panose="020B0604020202020204" pitchFamily="34" charset="0"/>
                    <a:cs typeface="Arial" panose="020B0604020202020204" pitchFamily="34" charset="0"/>
                  </a:rPr>
                  <a:t>If a packet already in Q1 is received again during the holding time, it is removed from Q1 if the new copy comes from a lower or similar depth node (</a:t>
                </a:r>
                <a14:m>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𝑑</m:t>
                        </m:r>
                      </m:e>
                      <m:sub>
                        <m:r>
                          <a:rPr lang="en-US" sz="1400" b="0" i="1" smtClean="0">
                            <a:latin typeface="Cambria Math" panose="02040503050406030204" pitchFamily="18" charset="0"/>
                            <a:cs typeface="Arial" panose="020B0604020202020204" pitchFamily="34" charset="0"/>
                          </a:rPr>
                          <m:t>𝑝</m:t>
                        </m:r>
                      </m:sub>
                    </m:sSub>
                    <m:r>
                      <a:rPr lang="en-US" sz="1400" b="0" i="1" smtClean="0">
                        <a:latin typeface="Cambria Math" panose="02040503050406030204" pitchFamily="18" charset="0"/>
                        <a:cs typeface="Arial" panose="020B0604020202020204" pitchFamily="34" charset="0"/>
                      </a:rPr>
                      <m: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𝑑</m:t>
                        </m:r>
                      </m:e>
                      <m:sub>
                        <m:r>
                          <a:rPr lang="en-US" sz="1400" b="0" i="1" smtClean="0">
                            <a:latin typeface="Cambria Math" panose="02040503050406030204" pitchFamily="18" charset="0"/>
                            <a:cs typeface="Arial" panose="020B0604020202020204" pitchFamily="34" charset="0"/>
                          </a:rPr>
                          <m:t>𝑐</m:t>
                        </m:r>
                      </m:sub>
                    </m:sSub>
                    <m:r>
                      <a:rPr lang="en-US" sz="1400" b="0" i="1"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 or its scheduled sending time is updated if the new copy comes from a higher depth node (</a:t>
                </a:r>
                <a14:m>
                  <m:oMath xmlns:m="http://schemas.openxmlformats.org/officeDocument/2006/math">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𝑑</m:t>
                        </m:r>
                      </m:e>
                      <m:sub>
                        <m:r>
                          <a:rPr lang="en-US" sz="1400" b="0" i="1" smtClean="0">
                            <a:latin typeface="Cambria Math" panose="02040503050406030204" pitchFamily="18" charset="0"/>
                            <a:cs typeface="Arial" panose="020B0604020202020204" pitchFamily="34" charset="0"/>
                          </a:rPr>
                          <m:t>𝑝</m:t>
                        </m:r>
                      </m:sub>
                    </m:sSub>
                    <m:r>
                      <a:rPr lang="en-US" sz="1400" b="0" i="1" smtClean="0">
                        <a:latin typeface="Cambria Math" panose="02040503050406030204" pitchFamily="18" charset="0"/>
                        <a:cs typeface="Arial" panose="020B0604020202020204" pitchFamily="34" charset="0"/>
                      </a:rPr>
                      <m:t>&gt;</m:t>
                    </m:r>
                    <m:sSub>
                      <m:sSubPr>
                        <m:ctrlPr>
                          <a:rPr lang="en-US" sz="1400" b="0" i="1" smtClean="0">
                            <a:latin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cs typeface="Arial" panose="020B0604020202020204" pitchFamily="34" charset="0"/>
                          </a:rPr>
                          <m:t>𝑑</m:t>
                        </m:r>
                      </m:e>
                      <m:sub>
                        <m:r>
                          <a:rPr lang="en-US" sz="1400" b="0" i="1" smtClean="0">
                            <a:latin typeface="Cambria Math" panose="02040503050406030204" pitchFamily="18" charset="0"/>
                            <a:cs typeface="Arial" panose="020B0604020202020204" pitchFamily="34" charset="0"/>
                          </a:rPr>
                          <m:t>𝑐</m:t>
                        </m:r>
                      </m:sub>
                    </m:sSub>
                    <m:r>
                      <a:rPr lang="en-US" sz="1400" b="0" i="1"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a:t>
                </a:r>
              </a:p>
              <a:p>
                <a:pPr lvl="1" algn="just"/>
                <a:r>
                  <a:rPr lang="en-US" sz="1400" dirty="0">
                    <a:latin typeface="Arial" panose="020B0604020202020204" pitchFamily="34" charset="0"/>
                    <a:cs typeface="Arial" panose="020B0604020202020204" pitchFamily="34" charset="0"/>
                  </a:rPr>
                  <a:t>After a node sends out a packet as scheduled, it is removed from Q1, and its unique ID is added to Q2. </a:t>
                </a:r>
              </a:p>
              <a:p>
                <a:pPr algn="just"/>
                <a:r>
                  <a:rPr lang="en-US" sz="1800" dirty="0">
                    <a:latin typeface="Arial" panose="020B0604020202020204" pitchFamily="34" charset="0"/>
                    <a:cs typeface="Arial" panose="020B0604020202020204" pitchFamily="34" charset="0"/>
                  </a:rPr>
                  <a:t>Holding Time Computation</a:t>
                </a:r>
              </a:p>
              <a:p>
                <a:pPr marL="457200" lvl="1" indent="0" algn="just">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cs typeface="Arial" panose="020B0604020202020204" pitchFamily="34" charset="0"/>
                        </a:rPr>
                        <m:t>𝑓</m:t>
                      </m:r>
                      <m:d>
                        <m:d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ea typeface="Cambria Math" panose="02040503050406030204" pitchFamily="18" charset="0"/>
                              <a:cs typeface="Arial" panose="020B0604020202020204" pitchFamily="34" charset="0"/>
                            </a:rPr>
                            <m:t>𝑑</m:t>
                          </m:r>
                        </m:e>
                      </m:d>
                      <m:r>
                        <a:rPr lang="en-US" sz="1400" b="0"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1400" i="1">
                              <a:latin typeface="Cambria Math" panose="02040503050406030204" pitchFamily="18" charset="0"/>
                              <a:cs typeface="Arial" panose="020B0604020202020204" pitchFamily="34" charset="0"/>
                            </a:rPr>
                            <m:t>2</m:t>
                          </m:r>
                          <m:r>
                            <a:rPr lang="en-US" sz="1400" i="1">
                              <a:latin typeface="Cambria Math" panose="02040503050406030204" pitchFamily="18" charset="0"/>
                              <a:ea typeface="Cambria Math" panose="02040503050406030204" pitchFamily="18" charset="0"/>
                              <a:cs typeface="Arial" panose="020B0604020202020204" pitchFamily="34" charset="0"/>
                            </a:rPr>
                            <m:t>𝜏</m:t>
                          </m:r>
                        </m:num>
                        <m:den>
                          <m:r>
                            <a:rPr lang="en-US" sz="1400" b="0" i="1" smtClean="0">
                              <a:latin typeface="Cambria Math" panose="02040503050406030204" pitchFamily="18" charset="0"/>
                              <a:ea typeface="Cambria Math" panose="02040503050406030204" pitchFamily="18" charset="0"/>
                              <a:cs typeface="Arial" panose="020B0604020202020204" pitchFamily="34" charset="0"/>
                            </a:rPr>
                            <m:t>𝛿</m:t>
                          </m:r>
                        </m:den>
                      </m:f>
                      <m:r>
                        <a:rPr lang="en-IN" sz="14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1400" b="0" i="1" smtClean="0">
                              <a:latin typeface="Cambria Math" panose="02040503050406030204" pitchFamily="18" charset="0"/>
                              <a:ea typeface="Cambria Math" panose="02040503050406030204" pitchFamily="18" charset="0"/>
                              <a:cs typeface="Arial" panose="020B0604020202020204" pitchFamily="34" charset="0"/>
                            </a:rPr>
                            <m:t>𝑅</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r>
                            <a:rPr lang="en-US" sz="1400" b="0" i="1" smtClean="0">
                              <a:latin typeface="Cambria Math" panose="02040503050406030204" pitchFamily="18" charset="0"/>
                              <a:ea typeface="Cambria Math" panose="02040503050406030204" pitchFamily="18" charset="0"/>
                              <a:cs typeface="Arial" panose="020B0604020202020204" pitchFamily="34" charset="0"/>
                            </a:rPr>
                            <m:t>𝑑</m:t>
                          </m:r>
                        </m:e>
                      </m:d>
                    </m:oMath>
                  </m:oMathPara>
                </a14:m>
                <a:endParaRPr lang="en-US" sz="1400" i="1" dirty="0">
                  <a:latin typeface="Cambria Math" panose="02040503050406030204" pitchFamily="18" charset="0"/>
                  <a:ea typeface="Cambria Math" panose="02040503050406030204" pitchFamily="18" charset="0"/>
                  <a:cs typeface="Arial" panose="020B0604020202020204" pitchFamily="34" charset="0"/>
                </a:endParaRPr>
              </a:p>
              <a:p>
                <a:pPr marL="457200" lvl="1" indent="0" algn="just">
                  <a:buNone/>
                </a:pPr>
                <a:endParaRPr lang="en-US" sz="1400" b="0" i="1" dirty="0">
                  <a:latin typeface="Cambria Math" panose="02040503050406030204" pitchFamily="18" charset="0"/>
                  <a:ea typeface="Cambria Math" panose="02040503050406030204" pitchFamily="18" charset="0"/>
                  <a:cs typeface="Arial" panose="020B0604020202020204" pitchFamily="34" charset="0"/>
                </a:endParaRPr>
              </a:p>
              <a:p>
                <a:pPr marL="457200" lvl="1" indent="0" algn="just">
                  <a:buNone/>
                </a:pPr>
                <a:r>
                  <a:rPr lang="en-US" sz="1400" dirty="0">
                    <a:latin typeface="Arial" panose="020B0604020202020204" pitchFamily="34" charset="0"/>
                    <a:cs typeface="Arial" panose="020B0604020202020204" pitchFamily="34" charset="0"/>
                  </a:rPr>
                  <a:t>where, R</a:t>
                </a:r>
                <a14:m>
                  <m:oMath xmlns:m="http://schemas.openxmlformats.org/officeDocument/2006/math">
                    <m:r>
                      <a:rPr lang="en-US" sz="1400" b="0" i="0" smtClean="0">
                        <a:latin typeface="Cambria Math" panose="02040503050406030204" pitchFamily="18" charset="0"/>
                        <a:cs typeface="Arial" panose="020B0604020202020204" pitchFamily="34" charset="0"/>
                      </a:rPr>
                      <m:t> </m:t>
                    </m:r>
                    <m:r>
                      <a:rPr lang="en-US" sz="1400" b="0" i="1"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 is the maximal transmission range of a sensor node.</a:t>
                </a:r>
              </a:p>
              <a:p>
                <a:pPr marL="457200" lvl="1" indent="0" algn="just">
                  <a:buNone/>
                </a:pPr>
                <a:r>
                  <a:rPr lang="en-US" sz="1400" dirty="0">
                    <a:latin typeface="Arial" panose="020B0604020202020204" pitchFamily="34" charset="0"/>
                    <a:cs typeface="Arial" panose="020B0604020202020204" pitchFamily="34" charset="0"/>
                  </a:rPr>
                  <a:t>	   δ </a:t>
                </a:r>
                <a14:m>
                  <m:oMath xmlns:m="http://schemas.openxmlformats.org/officeDocument/2006/math">
                    <m:r>
                      <a:rPr lang="en-US" sz="1400" b="0" i="1"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 is a value between 0 and R,</a:t>
                </a:r>
              </a:p>
              <a:p>
                <a:pPr marL="457200" lvl="1" indent="0" algn="just">
                  <a:buNone/>
                </a:pPr>
                <a:r>
                  <a:rPr lang="en-US" sz="1400" dirty="0">
                    <a:latin typeface="Arial" panose="020B0604020202020204" pitchFamily="34" charset="0"/>
                    <a:cs typeface="Arial" panose="020B0604020202020204" pitchFamily="34" charset="0"/>
                  </a:rPr>
                  <a:t>            </a:t>
                </a:r>
                <a14:m>
                  <m:oMath xmlns:m="http://schemas.openxmlformats.org/officeDocument/2006/math">
                    <m:r>
                      <a:rPr lang="en-US" sz="1400" i="1" smtClean="0">
                        <a:latin typeface="Cambria Math" panose="02040503050406030204" pitchFamily="18" charset="0"/>
                        <a:ea typeface="Cambria Math" panose="02040503050406030204" pitchFamily="18" charset="0"/>
                        <a:cs typeface="Arial" panose="020B0604020202020204" pitchFamily="34" charset="0"/>
                      </a:rPr>
                      <m:t>𝜏</m:t>
                    </m:r>
                    <m:r>
                      <a:rPr lang="en-US" sz="1400" b="0"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Math" panose="02040503050406030204" pitchFamily="18" charset="0"/>
                            <a:cs typeface="Arial" panose="020B0604020202020204" pitchFamily="34" charset="0"/>
                          </a:rPr>
                          <m:t>𝑅</m:t>
                        </m:r>
                      </m:num>
                      <m:den>
                        <m:sSub>
                          <m:sSub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1400" b="0" i="1" smtClean="0">
                                <a:latin typeface="Cambria Math" panose="02040503050406030204" pitchFamily="18" charset="0"/>
                                <a:ea typeface="Cambria Math" panose="02040503050406030204" pitchFamily="18" charset="0"/>
                                <a:cs typeface="Arial" panose="020B0604020202020204" pitchFamily="34" charset="0"/>
                              </a:rPr>
                              <m:t>𝑉</m:t>
                            </m:r>
                          </m:e>
                          <m:sub>
                            <m:r>
                              <a:rPr lang="en-US" sz="1400" b="0" i="1" smtClean="0">
                                <a:latin typeface="Cambria Math" panose="02040503050406030204" pitchFamily="18" charset="0"/>
                                <a:ea typeface="Cambria Math" panose="02040503050406030204" pitchFamily="18" charset="0"/>
                                <a:cs typeface="Arial" panose="020B0604020202020204" pitchFamily="34" charset="0"/>
                              </a:rPr>
                              <m:t>0</m:t>
                            </m:r>
                          </m:sub>
                        </m:sSub>
                      </m:den>
                    </m:f>
                  </m:oMath>
                </a14:m>
                <a:r>
                  <a:rPr lang="en-US" sz="1400" dirty="0">
                    <a:latin typeface="Arial" panose="020B0604020202020204" pitchFamily="34" charset="0"/>
                    <a:cs typeface="Arial" panose="020B0604020202020204" pitchFamily="34" charset="0"/>
                  </a:rPr>
                  <a:t> </a:t>
                </a:r>
                <a14:m>
                  <m:oMath xmlns:m="http://schemas.openxmlformats.org/officeDocument/2006/math">
                    <m:r>
                      <a:rPr lang="en-US" sz="1400" b="0" i="1" dirty="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is the maximal propagation delay of one hop (</a:t>
                </a:r>
                <a14:m>
                  <m:oMath xmlns:m="http://schemas.openxmlformats.org/officeDocument/2006/math">
                    <m:sSub>
                      <m:sSubPr>
                        <m:ctrlPr>
                          <a:rPr lang="en-US" sz="1400" i="1">
                            <a:latin typeface="Cambria Math" panose="02040503050406030204" pitchFamily="18" charset="0"/>
                            <a:ea typeface="Cambria Math" panose="02040503050406030204" pitchFamily="18" charset="0"/>
                            <a:cs typeface="Arial" panose="020B0604020202020204" pitchFamily="34" charset="0"/>
                          </a:rPr>
                        </m:ctrlPr>
                      </m:sSubPr>
                      <m:e>
                        <m:r>
                          <a:rPr lang="en-US" sz="1400" i="1">
                            <a:latin typeface="Cambria Math" panose="02040503050406030204" pitchFamily="18" charset="0"/>
                            <a:ea typeface="Cambria Math" panose="02040503050406030204" pitchFamily="18" charset="0"/>
                            <a:cs typeface="Arial" panose="020B0604020202020204" pitchFamily="34" charset="0"/>
                          </a:rPr>
                          <m:t>𝑉</m:t>
                        </m:r>
                      </m:e>
                      <m:sub>
                        <m:r>
                          <a:rPr lang="en-US" sz="1400" i="1">
                            <a:latin typeface="Cambria Math" panose="02040503050406030204" pitchFamily="18" charset="0"/>
                            <a:ea typeface="Cambria Math" panose="02040503050406030204" pitchFamily="18" charset="0"/>
                            <a:cs typeface="Arial" panose="020B0604020202020204" pitchFamily="34" charset="0"/>
                          </a:rPr>
                          <m:t>0</m:t>
                        </m:r>
                      </m:sub>
                    </m:sSub>
                    <m:r>
                      <a:rPr lang="en-US" sz="1400" b="0" i="0" smtClean="0">
                        <a:latin typeface="Cambria Math" panose="02040503050406030204" pitchFamily="18" charset="0"/>
                        <a:ea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is the sound propagation speed in water) </a:t>
                </a:r>
              </a:p>
              <a:p>
                <a:pPr marL="457200" lvl="1" indent="0" algn="just">
                  <a:buNone/>
                </a:pPr>
                <a:r>
                  <a:rPr lang="en-US" sz="1400" dirty="0">
                    <a:latin typeface="Arial" panose="020B0604020202020204" pitchFamily="34" charset="0"/>
                    <a:cs typeface="Arial" panose="020B0604020202020204" pitchFamily="34" charset="0"/>
                  </a:rPr>
                  <a:t>	   d </a:t>
                </a:r>
                <a14:m>
                  <m:oMath xmlns:m="http://schemas.openxmlformats.org/officeDocument/2006/math">
                    <m:r>
                      <a:rPr lang="en-US" sz="1400" b="0" i="1"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is the depth difference of the current node and the previous hop.</a:t>
                </a:r>
              </a:p>
              <a:p>
                <a:pPr algn="just"/>
                <a:endParaRPr lang="en-US"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58F90C49-E2A7-9A75-8A0A-79690AD0989B}"/>
                  </a:ext>
                </a:extLst>
              </p:cNvPr>
              <p:cNvSpPr>
                <a:spLocks noGrp="1" noRot="1" noChangeAspect="1" noMove="1" noResize="1" noEditPoints="1" noAdjustHandles="1" noChangeArrowheads="1" noChangeShapeType="1" noTextEdit="1"/>
              </p:cNvSpPr>
              <p:nvPr>
                <p:ph idx="1"/>
              </p:nvPr>
            </p:nvSpPr>
            <p:spPr>
              <a:xfrm>
                <a:off x="838200" y="1613657"/>
                <a:ext cx="10515600" cy="4819724"/>
              </a:xfrm>
              <a:blipFill>
                <a:blip r:embed="rId3"/>
                <a:stretch>
                  <a:fillRect l="-406" t="-1266" r="-11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DF157538-B780-A7CB-511D-D02B65717ED6}"/>
              </a:ext>
            </a:extLst>
          </p:cNvPr>
          <p:cNvSpPr>
            <a:spLocks noGrp="1"/>
          </p:cNvSpPr>
          <p:nvPr>
            <p:ph type="sldNum" sz="quarter" idx="12"/>
          </p:nvPr>
        </p:nvSpPr>
        <p:spPr/>
        <p:txBody>
          <a:bodyPr/>
          <a:lstStyle/>
          <a:p>
            <a:fld id="{DC660FAD-630A-40BB-A0C3-01001DFE1636}" type="slidenum">
              <a:rPr lang="en-IN" smtClean="0"/>
              <a:t>5</a:t>
            </a:fld>
            <a:endParaRPr lang="en-IN" dirty="0"/>
          </a:p>
        </p:txBody>
      </p:sp>
    </p:spTree>
    <p:extLst>
      <p:ext uri="{BB962C8B-B14F-4D97-AF65-F5344CB8AC3E}">
        <p14:creationId xmlns:p14="http://schemas.microsoft.com/office/powerpoint/2010/main" val="336589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C98F-DAB2-CD9E-8674-CB3BD9432B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DBR: Depth Threshold</a:t>
            </a:r>
            <a:endParaRPr lang="en-IN"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D0F58E-5E77-271C-9778-AA84E9E59A95}"/>
                  </a:ext>
                </a:extLst>
              </p:cNvPr>
              <p:cNvSpPr txBox="1"/>
              <p:nvPr/>
            </p:nvSpPr>
            <p:spPr>
              <a:xfrm>
                <a:off x="583017" y="1690688"/>
                <a:ext cx="7294957" cy="4017703"/>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Consider the scenario shown in the fig. Node N1 broadcasts and the packet reaches N2, N3, and N4. </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N4 discards packet. </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N2 broadcasts the packet which reaches N5 and N3, </a:t>
                </a:r>
              </a:p>
              <a:p>
                <a:pPr marL="742950" lvl="1"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N3 is prevented from re-sending because N2’s packet reaches before N3’s sending time</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holding time satisfies two conditions: </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As depth difference (</a:t>
                </a:r>
                <a14:m>
                  <m:oMath xmlns:m="http://schemas.openxmlformats.org/officeDocument/2006/math">
                    <m:r>
                      <a:rPr lang="en-US" sz="1400" b="0" i="1" smtClean="0">
                        <a:latin typeface="Cambria Math" panose="02040503050406030204" pitchFamily="18" charset="0"/>
                        <a:cs typeface="Arial" panose="020B0604020202020204" pitchFamily="34" charset="0"/>
                      </a:rPr>
                      <m:t>𝑑</m:t>
                    </m:r>
                    <m:r>
                      <a:rPr lang="en-US" sz="1400" b="0" i="1" smtClean="0">
                        <a:latin typeface="Cambria Math" panose="02040503050406030204" pitchFamily="18" charset="0"/>
                        <a:cs typeface="Arial" panose="020B0604020202020204" pitchFamily="34" charset="0"/>
                      </a:rPr>
                      <m:t>)</m:t>
                    </m:r>
                  </m:oMath>
                </a14:m>
                <a:r>
                  <a:rPr lang="en-US" sz="1400" dirty="0">
                    <a:latin typeface="Arial" panose="020B0604020202020204" pitchFamily="34" charset="0"/>
                    <a:cs typeface="Arial" panose="020B0604020202020204" pitchFamily="34" charset="0"/>
                  </a:rPr>
                  <a:t> increases holding time decreases.</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The holding time gap between neighboring nodes must be sufficiently long for the lower-depth node to hear the higher-depth node's forwarding promptly. </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Depth Threshold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𝑑</m:t>
                        </m:r>
                      </m:e>
                      <m:sub>
                        <m:r>
                          <a:rPr lang="en-US" sz="1600" b="0" i="1" smtClean="0">
                            <a:latin typeface="Cambria Math" panose="02040503050406030204" pitchFamily="18" charset="0"/>
                            <a:cs typeface="Arial" panose="020B0604020202020204" pitchFamily="34" charset="0"/>
                          </a:rPr>
                          <m:t>𝑡h</m:t>
                        </m:r>
                      </m:sub>
                    </m:sSub>
                  </m:oMath>
                </a14:m>
                <a:r>
                  <a:rPr lang="en-US" sz="1600" dirty="0">
                    <a:latin typeface="Arial" panose="020B0604020202020204" pitchFamily="34" charset="0"/>
                    <a:cs typeface="Arial" panose="020B0604020202020204" pitchFamily="34" charset="0"/>
                  </a:rPr>
                  <a:t>)</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A global parameter, Depth Threshold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𝑡h</m:t>
                        </m:r>
                      </m:sub>
                    </m:sSub>
                  </m:oMath>
                </a14:m>
                <a:r>
                  <a:rPr lang="en-US" sz="1400" dirty="0">
                    <a:latin typeface="Arial" panose="020B0604020202020204" pitchFamily="34" charset="0"/>
                    <a:cs typeface="Arial" panose="020B0604020202020204" pitchFamily="34" charset="0"/>
                  </a:rPr>
                  <a:t>, regulates packet forwarding. </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A node forwards a packet only if the difference between the packet's previous hop depth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𝑝</m:t>
                        </m:r>
                      </m:sub>
                    </m:sSub>
                  </m:oMath>
                </a14:m>
                <a:r>
                  <a:rPr lang="en-US" sz="1400" dirty="0">
                    <a:latin typeface="Arial" panose="020B0604020202020204" pitchFamily="34" charset="0"/>
                    <a:cs typeface="Arial" panose="020B0604020202020204" pitchFamily="34" charset="0"/>
                  </a:rPr>
                  <a:t>) and its own depth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𝑐</m:t>
                        </m:r>
                      </m:sub>
                    </m:sSub>
                  </m:oMath>
                </a14:m>
                <a:r>
                  <a:rPr lang="en-US" sz="1400" dirty="0">
                    <a:latin typeface="Arial" panose="020B0604020202020204" pitchFamily="34" charset="0"/>
                    <a:cs typeface="Arial" panose="020B0604020202020204" pitchFamily="34" charset="0"/>
                  </a:rPr>
                  <a:t>) exceeds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𝑡h</m:t>
                        </m:r>
                      </m:sub>
                    </m:sSub>
                  </m:oMath>
                </a14:m>
                <a:r>
                  <a:rPr lang="en-US" sz="1400" dirty="0">
                    <a:latin typeface="Arial" panose="020B0604020202020204" pitchFamily="34" charset="0"/>
                    <a:cs typeface="Arial" panose="020B0604020202020204" pitchFamily="34" charset="0"/>
                  </a:rPr>
                  <a:t>. </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When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𝑡h</m:t>
                        </m:r>
                      </m:sub>
                    </m:sSub>
                    <m:r>
                      <a:rPr lang="en-US" sz="1400" i="1" dirty="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is set to zero, nodes with smaller depths are eligible forwarders.</a:t>
                </a:r>
              </a:p>
              <a:p>
                <a:pPr marL="742950" lvl="1" indent="-285750" algn="just">
                  <a:buFont typeface="Arial" panose="020B0604020202020204" pitchFamily="34" charset="0"/>
                  <a:buChar char="•"/>
                </a:pPr>
                <a:r>
                  <a:rPr lang="en-US" sz="1400" dirty="0">
                    <a:latin typeface="Arial" panose="020B0604020202020204" pitchFamily="34" charset="0"/>
                    <a:cs typeface="Arial" panose="020B0604020202020204" pitchFamily="34" charset="0"/>
                  </a:rPr>
                  <a:t>When </a:t>
                </a:r>
                <a14:m>
                  <m:oMath xmlns:m="http://schemas.openxmlformats.org/officeDocument/2006/math">
                    <m:sSub>
                      <m:sSubPr>
                        <m:ctrlPr>
                          <a:rPr lang="en-US" sz="1400" i="1" dirty="0" smtClean="0">
                            <a:latin typeface="Cambria Math" panose="02040503050406030204" pitchFamily="18" charset="0"/>
                            <a:cs typeface="Arial" panose="020B0604020202020204" pitchFamily="34" charset="0"/>
                          </a:rPr>
                        </m:ctrlPr>
                      </m:sSubPr>
                      <m:e>
                        <m:r>
                          <a:rPr lang="en-US" sz="1400" i="1" dirty="0" smtClean="0">
                            <a:latin typeface="Cambria Math" panose="02040503050406030204" pitchFamily="18" charset="0"/>
                            <a:cs typeface="Arial" panose="020B0604020202020204" pitchFamily="34" charset="0"/>
                          </a:rPr>
                          <m:t>𝑑</m:t>
                        </m:r>
                      </m:e>
                      <m:sub>
                        <m:r>
                          <a:rPr lang="en-US" sz="1400" i="1" dirty="0" smtClean="0">
                            <a:latin typeface="Cambria Math" panose="02040503050406030204" pitchFamily="18" charset="0"/>
                            <a:cs typeface="Arial" panose="020B0604020202020204" pitchFamily="34" charset="0"/>
                          </a:rPr>
                          <m:t>𝑡h</m:t>
                        </m:r>
                      </m:sub>
                    </m:sSub>
                    <m:r>
                      <a:rPr lang="en-US" sz="1400" i="1" dirty="0" smtClean="0">
                        <a:latin typeface="Cambria Math" panose="02040503050406030204" pitchFamily="18" charset="0"/>
                        <a:cs typeface="Arial" panose="020B0604020202020204" pitchFamily="34" charset="0"/>
                      </a:rPr>
                      <m:t> </m:t>
                    </m:r>
                  </m:oMath>
                </a14:m>
                <a:r>
                  <a:rPr lang="en-US" sz="1400" dirty="0">
                    <a:latin typeface="Arial" panose="020B0604020202020204" pitchFamily="34" charset="0"/>
                    <a:cs typeface="Arial" panose="020B0604020202020204" pitchFamily="34" charset="0"/>
                  </a:rPr>
                  <a:t>is set to -𝑅 DBR protocol act as a flooding protocol, with 𝑅 representing the maximum transmission range of a sensor node.</a:t>
                </a:r>
                <a:endParaRPr lang="en-US" sz="1600" dirty="0">
                  <a:latin typeface="Arial" panose="020B0604020202020204" pitchFamily="34" charset="0"/>
                  <a:cs typeface="Arial" panose="020B0604020202020204" pitchFamily="34" charset="0"/>
                </a:endParaRPr>
              </a:p>
            </p:txBody>
          </p:sp>
        </mc:Choice>
        <mc:Fallback xmlns="">
          <p:sp>
            <p:nvSpPr>
              <p:cNvPr id="7" name="TextBox 6">
                <a:extLst>
                  <a:ext uri="{FF2B5EF4-FFF2-40B4-BE49-F238E27FC236}">
                    <a16:creationId xmlns:a16="http://schemas.microsoft.com/office/drawing/2014/main" id="{B5D0F58E-5E77-271C-9778-AA84E9E59A95}"/>
                  </a:ext>
                </a:extLst>
              </p:cNvPr>
              <p:cNvSpPr txBox="1">
                <a:spLocks noRot="1" noChangeAspect="1" noMove="1" noResize="1" noEditPoints="1" noAdjustHandles="1" noChangeArrowheads="1" noChangeShapeType="1" noTextEdit="1"/>
              </p:cNvSpPr>
              <p:nvPr/>
            </p:nvSpPr>
            <p:spPr>
              <a:xfrm>
                <a:off x="583017" y="1690688"/>
                <a:ext cx="7294957" cy="4017703"/>
              </a:xfrm>
              <a:prstGeom prst="rect">
                <a:avLst/>
              </a:prstGeom>
              <a:blipFill>
                <a:blip r:embed="rId3"/>
                <a:stretch>
                  <a:fillRect l="-334" t="-455" r="-502" b="-759"/>
                </a:stretch>
              </a:blipFill>
            </p:spPr>
            <p:txBody>
              <a:bodyPr/>
              <a:lstStyle/>
              <a:p>
                <a:r>
                  <a:rPr lang="en-IN">
                    <a:noFill/>
                  </a:rPr>
                  <a:t> </a:t>
                </a:r>
              </a:p>
            </p:txBody>
          </p:sp>
        </mc:Fallback>
      </mc:AlternateContent>
      <p:pic>
        <p:nvPicPr>
          <p:cNvPr id="10" name="Content Placeholder 9">
            <a:extLst>
              <a:ext uri="{FF2B5EF4-FFF2-40B4-BE49-F238E27FC236}">
                <a16:creationId xmlns:a16="http://schemas.microsoft.com/office/drawing/2014/main" id="{29F0BDAD-C6DB-EF49-28E1-967E5F565729}"/>
              </a:ext>
            </a:extLst>
          </p:cNvPr>
          <p:cNvPicPr>
            <a:picLocks noGrp="1" noChangeAspect="1"/>
          </p:cNvPicPr>
          <p:nvPr>
            <p:ph idx="1"/>
          </p:nvPr>
        </p:nvPicPr>
        <p:blipFill>
          <a:blip r:embed="rId4"/>
          <a:stretch>
            <a:fillRect/>
          </a:stretch>
        </p:blipFill>
        <p:spPr>
          <a:xfrm>
            <a:off x="7877974" y="1634868"/>
            <a:ext cx="4365429" cy="4129344"/>
          </a:xfrm>
          <a:prstGeom prst="rect">
            <a:avLst/>
          </a:prstGeom>
        </p:spPr>
      </p:pic>
      <p:sp>
        <p:nvSpPr>
          <p:cNvPr id="3" name="Slide Number Placeholder 2">
            <a:extLst>
              <a:ext uri="{FF2B5EF4-FFF2-40B4-BE49-F238E27FC236}">
                <a16:creationId xmlns:a16="http://schemas.microsoft.com/office/drawing/2014/main" id="{AEB7CF8D-4593-2169-BF7C-50F104A0FA19}"/>
              </a:ext>
            </a:extLst>
          </p:cNvPr>
          <p:cNvSpPr>
            <a:spLocks noGrp="1"/>
          </p:cNvSpPr>
          <p:nvPr>
            <p:ph type="sldNum" sz="quarter" idx="12"/>
          </p:nvPr>
        </p:nvSpPr>
        <p:spPr/>
        <p:txBody>
          <a:bodyPr/>
          <a:lstStyle/>
          <a:p>
            <a:fld id="{DC660FAD-630A-40BB-A0C3-01001DFE1636}" type="slidenum">
              <a:rPr lang="en-IN" smtClean="0"/>
              <a:t>6</a:t>
            </a:fld>
            <a:endParaRPr lang="en-IN" dirty="0"/>
          </a:p>
        </p:txBody>
      </p:sp>
    </p:spTree>
    <p:extLst>
      <p:ext uri="{BB962C8B-B14F-4D97-AF65-F5344CB8AC3E}">
        <p14:creationId xmlns:p14="http://schemas.microsoft.com/office/powerpoint/2010/main" val="153181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F5DCE-05B9-6F51-190C-B72DEBD1E3E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DBR: Algorithm</a:t>
            </a:r>
            <a:endParaRPr lang="en-IN" dirty="0">
              <a:latin typeface="Arial" panose="020B0604020202020204" pitchFamily="34" charset="0"/>
              <a:cs typeface="Arial" panose="020B0604020202020204" pitchFamily="34" charset="0"/>
            </a:endParaRPr>
          </a:p>
        </p:txBody>
      </p:sp>
      <p:pic>
        <p:nvPicPr>
          <p:cNvPr id="8" name="Content Placeholder 4">
            <a:extLst>
              <a:ext uri="{FF2B5EF4-FFF2-40B4-BE49-F238E27FC236}">
                <a16:creationId xmlns:a16="http://schemas.microsoft.com/office/drawing/2014/main" id="{06A6006D-95DF-2998-85AD-F26E636137C3}"/>
              </a:ext>
            </a:extLst>
          </p:cNvPr>
          <p:cNvPicPr>
            <a:picLocks noGrp="1" noChangeAspect="1"/>
          </p:cNvPicPr>
          <p:nvPr>
            <p:ph idx="1"/>
          </p:nvPr>
        </p:nvPicPr>
        <p:blipFill rotWithShape="1">
          <a:blip r:embed="rId3"/>
          <a:srcRect b="8967"/>
          <a:stretch/>
        </p:blipFill>
        <p:spPr>
          <a:xfrm>
            <a:off x="838200" y="1381717"/>
            <a:ext cx="4162568" cy="490644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A1358E5-3CEF-079E-F947-80D355FE3F0F}"/>
                  </a:ext>
                </a:extLst>
              </p:cNvPr>
              <p:cNvSpPr txBox="1"/>
              <p:nvPr/>
            </p:nvSpPr>
            <p:spPr>
              <a:xfrm>
                <a:off x="5503458" y="1639390"/>
                <a:ext cx="6093724" cy="4247317"/>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 a node receives a packet, it first checks if it's eligible to forward it based on depth information and a depth threshold, </a:t>
                </a:r>
                <a14:m>
                  <m:oMath xmlns:m="http://schemas.openxmlformats.org/officeDocument/2006/math">
                    <m:sSub>
                      <m:sSubPr>
                        <m:ctrlPr>
                          <a:rPr lang="en-US" i="1" dirty="0" smtClean="0">
                            <a:latin typeface="Cambria Math" panose="02040503050406030204" pitchFamily="18" charset="0"/>
                            <a:cs typeface="Arial" panose="020B0604020202020204" pitchFamily="34" charset="0"/>
                          </a:rPr>
                        </m:ctrlPr>
                      </m:sSubPr>
                      <m:e>
                        <m:r>
                          <a:rPr lang="en-US" i="1" dirty="0" smtClean="0">
                            <a:latin typeface="Cambria Math" panose="02040503050406030204" pitchFamily="18" charset="0"/>
                            <a:cs typeface="Arial" panose="020B0604020202020204" pitchFamily="34" charset="0"/>
                          </a:rPr>
                          <m:t>𝑑</m:t>
                        </m:r>
                      </m:e>
                      <m:sub>
                        <m:r>
                          <a:rPr lang="en-US" i="1" dirty="0" smtClean="0">
                            <a:latin typeface="Cambria Math" panose="02040503050406030204" pitchFamily="18" charset="0"/>
                            <a:cs typeface="Arial" panose="020B0604020202020204" pitchFamily="34" charset="0"/>
                          </a:rPr>
                          <m:t>𝑡h</m:t>
                        </m:r>
                      </m:sub>
                    </m:sSub>
                  </m:oMath>
                </a14:m>
                <a:r>
                  <a:rPr lang="en-US"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If the node is not eligible, it looks for the packet in Q1 and removes it if another node has already forwarded it.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If the node is eligible but the packet is in Q2, it discards the packet since it was recently forwarded.</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Otherwise, the node calculates when to send the packet using the current system time and a holding time and adds the packet to a priority queue called Q1.</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If the packet is already in Q1, its sending time is updated.</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Later, the packets in Q1 will be sent out based on their scheduled sending times.</a:t>
                </a:r>
              </a:p>
            </p:txBody>
          </p:sp>
        </mc:Choice>
        <mc:Fallback xmlns="">
          <p:sp>
            <p:nvSpPr>
              <p:cNvPr id="11" name="TextBox 10">
                <a:extLst>
                  <a:ext uri="{FF2B5EF4-FFF2-40B4-BE49-F238E27FC236}">
                    <a16:creationId xmlns:a16="http://schemas.microsoft.com/office/drawing/2014/main" id="{DA1358E5-3CEF-079E-F947-80D355FE3F0F}"/>
                  </a:ext>
                </a:extLst>
              </p:cNvPr>
              <p:cNvSpPr txBox="1">
                <a:spLocks noRot="1" noChangeAspect="1" noMove="1" noResize="1" noEditPoints="1" noAdjustHandles="1" noChangeArrowheads="1" noChangeShapeType="1" noTextEdit="1"/>
              </p:cNvSpPr>
              <p:nvPr/>
            </p:nvSpPr>
            <p:spPr>
              <a:xfrm>
                <a:off x="5503458" y="1639390"/>
                <a:ext cx="6093724" cy="4247317"/>
              </a:xfrm>
              <a:prstGeom prst="rect">
                <a:avLst/>
              </a:prstGeom>
              <a:blipFill>
                <a:blip r:embed="rId4"/>
                <a:stretch>
                  <a:fillRect l="-701" t="-861" r="-901" b="-1291"/>
                </a:stretch>
              </a:blipFill>
            </p:spPr>
            <p:txBody>
              <a:bodyPr/>
              <a:lstStyle/>
              <a:p>
                <a:r>
                  <a:rPr lang="en-IN">
                    <a:noFill/>
                  </a:rPr>
                  <a:t> </a:t>
                </a:r>
              </a:p>
            </p:txBody>
          </p:sp>
        </mc:Fallback>
      </mc:AlternateContent>
      <p:sp>
        <p:nvSpPr>
          <p:cNvPr id="2" name="Slide Number Placeholder 1">
            <a:extLst>
              <a:ext uri="{FF2B5EF4-FFF2-40B4-BE49-F238E27FC236}">
                <a16:creationId xmlns:a16="http://schemas.microsoft.com/office/drawing/2014/main" id="{2CC1AD63-7FCA-0C77-07CA-939462695831}"/>
              </a:ext>
            </a:extLst>
          </p:cNvPr>
          <p:cNvSpPr>
            <a:spLocks noGrp="1"/>
          </p:cNvSpPr>
          <p:nvPr>
            <p:ph type="sldNum" sz="quarter" idx="12"/>
          </p:nvPr>
        </p:nvSpPr>
        <p:spPr/>
        <p:txBody>
          <a:bodyPr/>
          <a:lstStyle/>
          <a:p>
            <a:fld id="{DC660FAD-630A-40BB-A0C3-01001DFE1636}" type="slidenum">
              <a:rPr lang="en-IN" smtClean="0"/>
              <a:t>7</a:t>
            </a:fld>
            <a:endParaRPr lang="en-IN" dirty="0"/>
          </a:p>
        </p:txBody>
      </p:sp>
    </p:spTree>
    <p:extLst>
      <p:ext uri="{BB962C8B-B14F-4D97-AF65-F5344CB8AC3E}">
        <p14:creationId xmlns:p14="http://schemas.microsoft.com/office/powerpoint/2010/main" val="257862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AEDA-9737-A145-C34C-95682657131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Ignore this warning</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34A97E-F0A4-1074-7EE4-370B3E9D0D7A}"/>
              </a:ext>
            </a:extLst>
          </p:cNvPr>
          <p:cNvSpPr txBox="1"/>
          <p:nvPr/>
        </p:nvSpPr>
        <p:spPr>
          <a:xfrm>
            <a:off x="1078074" y="5295997"/>
            <a:ext cx="923983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Users will notice the following warning when running simulation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is shown because of the DBR code modifications carried out.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These warnings can be ignored.  </a:t>
            </a:r>
            <a:endParaRPr lang="en-IN"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5F3A1768-250F-C3E3-E695-7CEC4B91E03A}"/>
              </a:ext>
            </a:extLst>
          </p:cNvPr>
          <p:cNvSpPr>
            <a:spLocks noGrp="1"/>
          </p:cNvSpPr>
          <p:nvPr>
            <p:ph type="sldNum" sz="quarter" idx="12"/>
          </p:nvPr>
        </p:nvSpPr>
        <p:spPr/>
        <p:txBody>
          <a:bodyPr/>
          <a:lstStyle/>
          <a:p>
            <a:fld id="{DC660FAD-630A-40BB-A0C3-01001DFE1636}" type="slidenum">
              <a:rPr lang="en-IN" smtClean="0"/>
              <a:t>8</a:t>
            </a:fld>
            <a:endParaRPr lang="en-IN" dirty="0"/>
          </a:p>
        </p:txBody>
      </p:sp>
      <p:pic>
        <p:nvPicPr>
          <p:cNvPr id="15" name="Content Placeholder 14">
            <a:extLst>
              <a:ext uri="{FF2B5EF4-FFF2-40B4-BE49-F238E27FC236}">
                <a16:creationId xmlns:a16="http://schemas.microsoft.com/office/drawing/2014/main" id="{B8C2ED0D-B8E0-451A-F77D-FB9F8F2A7DF9}"/>
              </a:ext>
            </a:extLst>
          </p:cNvPr>
          <p:cNvPicPr>
            <a:picLocks noGrp="1" noChangeAspect="1"/>
          </p:cNvPicPr>
          <p:nvPr>
            <p:ph idx="1"/>
          </p:nvPr>
        </p:nvPicPr>
        <p:blipFill>
          <a:blip r:embed="rId3"/>
          <a:stretch>
            <a:fillRect/>
          </a:stretch>
        </p:blipFill>
        <p:spPr>
          <a:xfrm>
            <a:off x="2624553" y="1690688"/>
            <a:ext cx="6631744" cy="3468287"/>
          </a:xfrm>
        </p:spPr>
      </p:pic>
    </p:spTree>
    <p:extLst>
      <p:ext uri="{BB962C8B-B14F-4D97-AF65-F5344CB8AC3E}">
        <p14:creationId xmlns:p14="http://schemas.microsoft.com/office/powerpoint/2010/main" val="113345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412D77-071B-01F3-AD4C-493F7158E8AF}"/>
                  </a:ext>
                </a:extLst>
              </p:cNvPr>
              <p:cNvSpPr>
                <a:spLocks noGrp="1"/>
              </p:cNvSpPr>
              <p:nvPr>
                <p:ph idx="1"/>
              </p:nvPr>
            </p:nvSpPr>
            <p:spPr>
              <a:xfrm>
                <a:off x="5531461" y="1415845"/>
                <a:ext cx="5806767" cy="5065714"/>
              </a:xfrm>
            </p:spPr>
            <p:txBody>
              <a:bodyPr>
                <a:normAutofit lnSpcReduction="10000"/>
              </a:bodyPr>
              <a:lstStyle/>
              <a:p>
                <a:r>
                  <a:rPr lang="en-IN" sz="1700" dirty="0">
                    <a:latin typeface="Arial" panose="020B0604020202020204" pitchFamily="34" charset="0"/>
                    <a:cs typeface="Arial" panose="020B0604020202020204" pitchFamily="34" charset="0"/>
                  </a:rPr>
                  <a:t>N1 is the source node and N5 is the destination node.</a:t>
                </a:r>
              </a:p>
              <a:p>
                <a:r>
                  <a:rPr lang="en-IN" sz="1700" dirty="0">
                    <a:latin typeface="Arial" panose="020B0604020202020204" pitchFamily="34" charset="0"/>
                    <a:cs typeface="Arial" panose="020B0604020202020204" pitchFamily="34" charset="0"/>
                  </a:rPr>
                  <a:t>Both nodes N2 and N3 will receive the packet from N1. They are qualified nodes for forwarding packet since they are “above” N1, i.e.,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&gt;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𝑡h</m:t>
                        </m:r>
                      </m:sub>
                    </m:sSub>
                    <m:r>
                      <a:rPr lang="en-IN" sz="1700" b="0" i="0" smtClean="0">
                        <a:latin typeface="Cambria Math" panose="02040503050406030204" pitchFamily="18" charset="0"/>
                        <a:cs typeface="Arial" panose="020B0604020202020204" pitchFamily="34" charset="0"/>
                      </a:rPr>
                      <m:t> </m:t>
                    </m:r>
                  </m:oMath>
                </a14:m>
                <a:r>
                  <a:rPr lang="en-IN" sz="1700" dirty="0">
                    <a:latin typeface="Arial" panose="020B0604020202020204" pitchFamily="34" charset="0"/>
                    <a:cs typeface="Arial" panose="020B0604020202020204" pitchFamily="34" charset="0"/>
                  </a:rPr>
                  <a:t>with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𝑡h</m:t>
                        </m:r>
                      </m:sub>
                    </m:sSub>
                  </m:oMath>
                </a14:m>
                <a:r>
                  <a:rPr lang="en-IN" sz="1700" dirty="0">
                    <a:latin typeface="Arial" panose="020B0604020202020204" pitchFamily="34" charset="0"/>
                    <a:cs typeface="Arial" panose="020B0604020202020204" pitchFamily="34" charset="0"/>
                  </a:rPr>
                  <a:t> set to 0.</a:t>
                </a:r>
              </a:p>
              <a:p>
                <a:r>
                  <a:rPr lang="en-US" sz="1700" dirty="0">
                    <a:latin typeface="Arial" panose="020B0604020202020204" pitchFamily="34" charset="0"/>
                    <a:cs typeface="Arial" panose="020B0604020202020204" pitchFamily="34" charset="0"/>
                  </a:rPr>
                  <a:t>Compute holding time, </a:t>
                </a:r>
                <a14:m>
                  <m:oMath xmlns:m="http://schemas.openxmlformats.org/officeDocument/2006/math">
                    <m:sSub>
                      <m:sSubPr>
                        <m:ctrlPr>
                          <a:rPr lang="en-IN" sz="1700" b="0" i="1" smtClean="0">
                            <a:latin typeface="Cambria Math" panose="02040503050406030204" pitchFamily="18" charset="0"/>
                            <a:cs typeface="Arial" panose="020B0604020202020204" pitchFamily="34" charset="0"/>
                          </a:rPr>
                        </m:ctrlPr>
                      </m:sSubPr>
                      <m:e>
                        <m:r>
                          <a:rPr lang="en-IN" sz="1700" b="0" i="1" smtClean="0">
                            <a:latin typeface="Cambria Math" panose="02040503050406030204" pitchFamily="18" charset="0"/>
                            <a:cs typeface="Arial" panose="020B0604020202020204" pitchFamily="34" charset="0"/>
                          </a:rPr>
                          <m:t>𝐻</m:t>
                        </m:r>
                      </m:e>
                      <m:sub>
                        <m:r>
                          <a:rPr lang="en-IN" sz="1700" b="0" i="1" smtClean="0">
                            <a:latin typeface="Cambria Math" panose="02040503050406030204" pitchFamily="18" charset="0"/>
                            <a:cs typeface="Arial" panose="020B0604020202020204" pitchFamily="34" charset="0"/>
                          </a:rPr>
                          <m:t>𝑡</m:t>
                        </m:r>
                      </m:sub>
                    </m:sSub>
                  </m:oMath>
                </a14:m>
                <a:r>
                  <a:rPr lang="en-US" sz="1700" dirty="0">
                    <a:latin typeface="Arial" panose="020B0604020202020204" pitchFamily="34" charset="0"/>
                    <a:cs typeface="Arial" panose="020B0604020202020204" pitchFamily="34" charset="0"/>
                  </a:rPr>
                  <a:t> for node N2:</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=100</m:t>
                    </m:r>
                    <m:r>
                      <a:rPr lang="en-US" sz="1700" b="0" i="1" smtClean="0">
                        <a:latin typeface="Cambria Math" panose="02040503050406030204" pitchFamily="18" charset="0"/>
                        <a:cs typeface="Arial" panose="020B0604020202020204" pitchFamily="34" charset="0"/>
                      </a:rPr>
                      <m:t>𝑚</m:t>
                    </m:r>
                    <m:r>
                      <a:rPr lang="en-US" sz="1700" b="0" i="1" smtClean="0">
                        <a:latin typeface="Cambria Math" panose="02040503050406030204" pitchFamily="18" charset="0"/>
                        <a:cs typeface="Arial" panose="020B0604020202020204" pitchFamily="34" charset="0"/>
                      </a:rPr>
                      <m: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=60</m:t>
                    </m:r>
                    <m:r>
                      <a:rPr lang="en-US" sz="1700" b="0" i="1" smtClean="0">
                        <a:latin typeface="Cambria Math" panose="02040503050406030204" pitchFamily="18" charset="0"/>
                        <a:cs typeface="Arial" panose="020B0604020202020204" pitchFamily="34" charset="0"/>
                      </a:rPr>
                      <m:t>𝑚</m:t>
                    </m:r>
                  </m:oMath>
                </a14:m>
                <a:endParaRPr lang="en-US" sz="1700" b="0" i="1" dirty="0">
                  <a:latin typeface="Cambria Math" panose="02040503050406030204" pitchFamily="18" charset="0"/>
                  <a:cs typeface="Arial" panose="020B0604020202020204" pitchFamily="34" charset="0"/>
                </a:endParaRPr>
              </a:p>
              <a:p>
                <a:pPr lvl="1"/>
                <a14:m>
                  <m:oMath xmlns:m="http://schemas.openxmlformats.org/officeDocument/2006/math">
                    <m:r>
                      <a:rPr lang="en-US" sz="1700" b="0" i="1" smtClean="0">
                        <a:latin typeface="Cambria Math" panose="02040503050406030204" pitchFamily="18" charset="0"/>
                      </a:rPr>
                      <m:t>𝜏</m:t>
                    </m:r>
                    <m:r>
                      <a:rPr lang="en-IN" sz="1700" b="0" i="1" smtClean="0">
                        <a:latin typeface="Cambria Math" panose="02040503050406030204" pitchFamily="18" charset="0"/>
                      </a:rPr>
                      <m:t>=</m:t>
                    </m:r>
                    <m:f>
                      <m:fPr>
                        <m:ctrlPr>
                          <a:rPr lang="en-IN" sz="1700" b="0" i="1" smtClean="0">
                            <a:latin typeface="Cambria Math" panose="02040503050406030204" pitchFamily="18" charset="0"/>
                          </a:rPr>
                        </m:ctrlPr>
                      </m:fPr>
                      <m:num>
                        <m:r>
                          <a:rPr lang="en-IN" sz="1700" b="0" i="1" smtClean="0">
                            <a:latin typeface="Cambria Math" panose="02040503050406030204" pitchFamily="18" charset="0"/>
                          </a:rPr>
                          <m:t>𝑅</m:t>
                        </m:r>
                      </m:num>
                      <m:den>
                        <m:sSub>
                          <m:sSubPr>
                            <m:ctrlPr>
                              <a:rPr lang="en-IN" sz="1700" b="0" i="1" smtClean="0">
                                <a:latin typeface="Cambria Math" panose="02040503050406030204" pitchFamily="18" charset="0"/>
                              </a:rPr>
                            </m:ctrlPr>
                          </m:sSubPr>
                          <m:e>
                            <m:r>
                              <a:rPr lang="en-IN" sz="1700" b="0" i="1" smtClean="0">
                                <a:latin typeface="Cambria Math" panose="02040503050406030204" pitchFamily="18" charset="0"/>
                              </a:rPr>
                              <m:t>𝑉</m:t>
                            </m:r>
                          </m:e>
                          <m:sub>
                            <m:r>
                              <a:rPr lang="en-IN" sz="1700" b="0" i="1" smtClean="0">
                                <a:latin typeface="Cambria Math" panose="02040503050406030204" pitchFamily="18" charset="0"/>
                              </a:rPr>
                              <m:t>𝑠</m:t>
                            </m:r>
                          </m:sub>
                        </m:sSub>
                      </m:den>
                    </m:f>
                  </m:oMath>
                </a14:m>
                <a:r>
                  <a:rPr lang="en-IN" sz="1700" b="0" i="1" dirty="0">
                    <a:latin typeface="Arial" panose="020B0604020202020204" pitchFamily="34" charset="0"/>
                    <a:cs typeface="Arial" panose="020B0604020202020204" pitchFamily="34" charset="0"/>
                  </a:rPr>
                  <a:t>  </a:t>
                </a:r>
                <a:r>
                  <a:rPr lang="en-IN" sz="1700" b="0" dirty="0">
                    <a:latin typeface="Arial" panose="020B0604020202020204" pitchFamily="34" charset="0"/>
                    <a:cs typeface="Arial" panose="020B0604020202020204" pitchFamily="34" charset="0"/>
                  </a:rPr>
                  <a:t>where the range, </a:t>
                </a:r>
                <a14:m>
                  <m:oMath xmlns:m="http://schemas.openxmlformats.org/officeDocument/2006/math">
                    <m:r>
                      <a:rPr lang="en-IN" sz="1700" b="0" i="1" smtClean="0">
                        <a:latin typeface="Cambria Math" panose="02040503050406030204" pitchFamily="18" charset="0"/>
                      </a:rPr>
                      <m:t>𝑅</m:t>
                    </m:r>
                  </m:oMath>
                </a14:m>
                <a:r>
                  <a:rPr lang="en-IN" sz="1700" b="0" i="1" dirty="0">
                    <a:latin typeface="Arial" panose="020B0604020202020204" pitchFamily="34" charset="0"/>
                    <a:cs typeface="Arial" panose="020B0604020202020204" pitchFamily="34" charset="0"/>
                  </a:rPr>
                  <a:t> </a:t>
                </a:r>
                <a:r>
                  <a:rPr lang="en-IN" sz="1700" b="0" dirty="0">
                    <a:latin typeface="Arial" panose="020B0604020202020204" pitchFamily="34" charset="0"/>
                    <a:cs typeface="Arial" panose="020B0604020202020204" pitchFamily="34" charset="0"/>
                  </a:rPr>
                  <a:t>has been set to </a:t>
                </a:r>
                <a14:m>
                  <m:oMath xmlns:m="http://schemas.openxmlformats.org/officeDocument/2006/math">
                    <m:r>
                      <a:rPr lang="en-IN" sz="1700" i="1">
                        <a:latin typeface="Cambria Math" panose="02040503050406030204" pitchFamily="18" charset="0"/>
                        <a:cs typeface="Arial" panose="020B0604020202020204" pitchFamily="34" charset="0"/>
                      </a:rPr>
                      <m:t>1</m:t>
                    </m:r>
                    <m:r>
                      <a:rPr lang="en-US" sz="1700" b="0" i="1" smtClean="0">
                        <a:latin typeface="Cambria Math" panose="02040503050406030204" pitchFamily="18" charset="0"/>
                        <a:cs typeface="Arial" panose="020B0604020202020204" pitchFamily="34" charset="0"/>
                      </a:rPr>
                      <m:t>0</m:t>
                    </m:r>
                    <m:r>
                      <a:rPr lang="en-IN" sz="1700" b="0" i="1" smtClean="0">
                        <a:latin typeface="Cambria Math" panose="02040503050406030204" pitchFamily="18" charset="0"/>
                        <a:cs typeface="Arial" panose="020B0604020202020204" pitchFamily="34" charset="0"/>
                      </a:rPr>
                      <m:t>0</m:t>
                    </m:r>
                    <m:r>
                      <a:rPr lang="en-IN" sz="1700" b="0" i="1" smtClean="0">
                        <a:latin typeface="Cambria Math" panose="02040503050406030204" pitchFamily="18" charset="0"/>
                        <a:cs typeface="Arial" panose="020B0604020202020204" pitchFamily="34" charset="0"/>
                      </a:rPr>
                      <m:t>𝑚</m:t>
                    </m:r>
                  </m:oMath>
                </a14:m>
                <a:r>
                  <a:rPr lang="en-IN" sz="1700" b="0" i="1" dirty="0">
                    <a:latin typeface="Arial" panose="020B0604020202020204" pitchFamily="34" charset="0"/>
                    <a:cs typeface="Arial" panose="020B0604020202020204" pitchFamily="34" charset="0"/>
                  </a:rPr>
                  <a:t> </a:t>
                </a:r>
                <a:r>
                  <a:rPr lang="en-IN" sz="1700" b="0" dirty="0">
                    <a:latin typeface="Arial" panose="020B0604020202020204" pitchFamily="34" charset="0"/>
                    <a:cs typeface="Arial" panose="020B0604020202020204" pitchFamily="34" charset="0"/>
                  </a:rPr>
                  <a:t>for our example. </a:t>
                </a:r>
              </a:p>
              <a:p>
                <a:pPr lvl="1"/>
                <a14:m>
                  <m:oMath xmlns:m="http://schemas.openxmlformats.org/officeDocument/2006/math">
                    <m:sSub>
                      <m:sSubPr>
                        <m:ctrlPr>
                          <a:rPr lang="en-IN" sz="1700" b="0" i="1" smtClean="0">
                            <a:latin typeface="Cambria Math" panose="02040503050406030204" pitchFamily="18" charset="0"/>
                            <a:cs typeface="Arial" panose="020B0604020202020204" pitchFamily="34" charset="0"/>
                          </a:rPr>
                        </m:ctrlPr>
                      </m:sSubPr>
                      <m:e>
                        <m:r>
                          <a:rPr lang="en-IN" sz="1700" b="0" i="1" smtClean="0">
                            <a:latin typeface="Cambria Math" panose="02040503050406030204" pitchFamily="18" charset="0"/>
                            <a:cs typeface="Arial" panose="020B0604020202020204" pitchFamily="34" charset="0"/>
                          </a:rPr>
                          <m:t>𝑉</m:t>
                        </m:r>
                      </m:e>
                      <m:sub>
                        <m:r>
                          <a:rPr lang="en-IN" sz="1700" b="0" i="1" smtClean="0">
                            <a:latin typeface="Cambria Math" panose="02040503050406030204" pitchFamily="18" charset="0"/>
                            <a:cs typeface="Arial" panose="020B0604020202020204" pitchFamily="34" charset="0"/>
                          </a:rPr>
                          <m:t>𝑠</m:t>
                        </m:r>
                      </m:sub>
                    </m:sSub>
                  </m:oMath>
                </a14:m>
                <a:r>
                  <a:rPr lang="en-IN" sz="1700" b="0" i="1" dirty="0">
                    <a:latin typeface="Arial" panose="020B0604020202020204" pitchFamily="34" charset="0"/>
                    <a:cs typeface="Arial" panose="020B0604020202020204" pitchFamily="34" charset="0"/>
                  </a:rPr>
                  <a:t> </a:t>
                </a:r>
                <a:r>
                  <a:rPr lang="en-IN" sz="1700" dirty="0">
                    <a:latin typeface="Arial" panose="020B0604020202020204" pitchFamily="34" charset="0"/>
                    <a:cs typeface="Arial" panose="020B0604020202020204" pitchFamily="34" charset="0"/>
                  </a:rPr>
                  <a:t>the speed of sound in water is assumed to </a:t>
                </a:r>
                <a14:m>
                  <m:oMath xmlns:m="http://schemas.openxmlformats.org/officeDocument/2006/math">
                    <m:r>
                      <a:rPr lang="en-IN" sz="1700" b="0" i="1" smtClean="0">
                        <a:latin typeface="Cambria Math" panose="02040503050406030204" pitchFamily="18" charset="0"/>
                        <a:cs typeface="Arial" panose="020B0604020202020204" pitchFamily="34" charset="0"/>
                      </a:rPr>
                      <m:t>1500</m:t>
                    </m:r>
                    <m:r>
                      <a:rPr lang="en-IN" sz="1700" b="0" i="1" smtClean="0">
                        <a:latin typeface="Cambria Math" panose="02040503050406030204" pitchFamily="18" charset="0"/>
                        <a:cs typeface="Arial" panose="020B0604020202020204" pitchFamily="34" charset="0"/>
                      </a:rPr>
                      <m:t>𝑚</m:t>
                    </m:r>
                    <m:r>
                      <a:rPr lang="en-IN" sz="1700" b="0" i="1" smtClean="0">
                        <a:latin typeface="Cambria Math" panose="02040503050406030204" pitchFamily="18" charset="0"/>
                        <a:cs typeface="Arial" panose="020B0604020202020204" pitchFamily="34" charset="0"/>
                      </a:rPr>
                      <m:t>/</m:t>
                    </m:r>
                    <m:r>
                      <a:rPr lang="en-IN" sz="1700" b="0" i="1" smtClean="0">
                        <a:latin typeface="Cambria Math" panose="02040503050406030204" pitchFamily="18" charset="0"/>
                        <a:cs typeface="Arial" panose="020B0604020202020204" pitchFamily="34" charset="0"/>
                      </a:rPr>
                      <m:t>𝑠</m:t>
                    </m:r>
                  </m:oMath>
                </a14:m>
                <a:r>
                  <a:rPr lang="en-IN" sz="1700" b="0" i="1" dirty="0">
                    <a:latin typeface="Arial" panose="020B0604020202020204" pitchFamily="34" charset="0"/>
                    <a:cs typeface="Arial" panose="020B0604020202020204" pitchFamily="34" charset="0"/>
                  </a:rPr>
                  <a:t>. </a:t>
                </a:r>
                <a:endParaRPr lang="en-US" sz="1700" b="0" i="1" dirty="0">
                  <a:latin typeface="Cambria Math" panose="02040503050406030204" pitchFamily="18" charset="0"/>
                  <a:cs typeface="Arial" panose="020B0604020202020204" pitchFamily="34" charset="0"/>
                </a:endParaRPr>
              </a:p>
              <a:p>
                <a:pPr lvl="1"/>
                <a14:m>
                  <m:oMath xmlns:m="http://schemas.openxmlformats.org/officeDocument/2006/math">
                    <m:r>
                      <a:rPr lang="en-IN" sz="1700" b="0" i="1" smtClean="0">
                        <a:latin typeface="Cambria Math" panose="02040503050406030204" pitchFamily="18" charset="0"/>
                        <a:cs typeface="Arial" panose="020B0604020202020204" pitchFamily="34" charset="0"/>
                      </a:rPr>
                      <m:t>𝛿</m:t>
                    </m:r>
                  </m:oMath>
                </a14:m>
                <a:r>
                  <a:rPr lang="en-IN" sz="1700" b="0" i="1" dirty="0">
                    <a:latin typeface="Arial" panose="020B0604020202020204" pitchFamily="34" charset="0"/>
                    <a:cs typeface="Arial" panose="020B0604020202020204" pitchFamily="34" charset="0"/>
                  </a:rPr>
                  <a:t> is set as </a:t>
                </a:r>
                <a14:m>
                  <m:oMath xmlns:m="http://schemas.openxmlformats.org/officeDocument/2006/math">
                    <m:f>
                      <m:fPr>
                        <m:ctrlPr>
                          <a:rPr lang="en-IN" sz="1700" b="0" i="1" smtClean="0">
                            <a:latin typeface="Cambria Math" panose="02040503050406030204" pitchFamily="18" charset="0"/>
                            <a:cs typeface="Arial" panose="020B0604020202020204" pitchFamily="34" charset="0"/>
                          </a:rPr>
                        </m:ctrlPr>
                      </m:fPr>
                      <m:num>
                        <m:r>
                          <a:rPr lang="en-IN" sz="1700" b="0" i="1" smtClean="0">
                            <a:latin typeface="Cambria Math" panose="02040503050406030204" pitchFamily="18" charset="0"/>
                            <a:cs typeface="Arial" panose="020B0604020202020204" pitchFamily="34" charset="0"/>
                          </a:rPr>
                          <m:t>𝑅</m:t>
                        </m:r>
                      </m:num>
                      <m:den>
                        <m:r>
                          <a:rPr lang="en-IN" sz="1700" b="0" i="1" smtClean="0">
                            <a:latin typeface="Cambria Math" panose="02040503050406030204" pitchFamily="18" charset="0"/>
                            <a:cs typeface="Arial" panose="020B0604020202020204" pitchFamily="34" charset="0"/>
                          </a:rPr>
                          <m:t>10</m:t>
                        </m:r>
                      </m:den>
                    </m:f>
                    <m:r>
                      <a:rPr lang="en-IN" sz="1700" b="0" i="1" smtClean="0">
                        <a:latin typeface="Cambria Math" panose="02040503050406030204" pitchFamily="18" charset="0"/>
                        <a:cs typeface="Arial" panose="020B0604020202020204" pitchFamily="34" charset="0"/>
                      </a:rPr>
                      <m:t>,</m:t>
                    </m:r>
                  </m:oMath>
                </a14:m>
                <a:r>
                  <a:rPr lang="en-IN" sz="1700" b="0" i="1" dirty="0">
                    <a:latin typeface="Arial" panose="020B0604020202020204" pitchFamily="34" charset="0"/>
                    <a:cs typeface="Arial" panose="020B0604020202020204" pitchFamily="34" charset="0"/>
                  </a:rPr>
                  <a:t> </a:t>
                </a:r>
                <a:r>
                  <a:rPr lang="en-IN" sz="1700" b="0" dirty="0">
                    <a:latin typeface="Arial" panose="020B0604020202020204" pitchFamily="34" charset="0"/>
                    <a:cs typeface="Arial" panose="020B0604020202020204" pitchFamily="34" charset="0"/>
                  </a:rPr>
                  <a:t>which is </a:t>
                </a:r>
                <a14:m>
                  <m:oMath xmlns:m="http://schemas.openxmlformats.org/officeDocument/2006/math">
                    <m:r>
                      <a:rPr lang="en-US" sz="1700" b="0" i="0" smtClean="0">
                        <a:latin typeface="Cambria Math" panose="02040503050406030204" pitchFamily="18" charset="0"/>
                        <a:cs typeface="Arial" panose="020B0604020202020204" pitchFamily="34" charset="0"/>
                      </a:rPr>
                      <m:t>=</m:t>
                    </m:r>
                    <m:f>
                      <m:fPr>
                        <m:ctrlPr>
                          <a:rPr lang="en-US" sz="1700" b="0" i="1" smtClean="0">
                            <a:latin typeface="Cambria Math" panose="02040503050406030204" pitchFamily="18" charset="0"/>
                            <a:cs typeface="Arial" panose="020B0604020202020204" pitchFamily="34" charset="0"/>
                          </a:rPr>
                        </m:ctrlPr>
                      </m:fPr>
                      <m:num>
                        <m:r>
                          <a:rPr lang="en-US" sz="1700" b="0" i="0" smtClean="0">
                            <a:latin typeface="Cambria Math" panose="02040503050406030204" pitchFamily="18" charset="0"/>
                            <a:cs typeface="Arial" panose="020B0604020202020204" pitchFamily="34" charset="0"/>
                          </a:rPr>
                          <m:t>100</m:t>
                        </m:r>
                      </m:num>
                      <m:den>
                        <m:r>
                          <a:rPr lang="en-US" sz="1700" b="0" i="0" smtClean="0">
                            <a:latin typeface="Cambria Math" panose="02040503050406030204" pitchFamily="18" charset="0"/>
                            <a:cs typeface="Arial" panose="020B0604020202020204" pitchFamily="34" charset="0"/>
                          </a:rPr>
                          <m:t>10</m:t>
                        </m:r>
                      </m:den>
                    </m:f>
                    <m:r>
                      <a:rPr lang="en-US" sz="1700" b="0" i="0" smtClean="0">
                        <a:latin typeface="Cambria Math" panose="02040503050406030204" pitchFamily="18" charset="0"/>
                        <a:cs typeface="Arial" panose="020B0604020202020204" pitchFamily="34" charset="0"/>
                      </a:rPr>
                      <m:t>=</m:t>
                    </m:r>
                    <m:r>
                      <a:rPr lang="en-IN" sz="1700" i="1">
                        <a:latin typeface="Cambria Math" panose="02040503050406030204" pitchFamily="18" charset="0"/>
                        <a:cs typeface="Arial" panose="020B0604020202020204" pitchFamily="34" charset="0"/>
                      </a:rPr>
                      <m:t>1</m:t>
                    </m:r>
                    <m:r>
                      <a:rPr lang="en-US" sz="1700" b="0" i="1" smtClean="0">
                        <a:latin typeface="Cambria Math" panose="02040503050406030204" pitchFamily="18" charset="0"/>
                        <a:cs typeface="Arial" panose="020B0604020202020204" pitchFamily="34" charset="0"/>
                      </a:rPr>
                      <m:t>0</m:t>
                    </m:r>
                    <m:r>
                      <a:rPr lang="en-US" sz="1700" b="0" i="1" smtClean="0">
                        <a:latin typeface="Cambria Math" panose="02040503050406030204" pitchFamily="18" charset="0"/>
                        <a:cs typeface="Arial" panose="020B0604020202020204" pitchFamily="34" charset="0"/>
                      </a:rPr>
                      <m:t>𝑚</m:t>
                    </m:r>
                  </m:oMath>
                </a14:m>
                <a:endParaRPr lang="en-US" sz="1700" dirty="0">
                  <a:latin typeface="Arial" panose="020B0604020202020204" pitchFamily="34" charset="0"/>
                  <a:cs typeface="Arial" panose="020B0604020202020204" pitchFamily="34" charset="0"/>
                </a:endParaRPr>
              </a:p>
              <a:p>
                <a:pPr lvl="1"/>
                <a14:m>
                  <m:oMath xmlns:m="http://schemas.openxmlformats.org/officeDocument/2006/math">
                    <m:sSub>
                      <m:sSubPr>
                        <m:ctrlPr>
                          <a:rPr lang="en-IN"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𝐻</m:t>
                        </m:r>
                      </m:e>
                      <m:sub>
                        <m:r>
                          <a:rPr lang="en-IN" sz="1700" b="0" i="1" smtClean="0">
                            <a:latin typeface="Cambria Math" panose="02040503050406030204" pitchFamily="18" charset="0"/>
                            <a:cs typeface="Arial" panose="020B0604020202020204" pitchFamily="34" charset="0"/>
                          </a:rPr>
                          <m:t>𝑡</m:t>
                        </m:r>
                      </m:sub>
                    </m:sSub>
                    <m:r>
                      <a:rPr lang="en-US" sz="1700" b="0" i="1" smtClean="0">
                        <a:latin typeface="Cambria Math" panose="02040503050406030204" pitchFamily="18" charset="0"/>
                        <a:cs typeface="Arial" panose="020B0604020202020204" pitchFamily="34" charset="0"/>
                      </a:rPr>
                      <m:t> </m:t>
                    </m:r>
                    <m:d>
                      <m:dPr>
                        <m:ctrlPr>
                          <a:rPr lang="en-US" sz="1700" b="0" i="1" smtClean="0">
                            <a:latin typeface="Cambria Math" panose="02040503050406030204" pitchFamily="18" charset="0"/>
                            <a:cs typeface="Arial" panose="020B0604020202020204" pitchFamily="34" charset="0"/>
                          </a:rPr>
                        </m:ctrlPr>
                      </m:dPr>
                      <m:e>
                        <m:r>
                          <a:rPr lang="en-US" sz="1700" b="0" i="1" smtClean="0">
                            <a:latin typeface="Cambria Math" panose="02040503050406030204" pitchFamily="18" charset="0"/>
                            <a:cs typeface="Arial" panose="020B0604020202020204" pitchFamily="34" charset="0"/>
                          </a:rPr>
                          <m:t>𝑠</m:t>
                        </m:r>
                      </m:e>
                    </m:d>
                    <m:r>
                      <a:rPr lang="en-US" sz="1700" b="0" i="1" smtClean="0">
                        <a:latin typeface="Cambria Math" panose="02040503050406030204" pitchFamily="18" charset="0"/>
                        <a:cs typeface="Arial" panose="020B0604020202020204" pitchFamily="34" charset="0"/>
                      </a:rPr>
                      <m:t>=</m:t>
                    </m:r>
                    <m:f>
                      <m:fPr>
                        <m:ctrlPr>
                          <a:rPr lang="en-US" sz="1700" b="0" i="1" smtClean="0">
                            <a:latin typeface="Cambria Math" panose="02040503050406030204" pitchFamily="18" charset="0"/>
                            <a:cs typeface="Arial" panose="020B0604020202020204" pitchFamily="34" charset="0"/>
                          </a:rPr>
                        </m:ctrlPr>
                      </m:fPr>
                      <m:num>
                        <m:r>
                          <a:rPr lang="en-US" sz="1700" b="0" i="1" smtClean="0">
                            <a:latin typeface="Cambria Math" panose="02040503050406030204" pitchFamily="18" charset="0"/>
                            <a:cs typeface="Arial" panose="020B0604020202020204" pitchFamily="34" charset="0"/>
                          </a:rPr>
                          <m:t>2</m:t>
                        </m:r>
                        <m:r>
                          <a:rPr lang="en-US" sz="1700" b="0" i="1" smtClean="0">
                            <a:latin typeface="Cambria Math" panose="02040503050406030204" pitchFamily="18" charset="0"/>
                            <a:cs typeface="Arial" panose="020B0604020202020204" pitchFamily="34" charset="0"/>
                          </a:rPr>
                          <m:t>𝜏</m:t>
                        </m:r>
                      </m:num>
                      <m:den>
                        <m:r>
                          <a:rPr lang="en-US" sz="1700" b="0" i="1" smtClean="0">
                            <a:latin typeface="Cambria Math" panose="02040503050406030204" pitchFamily="18" charset="0"/>
                            <a:cs typeface="Arial" panose="020B0604020202020204" pitchFamily="34" charset="0"/>
                          </a:rPr>
                          <m:t>𝛿</m:t>
                        </m:r>
                      </m:den>
                    </m:f>
                    <m:r>
                      <a:rPr lang="en-US" sz="1700" b="0" i="1" smtClean="0">
                        <a:latin typeface="Cambria Math" panose="02040503050406030204" pitchFamily="18" charset="0"/>
                        <a:cs typeface="Arial" panose="020B0604020202020204" pitchFamily="34" charset="0"/>
                      </a:rPr>
                      <m:t>×</m:t>
                    </m:r>
                    <m:d>
                      <m:dPr>
                        <m:ctrlPr>
                          <a:rPr lang="en-US" sz="1700" b="0" i="1" smtClean="0">
                            <a:latin typeface="Cambria Math" panose="02040503050406030204" pitchFamily="18" charset="0"/>
                            <a:cs typeface="Arial" panose="020B0604020202020204" pitchFamily="34" charset="0"/>
                          </a:rPr>
                        </m:ctrlPr>
                      </m:dPr>
                      <m:e>
                        <m:r>
                          <a:rPr lang="en-US" sz="1700" b="0" i="1" smtClean="0">
                            <a:latin typeface="Cambria Math" panose="02040503050406030204" pitchFamily="18" charset="0"/>
                            <a:cs typeface="Arial" panose="020B0604020202020204" pitchFamily="34" charset="0"/>
                          </a:rPr>
                          <m:t>𝑅</m:t>
                        </m:r>
                        <m:r>
                          <a:rPr lang="en-US" sz="1700" b="0" i="1" smtClean="0">
                            <a:latin typeface="Cambria Math" panose="02040503050406030204" pitchFamily="18" charset="0"/>
                            <a:cs typeface="Arial" panose="020B0604020202020204" pitchFamily="34" charset="0"/>
                          </a:rPr>
                          <m:t>−</m:t>
                        </m:r>
                        <m:r>
                          <a:rPr lang="en-US" sz="1700" b="0" i="1" smtClean="0">
                            <a:latin typeface="Cambria Math" panose="02040503050406030204" pitchFamily="18" charset="0"/>
                            <a:cs typeface="Arial" panose="020B0604020202020204" pitchFamily="34" charset="0"/>
                          </a:rPr>
                          <m:t>𝑑</m:t>
                        </m:r>
                      </m:e>
                    </m:d>
                    <m:r>
                      <a:rPr lang="en-US" sz="1700" b="0" i="1" smtClean="0">
                        <a:latin typeface="Cambria Math" panose="02040503050406030204" pitchFamily="18" charset="0"/>
                        <a:cs typeface="Arial" panose="020B0604020202020204" pitchFamily="34" charset="0"/>
                      </a:rPr>
                      <m:t> </m:t>
                    </m:r>
                  </m:oMath>
                </a14:m>
                <a:r>
                  <a:rPr lang="en-IN" sz="1700" b="0" i="1" dirty="0">
                    <a:latin typeface="Cambria Math" panose="02040503050406030204" pitchFamily="18" charset="0"/>
                    <a:cs typeface="Arial" panose="020B0604020202020204" pitchFamily="34" charset="0"/>
                  </a:rPr>
                  <a:t> </a:t>
                </a:r>
                <a:r>
                  <a:rPr lang="en-IN" sz="1700" b="0" dirty="0">
                    <a:latin typeface="Arial" panose="020B0604020202020204" pitchFamily="34" charset="0"/>
                    <a:cs typeface="Arial" panose="020B0604020202020204" pitchFamily="34" charset="0"/>
                  </a:rPr>
                  <a:t>where</a:t>
                </a:r>
                <a:r>
                  <a:rPr lang="en-IN" sz="1700" b="0" i="1" dirty="0">
                    <a:latin typeface="Cambria Math" panose="02040503050406030204" pitchFamily="18" charset="0"/>
                    <a:cs typeface="Arial" panose="020B0604020202020204" pitchFamily="34" charset="0"/>
                  </a:rPr>
                  <a:t> </a:t>
                </a:r>
                <a14:m>
                  <m:oMath xmlns:m="http://schemas.openxmlformats.org/officeDocument/2006/math">
                    <m:r>
                      <a:rPr lang="en-US" sz="1700" i="1">
                        <a:latin typeface="Cambria Math" panose="02040503050406030204" pitchFamily="18" charset="0"/>
                        <a:cs typeface="Arial" panose="020B0604020202020204" pitchFamily="34" charset="0"/>
                      </a:rPr>
                      <m:t>𝜏</m:t>
                    </m:r>
                    <m:r>
                      <a:rPr lang="en-US" sz="1700" i="1">
                        <a:latin typeface="Cambria Math" panose="02040503050406030204" pitchFamily="18" charset="0"/>
                        <a:cs typeface="Arial" panose="020B0604020202020204" pitchFamily="34" charset="0"/>
                      </a:rPr>
                      <m:t>=</m:t>
                    </m:r>
                    <m:f>
                      <m:fPr>
                        <m:ctrlPr>
                          <a:rPr lang="en-US" sz="1700" i="1">
                            <a:latin typeface="Cambria Math" panose="02040503050406030204" pitchFamily="18" charset="0"/>
                            <a:cs typeface="Arial" panose="020B0604020202020204" pitchFamily="34" charset="0"/>
                          </a:rPr>
                        </m:ctrlPr>
                      </m:fPr>
                      <m:num>
                        <m:r>
                          <a:rPr lang="en-US" sz="1700" i="1">
                            <a:latin typeface="Cambria Math" panose="02040503050406030204" pitchFamily="18" charset="0"/>
                            <a:cs typeface="Arial" panose="020B0604020202020204" pitchFamily="34" charset="0"/>
                          </a:rPr>
                          <m:t>𝑅</m:t>
                        </m:r>
                      </m:num>
                      <m:den>
                        <m:sSub>
                          <m:sSubPr>
                            <m:ctrlPr>
                              <a:rPr lang="en-US" sz="1700" i="1">
                                <a:latin typeface="Cambria Math" panose="02040503050406030204" pitchFamily="18" charset="0"/>
                                <a:cs typeface="Arial" panose="020B0604020202020204" pitchFamily="34" charset="0"/>
                              </a:rPr>
                            </m:ctrlPr>
                          </m:sSubPr>
                          <m:e>
                            <m:r>
                              <a:rPr lang="en-US" sz="1700" i="1">
                                <a:latin typeface="Cambria Math" panose="02040503050406030204" pitchFamily="18" charset="0"/>
                                <a:cs typeface="Arial" panose="020B0604020202020204" pitchFamily="34" charset="0"/>
                              </a:rPr>
                              <m:t>𝑉</m:t>
                            </m:r>
                          </m:e>
                          <m:sub>
                            <m:r>
                              <a:rPr lang="en-US" sz="1700" i="1">
                                <a:latin typeface="Cambria Math" panose="02040503050406030204" pitchFamily="18" charset="0"/>
                                <a:cs typeface="Arial" panose="020B0604020202020204" pitchFamily="34" charset="0"/>
                              </a:rPr>
                              <m:t>𝑠</m:t>
                            </m:r>
                          </m:sub>
                        </m:sSub>
                      </m:den>
                    </m:f>
                    <m:r>
                      <a:rPr lang="en-US" sz="1700" i="1">
                        <a:latin typeface="Cambria Math" panose="02040503050406030204" pitchFamily="18" charset="0"/>
                        <a:cs typeface="Arial" panose="020B0604020202020204" pitchFamily="34" charset="0"/>
                      </a:rPr>
                      <m:t>=</m:t>
                    </m:r>
                    <m:f>
                      <m:fPr>
                        <m:ctrlPr>
                          <a:rPr lang="en-US" sz="1700" i="1">
                            <a:latin typeface="Cambria Math" panose="02040503050406030204" pitchFamily="18" charset="0"/>
                            <a:cs typeface="Arial" panose="020B0604020202020204" pitchFamily="34" charset="0"/>
                          </a:rPr>
                        </m:ctrlPr>
                      </m:fPr>
                      <m:num>
                        <m:r>
                          <a:rPr lang="en-US" sz="1700" i="1">
                            <a:latin typeface="Cambria Math" panose="02040503050406030204" pitchFamily="18" charset="0"/>
                            <a:cs typeface="Arial" panose="020B0604020202020204" pitchFamily="34" charset="0"/>
                          </a:rPr>
                          <m:t>100</m:t>
                        </m:r>
                      </m:num>
                      <m:den>
                        <m:r>
                          <a:rPr lang="en-US" sz="1700" i="1">
                            <a:latin typeface="Cambria Math" panose="02040503050406030204" pitchFamily="18" charset="0"/>
                            <a:cs typeface="Arial" panose="020B0604020202020204" pitchFamily="34" charset="0"/>
                          </a:rPr>
                          <m:t>1500</m:t>
                        </m:r>
                      </m:den>
                    </m:f>
                  </m:oMath>
                </a14:m>
                <a:endParaRPr lang="en-US" sz="1700" dirty="0">
                  <a:latin typeface="Arial" panose="020B0604020202020204" pitchFamily="34" charset="0"/>
                  <a:cs typeface="Arial" panose="020B0604020202020204" pitchFamily="34" charset="0"/>
                </a:endParaRPr>
              </a:p>
              <a:p>
                <a:pPr lvl="1"/>
                <a14:m>
                  <m:oMath xmlns:m="http://schemas.openxmlformats.org/officeDocument/2006/math">
                    <m:sSub>
                      <m:sSubPr>
                        <m:ctrlPr>
                          <a:rPr lang="en-IN" sz="1700" b="0" i="1" dirty="0" smtClean="0">
                            <a:solidFill>
                              <a:schemeClr val="tx1"/>
                            </a:solidFill>
                            <a:latin typeface="Cambria Math" panose="02040503050406030204" pitchFamily="18" charset="0"/>
                            <a:cs typeface="Arial" panose="020B0604020202020204" pitchFamily="34" charset="0"/>
                          </a:rPr>
                        </m:ctrlPr>
                      </m:sSubPr>
                      <m:e>
                        <m:r>
                          <a:rPr lang="en-US" sz="1700" i="1" dirty="0" smtClean="0">
                            <a:solidFill>
                              <a:schemeClr val="tx1"/>
                            </a:solidFill>
                            <a:latin typeface="Cambria Math" panose="02040503050406030204" pitchFamily="18" charset="0"/>
                            <a:cs typeface="Arial" panose="020B0604020202020204" pitchFamily="34" charset="0"/>
                          </a:rPr>
                          <m:t>𝐻</m:t>
                        </m:r>
                      </m:e>
                      <m:sub>
                        <m:r>
                          <a:rPr lang="en-IN" sz="1700" b="0" i="1" dirty="0" smtClean="0">
                            <a:solidFill>
                              <a:schemeClr val="tx1"/>
                            </a:solidFill>
                            <a:latin typeface="Cambria Math" panose="02040503050406030204" pitchFamily="18" charset="0"/>
                            <a:cs typeface="Arial" panose="020B0604020202020204" pitchFamily="34" charset="0"/>
                          </a:rPr>
                          <m:t>𝑡</m:t>
                        </m:r>
                      </m:sub>
                    </m:sSub>
                    <m:r>
                      <a:rPr lang="en-IN" sz="1700" b="0" i="1" dirty="0" smtClean="0">
                        <a:solidFill>
                          <a:schemeClr val="tx1"/>
                        </a:solidFill>
                        <a:latin typeface="Cambria Math" panose="02040503050406030204" pitchFamily="18" charset="0"/>
                        <a:cs typeface="Arial" panose="020B0604020202020204" pitchFamily="34" charset="0"/>
                      </a:rPr>
                      <m:t>(</m:t>
                    </m:r>
                    <m:r>
                      <a:rPr lang="en-IN" sz="1700" b="0" i="1" dirty="0" smtClean="0">
                        <a:solidFill>
                          <a:schemeClr val="tx1"/>
                        </a:solidFill>
                        <a:latin typeface="Cambria Math" panose="02040503050406030204" pitchFamily="18" charset="0"/>
                        <a:cs typeface="Arial" panose="020B0604020202020204" pitchFamily="34" charset="0"/>
                      </a:rPr>
                      <m:t>𝑠</m:t>
                    </m:r>
                    <m:r>
                      <a:rPr lang="en-IN" sz="1700" b="0" i="1" dirty="0" smtClean="0">
                        <a:solidFill>
                          <a:schemeClr val="tx1"/>
                        </a:solidFill>
                        <a:latin typeface="Cambria Math" panose="02040503050406030204" pitchFamily="18" charset="0"/>
                        <a:cs typeface="Arial" panose="020B0604020202020204" pitchFamily="34" charset="0"/>
                      </a:rPr>
                      <m:t>)=</m:t>
                    </m:r>
                    <m:f>
                      <m:fPr>
                        <m:ctrlPr>
                          <a:rPr lang="en-US" sz="1700" b="0" i="1" dirty="0" smtClean="0">
                            <a:solidFill>
                              <a:schemeClr val="tx1"/>
                            </a:solidFill>
                            <a:latin typeface="Cambria Math" panose="02040503050406030204" pitchFamily="18" charset="0"/>
                            <a:cs typeface="Arial" panose="020B0604020202020204" pitchFamily="34" charset="0"/>
                          </a:rPr>
                        </m:ctrlPr>
                      </m:fPr>
                      <m:num>
                        <m:r>
                          <a:rPr lang="en-US" sz="1700" i="1" dirty="0" smtClean="0">
                            <a:solidFill>
                              <a:schemeClr val="tx1"/>
                            </a:solidFill>
                            <a:latin typeface="Cambria Math" panose="02040503050406030204" pitchFamily="18" charset="0"/>
                            <a:cs typeface="Arial" panose="020B0604020202020204" pitchFamily="34" charset="0"/>
                          </a:rPr>
                          <m:t>2</m:t>
                        </m:r>
                        <m:r>
                          <a:rPr lang="en-US" sz="1700" b="0" i="1" dirty="0" smtClean="0">
                            <a:solidFill>
                              <a:schemeClr val="tx1"/>
                            </a:solidFill>
                            <a:latin typeface="Cambria Math" panose="02040503050406030204" pitchFamily="18" charset="0"/>
                            <a:cs typeface="Arial" panose="020B0604020202020204" pitchFamily="34" charset="0"/>
                          </a:rPr>
                          <m:t>×100</m:t>
                        </m:r>
                      </m:num>
                      <m:den>
                        <m:r>
                          <a:rPr lang="en-US" sz="1700" b="0" i="1" dirty="0" smtClean="0">
                            <a:solidFill>
                              <a:schemeClr val="tx1"/>
                            </a:solidFill>
                            <a:latin typeface="Cambria Math" panose="02040503050406030204" pitchFamily="18" charset="0"/>
                            <a:cs typeface="Arial" panose="020B0604020202020204" pitchFamily="34" charset="0"/>
                          </a:rPr>
                          <m:t>1500×10</m:t>
                        </m:r>
                      </m:den>
                    </m:f>
                    <m:r>
                      <a:rPr lang="en-US" sz="1700" b="0" i="1" dirty="0" smtClean="0">
                        <a:solidFill>
                          <a:schemeClr val="tx1"/>
                        </a:solidFill>
                        <a:latin typeface="Cambria Math" panose="02040503050406030204" pitchFamily="18" charset="0"/>
                        <a:cs typeface="Arial" panose="020B0604020202020204" pitchFamily="34" charset="0"/>
                      </a:rPr>
                      <m:t>×</m:t>
                    </m:r>
                    <m:d>
                      <m:dPr>
                        <m:ctrlPr>
                          <a:rPr lang="en-US" sz="1700" b="0" i="1" dirty="0" smtClean="0">
                            <a:solidFill>
                              <a:schemeClr val="tx1"/>
                            </a:solidFill>
                            <a:latin typeface="Cambria Math" panose="02040503050406030204" pitchFamily="18" charset="0"/>
                            <a:cs typeface="Arial" panose="020B0604020202020204" pitchFamily="34" charset="0"/>
                          </a:rPr>
                        </m:ctrlPr>
                      </m:dPr>
                      <m:e>
                        <m:r>
                          <a:rPr lang="en-US" sz="1700" b="0" i="1" dirty="0" smtClean="0">
                            <a:solidFill>
                              <a:schemeClr val="tx1"/>
                            </a:solidFill>
                            <a:latin typeface="Cambria Math" panose="02040503050406030204" pitchFamily="18" charset="0"/>
                            <a:cs typeface="Arial" panose="020B0604020202020204" pitchFamily="34" charset="0"/>
                          </a:rPr>
                          <m:t>100−</m:t>
                        </m:r>
                        <m:r>
                          <a:rPr lang="en-US" sz="1700" b="0" i="0" dirty="0" smtClean="0">
                            <a:solidFill>
                              <a:schemeClr val="tx1"/>
                            </a:solidFill>
                            <a:latin typeface="Cambria Math" panose="02040503050406030204" pitchFamily="18" charset="0"/>
                            <a:cs typeface="Arial" panose="020B0604020202020204" pitchFamily="34" charset="0"/>
                          </a:rPr>
                          <m:t>40</m:t>
                        </m:r>
                      </m:e>
                    </m:d>
                    <m:r>
                      <a:rPr lang="en-US" sz="1700" b="0" i="0" dirty="0" smtClean="0">
                        <a:solidFill>
                          <a:schemeClr val="tx1"/>
                        </a:solidFill>
                        <a:latin typeface="Cambria Math" panose="02040503050406030204" pitchFamily="18" charset="0"/>
                        <a:cs typeface="Arial" panose="020B0604020202020204" pitchFamily="34" charset="0"/>
                      </a:rPr>
                      <m:t> </m:t>
                    </m:r>
                  </m:oMath>
                </a14:m>
                <a:r>
                  <a:rPr lang="en-US" sz="1700" dirty="0">
                    <a:latin typeface="Arial" panose="020B0604020202020204" pitchFamily="34" charset="0"/>
                    <a:cs typeface="Arial" panose="020B0604020202020204" pitchFamily="34" charset="0"/>
                  </a:rPr>
                  <a:t>where d is depth</a:t>
                </a:r>
              </a:p>
              <a:p>
                <a:pPr marL="457200" lvl="1" indent="0">
                  <a:buNone/>
                </a:pPr>
                <a:r>
                  <a:rPr lang="en-US" sz="1700" dirty="0">
                    <a:latin typeface="Arial" panose="020B0604020202020204" pitchFamily="34" charset="0"/>
                    <a:cs typeface="Arial" panose="020B0604020202020204" pitchFamily="34" charset="0"/>
                  </a:rPr>
                  <a:t>    difference.</a:t>
                </a:r>
                <a14:m>
                  <m:oMath xmlns:m="http://schemas.openxmlformats.org/officeDocument/2006/math">
                    <m:r>
                      <a:rPr lang="en-US" sz="1700" b="0" i="0" smtClean="0">
                        <a:latin typeface="Cambria Math" panose="02040503050406030204" pitchFamily="18" charset="0"/>
                        <a:cs typeface="Arial" panose="020B0604020202020204" pitchFamily="34" charset="0"/>
                      </a:rPr>
                      <m:t>   </m:t>
                    </m:r>
                    <m:r>
                      <a:rPr lang="en-US" sz="1700" b="0" i="1" smtClean="0">
                        <a:latin typeface="Cambria Math" panose="02040503050406030204" pitchFamily="18" charset="0"/>
                        <a:cs typeface="Arial" panose="020B0604020202020204" pitchFamily="34" charset="0"/>
                      </a:rPr>
                      <m:t>𝑑</m:t>
                    </m:r>
                    <m:r>
                      <a:rPr lang="en-US" sz="1700" b="0" i="1" smtClean="0">
                        <a:latin typeface="Cambria Math" panose="02040503050406030204" pitchFamily="18" charset="0"/>
                        <a:cs typeface="Arial" panose="020B0604020202020204" pitchFamily="34" charset="0"/>
                      </a:rPr>
                      <m: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𝑝</m:t>
                        </m:r>
                      </m:sub>
                    </m:sSub>
                    <m:r>
                      <a:rPr lang="en-US" sz="1700" b="0" i="1" smtClean="0">
                        <a:latin typeface="Cambria Math" panose="02040503050406030204" pitchFamily="18" charset="0"/>
                        <a:cs typeface="Arial" panose="020B0604020202020204" pitchFamily="34" charset="0"/>
                      </a:rPr>
                      <m:t>−</m:t>
                    </m:r>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𝑑</m:t>
                        </m:r>
                      </m:e>
                      <m:sub>
                        <m:r>
                          <a:rPr lang="en-US" sz="1700" b="0" i="1" smtClean="0">
                            <a:latin typeface="Cambria Math" panose="02040503050406030204" pitchFamily="18" charset="0"/>
                            <a:cs typeface="Arial" panose="020B0604020202020204" pitchFamily="34" charset="0"/>
                          </a:rPr>
                          <m:t>𝑐</m:t>
                        </m:r>
                      </m:sub>
                    </m:sSub>
                    <m:r>
                      <a:rPr lang="en-US" sz="1700" b="0" i="1" smtClean="0">
                        <a:latin typeface="Cambria Math" panose="02040503050406030204" pitchFamily="18" charset="0"/>
                        <a:cs typeface="Arial" panose="020B0604020202020204" pitchFamily="34" charset="0"/>
                      </a:rPr>
                      <m:t>=100−60=40</m:t>
                    </m:r>
                    <m:r>
                      <a:rPr lang="en-US" sz="1700" b="0" i="1" smtClean="0">
                        <a:latin typeface="Cambria Math" panose="02040503050406030204" pitchFamily="18" charset="0"/>
                        <a:cs typeface="Arial" panose="020B0604020202020204" pitchFamily="34" charset="0"/>
                      </a:rPr>
                      <m:t>𝑚</m:t>
                    </m:r>
                  </m:oMath>
                </a14:m>
                <a:endParaRPr lang="en-US" sz="1700" dirty="0">
                  <a:latin typeface="Arial" panose="020B0604020202020204" pitchFamily="34" charset="0"/>
                  <a:cs typeface="Arial" panose="020B0604020202020204" pitchFamily="34" charset="0"/>
                </a:endParaRPr>
              </a:p>
              <a:p>
                <a:pPr lvl="1"/>
                <a:r>
                  <a:rPr lang="en-US" sz="1700" dirty="0">
                    <a:latin typeface="Arial" panose="020B0604020202020204" pitchFamily="34" charset="0"/>
                    <a:cs typeface="Arial" panose="020B0604020202020204" pitchFamily="34" charset="0"/>
                  </a:rPr>
                  <a:t>Hence </a:t>
                </a:r>
                <a14:m>
                  <m:oMath xmlns:m="http://schemas.openxmlformats.org/officeDocument/2006/math">
                    <m:sSub>
                      <m:sSubPr>
                        <m:ctrlPr>
                          <a:rPr lang="en-US" sz="1700" b="0" i="1" smtClean="0">
                            <a:latin typeface="Cambria Math" panose="02040503050406030204" pitchFamily="18" charset="0"/>
                            <a:cs typeface="Arial" panose="020B0604020202020204" pitchFamily="34" charset="0"/>
                          </a:rPr>
                        </m:ctrlPr>
                      </m:sSubPr>
                      <m:e>
                        <m:r>
                          <a:rPr lang="en-US" sz="1700" b="0" i="1" smtClean="0">
                            <a:latin typeface="Cambria Math" panose="02040503050406030204" pitchFamily="18" charset="0"/>
                            <a:cs typeface="Arial" panose="020B0604020202020204" pitchFamily="34" charset="0"/>
                          </a:rPr>
                          <m:t>𝐻</m:t>
                        </m:r>
                      </m:e>
                      <m:sub>
                        <m:r>
                          <a:rPr lang="en-US" sz="1700" b="0" i="1" smtClean="0">
                            <a:latin typeface="Cambria Math" panose="02040503050406030204" pitchFamily="18" charset="0"/>
                            <a:cs typeface="Arial" panose="020B0604020202020204" pitchFamily="34" charset="0"/>
                          </a:rPr>
                          <m:t>𝑡</m:t>
                        </m:r>
                      </m:sub>
                    </m:sSub>
                    <m:r>
                      <a:rPr lang="en-US" sz="1700" b="0" i="1" smtClean="0">
                        <a:latin typeface="Cambria Math" panose="02040503050406030204" pitchFamily="18" charset="0"/>
                        <a:cs typeface="Arial" panose="020B0604020202020204" pitchFamily="34" charset="0"/>
                      </a:rPr>
                      <m:t>=</m:t>
                    </m:r>
                    <m:f>
                      <m:fPr>
                        <m:ctrlPr>
                          <a:rPr lang="en-US" sz="1700" b="0" i="1" smtClean="0">
                            <a:latin typeface="Cambria Math" panose="02040503050406030204" pitchFamily="18" charset="0"/>
                            <a:cs typeface="Arial" panose="020B0604020202020204" pitchFamily="34" charset="0"/>
                          </a:rPr>
                        </m:ctrlPr>
                      </m:fPr>
                      <m:num>
                        <m:r>
                          <a:rPr lang="en-US" sz="1700" b="0" i="1" smtClean="0">
                            <a:latin typeface="Cambria Math" panose="02040503050406030204" pitchFamily="18" charset="0"/>
                            <a:cs typeface="Arial" panose="020B0604020202020204" pitchFamily="34" charset="0"/>
                          </a:rPr>
                          <m:t>2×100</m:t>
                        </m:r>
                      </m:num>
                      <m:den>
                        <m:r>
                          <a:rPr lang="en-US" sz="1700" b="0" i="1" smtClean="0">
                            <a:latin typeface="Cambria Math" panose="02040503050406030204" pitchFamily="18" charset="0"/>
                            <a:cs typeface="Arial" panose="020B0604020202020204" pitchFamily="34" charset="0"/>
                          </a:rPr>
                          <m:t>1500×10</m:t>
                        </m:r>
                      </m:den>
                    </m:f>
                    <m:r>
                      <a:rPr lang="en-US" sz="1700" b="0" i="1" smtClean="0">
                        <a:latin typeface="Cambria Math" panose="02040503050406030204" pitchFamily="18" charset="0"/>
                        <a:cs typeface="Arial" panose="020B0604020202020204" pitchFamily="34" charset="0"/>
                      </a:rPr>
                      <m:t>×</m:t>
                    </m:r>
                    <m:d>
                      <m:dPr>
                        <m:ctrlPr>
                          <a:rPr lang="en-US" sz="1700" b="0" i="1" smtClean="0">
                            <a:latin typeface="Cambria Math" panose="02040503050406030204" pitchFamily="18" charset="0"/>
                            <a:cs typeface="Arial" panose="020B0604020202020204" pitchFamily="34" charset="0"/>
                          </a:rPr>
                        </m:ctrlPr>
                      </m:dPr>
                      <m:e>
                        <m:r>
                          <a:rPr lang="en-US" sz="1700" b="0" i="1" smtClean="0">
                            <a:latin typeface="Cambria Math" panose="02040503050406030204" pitchFamily="18" charset="0"/>
                            <a:cs typeface="Arial" panose="020B0604020202020204" pitchFamily="34" charset="0"/>
                          </a:rPr>
                          <m:t>60</m:t>
                        </m:r>
                      </m:e>
                    </m:d>
                    <m:r>
                      <a:rPr lang="en-US" sz="1700" b="0" i="0" smtClean="0">
                        <a:latin typeface="Cambria Math" panose="02040503050406030204" pitchFamily="18" charset="0"/>
                        <a:cs typeface="Arial" panose="020B0604020202020204" pitchFamily="34" charset="0"/>
                      </a:rPr>
                      <m:t>=0.8</m:t>
                    </m:r>
                    <m:r>
                      <m:rPr>
                        <m:sty m:val="p"/>
                      </m:rPr>
                      <a:rPr lang="en-US" sz="1700" b="0" i="0" smtClean="0">
                        <a:latin typeface="Cambria Math" panose="02040503050406030204" pitchFamily="18" charset="0"/>
                        <a:cs typeface="Arial" panose="020B0604020202020204" pitchFamily="34" charset="0"/>
                      </a:rPr>
                      <m:t>s</m:t>
                    </m:r>
                    <m:r>
                      <a:rPr lang="en-US" sz="1700" b="0" i="0" smtClean="0">
                        <a:latin typeface="Cambria Math" panose="02040503050406030204" pitchFamily="18" charset="0"/>
                        <a:cs typeface="Arial" panose="020B0604020202020204" pitchFamily="34" charset="0"/>
                      </a:rPr>
                      <m:t>=800</m:t>
                    </m:r>
                    <m:r>
                      <m:rPr>
                        <m:sty m:val="p"/>
                      </m:rPr>
                      <a:rPr lang="en-US" sz="1700" b="0" i="0" smtClean="0">
                        <a:latin typeface="Cambria Math" panose="02040503050406030204" pitchFamily="18" charset="0"/>
                        <a:cs typeface="Arial" panose="020B0604020202020204" pitchFamily="34" charset="0"/>
                      </a:rPr>
                      <m:t>ms</m:t>
                    </m:r>
                  </m:oMath>
                </a14:m>
                <a:endParaRPr lang="en-US" sz="1700" dirty="0">
                  <a:latin typeface="Arial" panose="020B0604020202020204" pitchFamily="34" charset="0"/>
                  <a:cs typeface="Arial" panose="020B0604020202020204" pitchFamily="34" charset="0"/>
                </a:endParaRPr>
              </a:p>
              <a:p>
                <a:endParaRPr lang="en-US" sz="15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60412D77-071B-01F3-AD4C-493F7158E8AF}"/>
                  </a:ext>
                </a:extLst>
              </p:cNvPr>
              <p:cNvSpPr>
                <a:spLocks noGrp="1" noRot="1" noChangeAspect="1" noMove="1" noResize="1" noEditPoints="1" noAdjustHandles="1" noChangeArrowheads="1" noChangeShapeType="1" noTextEdit="1"/>
              </p:cNvSpPr>
              <p:nvPr>
                <p:ph idx="1"/>
              </p:nvPr>
            </p:nvSpPr>
            <p:spPr>
              <a:xfrm>
                <a:off x="5531461" y="1415845"/>
                <a:ext cx="5806767" cy="5065714"/>
              </a:xfrm>
              <a:blipFill>
                <a:blip r:embed="rId2"/>
                <a:stretch>
                  <a:fillRect l="-525" t="-842" r="-210"/>
                </a:stretch>
              </a:blipFill>
            </p:spPr>
            <p:txBody>
              <a:bodyPr/>
              <a:lstStyle/>
              <a:p>
                <a:r>
                  <a:rPr lang="en-IN">
                    <a:noFill/>
                  </a:rPr>
                  <a:t> </a:t>
                </a:r>
              </a:p>
            </p:txBody>
          </p:sp>
        </mc:Fallback>
      </mc:AlternateContent>
      <p:sp>
        <p:nvSpPr>
          <p:cNvPr id="2" name="Title 5">
            <a:extLst>
              <a:ext uri="{FF2B5EF4-FFF2-40B4-BE49-F238E27FC236}">
                <a16:creationId xmlns:a16="http://schemas.microsoft.com/office/drawing/2014/main" id="{82332299-9815-9DD6-75D4-CA03F7B1E8A1}"/>
              </a:ext>
            </a:extLst>
          </p:cNvPr>
          <p:cNvSpPr>
            <a:spLocks noGrp="1"/>
          </p:cNvSpPr>
          <p:nvPr>
            <p:ph type="title"/>
          </p:nvPr>
        </p:nvSpPr>
        <p:spPr>
          <a:xfrm>
            <a:off x="838200" y="365125"/>
            <a:ext cx="10515600" cy="1325563"/>
          </a:xfrm>
        </p:spPr>
        <p:txBody>
          <a:bodyPr/>
          <a:lstStyle/>
          <a:p>
            <a:r>
              <a:rPr lang="en-US" dirty="0">
                <a:latin typeface="Arial" panose="020B0604020202020204" pitchFamily="34" charset="0"/>
                <a:cs typeface="Arial" panose="020B0604020202020204" pitchFamily="34" charset="0"/>
              </a:rPr>
              <a:t>DBR: An Example</a:t>
            </a:r>
            <a:endParaRPr lang="en-IN"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39BD92B5-D13F-CE6B-6204-B7FAB000A6E4}"/>
              </a:ext>
            </a:extLst>
          </p:cNvPr>
          <p:cNvGrpSpPr/>
          <p:nvPr/>
        </p:nvGrpSpPr>
        <p:grpSpPr>
          <a:xfrm>
            <a:off x="907898" y="1674715"/>
            <a:ext cx="3662220" cy="4267849"/>
            <a:chOff x="609424" y="1268530"/>
            <a:chExt cx="4198185" cy="4770665"/>
          </a:xfrm>
        </p:grpSpPr>
        <p:pic>
          <p:nvPicPr>
            <p:cNvPr id="5" name="Picture 4">
              <a:extLst>
                <a:ext uri="{FF2B5EF4-FFF2-40B4-BE49-F238E27FC236}">
                  <a16:creationId xmlns:a16="http://schemas.microsoft.com/office/drawing/2014/main" id="{908E92A4-AD34-A4EE-4A80-BF7F92996BAE}"/>
                </a:ext>
              </a:extLst>
            </p:cNvPr>
            <p:cNvPicPr>
              <a:picLocks noChangeAspect="1"/>
            </p:cNvPicPr>
            <p:nvPr/>
          </p:nvPicPr>
          <p:blipFill>
            <a:blip r:embed="rId3"/>
            <a:stretch>
              <a:fillRect/>
            </a:stretch>
          </p:blipFill>
          <p:spPr>
            <a:xfrm>
              <a:off x="609424" y="1268530"/>
              <a:ext cx="4198185" cy="4770665"/>
            </a:xfrm>
            <a:prstGeom prst="rect">
              <a:avLst/>
            </a:prstGeom>
          </p:spPr>
        </p:pic>
        <p:sp>
          <p:nvSpPr>
            <p:cNvPr id="6" name="TextBox 5">
              <a:extLst>
                <a:ext uri="{FF2B5EF4-FFF2-40B4-BE49-F238E27FC236}">
                  <a16:creationId xmlns:a16="http://schemas.microsoft.com/office/drawing/2014/main" id="{30DC19BE-F552-2252-E0CD-53F0915EB3A1}"/>
                </a:ext>
              </a:extLst>
            </p:cNvPr>
            <p:cNvSpPr txBox="1"/>
            <p:nvPr/>
          </p:nvSpPr>
          <p:spPr>
            <a:xfrm>
              <a:off x="3489510" y="2037566"/>
              <a:ext cx="1187304"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N5(90,0,0)</a:t>
              </a:r>
              <a:endParaRPr lang="en-IN" sz="1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3A7985F-0397-FE07-45CC-51B30C31B4DC}"/>
                </a:ext>
              </a:extLst>
            </p:cNvPr>
            <p:cNvSpPr txBox="1"/>
            <p:nvPr/>
          </p:nvSpPr>
          <p:spPr>
            <a:xfrm>
              <a:off x="2591182" y="2798705"/>
              <a:ext cx="164974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N3(30,30,-40)</a:t>
              </a:r>
              <a:endParaRPr lang="en-IN"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029730A-3D2B-254E-9139-631668C5A3FF}"/>
                </a:ext>
              </a:extLst>
            </p:cNvPr>
            <p:cNvSpPr txBox="1"/>
            <p:nvPr/>
          </p:nvSpPr>
          <p:spPr>
            <a:xfrm>
              <a:off x="1452514" y="3190383"/>
              <a:ext cx="1469550"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N2(10,40,-60)</a:t>
              </a:r>
              <a:endParaRPr lang="en-IN"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DB88FC6-EE5D-BD7D-B213-4B7ECEB995EB}"/>
                </a:ext>
              </a:extLst>
            </p:cNvPr>
            <p:cNvSpPr txBox="1"/>
            <p:nvPr/>
          </p:nvSpPr>
          <p:spPr>
            <a:xfrm>
              <a:off x="2329979" y="3859060"/>
              <a:ext cx="1649746"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N1(20,60,-100)</a:t>
              </a:r>
              <a:endParaRPr lang="en-IN"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9D77406-F7A8-617C-7D93-7FFC0FFAF60E}"/>
                </a:ext>
              </a:extLst>
            </p:cNvPr>
            <p:cNvSpPr txBox="1"/>
            <p:nvPr/>
          </p:nvSpPr>
          <p:spPr>
            <a:xfrm>
              <a:off x="2798614" y="4277300"/>
              <a:ext cx="1649747"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N4(27,70,-120)</a:t>
              </a:r>
              <a:endParaRPr lang="en-IN" sz="1200" dirty="0">
                <a:latin typeface="Arial" panose="020B0604020202020204" pitchFamily="34" charset="0"/>
                <a:cs typeface="Arial" panose="020B0604020202020204" pitchFamily="34" charset="0"/>
              </a:endParaRPr>
            </a:p>
          </p:txBody>
        </p:sp>
      </p:grpSp>
      <p:cxnSp>
        <p:nvCxnSpPr>
          <p:cNvPr id="12" name="Straight Arrow Connector 11">
            <a:extLst>
              <a:ext uri="{FF2B5EF4-FFF2-40B4-BE49-F238E27FC236}">
                <a16:creationId xmlns:a16="http://schemas.microsoft.com/office/drawing/2014/main" id="{6D13F0AE-10C8-3809-BBA7-27540F5BB313}"/>
              </a:ext>
            </a:extLst>
          </p:cNvPr>
          <p:cNvCxnSpPr>
            <a:cxnSpLocks/>
          </p:cNvCxnSpPr>
          <p:nvPr/>
        </p:nvCxnSpPr>
        <p:spPr>
          <a:xfrm>
            <a:off x="4028396" y="5263922"/>
            <a:ext cx="45667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CECC387-67AD-95FD-7CDB-A15D2551389C}"/>
                  </a:ext>
                </a:extLst>
              </p:cNvPr>
              <p:cNvSpPr txBox="1"/>
              <p:nvPr/>
            </p:nvSpPr>
            <p:spPr>
              <a:xfrm>
                <a:off x="4503324" y="5108765"/>
                <a:ext cx="1043709"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𝑅</m:t>
                      </m:r>
                      <m:r>
                        <a:rPr lang="en-US" sz="1400" i="1" dirty="0" smtClean="0">
                          <a:latin typeface="Cambria Math" panose="02040503050406030204" pitchFamily="18" charset="0"/>
                        </a:rPr>
                        <m:t>=100</m:t>
                      </m:r>
                      <m:r>
                        <a:rPr lang="en-US" sz="1400" i="1" dirty="0" smtClean="0">
                          <a:latin typeface="Cambria Math" panose="02040503050406030204" pitchFamily="18" charset="0"/>
                        </a:rPr>
                        <m:t>𝑚</m:t>
                      </m:r>
                    </m:oMath>
                  </m:oMathPara>
                </a14:m>
                <a:endParaRPr lang="en-US"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𝑡h</m:t>
                          </m:r>
                        </m:sub>
                      </m:sSub>
                      <m:r>
                        <a:rPr lang="en-US" sz="1400" b="0" i="1" smtClean="0">
                          <a:latin typeface="Cambria Math" panose="02040503050406030204" pitchFamily="18" charset="0"/>
                        </a:rPr>
                        <m:t>=0</m:t>
                      </m:r>
                    </m:oMath>
                  </m:oMathPara>
                </a14:m>
                <a:endParaRPr lang="en-IN" sz="1400" dirty="0"/>
              </a:p>
            </p:txBody>
          </p:sp>
        </mc:Choice>
        <mc:Fallback xmlns="">
          <p:sp>
            <p:nvSpPr>
              <p:cNvPr id="13" name="TextBox 12">
                <a:extLst>
                  <a:ext uri="{FF2B5EF4-FFF2-40B4-BE49-F238E27FC236}">
                    <a16:creationId xmlns:a16="http://schemas.microsoft.com/office/drawing/2014/main" id="{2CECC387-67AD-95FD-7CDB-A15D2551389C}"/>
                  </a:ext>
                </a:extLst>
              </p:cNvPr>
              <p:cNvSpPr txBox="1">
                <a:spLocks noRot="1" noChangeAspect="1" noMove="1" noResize="1" noEditPoints="1" noAdjustHandles="1" noChangeArrowheads="1" noChangeShapeType="1" noTextEdit="1"/>
              </p:cNvSpPr>
              <p:nvPr/>
            </p:nvSpPr>
            <p:spPr>
              <a:xfrm>
                <a:off x="4503324" y="5108765"/>
                <a:ext cx="1043709" cy="523220"/>
              </a:xfrm>
              <a:prstGeom prst="rect">
                <a:avLst/>
              </a:prstGeom>
              <a:blipFill>
                <a:blip r:embed="rId4"/>
                <a:stretch>
                  <a:fillRect/>
                </a:stretch>
              </a:blipFill>
            </p:spPr>
            <p:txBody>
              <a:bodyPr/>
              <a:lstStyle/>
              <a:p>
                <a:r>
                  <a:rPr lang="en-IN">
                    <a:noFill/>
                  </a:rPr>
                  <a:t> </a:t>
                </a:r>
              </a:p>
            </p:txBody>
          </p:sp>
        </mc:Fallback>
      </mc:AlternateContent>
      <p:sp>
        <p:nvSpPr>
          <p:cNvPr id="11" name="Slide Number Placeholder 10">
            <a:extLst>
              <a:ext uri="{FF2B5EF4-FFF2-40B4-BE49-F238E27FC236}">
                <a16:creationId xmlns:a16="http://schemas.microsoft.com/office/drawing/2014/main" id="{A7D653A0-7759-110E-2351-5EAAC46D520B}"/>
              </a:ext>
            </a:extLst>
          </p:cNvPr>
          <p:cNvSpPr>
            <a:spLocks noGrp="1"/>
          </p:cNvSpPr>
          <p:nvPr>
            <p:ph type="sldNum" sz="quarter" idx="12"/>
          </p:nvPr>
        </p:nvSpPr>
        <p:spPr/>
        <p:txBody>
          <a:bodyPr/>
          <a:lstStyle/>
          <a:p>
            <a:fld id="{DC660FAD-630A-40BB-A0C3-01001DFE1636}" type="slidenum">
              <a:rPr lang="en-IN" smtClean="0"/>
              <a:t>9</a:t>
            </a:fld>
            <a:endParaRPr lang="en-IN" dirty="0"/>
          </a:p>
        </p:txBody>
      </p:sp>
    </p:spTree>
    <p:extLst>
      <p:ext uri="{BB962C8B-B14F-4D97-AF65-F5344CB8AC3E}">
        <p14:creationId xmlns:p14="http://schemas.microsoft.com/office/powerpoint/2010/main" val="2872170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27059</TotalTime>
  <Words>4929</Words>
  <Application>Microsoft Office PowerPoint</Application>
  <PresentationFormat>Widescreen</PresentationFormat>
  <Paragraphs>425</Paragraphs>
  <Slides>38</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Arial</vt:lpstr>
      <vt:lpstr>Calibri</vt:lpstr>
      <vt:lpstr>Cambria Math</vt:lpstr>
      <vt:lpstr>Office Theme</vt:lpstr>
      <vt:lpstr>NetSim UWAN Library Depth Based Routing (DBR)</vt:lpstr>
      <vt:lpstr>How to set up the DBR project in NetSim?</vt:lpstr>
      <vt:lpstr>DBR: Introduction</vt:lpstr>
      <vt:lpstr>DBR: Packet forwarding</vt:lpstr>
      <vt:lpstr>DBR: Holding Time</vt:lpstr>
      <vt:lpstr>DBR: Depth Threshold</vt:lpstr>
      <vt:lpstr>DBR: Algorithm</vt:lpstr>
      <vt:lpstr>Ignore this warning</vt:lpstr>
      <vt:lpstr>DBR: An Example</vt:lpstr>
      <vt:lpstr>DBR: An Example (contd.)</vt:lpstr>
      <vt:lpstr>DBR: An Example (contd.)</vt:lpstr>
      <vt:lpstr>Case 1: Single Hop Transmission</vt:lpstr>
      <vt:lpstr>Simulation Parameters in NetSim</vt:lpstr>
      <vt:lpstr>DBR: Depth Threshold and Delta</vt:lpstr>
      <vt:lpstr>Slot length computation</vt:lpstr>
      <vt:lpstr>DBR Metrics Table in NetSim</vt:lpstr>
      <vt:lpstr>DBR log file in NetSim</vt:lpstr>
      <vt:lpstr>NetSim Results</vt:lpstr>
      <vt:lpstr>Observations</vt:lpstr>
      <vt:lpstr>Observations</vt:lpstr>
      <vt:lpstr>Observations</vt:lpstr>
      <vt:lpstr>Observations</vt:lpstr>
      <vt:lpstr>Observations</vt:lpstr>
      <vt:lpstr>Case 2: Next hop is a void zone</vt:lpstr>
      <vt:lpstr>NetSim Results</vt:lpstr>
      <vt:lpstr>Observations</vt:lpstr>
      <vt:lpstr>Case 3: If nodes are at same depth and equidistant from source node</vt:lpstr>
      <vt:lpstr>NetSim Results</vt:lpstr>
      <vt:lpstr>Observations</vt:lpstr>
      <vt:lpstr>Case 4: If next hop is destination</vt:lpstr>
      <vt:lpstr>NetSim Results</vt:lpstr>
      <vt:lpstr>Observation</vt:lpstr>
      <vt:lpstr>Case 5: Two Applications</vt:lpstr>
      <vt:lpstr>Observations</vt:lpstr>
      <vt:lpstr>Insights from NetSim simulations</vt:lpstr>
      <vt:lpstr>Insights from NetSim simulations (contd…)</vt:lpstr>
      <vt:lpstr>Insights from NetSim simulations (contd…)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Protocols DBR</dc:title>
  <dc:creator>Sreerang R</dc:creator>
  <cp:lastModifiedBy>Sreerang R</cp:lastModifiedBy>
  <cp:revision>344</cp:revision>
  <dcterms:created xsi:type="dcterms:W3CDTF">2023-06-02T06:54:29Z</dcterms:created>
  <dcterms:modified xsi:type="dcterms:W3CDTF">2025-04-21T10:49:52Z</dcterms:modified>
</cp:coreProperties>
</file>