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56" r:id="rId2"/>
    <p:sldId id="308" r:id="rId3"/>
    <p:sldId id="257" r:id="rId4"/>
    <p:sldId id="258" r:id="rId5"/>
    <p:sldId id="260" r:id="rId6"/>
    <p:sldId id="261" r:id="rId7"/>
    <p:sldId id="307" r:id="rId8"/>
    <p:sldId id="310" r:id="rId9"/>
    <p:sldId id="264" r:id="rId10"/>
    <p:sldId id="265" r:id="rId11"/>
    <p:sldId id="312" r:id="rId12"/>
    <p:sldId id="269" r:id="rId13"/>
    <p:sldId id="309" r:id="rId14"/>
    <p:sldId id="317" r:id="rId15"/>
    <p:sldId id="311" r:id="rId16"/>
    <p:sldId id="294" r:id="rId17"/>
    <p:sldId id="304" r:id="rId18"/>
    <p:sldId id="266" r:id="rId19"/>
    <p:sldId id="267" r:id="rId20"/>
    <p:sldId id="313" r:id="rId21"/>
    <p:sldId id="283" r:id="rId22"/>
    <p:sldId id="284" r:id="rId23"/>
    <p:sldId id="297" r:id="rId24"/>
    <p:sldId id="286" r:id="rId25"/>
    <p:sldId id="296" r:id="rId26"/>
    <p:sldId id="305" r:id="rId27"/>
    <p:sldId id="279" r:id="rId28"/>
    <p:sldId id="281" r:id="rId29"/>
    <p:sldId id="306" r:id="rId30"/>
    <p:sldId id="285" r:id="rId31"/>
    <p:sldId id="291" r:id="rId32"/>
    <p:sldId id="298" r:id="rId33"/>
    <p:sldId id="299" r:id="rId34"/>
    <p:sldId id="302" r:id="rId35"/>
    <p:sldId id="282" r:id="rId36"/>
    <p:sldId id="314" r:id="rId37"/>
    <p:sldId id="315" r:id="rId38"/>
    <p:sldId id="31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DB346F-5DC5-44D5-9A2D-74EF239F67CA}" v="8" dt="2024-02-05T11:07:20.7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67" autoAdjust="0"/>
    <p:restoredTop sz="85214" autoAdjust="0"/>
  </p:normalViewPr>
  <p:slideViewPr>
    <p:cSldViewPr snapToGrid="0">
      <p:cViewPr varScale="1">
        <p:scale>
          <a:sx n="69" d="100"/>
          <a:sy n="69" d="100"/>
        </p:scale>
        <p:origin x="570" y="6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E6EE84B-9F23-5E17-CA03-7294438FCA9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681DE23-E9D3-A72E-E4FB-EA71EDDC40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1B8B84-78D3-41CD-A333-23DAFC6E04E1}" type="datetimeFigureOut">
              <a:rPr lang="en-IN" smtClean="0"/>
              <a:t>05-11-2024</a:t>
            </a:fld>
            <a:endParaRPr lang="en-IN"/>
          </a:p>
        </p:txBody>
      </p:sp>
      <p:sp>
        <p:nvSpPr>
          <p:cNvPr id="4" name="Footer Placeholder 3">
            <a:extLst>
              <a:ext uri="{FF2B5EF4-FFF2-40B4-BE49-F238E27FC236}">
                <a16:creationId xmlns:a16="http://schemas.microsoft.com/office/drawing/2014/main" id="{4B6884F9-C34C-2AFB-63F3-C532F1CE92E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DBR: Depth-Based Routing for Underwater Sensor Networks, Hai Yan, Zhijie Jerry Shi, and Jun-Hong Cuia, NETWORKING 2008, LNCS </a:t>
            </a:r>
          </a:p>
        </p:txBody>
      </p:sp>
      <p:sp>
        <p:nvSpPr>
          <p:cNvPr id="5" name="Slide Number Placeholder 4">
            <a:extLst>
              <a:ext uri="{FF2B5EF4-FFF2-40B4-BE49-F238E27FC236}">
                <a16:creationId xmlns:a16="http://schemas.microsoft.com/office/drawing/2014/main" id="{0EF56C6B-8D0A-FC71-5F0A-CFE4D98B209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B78199-5E16-4F42-83A0-3BDB05DCADAE}" type="slidenum">
              <a:rPr lang="en-IN" smtClean="0"/>
              <a:t>‹#›</a:t>
            </a:fld>
            <a:endParaRPr lang="en-IN"/>
          </a:p>
        </p:txBody>
      </p:sp>
    </p:spTree>
    <p:extLst>
      <p:ext uri="{BB962C8B-B14F-4D97-AF65-F5344CB8AC3E}">
        <p14:creationId xmlns:p14="http://schemas.microsoft.com/office/powerpoint/2010/main" val="29252975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BB2A6C-E65C-4E57-A709-A84AB0C31F48}" type="datetimeFigureOut">
              <a:rPr lang="en-IN" smtClean="0"/>
              <a:t>05-11-2024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DBR: Depth-Based Routing for Underwater Sensor Networks, Hai Yan, Zhijie Jerry Shi, and Jun-Hong Cuia, NETWORKING 2008, LNCS </a:t>
            </a:r>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786232-9D2D-4FFA-9229-F8D8AA8FA199}" type="slidenum">
              <a:rPr lang="en-IN" smtClean="0"/>
              <a:t>‹#›</a:t>
            </a:fld>
            <a:endParaRPr lang="en-IN" dirty="0"/>
          </a:p>
        </p:txBody>
      </p:sp>
    </p:spTree>
    <p:extLst>
      <p:ext uri="{BB962C8B-B14F-4D97-AF65-F5344CB8AC3E}">
        <p14:creationId xmlns:p14="http://schemas.microsoft.com/office/powerpoint/2010/main" val="372677144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163885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949993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050" dirty="0"/>
          </a:p>
        </p:txBody>
      </p:sp>
    </p:spTree>
    <p:extLst>
      <p:ext uri="{BB962C8B-B14F-4D97-AF65-F5344CB8AC3E}">
        <p14:creationId xmlns:p14="http://schemas.microsoft.com/office/powerpoint/2010/main" val="1904602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545903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015091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11219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008423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7347554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000232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0116386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IN" dirty="0"/>
          </a:p>
        </p:txBody>
      </p:sp>
    </p:spTree>
    <p:extLst>
      <p:ext uri="{BB962C8B-B14F-4D97-AF65-F5344CB8AC3E}">
        <p14:creationId xmlns:p14="http://schemas.microsoft.com/office/powerpoint/2010/main" val="2368083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844879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86839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768547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571367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689724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729188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10792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138674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024D6-115B-B519-FC1B-A5987F6CF8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ACCF39D-61B3-CB68-05DC-E30619FA35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6" name="Slide Number Placeholder 5">
            <a:extLst>
              <a:ext uri="{FF2B5EF4-FFF2-40B4-BE49-F238E27FC236}">
                <a16:creationId xmlns:a16="http://schemas.microsoft.com/office/drawing/2014/main" id="{45787E8C-A797-9039-BB3F-485DFBD9C4AD}"/>
              </a:ext>
            </a:extLst>
          </p:cNvPr>
          <p:cNvSpPr>
            <a:spLocks noGrp="1"/>
          </p:cNvSpPr>
          <p:nvPr>
            <p:ph type="sldNum" sz="quarter" idx="12"/>
          </p:nvPr>
        </p:nvSpPr>
        <p:spPr/>
        <p:txBody>
          <a:bodyPr/>
          <a:lstStyle>
            <a:lvl1pPr>
              <a:defRPr/>
            </a:lvl1pPr>
          </a:lstStyle>
          <a:p>
            <a:r>
              <a:rPr lang="en-IN" dirty="0"/>
              <a:t>1</a:t>
            </a:r>
          </a:p>
        </p:txBody>
      </p:sp>
    </p:spTree>
    <p:extLst>
      <p:ext uri="{BB962C8B-B14F-4D97-AF65-F5344CB8AC3E}">
        <p14:creationId xmlns:p14="http://schemas.microsoft.com/office/powerpoint/2010/main" val="956581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5E9BE-4F56-DDC4-DAE3-696768F2640E}"/>
              </a:ext>
            </a:extLst>
          </p:cNvPr>
          <p:cNvSpPr>
            <a:spLocks noGrp="1"/>
          </p:cNvSpPr>
          <p:nvPr>
            <p:ph type="title"/>
          </p:nvPr>
        </p:nvSpPr>
        <p:spPr/>
        <p:txBody>
          <a:bodyPr>
            <a:normAutofit/>
          </a:bodyPr>
          <a:lstStyle>
            <a:lvl1pPr>
              <a:defRPr sz="4000">
                <a:latin typeface="Arial" panose="020B0604020202020204" pitchFamily="34" charset="0"/>
                <a:cs typeface="Arial" panose="020B0604020202020204" pitchFamily="34" charset="0"/>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953ED735-678A-F7E2-38EC-1A38C6C1C03E}"/>
              </a:ext>
            </a:extLst>
          </p:cNvPr>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Slide Number Placeholder 5">
            <a:extLst>
              <a:ext uri="{FF2B5EF4-FFF2-40B4-BE49-F238E27FC236}">
                <a16:creationId xmlns:a16="http://schemas.microsoft.com/office/drawing/2014/main" id="{AC658EAA-41B6-FBF6-0D87-1EC405DB8A51}"/>
              </a:ext>
            </a:extLst>
          </p:cNvPr>
          <p:cNvSpPr>
            <a:spLocks noGrp="1"/>
          </p:cNvSpPr>
          <p:nvPr>
            <p:ph type="sldNum" sz="quarter" idx="12"/>
          </p:nvPr>
        </p:nvSpPr>
        <p:spPr/>
        <p:txBody>
          <a:bodyPr/>
          <a:lstStyle/>
          <a:p>
            <a:fld id="{DC660FAD-630A-40BB-A0C3-01001DFE1636}" type="slidenum">
              <a:rPr lang="en-IN" smtClean="0"/>
              <a:t>‹#›</a:t>
            </a:fld>
            <a:endParaRPr lang="en-IN" dirty="0"/>
          </a:p>
        </p:txBody>
      </p:sp>
      <p:pic>
        <p:nvPicPr>
          <p:cNvPr id="7" name="Picture 6">
            <a:extLst>
              <a:ext uri="{FF2B5EF4-FFF2-40B4-BE49-F238E27FC236}">
                <a16:creationId xmlns:a16="http://schemas.microsoft.com/office/drawing/2014/main" id="{61B489EE-6BED-A688-8E6F-EAAA69B104BE}"/>
              </a:ext>
            </a:extLst>
          </p:cNvPr>
          <p:cNvPicPr>
            <a:picLocks noChangeAspect="1"/>
          </p:cNvPicPr>
          <p:nvPr userDrawn="1"/>
        </p:nvPicPr>
        <p:blipFill>
          <a:blip r:embed="rId2"/>
          <a:stretch>
            <a:fillRect/>
          </a:stretch>
        </p:blipFill>
        <p:spPr>
          <a:xfrm>
            <a:off x="189609" y="162520"/>
            <a:ext cx="545887" cy="511555"/>
          </a:xfrm>
          <a:prstGeom prst="rect">
            <a:avLst/>
          </a:prstGeom>
        </p:spPr>
      </p:pic>
    </p:spTree>
    <p:extLst>
      <p:ext uri="{BB962C8B-B14F-4D97-AF65-F5344CB8AC3E}">
        <p14:creationId xmlns:p14="http://schemas.microsoft.com/office/powerpoint/2010/main" val="635221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62E62-8ACC-5B83-54CD-71920F5DFA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820EF7-46F7-FFD1-18C4-F13E8104F9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704E6DEF-06F0-9813-9D34-78A911C54F0E}"/>
              </a:ext>
            </a:extLst>
          </p:cNvPr>
          <p:cNvSpPr>
            <a:spLocks noGrp="1"/>
          </p:cNvSpPr>
          <p:nvPr>
            <p:ph type="sldNum" sz="quarter" idx="12"/>
          </p:nvPr>
        </p:nvSpPr>
        <p:spPr/>
        <p:txBody>
          <a:bodyPr/>
          <a:lstStyle/>
          <a:p>
            <a:fld id="{DC660FAD-630A-40BB-A0C3-01001DFE1636}" type="slidenum">
              <a:rPr lang="en-IN" smtClean="0"/>
              <a:t>‹#›</a:t>
            </a:fld>
            <a:endParaRPr lang="en-IN" dirty="0"/>
          </a:p>
        </p:txBody>
      </p:sp>
    </p:spTree>
    <p:extLst>
      <p:ext uri="{BB962C8B-B14F-4D97-AF65-F5344CB8AC3E}">
        <p14:creationId xmlns:p14="http://schemas.microsoft.com/office/powerpoint/2010/main" val="2116094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CFAAA-63B4-9955-FBA0-9BB11D42E1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AB7EE7-D195-13E4-D126-14BF8D0BD6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6AC9B9-A3F3-42AD-BD83-74570BBDBF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Slide Number Placeholder 6">
            <a:extLst>
              <a:ext uri="{FF2B5EF4-FFF2-40B4-BE49-F238E27FC236}">
                <a16:creationId xmlns:a16="http://schemas.microsoft.com/office/drawing/2014/main" id="{CE944E63-F137-F9F1-701A-E856364B426B}"/>
              </a:ext>
            </a:extLst>
          </p:cNvPr>
          <p:cNvSpPr>
            <a:spLocks noGrp="1"/>
          </p:cNvSpPr>
          <p:nvPr>
            <p:ph type="sldNum" sz="quarter" idx="12"/>
          </p:nvPr>
        </p:nvSpPr>
        <p:spPr/>
        <p:txBody>
          <a:bodyPr/>
          <a:lstStyle/>
          <a:p>
            <a:fld id="{DC660FAD-630A-40BB-A0C3-01001DFE1636}" type="slidenum">
              <a:rPr lang="en-IN" smtClean="0"/>
              <a:t>‹#›</a:t>
            </a:fld>
            <a:endParaRPr lang="en-IN" dirty="0"/>
          </a:p>
        </p:txBody>
      </p:sp>
    </p:spTree>
    <p:extLst>
      <p:ext uri="{BB962C8B-B14F-4D97-AF65-F5344CB8AC3E}">
        <p14:creationId xmlns:p14="http://schemas.microsoft.com/office/powerpoint/2010/main" val="6489538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454AD3-07D6-719F-9BCF-2EF3137282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DC9533AA-23E0-C2E4-AEBD-4172BE2856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Slide Number Placeholder 5">
            <a:extLst>
              <a:ext uri="{FF2B5EF4-FFF2-40B4-BE49-F238E27FC236}">
                <a16:creationId xmlns:a16="http://schemas.microsoft.com/office/drawing/2014/main" id="{933F2D2D-FB44-96AD-BA6F-47463767E480}"/>
              </a:ext>
            </a:extLst>
          </p:cNvPr>
          <p:cNvSpPr>
            <a:spLocks noGrp="1"/>
          </p:cNvSpPr>
          <p:nvPr>
            <p:ph type="sldNum" sz="quarter" idx="4"/>
          </p:nvPr>
        </p:nvSpPr>
        <p:spPr>
          <a:xfrm>
            <a:off x="11004885" y="6356350"/>
            <a:ext cx="105476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660FAD-630A-40BB-A0C3-01001DFE1636}" type="slidenum">
              <a:rPr lang="en-IN" smtClean="0"/>
              <a:t>‹#›</a:t>
            </a:fld>
            <a:endParaRPr lang="en-IN" dirty="0"/>
          </a:p>
        </p:txBody>
      </p:sp>
    </p:spTree>
    <p:extLst>
      <p:ext uri="{BB962C8B-B14F-4D97-AF65-F5344CB8AC3E}">
        <p14:creationId xmlns:p14="http://schemas.microsoft.com/office/powerpoint/2010/main" val="423726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upport.tetcos.com/support/solutions/articles/14000128666-downloading-and-setting-up-netsim-file-exchange-project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link.springer.com/content/pdf/10.1007/978-3-540-79549-0_7.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33040-1E11-4F36-09C3-0B503FA1B2A8}"/>
              </a:ext>
            </a:extLst>
          </p:cNvPr>
          <p:cNvSpPr>
            <a:spLocks noGrp="1"/>
          </p:cNvSpPr>
          <p:nvPr>
            <p:ph type="ctrTitle"/>
          </p:nvPr>
        </p:nvSpPr>
        <p:spPr>
          <a:xfrm>
            <a:off x="1523999" y="1794715"/>
            <a:ext cx="9144001" cy="1677582"/>
          </a:xfrm>
        </p:spPr>
        <p:txBody>
          <a:bodyPr>
            <a:normAutofit/>
          </a:bodyPr>
          <a:lstStyle/>
          <a:p>
            <a:r>
              <a:rPr lang="en-US" sz="4800" dirty="0">
                <a:latin typeface="Arial" panose="020B0604020202020204" pitchFamily="34" charset="0"/>
                <a:cs typeface="Arial" panose="020B0604020202020204" pitchFamily="34" charset="0"/>
              </a:rPr>
              <a:t>NetSim UWAN Library</a:t>
            </a:r>
            <a:br>
              <a:rPr lang="en-US" sz="4800" dirty="0">
                <a:latin typeface="Arial" panose="020B0604020202020204" pitchFamily="34" charset="0"/>
                <a:cs typeface="Arial" panose="020B0604020202020204" pitchFamily="34" charset="0"/>
              </a:rPr>
            </a:br>
            <a:r>
              <a:rPr lang="en-US" sz="4800" dirty="0">
                <a:latin typeface="Arial" panose="020B0604020202020204" pitchFamily="34" charset="0"/>
                <a:cs typeface="Arial" panose="020B0604020202020204" pitchFamily="34" charset="0"/>
              </a:rPr>
              <a:t>Depth Based Routing (DBR)</a:t>
            </a:r>
            <a:endParaRPr lang="en-IN" sz="48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949AF722-6857-8DB3-0247-E30FB3176EFD}"/>
              </a:ext>
            </a:extLst>
          </p:cNvPr>
          <p:cNvSpPr txBox="1"/>
          <p:nvPr/>
        </p:nvSpPr>
        <p:spPr>
          <a:xfrm>
            <a:off x="1044445" y="4481394"/>
            <a:ext cx="10370917" cy="2062103"/>
          </a:xfrm>
          <a:prstGeom prst="rect">
            <a:avLst/>
          </a:prstGeom>
          <a:noFill/>
        </p:spPr>
        <p:txBody>
          <a:bodyPr wrap="square">
            <a:spAutoFit/>
          </a:bodyPr>
          <a:lstStyle/>
          <a:p>
            <a:pPr algn="l"/>
            <a:r>
              <a:rPr lang="en-US" sz="1600" dirty="0">
                <a:solidFill>
                  <a:schemeClr val="accent1"/>
                </a:solidFill>
                <a:latin typeface="Arial" panose="020B0604020202020204" pitchFamily="34" charset="0"/>
                <a:cs typeface="Arial" panose="020B0604020202020204" pitchFamily="34" charset="0"/>
              </a:rPr>
              <a:t>Applicable Release</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NetSim</a:t>
            </a:r>
            <a:r>
              <a:rPr lang="en-US" sz="1600" dirty="0">
                <a:latin typeface="Arial" panose="020B0604020202020204" pitchFamily="34" charset="0"/>
                <a:cs typeface="Arial" panose="020B0604020202020204" pitchFamily="34" charset="0"/>
              </a:rPr>
              <a:t> v14.2 or higher </a:t>
            </a:r>
          </a:p>
          <a:p>
            <a:pPr algn="l"/>
            <a:r>
              <a:rPr lang="en-US" sz="1600" dirty="0">
                <a:solidFill>
                  <a:schemeClr val="accent1"/>
                </a:solidFill>
                <a:latin typeface="Arial" panose="020B0604020202020204" pitchFamily="34" charset="0"/>
                <a:cs typeface="Arial" panose="020B0604020202020204" pitchFamily="34" charset="0"/>
              </a:rPr>
              <a:t>Applicable Version(s): </a:t>
            </a:r>
            <a:r>
              <a:rPr lang="en-US" sz="1600" dirty="0">
                <a:latin typeface="Arial" panose="020B0604020202020204" pitchFamily="34" charset="0"/>
                <a:cs typeface="Arial" panose="020B0604020202020204" pitchFamily="34" charset="0"/>
              </a:rPr>
              <a:t>NetSim Standard and </a:t>
            </a:r>
            <a:r>
              <a:rPr lang="en-US" sz="1600" dirty="0" err="1">
                <a:latin typeface="Arial" panose="020B0604020202020204" pitchFamily="34" charset="0"/>
                <a:cs typeface="Arial" panose="020B0604020202020204" pitchFamily="34" charset="0"/>
              </a:rPr>
              <a:t>NetSim</a:t>
            </a:r>
            <a:r>
              <a:rPr lang="en-US" sz="1600" dirty="0">
                <a:latin typeface="Arial" panose="020B0604020202020204" pitchFamily="34" charset="0"/>
                <a:cs typeface="Arial" panose="020B0604020202020204" pitchFamily="34" charset="0"/>
              </a:rPr>
              <a:t> Pro</a:t>
            </a:r>
          </a:p>
          <a:p>
            <a:pPr algn="l"/>
            <a:r>
              <a:rPr lang="en-US" sz="1600" dirty="0">
                <a:solidFill>
                  <a:schemeClr val="accent1"/>
                </a:solidFill>
                <a:latin typeface="Arial" panose="020B0604020202020204" pitchFamily="34" charset="0"/>
                <a:cs typeface="Arial" panose="020B0604020202020204" pitchFamily="34" charset="0"/>
              </a:rPr>
              <a:t>Project download link</a:t>
            </a:r>
            <a:r>
              <a:rPr lang="en-US" sz="1600" dirty="0">
                <a:latin typeface="Arial" panose="020B0604020202020204" pitchFamily="34" charset="0"/>
                <a:cs typeface="Arial" panose="020B0604020202020204" pitchFamily="34" charset="0"/>
              </a:rPr>
              <a:t>: ____link will be uploaded soon___...</a:t>
            </a:r>
          </a:p>
          <a:p>
            <a:pPr algn="l"/>
            <a:r>
              <a:rPr lang="en-US" sz="1600" dirty="0">
                <a:latin typeface="Arial" panose="020B0604020202020204" pitchFamily="34" charset="0"/>
                <a:cs typeface="Arial" panose="020B0604020202020204" pitchFamily="34" charset="0"/>
              </a:rPr>
              <a:t>The URL has the configuration files (scenario, settings, and other related files) of the examples discussed in this analysis for users to import and run in </a:t>
            </a:r>
            <a:r>
              <a:rPr lang="en-US" sz="1600" dirty="0" err="1">
                <a:latin typeface="Arial" panose="020B0604020202020204" pitchFamily="34" charset="0"/>
                <a:cs typeface="Arial" panose="020B0604020202020204" pitchFamily="34" charset="0"/>
              </a:rPr>
              <a:t>NetSim</a:t>
            </a:r>
            <a:endParaRPr lang="en-US" sz="1600" dirty="0">
              <a:latin typeface="Arial" panose="020B0604020202020204" pitchFamily="34" charset="0"/>
              <a:cs typeface="Arial" panose="020B0604020202020204" pitchFamily="34" charset="0"/>
            </a:endParaRPr>
          </a:p>
          <a:p>
            <a:pPr algn="l"/>
            <a:r>
              <a:rPr lang="en-US" sz="1600" i="0" u="none" strike="noStrike" baseline="0" dirty="0">
                <a:solidFill>
                  <a:schemeClr val="accent1"/>
                </a:solidFill>
                <a:latin typeface="Arial" panose="020B0604020202020204" pitchFamily="34" charset="0"/>
                <a:cs typeface="Arial" panose="020B0604020202020204" pitchFamily="34" charset="0"/>
              </a:rPr>
              <a:t>Reference:  </a:t>
            </a:r>
            <a:r>
              <a:rPr lang="en-US" sz="1600" i="0" u="none" strike="noStrike" baseline="0" dirty="0">
                <a:latin typeface="Arial" panose="020B0604020202020204" pitchFamily="34" charset="0"/>
                <a:cs typeface="Arial" panose="020B0604020202020204" pitchFamily="34" charset="0"/>
              </a:rPr>
              <a:t>DBR: Depth-Based Routing for Underwater Sensor Networks, Hai Yan, </a:t>
            </a:r>
            <a:r>
              <a:rPr lang="en-US" sz="1600" i="0" u="none" strike="noStrike" baseline="0" dirty="0" err="1">
                <a:latin typeface="Arial" panose="020B0604020202020204" pitchFamily="34" charset="0"/>
                <a:cs typeface="Arial" panose="020B0604020202020204" pitchFamily="34" charset="0"/>
              </a:rPr>
              <a:t>Zhijie</a:t>
            </a:r>
            <a:r>
              <a:rPr lang="en-US" sz="1600" i="0" u="none" strike="noStrike" baseline="0" dirty="0">
                <a:latin typeface="Arial" panose="020B0604020202020204" pitchFamily="34" charset="0"/>
                <a:cs typeface="Arial" panose="020B0604020202020204" pitchFamily="34" charset="0"/>
              </a:rPr>
              <a:t> Jerry Shi, and Jun-Hong </a:t>
            </a:r>
            <a:r>
              <a:rPr lang="en-US" sz="1600" i="0" u="none" strike="noStrike" baseline="0" dirty="0" err="1">
                <a:latin typeface="Arial" panose="020B0604020202020204" pitchFamily="34" charset="0"/>
                <a:cs typeface="Arial" panose="020B0604020202020204" pitchFamily="34" charset="0"/>
              </a:rPr>
              <a:t>Cuia</a:t>
            </a:r>
            <a:r>
              <a:rPr lang="en-US" sz="1600" i="0" u="none" strike="noStrike" baseline="0" dirty="0">
                <a:latin typeface="Arial" panose="020B0604020202020204" pitchFamily="34" charset="0"/>
                <a:cs typeface="Arial" panose="020B0604020202020204" pitchFamily="34" charset="0"/>
              </a:rPr>
              <a:t>, NETWORKING 2008, LNCS </a:t>
            </a:r>
          </a:p>
          <a:p>
            <a:pPr algn="l"/>
            <a:endParaRPr lang="en-US" sz="1600" i="0" u="none" strike="noStrike" baseline="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5F37999E-EEB2-671B-DDAB-1B47BE658FFB}"/>
              </a:ext>
            </a:extLst>
          </p:cNvPr>
          <p:cNvPicPr>
            <a:picLocks noChangeAspect="1"/>
          </p:cNvPicPr>
          <p:nvPr/>
        </p:nvPicPr>
        <p:blipFill>
          <a:blip r:embed="rId3"/>
          <a:stretch>
            <a:fillRect/>
          </a:stretch>
        </p:blipFill>
        <p:spPr>
          <a:xfrm>
            <a:off x="189609" y="162520"/>
            <a:ext cx="545887" cy="511555"/>
          </a:xfrm>
          <a:prstGeom prst="rect">
            <a:avLst/>
          </a:prstGeom>
        </p:spPr>
      </p:pic>
      <p:sp>
        <p:nvSpPr>
          <p:cNvPr id="4" name="Slide Number Placeholder 3">
            <a:extLst>
              <a:ext uri="{FF2B5EF4-FFF2-40B4-BE49-F238E27FC236}">
                <a16:creationId xmlns:a16="http://schemas.microsoft.com/office/drawing/2014/main" id="{144ECC1A-F4DB-B1EC-2FE8-7AF5F5B77CEB}"/>
              </a:ext>
            </a:extLst>
          </p:cNvPr>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704655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FB91AE-283D-9BA7-5A83-68CF2681EC7D}"/>
                  </a:ext>
                </a:extLst>
              </p:cNvPr>
              <p:cNvSpPr>
                <a:spLocks noGrp="1"/>
              </p:cNvSpPr>
              <p:nvPr>
                <p:ph idx="1"/>
              </p:nvPr>
            </p:nvSpPr>
            <p:spPr>
              <a:xfrm>
                <a:off x="838200" y="1556401"/>
                <a:ext cx="10928274" cy="4218757"/>
              </a:xfrm>
            </p:spPr>
            <p:txBody>
              <a:bodyPr>
                <a:normAutofit lnSpcReduction="10000"/>
              </a:bodyPr>
              <a:lstStyle/>
              <a:p>
                <a:r>
                  <a:rPr lang="en-US" sz="1700" b="0" dirty="0">
                    <a:solidFill>
                      <a:schemeClr val="tx1"/>
                    </a:solidFill>
                    <a:latin typeface="Arial" panose="020B0604020202020204" pitchFamily="34" charset="0"/>
                    <a:cs typeface="Arial" panose="020B0604020202020204" pitchFamily="34" charset="0"/>
                  </a:rPr>
                  <a:t>Computing sending time for node N2:</a:t>
                </a:r>
              </a:p>
              <a:p>
                <a:pPr lvl="1"/>
                <a:r>
                  <a:rPr lang="en-US" sz="1700" dirty="0">
                    <a:solidFill>
                      <a:schemeClr val="tx1"/>
                    </a:solidFill>
                    <a:latin typeface="Arial" panose="020B0604020202020204" pitchFamily="34" charset="0"/>
                    <a:cs typeface="Arial" panose="020B0604020202020204" pitchFamily="34" charset="0"/>
                  </a:rPr>
                  <a:t>Assuming current time =0</a:t>
                </a:r>
                <a:endParaRPr lang="en-US" sz="1700" b="0" dirty="0">
                  <a:solidFill>
                    <a:schemeClr val="tx1"/>
                  </a:solidFill>
                  <a:latin typeface="Arial" panose="020B0604020202020204" pitchFamily="34" charset="0"/>
                  <a:cs typeface="Arial" panose="020B0604020202020204" pitchFamily="34" charset="0"/>
                </a:endParaRPr>
              </a:p>
              <a:p>
                <a:pPr lvl="1"/>
                <a14:m>
                  <m:oMath xmlns:m="http://schemas.openxmlformats.org/officeDocument/2006/math">
                    <m:r>
                      <a:rPr lang="en-US" sz="1700" b="0" i="1" smtClean="0">
                        <a:solidFill>
                          <a:schemeClr val="tx1"/>
                        </a:solidFill>
                        <a:latin typeface="Cambria Math" panose="02040503050406030204" pitchFamily="18" charset="0"/>
                      </a:rPr>
                      <m:t>𝑠𝑒𝑛𝑑𝑖𝑛𝑔</m:t>
                    </m:r>
                    <m:r>
                      <a:rPr lang="en-US" sz="1700" b="0" i="1" smtClean="0">
                        <a:solidFill>
                          <a:schemeClr val="tx1"/>
                        </a:solidFill>
                        <a:latin typeface="Cambria Math" panose="02040503050406030204" pitchFamily="18" charset="0"/>
                      </a:rPr>
                      <m:t> </m:t>
                    </m:r>
                    <m:r>
                      <a:rPr lang="en-US" sz="1700" b="0" i="1" smtClean="0">
                        <a:solidFill>
                          <a:schemeClr val="tx1"/>
                        </a:solidFill>
                        <a:latin typeface="Cambria Math" panose="02040503050406030204" pitchFamily="18" charset="0"/>
                      </a:rPr>
                      <m:t>𝑡𝑖𝑚𝑒</m:t>
                    </m:r>
                    <m:r>
                      <a:rPr lang="en-US" sz="1700" b="0" i="1" smtClean="0">
                        <a:solidFill>
                          <a:schemeClr val="tx1"/>
                        </a:solidFill>
                        <a:latin typeface="Cambria Math" panose="02040503050406030204" pitchFamily="18" charset="0"/>
                      </a:rPr>
                      <m:t>=</m:t>
                    </m:r>
                    <m:r>
                      <a:rPr lang="en-US" sz="1700" b="0" i="1" smtClean="0">
                        <a:solidFill>
                          <a:schemeClr val="tx1"/>
                        </a:solidFill>
                        <a:latin typeface="Cambria Math" panose="02040503050406030204" pitchFamily="18" charset="0"/>
                      </a:rPr>
                      <m:t>𝑐𝑢𝑟𝑟𝑒𝑛𝑡</m:t>
                    </m:r>
                    <m:r>
                      <a:rPr lang="en-US" sz="1700" b="0" i="1" smtClean="0">
                        <a:solidFill>
                          <a:schemeClr val="tx1"/>
                        </a:solidFill>
                        <a:latin typeface="Cambria Math" panose="02040503050406030204" pitchFamily="18" charset="0"/>
                      </a:rPr>
                      <m:t> </m:t>
                    </m:r>
                    <m:r>
                      <a:rPr lang="en-US" sz="1700" b="0" i="1" smtClean="0">
                        <a:solidFill>
                          <a:schemeClr val="tx1"/>
                        </a:solidFill>
                        <a:latin typeface="Cambria Math" panose="02040503050406030204" pitchFamily="18" charset="0"/>
                      </a:rPr>
                      <m:t>𝑡𝑖𝑚𝑒</m:t>
                    </m:r>
                    <m:r>
                      <a:rPr lang="en-US" sz="1700" b="0" i="1" smtClean="0">
                        <a:solidFill>
                          <a:schemeClr val="tx1"/>
                        </a:solidFill>
                        <a:latin typeface="Cambria Math" panose="02040503050406030204" pitchFamily="18" charset="0"/>
                      </a:rPr>
                      <m:t>+</m:t>
                    </m:r>
                    <m:r>
                      <a:rPr lang="en-US" sz="1700" b="0" i="1" smtClean="0">
                        <a:solidFill>
                          <a:schemeClr val="tx1"/>
                        </a:solidFill>
                        <a:latin typeface="Cambria Math" panose="02040503050406030204" pitchFamily="18" charset="0"/>
                      </a:rPr>
                      <m:t>h𝑜𝑙𝑑𝑖𝑛𝑔</m:t>
                    </m:r>
                    <m:r>
                      <a:rPr lang="en-US" sz="1700" b="0" i="1" smtClean="0">
                        <a:solidFill>
                          <a:schemeClr val="tx1"/>
                        </a:solidFill>
                        <a:latin typeface="Cambria Math" panose="02040503050406030204" pitchFamily="18" charset="0"/>
                      </a:rPr>
                      <m:t> </m:t>
                    </m:r>
                    <m:r>
                      <a:rPr lang="en-US" sz="1700" b="0" i="1" smtClean="0">
                        <a:solidFill>
                          <a:schemeClr val="tx1"/>
                        </a:solidFill>
                        <a:latin typeface="Cambria Math" panose="02040503050406030204" pitchFamily="18" charset="0"/>
                      </a:rPr>
                      <m:t>𝑡𝑖𝑚𝑒</m:t>
                    </m:r>
                    <m:r>
                      <a:rPr lang="en-US" sz="1700" b="0" i="1" smtClean="0">
                        <a:solidFill>
                          <a:schemeClr val="tx1"/>
                        </a:solidFill>
                        <a:latin typeface="Cambria Math" panose="02040503050406030204" pitchFamily="18" charset="0"/>
                      </a:rPr>
                      <m:t>=800 </m:t>
                    </m:r>
                    <m:r>
                      <a:rPr lang="en-US" sz="1700" b="0" i="1" smtClean="0">
                        <a:solidFill>
                          <a:schemeClr val="tx1"/>
                        </a:solidFill>
                        <a:latin typeface="Cambria Math" panose="02040503050406030204" pitchFamily="18" charset="0"/>
                      </a:rPr>
                      <m:t>𝑚𝑠</m:t>
                    </m:r>
                  </m:oMath>
                </a14:m>
                <a:endParaRPr lang="en-US" sz="1700" dirty="0">
                  <a:latin typeface="Arial" panose="020B0604020202020204" pitchFamily="34" charset="0"/>
                  <a:cs typeface="Arial" panose="020B0604020202020204" pitchFamily="34" charset="0"/>
                </a:endParaRPr>
              </a:p>
              <a:p>
                <a:pPr lvl="1"/>
                <a:r>
                  <a:rPr lang="en-US" sz="1700" dirty="0">
                    <a:latin typeface="Arial" panose="020B0604020202020204" pitchFamily="34" charset="0"/>
                    <a:cs typeface="Arial" panose="020B0604020202020204" pitchFamily="34" charset="0"/>
                  </a:rPr>
                  <a:t>Add packet to Q1 which consists of packet and sending time.</a:t>
                </a:r>
              </a:p>
              <a:p>
                <a:pPr lvl="1"/>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Compute holding time for node N3: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𝑑</m:t>
                        </m:r>
                      </m:e>
                      <m:sub>
                        <m:r>
                          <a:rPr lang="en-US" sz="1600" b="0" i="1" smtClean="0">
                            <a:latin typeface="Cambria Math" panose="02040503050406030204" pitchFamily="18" charset="0"/>
                            <a:cs typeface="Arial" panose="020B0604020202020204" pitchFamily="34" charset="0"/>
                          </a:rPr>
                          <m:t>𝑝</m:t>
                        </m:r>
                      </m:sub>
                    </m:sSub>
                    <m:r>
                      <a:rPr lang="en-US" sz="1600" b="0" i="1" smtClean="0">
                        <a:latin typeface="Cambria Math" panose="02040503050406030204" pitchFamily="18" charset="0"/>
                        <a:cs typeface="Arial" panose="020B0604020202020204" pitchFamily="34" charset="0"/>
                      </a:rPr>
                      <m:t>=100</m:t>
                    </m:r>
                    <m:r>
                      <a:rPr lang="en-US" sz="1600" b="0" i="1" smtClean="0">
                        <a:latin typeface="Cambria Math" panose="02040503050406030204" pitchFamily="18" charset="0"/>
                        <a:cs typeface="Arial" panose="020B0604020202020204" pitchFamily="34" charset="0"/>
                      </a:rPr>
                      <m:t>𝑚</m:t>
                    </m:r>
                    <m:r>
                      <a:rPr lang="en-US" sz="1600" b="0" i="1" smtClean="0">
                        <a:latin typeface="Cambria Math" panose="02040503050406030204" pitchFamily="18" charset="0"/>
                        <a:cs typeface="Arial" panose="020B0604020202020204" pitchFamily="34" charset="0"/>
                      </a:rPr>
                      <m:t>, </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𝑑</m:t>
                        </m:r>
                      </m:e>
                      <m:sub>
                        <m:r>
                          <a:rPr lang="en-US" sz="1600" b="0" i="1" smtClean="0">
                            <a:latin typeface="Cambria Math" panose="02040503050406030204" pitchFamily="18" charset="0"/>
                            <a:cs typeface="Arial" panose="020B0604020202020204" pitchFamily="34" charset="0"/>
                          </a:rPr>
                          <m:t>𝑐</m:t>
                        </m:r>
                      </m:sub>
                    </m:sSub>
                    <m:r>
                      <a:rPr lang="en-US" sz="1600" b="0" i="1" smtClean="0">
                        <a:latin typeface="Cambria Math" panose="02040503050406030204" pitchFamily="18" charset="0"/>
                        <a:cs typeface="Arial" panose="020B0604020202020204" pitchFamily="34" charset="0"/>
                      </a:rPr>
                      <m:t>=40</m:t>
                    </m:r>
                    <m:r>
                      <a:rPr lang="en-US" sz="1600" b="0" i="1" smtClean="0">
                        <a:latin typeface="Cambria Math" panose="02040503050406030204" pitchFamily="18" charset="0"/>
                        <a:cs typeface="Arial" panose="020B0604020202020204" pitchFamily="34" charset="0"/>
                      </a:rPr>
                      <m:t>𝑚</m:t>
                    </m:r>
                  </m:oMath>
                </a14:m>
                <a:endParaRPr lang="en-US" sz="1600" dirty="0">
                  <a:latin typeface="Arial" panose="020B0604020202020204" pitchFamily="34" charset="0"/>
                  <a:cs typeface="Arial" panose="020B0604020202020204" pitchFamily="34" charset="0"/>
                </a:endParaRPr>
              </a:p>
              <a:p>
                <a:pPr lvl="1"/>
                <a14:m>
                  <m:oMath xmlns:m="http://schemas.openxmlformats.org/officeDocument/2006/math">
                    <m:r>
                      <a:rPr lang="en-US" sz="1600" b="0" i="1" smtClean="0">
                        <a:latin typeface="Cambria Math" panose="02040503050406030204" pitchFamily="18" charset="0"/>
                      </a:rPr>
                      <m:t>𝜏</m:t>
                    </m:r>
                    <m:r>
                      <a:rPr lang="en-IN" sz="1600" b="0" i="1" smtClean="0">
                        <a:latin typeface="Cambria Math" panose="02040503050406030204" pitchFamily="18" charset="0"/>
                      </a:rPr>
                      <m:t>=</m:t>
                    </m:r>
                    <m:f>
                      <m:fPr>
                        <m:ctrlPr>
                          <a:rPr lang="en-IN" sz="1600" b="0" i="1" smtClean="0">
                            <a:latin typeface="Cambria Math" panose="02040503050406030204" pitchFamily="18" charset="0"/>
                          </a:rPr>
                        </m:ctrlPr>
                      </m:fPr>
                      <m:num>
                        <m:r>
                          <a:rPr lang="en-IN" sz="1600" b="0" i="1" smtClean="0">
                            <a:latin typeface="Cambria Math" panose="02040503050406030204" pitchFamily="18" charset="0"/>
                          </a:rPr>
                          <m:t>𝑅</m:t>
                        </m:r>
                      </m:num>
                      <m:den>
                        <m:sSub>
                          <m:sSubPr>
                            <m:ctrlPr>
                              <a:rPr lang="en-IN" sz="1600" b="0" i="1" smtClean="0">
                                <a:latin typeface="Cambria Math" panose="02040503050406030204" pitchFamily="18" charset="0"/>
                              </a:rPr>
                            </m:ctrlPr>
                          </m:sSubPr>
                          <m:e>
                            <m:r>
                              <a:rPr lang="en-IN" sz="1600" b="0" i="1" smtClean="0">
                                <a:latin typeface="Cambria Math" panose="02040503050406030204" pitchFamily="18" charset="0"/>
                              </a:rPr>
                              <m:t>𝑉</m:t>
                            </m:r>
                          </m:e>
                          <m:sub>
                            <m:r>
                              <a:rPr lang="en-IN" sz="1600" b="0" i="1" smtClean="0">
                                <a:latin typeface="Cambria Math" panose="02040503050406030204" pitchFamily="18" charset="0"/>
                              </a:rPr>
                              <m:t>𝑠</m:t>
                            </m:r>
                          </m:sub>
                        </m:sSub>
                      </m:den>
                    </m:f>
                  </m:oMath>
                </a14:m>
                <a:r>
                  <a:rPr lang="en-IN" sz="1600" b="0" i="1" dirty="0">
                    <a:latin typeface="Arial" panose="020B0604020202020204" pitchFamily="34" charset="0"/>
                    <a:cs typeface="Arial" panose="020B0604020202020204" pitchFamily="34" charset="0"/>
                  </a:rPr>
                  <a:t>  </a:t>
                </a:r>
                <a:r>
                  <a:rPr lang="en-IN" sz="1600" b="0" dirty="0">
                    <a:latin typeface="Arial" panose="020B0604020202020204" pitchFamily="34" charset="0"/>
                    <a:cs typeface="Arial" panose="020B0604020202020204" pitchFamily="34" charset="0"/>
                  </a:rPr>
                  <a:t>where the range, </a:t>
                </a:r>
                <a14:m>
                  <m:oMath xmlns:m="http://schemas.openxmlformats.org/officeDocument/2006/math">
                    <m:r>
                      <a:rPr lang="en-IN" sz="1600" b="0" i="1" smtClean="0">
                        <a:latin typeface="Cambria Math" panose="02040503050406030204" pitchFamily="18" charset="0"/>
                      </a:rPr>
                      <m:t>𝑅</m:t>
                    </m:r>
                  </m:oMath>
                </a14:m>
                <a:r>
                  <a:rPr lang="en-IN" sz="1600" b="0" i="1" dirty="0">
                    <a:latin typeface="Arial" panose="020B0604020202020204" pitchFamily="34" charset="0"/>
                    <a:cs typeface="Arial" panose="020B0604020202020204" pitchFamily="34" charset="0"/>
                  </a:rPr>
                  <a:t> </a:t>
                </a:r>
                <a:r>
                  <a:rPr lang="en-IN" sz="1600" b="0" dirty="0">
                    <a:latin typeface="Arial" panose="020B0604020202020204" pitchFamily="34" charset="0"/>
                    <a:cs typeface="Arial" panose="020B0604020202020204" pitchFamily="34" charset="0"/>
                  </a:rPr>
                  <a:t>has been set to </a:t>
                </a:r>
                <a14:m>
                  <m:oMath xmlns:m="http://schemas.openxmlformats.org/officeDocument/2006/math">
                    <m:r>
                      <a:rPr lang="en-IN" sz="1600" i="1">
                        <a:latin typeface="Cambria Math" panose="02040503050406030204" pitchFamily="18" charset="0"/>
                        <a:cs typeface="Arial" panose="020B0604020202020204" pitchFamily="34" charset="0"/>
                      </a:rPr>
                      <m:t>1</m:t>
                    </m:r>
                    <m:r>
                      <a:rPr lang="en-US" sz="1600" b="0" i="1" smtClean="0">
                        <a:latin typeface="Cambria Math" panose="02040503050406030204" pitchFamily="18" charset="0"/>
                        <a:cs typeface="Arial" panose="020B0604020202020204" pitchFamily="34" charset="0"/>
                      </a:rPr>
                      <m:t>0</m:t>
                    </m:r>
                    <m:r>
                      <a:rPr lang="en-IN" sz="1600" b="0" i="1" smtClean="0">
                        <a:latin typeface="Cambria Math" panose="02040503050406030204" pitchFamily="18" charset="0"/>
                        <a:cs typeface="Arial" panose="020B0604020202020204" pitchFamily="34" charset="0"/>
                      </a:rPr>
                      <m:t>0</m:t>
                    </m:r>
                    <m:r>
                      <a:rPr lang="en-IN" sz="1600" b="0" i="1" smtClean="0">
                        <a:latin typeface="Cambria Math" panose="02040503050406030204" pitchFamily="18" charset="0"/>
                        <a:cs typeface="Arial" panose="020B0604020202020204" pitchFamily="34" charset="0"/>
                      </a:rPr>
                      <m:t>𝑚</m:t>
                    </m:r>
                  </m:oMath>
                </a14:m>
                <a:r>
                  <a:rPr lang="en-IN" sz="1600" b="0" i="1" dirty="0">
                    <a:latin typeface="Arial" panose="020B0604020202020204" pitchFamily="34" charset="0"/>
                    <a:cs typeface="Arial" panose="020B0604020202020204" pitchFamily="34" charset="0"/>
                  </a:rPr>
                  <a:t> </a:t>
                </a:r>
                <a:r>
                  <a:rPr lang="en-IN" sz="1600" b="0" dirty="0">
                    <a:latin typeface="Arial" panose="020B0604020202020204" pitchFamily="34" charset="0"/>
                    <a:cs typeface="Arial" panose="020B0604020202020204" pitchFamily="34" charset="0"/>
                  </a:rPr>
                  <a:t>for our example. </a:t>
                </a:r>
                <a14:m>
                  <m:oMath xmlns:m="http://schemas.openxmlformats.org/officeDocument/2006/math">
                    <m:sSub>
                      <m:sSubPr>
                        <m:ctrlPr>
                          <a:rPr lang="en-IN" sz="1600" b="0" i="1" smtClean="0">
                            <a:latin typeface="Cambria Math" panose="02040503050406030204" pitchFamily="18" charset="0"/>
                            <a:cs typeface="Arial" panose="020B0604020202020204" pitchFamily="34" charset="0"/>
                          </a:rPr>
                        </m:ctrlPr>
                      </m:sSubPr>
                      <m:e>
                        <m:r>
                          <a:rPr lang="en-IN" sz="1600" b="0" i="1" smtClean="0">
                            <a:latin typeface="Cambria Math" panose="02040503050406030204" pitchFamily="18" charset="0"/>
                            <a:cs typeface="Arial" panose="020B0604020202020204" pitchFamily="34" charset="0"/>
                          </a:rPr>
                          <m:t>𝑉</m:t>
                        </m:r>
                      </m:e>
                      <m:sub>
                        <m:r>
                          <a:rPr lang="en-IN" sz="1600" b="0" i="1" smtClean="0">
                            <a:latin typeface="Cambria Math" panose="02040503050406030204" pitchFamily="18" charset="0"/>
                            <a:cs typeface="Arial" panose="020B0604020202020204" pitchFamily="34" charset="0"/>
                          </a:rPr>
                          <m:t>𝑠</m:t>
                        </m:r>
                      </m:sub>
                    </m:sSub>
                  </m:oMath>
                </a14:m>
                <a:r>
                  <a:rPr lang="en-IN" sz="1600" b="0" i="1" dirty="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the speed of sound in water is assumed to </a:t>
                </a:r>
                <a14:m>
                  <m:oMath xmlns:m="http://schemas.openxmlformats.org/officeDocument/2006/math">
                    <m:r>
                      <a:rPr lang="en-IN" sz="1600" b="0" i="1" smtClean="0">
                        <a:latin typeface="Cambria Math" panose="02040503050406030204" pitchFamily="18" charset="0"/>
                        <a:cs typeface="Arial" panose="020B0604020202020204" pitchFamily="34" charset="0"/>
                      </a:rPr>
                      <m:t>1500</m:t>
                    </m:r>
                    <m:r>
                      <a:rPr lang="en-IN" sz="1600" b="0" i="1" smtClean="0">
                        <a:latin typeface="Cambria Math" panose="02040503050406030204" pitchFamily="18" charset="0"/>
                        <a:cs typeface="Arial" panose="020B0604020202020204" pitchFamily="34" charset="0"/>
                      </a:rPr>
                      <m:t>𝑚</m:t>
                    </m:r>
                    <m:r>
                      <a:rPr lang="en-IN" sz="1600" b="0" i="1" smtClean="0">
                        <a:latin typeface="Cambria Math" panose="02040503050406030204" pitchFamily="18" charset="0"/>
                        <a:cs typeface="Arial" panose="020B0604020202020204" pitchFamily="34" charset="0"/>
                      </a:rPr>
                      <m:t>/</m:t>
                    </m:r>
                    <m:r>
                      <a:rPr lang="en-IN" sz="1600" b="0" i="1" smtClean="0">
                        <a:latin typeface="Cambria Math" panose="02040503050406030204" pitchFamily="18" charset="0"/>
                        <a:cs typeface="Arial" panose="020B0604020202020204" pitchFamily="34" charset="0"/>
                      </a:rPr>
                      <m:t>𝑠</m:t>
                    </m:r>
                  </m:oMath>
                </a14:m>
                <a:r>
                  <a:rPr lang="en-IN" sz="1600" b="0" i="1" dirty="0">
                    <a:latin typeface="Arial" panose="020B0604020202020204" pitchFamily="34" charset="0"/>
                    <a:cs typeface="Arial" panose="020B0604020202020204" pitchFamily="34" charset="0"/>
                  </a:rPr>
                  <a:t>. </a:t>
                </a:r>
              </a:p>
              <a:p>
                <a:pPr lvl="1"/>
                <a14:m>
                  <m:oMath xmlns:m="http://schemas.openxmlformats.org/officeDocument/2006/math">
                    <m:r>
                      <a:rPr lang="en-IN" sz="1600" b="0" i="1" smtClean="0">
                        <a:latin typeface="Cambria Math" panose="02040503050406030204" pitchFamily="18" charset="0"/>
                        <a:cs typeface="Arial" panose="020B0604020202020204" pitchFamily="34" charset="0"/>
                      </a:rPr>
                      <m:t>𝛿</m:t>
                    </m:r>
                  </m:oMath>
                </a14:m>
                <a:r>
                  <a:rPr lang="en-IN" sz="1600" b="0" i="1" dirty="0">
                    <a:latin typeface="Arial" panose="020B0604020202020204" pitchFamily="34" charset="0"/>
                    <a:cs typeface="Arial" panose="020B0604020202020204" pitchFamily="34" charset="0"/>
                  </a:rPr>
                  <a:t> </a:t>
                </a:r>
                <a:r>
                  <a:rPr lang="en-IN" sz="1600" b="0" dirty="0">
                    <a:latin typeface="Arial" panose="020B0604020202020204" pitchFamily="34" charset="0"/>
                    <a:cs typeface="Arial" panose="020B0604020202020204" pitchFamily="34" charset="0"/>
                  </a:rPr>
                  <a:t>is set as </a:t>
                </a:r>
                <a14:m>
                  <m:oMath xmlns:m="http://schemas.openxmlformats.org/officeDocument/2006/math">
                    <m:f>
                      <m:fPr>
                        <m:ctrlPr>
                          <a:rPr lang="en-IN" sz="1600" b="0" i="1" smtClean="0">
                            <a:latin typeface="Cambria Math" panose="02040503050406030204" pitchFamily="18" charset="0"/>
                            <a:cs typeface="Arial" panose="020B0604020202020204" pitchFamily="34" charset="0"/>
                          </a:rPr>
                        </m:ctrlPr>
                      </m:fPr>
                      <m:num>
                        <m:r>
                          <a:rPr lang="en-IN" sz="1600" b="0" i="1" smtClean="0">
                            <a:latin typeface="Cambria Math" panose="02040503050406030204" pitchFamily="18" charset="0"/>
                            <a:cs typeface="Arial" panose="020B0604020202020204" pitchFamily="34" charset="0"/>
                          </a:rPr>
                          <m:t>𝑅</m:t>
                        </m:r>
                      </m:num>
                      <m:den>
                        <m:r>
                          <a:rPr lang="en-IN" sz="1600" b="0" i="1" smtClean="0">
                            <a:latin typeface="Cambria Math" panose="02040503050406030204" pitchFamily="18" charset="0"/>
                            <a:cs typeface="Arial" panose="020B0604020202020204" pitchFamily="34" charset="0"/>
                          </a:rPr>
                          <m:t>10</m:t>
                        </m:r>
                      </m:den>
                    </m:f>
                    <m:r>
                      <a:rPr lang="en-IN" sz="1600" b="0" i="1" smtClean="0">
                        <a:latin typeface="Cambria Math" panose="02040503050406030204" pitchFamily="18" charset="0"/>
                        <a:cs typeface="Arial" panose="020B0604020202020204" pitchFamily="34" charset="0"/>
                      </a:rPr>
                      <m:t>,</m:t>
                    </m:r>
                  </m:oMath>
                </a14:m>
                <a:r>
                  <a:rPr lang="en-IN" sz="1600" b="0" i="1" dirty="0">
                    <a:latin typeface="Arial" panose="020B0604020202020204" pitchFamily="34" charset="0"/>
                    <a:cs typeface="Arial" panose="020B0604020202020204" pitchFamily="34" charset="0"/>
                  </a:rPr>
                  <a:t> </a:t>
                </a:r>
                <a:r>
                  <a:rPr lang="en-IN" sz="1600" b="0" dirty="0">
                    <a:latin typeface="Arial" panose="020B0604020202020204" pitchFamily="34" charset="0"/>
                    <a:cs typeface="Arial" panose="020B0604020202020204" pitchFamily="34" charset="0"/>
                  </a:rPr>
                  <a:t>which is </a:t>
                </a:r>
                <a14:m>
                  <m:oMath xmlns:m="http://schemas.openxmlformats.org/officeDocument/2006/math">
                    <m:r>
                      <a:rPr lang="en-US" sz="1600" b="0" i="0" smtClean="0">
                        <a:latin typeface="Cambria Math" panose="02040503050406030204" pitchFamily="18" charset="0"/>
                        <a:cs typeface="Arial" panose="020B0604020202020204" pitchFamily="34" charset="0"/>
                      </a:rPr>
                      <m:t>=</m:t>
                    </m:r>
                    <m:f>
                      <m:fPr>
                        <m:ctrlPr>
                          <a:rPr lang="en-US" sz="1600" b="0" i="1" smtClean="0">
                            <a:latin typeface="Cambria Math" panose="02040503050406030204" pitchFamily="18" charset="0"/>
                            <a:cs typeface="Arial" panose="020B0604020202020204" pitchFamily="34" charset="0"/>
                          </a:rPr>
                        </m:ctrlPr>
                      </m:fPr>
                      <m:num>
                        <m:r>
                          <a:rPr lang="en-US" sz="1600" b="0" i="0" smtClean="0">
                            <a:latin typeface="Cambria Math" panose="02040503050406030204" pitchFamily="18" charset="0"/>
                            <a:cs typeface="Arial" panose="020B0604020202020204" pitchFamily="34" charset="0"/>
                          </a:rPr>
                          <m:t>100</m:t>
                        </m:r>
                      </m:num>
                      <m:den>
                        <m:r>
                          <a:rPr lang="en-US" sz="1600" b="0" i="0" smtClean="0">
                            <a:latin typeface="Cambria Math" panose="02040503050406030204" pitchFamily="18" charset="0"/>
                            <a:cs typeface="Arial" panose="020B0604020202020204" pitchFamily="34" charset="0"/>
                          </a:rPr>
                          <m:t>10</m:t>
                        </m:r>
                      </m:den>
                    </m:f>
                    <m:r>
                      <a:rPr lang="en-US" sz="1600" b="0" i="0" smtClean="0">
                        <a:latin typeface="Cambria Math" panose="02040503050406030204" pitchFamily="18" charset="0"/>
                        <a:cs typeface="Arial" panose="020B0604020202020204" pitchFamily="34" charset="0"/>
                      </a:rPr>
                      <m:t>=</m:t>
                    </m:r>
                    <m:r>
                      <a:rPr lang="en-IN" sz="1600" i="1">
                        <a:latin typeface="Cambria Math" panose="02040503050406030204" pitchFamily="18" charset="0"/>
                        <a:cs typeface="Arial" panose="020B0604020202020204" pitchFamily="34" charset="0"/>
                      </a:rPr>
                      <m:t>1</m:t>
                    </m:r>
                    <m:r>
                      <a:rPr lang="en-US" sz="1600" b="0" i="1" smtClean="0">
                        <a:latin typeface="Cambria Math" panose="02040503050406030204" pitchFamily="18" charset="0"/>
                        <a:cs typeface="Arial" panose="020B0604020202020204" pitchFamily="34" charset="0"/>
                      </a:rPr>
                      <m:t>0</m:t>
                    </m:r>
                    <m:r>
                      <a:rPr lang="en-US" sz="1600" b="0" i="1" smtClean="0">
                        <a:latin typeface="Cambria Math" panose="02040503050406030204" pitchFamily="18" charset="0"/>
                        <a:cs typeface="Arial" panose="020B0604020202020204" pitchFamily="34" charset="0"/>
                      </a:rPr>
                      <m:t>𝑚</m:t>
                    </m:r>
                  </m:oMath>
                </a14:m>
                <a:endParaRPr lang="en-IN" sz="1600" b="0" i="1" dirty="0">
                  <a:latin typeface="Arial" panose="020B0604020202020204" pitchFamily="34" charset="0"/>
                  <a:cs typeface="Arial" panose="020B0604020202020204" pitchFamily="34" charset="0"/>
                </a:endParaRPr>
              </a:p>
              <a:p>
                <a:pPr lvl="1"/>
                <a14:m>
                  <m:oMath xmlns:m="http://schemas.openxmlformats.org/officeDocument/2006/math">
                    <m:sSub>
                      <m:sSubPr>
                        <m:ctrlPr>
                          <a:rPr lang="en-IN" sz="1600" b="0" i="1" smtClean="0">
                            <a:latin typeface="Cambria Math" panose="02040503050406030204" pitchFamily="18" charset="0"/>
                            <a:cs typeface="Arial" panose="020B0604020202020204" pitchFamily="34" charset="0"/>
                          </a:rPr>
                        </m:ctrlPr>
                      </m:sSubPr>
                      <m:e>
                        <m:r>
                          <a:rPr lang="en-IN" sz="1600" b="0" i="1" smtClean="0">
                            <a:latin typeface="Cambria Math" panose="02040503050406030204" pitchFamily="18" charset="0"/>
                            <a:cs typeface="Arial" panose="020B0604020202020204" pitchFamily="34" charset="0"/>
                          </a:rPr>
                          <m:t>𝐻</m:t>
                        </m:r>
                      </m:e>
                      <m:sub>
                        <m:r>
                          <a:rPr lang="en-IN" sz="1600" b="0" i="1" smtClean="0">
                            <a:latin typeface="Cambria Math" panose="02040503050406030204" pitchFamily="18" charset="0"/>
                            <a:cs typeface="Arial" panose="020B0604020202020204" pitchFamily="34" charset="0"/>
                          </a:rPr>
                          <m:t>𝑡</m:t>
                        </m:r>
                      </m:sub>
                    </m:sSub>
                    <m:d>
                      <m:dPr>
                        <m:ctrlPr>
                          <a:rPr lang="en-US" sz="1600" b="0" i="1" smtClean="0">
                            <a:latin typeface="Cambria Math" panose="02040503050406030204" pitchFamily="18" charset="0"/>
                            <a:cs typeface="Arial" panose="020B0604020202020204" pitchFamily="34" charset="0"/>
                          </a:rPr>
                        </m:ctrlPr>
                      </m:dPr>
                      <m:e>
                        <m:r>
                          <a:rPr lang="en-US" sz="1600" b="0" i="1" smtClean="0">
                            <a:latin typeface="Cambria Math" panose="02040503050406030204" pitchFamily="18" charset="0"/>
                            <a:cs typeface="Arial" panose="020B0604020202020204" pitchFamily="34" charset="0"/>
                          </a:rPr>
                          <m:t>𝑠</m:t>
                        </m:r>
                      </m:e>
                    </m:d>
                    <m:r>
                      <a:rPr lang="en-US" sz="1600" b="0" i="1" smtClean="0">
                        <a:latin typeface="Cambria Math" panose="02040503050406030204" pitchFamily="18" charset="0"/>
                        <a:cs typeface="Arial" panose="020B0604020202020204" pitchFamily="34" charset="0"/>
                      </a:rPr>
                      <m:t>=</m:t>
                    </m:r>
                    <m:f>
                      <m:fPr>
                        <m:ctrlPr>
                          <a:rPr lang="en-US" sz="1600" b="0" i="1" smtClean="0">
                            <a:latin typeface="Cambria Math" panose="02040503050406030204" pitchFamily="18" charset="0"/>
                            <a:cs typeface="Arial" panose="020B0604020202020204" pitchFamily="34" charset="0"/>
                          </a:rPr>
                        </m:ctrlPr>
                      </m:fPr>
                      <m:num>
                        <m:r>
                          <a:rPr lang="en-US" sz="1600" b="0" i="1" smtClean="0">
                            <a:latin typeface="Cambria Math" panose="02040503050406030204" pitchFamily="18" charset="0"/>
                            <a:cs typeface="Arial" panose="020B0604020202020204" pitchFamily="34" charset="0"/>
                          </a:rPr>
                          <m:t>2</m:t>
                        </m:r>
                        <m:r>
                          <a:rPr lang="en-US" sz="1600" b="0" i="1" smtClean="0">
                            <a:latin typeface="Cambria Math" panose="02040503050406030204" pitchFamily="18" charset="0"/>
                            <a:cs typeface="Arial" panose="020B0604020202020204" pitchFamily="34" charset="0"/>
                          </a:rPr>
                          <m:t>𝜏</m:t>
                        </m:r>
                      </m:num>
                      <m:den>
                        <m:r>
                          <a:rPr lang="en-US" sz="1600" b="0" i="1" smtClean="0">
                            <a:latin typeface="Cambria Math" panose="02040503050406030204" pitchFamily="18" charset="0"/>
                            <a:cs typeface="Arial" panose="020B0604020202020204" pitchFamily="34" charset="0"/>
                          </a:rPr>
                          <m:t>𝛿</m:t>
                        </m:r>
                      </m:den>
                    </m:f>
                    <m:r>
                      <a:rPr lang="en-US" sz="1600" b="0" i="1" smtClean="0">
                        <a:latin typeface="Cambria Math" panose="02040503050406030204" pitchFamily="18" charset="0"/>
                        <a:cs typeface="Arial" panose="020B0604020202020204" pitchFamily="34" charset="0"/>
                      </a:rPr>
                      <m:t>×</m:t>
                    </m:r>
                    <m:d>
                      <m:dPr>
                        <m:ctrlPr>
                          <a:rPr lang="en-US" sz="1600" b="0" i="1" smtClean="0">
                            <a:latin typeface="Cambria Math" panose="02040503050406030204" pitchFamily="18" charset="0"/>
                            <a:cs typeface="Arial" panose="020B0604020202020204" pitchFamily="34" charset="0"/>
                          </a:rPr>
                        </m:ctrlPr>
                      </m:dPr>
                      <m:e>
                        <m:r>
                          <a:rPr lang="en-US" sz="1600" b="0" i="1" smtClean="0">
                            <a:latin typeface="Cambria Math" panose="02040503050406030204" pitchFamily="18" charset="0"/>
                            <a:cs typeface="Arial" panose="020B0604020202020204" pitchFamily="34" charset="0"/>
                          </a:rPr>
                          <m:t>𝑅</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𝑑</m:t>
                        </m:r>
                      </m:e>
                    </m:d>
                    <m:r>
                      <a:rPr lang="en-US" sz="1600" b="0" i="1" smtClean="0">
                        <a:latin typeface="Cambria Math" panose="02040503050406030204" pitchFamily="18" charset="0"/>
                        <a:cs typeface="Arial" panose="020B0604020202020204" pitchFamily="34" charset="0"/>
                      </a:rPr>
                      <m:t> </m:t>
                    </m:r>
                  </m:oMath>
                </a14:m>
                <a:r>
                  <a:rPr lang="en-IN" sz="1600" b="0" dirty="0">
                    <a:latin typeface="Arial" panose="020B0604020202020204" pitchFamily="34" charset="0"/>
                    <a:cs typeface="Arial" panose="020B0604020202020204" pitchFamily="34" charset="0"/>
                  </a:rPr>
                  <a:t>where</a:t>
                </a:r>
                <a:r>
                  <a:rPr lang="en-IN" sz="1600" b="0" i="1" dirty="0">
                    <a:latin typeface="Arial" panose="020B0604020202020204" pitchFamily="34" charset="0"/>
                    <a:cs typeface="Arial" panose="020B0604020202020204" pitchFamily="34" charset="0"/>
                  </a:rPr>
                  <a:t> </a:t>
                </a:r>
                <a14:m>
                  <m:oMath xmlns:m="http://schemas.openxmlformats.org/officeDocument/2006/math">
                    <m:r>
                      <a:rPr lang="en-US" sz="1600" i="1">
                        <a:latin typeface="Cambria Math" panose="02040503050406030204" pitchFamily="18" charset="0"/>
                        <a:cs typeface="Arial" panose="020B0604020202020204" pitchFamily="34" charset="0"/>
                      </a:rPr>
                      <m:t>𝜏</m:t>
                    </m:r>
                    <m:r>
                      <a:rPr lang="en-US" sz="1600" i="1">
                        <a:latin typeface="Cambria Math" panose="02040503050406030204" pitchFamily="18" charset="0"/>
                        <a:cs typeface="Arial" panose="020B0604020202020204" pitchFamily="34" charset="0"/>
                      </a:rPr>
                      <m:t>=</m:t>
                    </m:r>
                    <m:f>
                      <m:fPr>
                        <m:ctrlPr>
                          <a:rPr lang="en-US" sz="1600" i="1">
                            <a:latin typeface="Cambria Math" panose="02040503050406030204" pitchFamily="18" charset="0"/>
                            <a:cs typeface="Arial" panose="020B0604020202020204" pitchFamily="34" charset="0"/>
                          </a:rPr>
                        </m:ctrlPr>
                      </m:fPr>
                      <m:num>
                        <m:r>
                          <a:rPr lang="en-US" sz="1600" i="1">
                            <a:latin typeface="Cambria Math" panose="02040503050406030204" pitchFamily="18" charset="0"/>
                            <a:cs typeface="Arial" panose="020B0604020202020204" pitchFamily="34" charset="0"/>
                          </a:rPr>
                          <m:t>𝑅</m:t>
                        </m:r>
                      </m:num>
                      <m:den>
                        <m:sSub>
                          <m:sSubPr>
                            <m:ctrlPr>
                              <a:rPr lang="en-US" sz="1600" i="1">
                                <a:latin typeface="Cambria Math" panose="02040503050406030204" pitchFamily="18" charset="0"/>
                                <a:cs typeface="Arial" panose="020B0604020202020204" pitchFamily="34" charset="0"/>
                              </a:rPr>
                            </m:ctrlPr>
                          </m:sSubPr>
                          <m:e>
                            <m:r>
                              <a:rPr lang="en-US" sz="1600" i="1">
                                <a:latin typeface="Cambria Math" panose="02040503050406030204" pitchFamily="18" charset="0"/>
                                <a:cs typeface="Arial" panose="020B0604020202020204" pitchFamily="34" charset="0"/>
                              </a:rPr>
                              <m:t>𝑉</m:t>
                            </m:r>
                          </m:e>
                          <m:sub>
                            <m:r>
                              <a:rPr lang="en-US" sz="1600" i="1">
                                <a:latin typeface="Cambria Math" panose="02040503050406030204" pitchFamily="18" charset="0"/>
                                <a:cs typeface="Arial" panose="020B0604020202020204" pitchFamily="34" charset="0"/>
                              </a:rPr>
                              <m:t>𝑠</m:t>
                            </m:r>
                          </m:sub>
                        </m:sSub>
                      </m:den>
                    </m:f>
                    <m:r>
                      <a:rPr lang="en-US" sz="1600" i="1">
                        <a:latin typeface="Cambria Math" panose="02040503050406030204" pitchFamily="18" charset="0"/>
                        <a:cs typeface="Arial" panose="020B0604020202020204" pitchFamily="34" charset="0"/>
                      </a:rPr>
                      <m:t>=</m:t>
                    </m:r>
                    <m:f>
                      <m:fPr>
                        <m:ctrlPr>
                          <a:rPr lang="en-US" sz="1600" i="1">
                            <a:latin typeface="Cambria Math" panose="02040503050406030204" pitchFamily="18" charset="0"/>
                            <a:cs typeface="Arial" panose="020B0604020202020204" pitchFamily="34" charset="0"/>
                          </a:rPr>
                        </m:ctrlPr>
                      </m:fPr>
                      <m:num>
                        <m:r>
                          <a:rPr lang="en-US" sz="1600" i="1">
                            <a:latin typeface="Cambria Math" panose="02040503050406030204" pitchFamily="18" charset="0"/>
                            <a:cs typeface="Arial" panose="020B0604020202020204" pitchFamily="34" charset="0"/>
                          </a:rPr>
                          <m:t>100</m:t>
                        </m:r>
                      </m:num>
                      <m:den>
                        <m:r>
                          <a:rPr lang="en-US" sz="1600" i="1">
                            <a:latin typeface="Cambria Math" panose="02040503050406030204" pitchFamily="18" charset="0"/>
                            <a:cs typeface="Arial" panose="020B0604020202020204" pitchFamily="34" charset="0"/>
                          </a:rPr>
                          <m:t>1500</m:t>
                        </m:r>
                      </m:den>
                    </m:f>
                  </m:oMath>
                </a14:m>
                <a:endParaRPr lang="en-IN" sz="1600" b="0" i="1" dirty="0">
                  <a:latin typeface="Arial" panose="020B0604020202020204" pitchFamily="34" charset="0"/>
                  <a:cs typeface="Arial" panose="020B0604020202020204" pitchFamily="34" charset="0"/>
                </a:endParaRPr>
              </a:p>
              <a:p>
                <a:pPr lvl="1"/>
                <a14:m>
                  <m:oMath xmlns:m="http://schemas.openxmlformats.org/officeDocument/2006/math">
                    <m:sSub>
                      <m:sSubPr>
                        <m:ctrlPr>
                          <a:rPr lang="en-IN" sz="1600" b="0" i="1" smtClean="0">
                            <a:latin typeface="Cambria Math" panose="02040503050406030204" pitchFamily="18" charset="0"/>
                          </a:rPr>
                        </m:ctrlPr>
                      </m:sSubPr>
                      <m:e>
                        <m:r>
                          <a:rPr lang="en-IN" sz="1600" b="0" i="1" smtClean="0">
                            <a:latin typeface="Cambria Math" panose="02040503050406030204" pitchFamily="18" charset="0"/>
                          </a:rPr>
                          <m:t>𝐻</m:t>
                        </m:r>
                      </m:e>
                      <m:sub>
                        <m:r>
                          <a:rPr lang="en-IN" sz="1600" b="0" i="1" smtClean="0">
                            <a:latin typeface="Cambria Math" panose="02040503050406030204" pitchFamily="18" charset="0"/>
                          </a:rPr>
                          <m:t>𝑡</m:t>
                        </m:r>
                      </m:sub>
                    </m:sSub>
                    <m:r>
                      <a:rPr lang="en-US" sz="1600" b="0" i="1" smtClean="0">
                        <a:latin typeface="Cambria Math" panose="02040503050406030204" pitchFamily="18" charset="0"/>
                      </a:rPr>
                      <m:t>(</m:t>
                    </m:r>
                    <m:r>
                      <a:rPr lang="en-US" sz="1600" b="0" i="1" smtClean="0">
                        <a:latin typeface="Cambria Math" panose="02040503050406030204" pitchFamily="18" charset="0"/>
                      </a:rPr>
                      <m:t>𝑠</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2×100</m:t>
                        </m:r>
                      </m:num>
                      <m:den>
                        <m:r>
                          <a:rPr lang="en-IN" sz="1600" b="0" i="1" smtClean="0">
                            <a:latin typeface="Cambria Math" panose="02040503050406030204" pitchFamily="18" charset="0"/>
                          </a:rPr>
                          <m:t>1500</m:t>
                        </m:r>
                        <m:r>
                          <a:rPr lang="en-US" sz="1600" b="0" i="1" smtClean="0">
                            <a:latin typeface="Cambria Math" panose="02040503050406030204" pitchFamily="18" charset="0"/>
                          </a:rPr>
                          <m:t>×10</m:t>
                        </m:r>
                      </m:den>
                    </m:f>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100−60</m:t>
                        </m:r>
                      </m:e>
                    </m:d>
                  </m:oMath>
                </a14:m>
                <a:r>
                  <a:rPr lang="en-US" sz="1600" b="0" dirty="0">
                    <a:latin typeface="Arial" panose="020B0604020202020204" pitchFamily="34" charset="0"/>
                    <a:cs typeface="Arial" panose="020B0604020202020204" pitchFamily="34" charset="0"/>
                  </a:rPr>
                  <a:t> where d is depth differenc</a:t>
                </a:r>
                <a:r>
                  <a:rPr lang="en-US" sz="1600" dirty="0">
                    <a:latin typeface="Arial" panose="020B0604020202020204" pitchFamily="34" charset="0"/>
                    <a:cs typeface="Arial" panose="020B0604020202020204" pitchFamily="34" charset="0"/>
                  </a:rPr>
                  <a:t>e. </a:t>
                </a:r>
                <a14:m>
                  <m:oMath xmlns:m="http://schemas.openxmlformats.org/officeDocument/2006/math">
                    <m:r>
                      <a:rPr lang="en-IN" sz="1600" b="0" i="1" smtClean="0">
                        <a:latin typeface="Cambria Math" panose="02040503050406030204" pitchFamily="18" charset="0"/>
                        <a:cs typeface="Arial" panose="020B0604020202020204" pitchFamily="34" charset="0"/>
                      </a:rPr>
                      <m:t>𝑑</m:t>
                    </m:r>
                    <m:r>
                      <a:rPr lang="en-IN" sz="1600" b="0" i="1" smtClean="0">
                        <a:latin typeface="Cambria Math" panose="02040503050406030204" pitchFamily="18" charset="0"/>
                        <a:cs typeface="Arial" panose="020B0604020202020204" pitchFamily="34" charset="0"/>
                      </a:rPr>
                      <m:t>=</m:t>
                    </m:r>
                    <m:sSub>
                      <m:sSubPr>
                        <m:ctrlPr>
                          <a:rPr lang="en-IN" sz="1600" b="0" i="1" smtClean="0">
                            <a:latin typeface="Cambria Math" panose="02040503050406030204" pitchFamily="18" charset="0"/>
                            <a:cs typeface="Arial" panose="020B0604020202020204" pitchFamily="34" charset="0"/>
                          </a:rPr>
                        </m:ctrlPr>
                      </m:sSubPr>
                      <m:e>
                        <m:r>
                          <a:rPr lang="en-IN" sz="1600" b="0" i="1" smtClean="0">
                            <a:latin typeface="Cambria Math" panose="02040503050406030204" pitchFamily="18" charset="0"/>
                            <a:cs typeface="Arial" panose="020B0604020202020204" pitchFamily="34" charset="0"/>
                          </a:rPr>
                          <m:t>𝑑</m:t>
                        </m:r>
                      </m:e>
                      <m:sub>
                        <m:r>
                          <a:rPr lang="en-IN" sz="1600" b="0" i="1" smtClean="0">
                            <a:latin typeface="Cambria Math" panose="02040503050406030204" pitchFamily="18" charset="0"/>
                            <a:cs typeface="Arial" panose="020B0604020202020204" pitchFamily="34" charset="0"/>
                          </a:rPr>
                          <m:t>𝑝</m:t>
                        </m:r>
                      </m:sub>
                    </m:sSub>
                    <m:r>
                      <a:rPr lang="en-IN" sz="1600" b="0" i="1" smtClean="0">
                        <a:latin typeface="Cambria Math" panose="02040503050406030204" pitchFamily="18" charset="0"/>
                        <a:cs typeface="Arial" panose="020B0604020202020204" pitchFamily="34" charset="0"/>
                      </a:rPr>
                      <m:t>−</m:t>
                    </m:r>
                    <m:sSub>
                      <m:sSubPr>
                        <m:ctrlPr>
                          <a:rPr lang="en-IN" sz="1600" b="0" i="1" smtClean="0">
                            <a:latin typeface="Cambria Math" panose="02040503050406030204" pitchFamily="18" charset="0"/>
                            <a:cs typeface="Arial" panose="020B0604020202020204" pitchFamily="34" charset="0"/>
                          </a:rPr>
                        </m:ctrlPr>
                      </m:sSubPr>
                      <m:e>
                        <m:r>
                          <a:rPr lang="en-IN" sz="1600" b="0" i="1" smtClean="0">
                            <a:latin typeface="Cambria Math" panose="02040503050406030204" pitchFamily="18" charset="0"/>
                            <a:cs typeface="Arial" panose="020B0604020202020204" pitchFamily="34" charset="0"/>
                          </a:rPr>
                          <m:t>𝑑</m:t>
                        </m:r>
                      </m:e>
                      <m:sub>
                        <m:r>
                          <a:rPr lang="en-IN" sz="1600" b="0" i="1" smtClean="0">
                            <a:latin typeface="Cambria Math" panose="02040503050406030204" pitchFamily="18" charset="0"/>
                            <a:cs typeface="Arial" panose="020B0604020202020204" pitchFamily="34" charset="0"/>
                          </a:rPr>
                          <m:t>𝑐</m:t>
                        </m:r>
                      </m:sub>
                    </m:sSub>
                    <m:r>
                      <a:rPr lang="en-IN"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100</m:t>
                    </m:r>
                    <m:r>
                      <a:rPr lang="en-IN"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4</m:t>
                    </m:r>
                    <m:r>
                      <a:rPr lang="en-IN" sz="1600" b="0" i="1" smtClean="0">
                        <a:latin typeface="Cambria Math" panose="02040503050406030204" pitchFamily="18" charset="0"/>
                        <a:cs typeface="Arial" panose="020B0604020202020204" pitchFamily="34" charset="0"/>
                      </a:rPr>
                      <m:t>0=60</m:t>
                    </m:r>
                    <m:r>
                      <a:rPr lang="en-IN" sz="1600" b="0" i="1" smtClean="0">
                        <a:latin typeface="Cambria Math" panose="02040503050406030204" pitchFamily="18" charset="0"/>
                        <a:cs typeface="Arial" panose="020B0604020202020204" pitchFamily="34" charset="0"/>
                      </a:rPr>
                      <m:t>𝑚</m:t>
                    </m:r>
                  </m:oMath>
                </a14:m>
                <a:endParaRPr lang="en-US" sz="1600" dirty="0">
                  <a:latin typeface="Arial" panose="020B0604020202020204" pitchFamily="34" charset="0"/>
                  <a:cs typeface="Arial" panose="020B0604020202020204" pitchFamily="34" charset="0"/>
                </a:endParaRPr>
              </a:p>
              <a:p>
                <a:pPr lvl="1"/>
                <a:r>
                  <a:rPr lang="en-US" sz="1600" b="0" dirty="0">
                    <a:latin typeface="Arial" panose="020B0604020202020204" pitchFamily="34" charset="0"/>
                    <a:cs typeface="Arial" panose="020B0604020202020204" pitchFamily="34" charset="0"/>
                  </a:rPr>
                  <a:t>Hence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𝑡</m:t>
                        </m:r>
                      </m:sub>
                    </m:sSub>
                    <m:r>
                      <a:rPr lang="en-US" sz="1600" b="0" i="1" smtClean="0">
                        <a:latin typeface="Cambria Math" panose="02040503050406030204" pitchFamily="18" charset="0"/>
                      </a:rPr>
                      <m:t>=</m:t>
                    </m:r>
                    <m:f>
                      <m:fPr>
                        <m:ctrlPr>
                          <a:rPr lang="en-IN" sz="1600" b="0" i="1" smtClean="0">
                            <a:latin typeface="Cambria Math" panose="02040503050406030204" pitchFamily="18" charset="0"/>
                          </a:rPr>
                        </m:ctrlPr>
                      </m:fPr>
                      <m:num>
                        <m:r>
                          <a:rPr lang="en-IN" sz="1600" b="0" i="1" smtClean="0">
                            <a:latin typeface="Cambria Math" panose="02040503050406030204" pitchFamily="18" charset="0"/>
                          </a:rPr>
                          <m:t>2</m:t>
                        </m:r>
                        <m:r>
                          <a:rPr lang="en-US" sz="1600" b="0" i="1" smtClean="0">
                            <a:latin typeface="Cambria Math" panose="02040503050406030204" pitchFamily="18" charset="0"/>
                          </a:rPr>
                          <m:t>×100</m:t>
                        </m:r>
                      </m:num>
                      <m:den>
                        <m:r>
                          <a:rPr lang="en-IN" sz="1600" b="0" i="1" smtClean="0">
                            <a:latin typeface="Cambria Math" panose="02040503050406030204" pitchFamily="18" charset="0"/>
                          </a:rPr>
                          <m:t>1500</m:t>
                        </m:r>
                        <m:r>
                          <a:rPr lang="en-US" sz="1600" b="0" i="1" smtClean="0">
                            <a:latin typeface="Cambria Math" panose="02040503050406030204" pitchFamily="18" charset="0"/>
                          </a:rPr>
                          <m:t>×10</m:t>
                        </m:r>
                      </m:den>
                    </m:f>
                    <m:d>
                      <m:dPr>
                        <m:ctrlPr>
                          <a:rPr lang="en-US" sz="1600" b="0" i="1" smtClean="0">
                            <a:latin typeface="Cambria Math" panose="02040503050406030204" pitchFamily="18" charset="0"/>
                          </a:rPr>
                        </m:ctrlPr>
                      </m:dPr>
                      <m:e>
                        <m:r>
                          <a:rPr lang="en-US" sz="1600" b="0" i="1" smtClean="0">
                            <a:latin typeface="Cambria Math" panose="02040503050406030204" pitchFamily="18" charset="0"/>
                          </a:rPr>
                          <m:t>40</m:t>
                        </m:r>
                      </m:e>
                    </m:d>
                    <m:r>
                      <a:rPr lang="en-IN" sz="1600" b="0" i="1" smtClean="0">
                        <a:latin typeface="Cambria Math" panose="02040503050406030204" pitchFamily="18" charset="0"/>
                      </a:rPr>
                      <m:t>=0.</m:t>
                    </m:r>
                    <m:r>
                      <a:rPr lang="en-US" sz="1600" b="0" i="1" smtClean="0">
                        <a:latin typeface="Cambria Math" panose="02040503050406030204" pitchFamily="18" charset="0"/>
                      </a:rPr>
                      <m:t>5333</m:t>
                    </m:r>
                    <m:r>
                      <a:rPr lang="en-IN" sz="1600" b="0" i="1" smtClean="0">
                        <a:latin typeface="Cambria Math" panose="02040503050406030204" pitchFamily="18" charset="0"/>
                      </a:rPr>
                      <m:t>𝑠</m:t>
                    </m:r>
                    <m:r>
                      <a:rPr lang="en-IN" sz="1600" b="0" i="1" smtClean="0">
                        <a:latin typeface="Cambria Math" panose="02040503050406030204" pitchFamily="18" charset="0"/>
                      </a:rPr>
                      <m:t>=533.3 </m:t>
                    </m:r>
                    <m:r>
                      <a:rPr lang="en-IN" sz="1600" b="0" i="1" smtClean="0">
                        <a:latin typeface="Cambria Math" panose="02040503050406030204" pitchFamily="18" charset="0"/>
                      </a:rPr>
                      <m:t>𝑚𝑠</m:t>
                    </m:r>
                  </m:oMath>
                </a14:m>
                <a:endParaRPr lang="en-US" sz="2000" b="0" dirty="0">
                  <a:latin typeface="Arial" panose="020B0604020202020204" pitchFamily="34" charset="0"/>
                  <a:cs typeface="Arial" panose="020B0604020202020204" pitchFamily="34" charset="0"/>
                </a:endParaRPr>
              </a:p>
              <a:p>
                <a:endParaRPr lang="en-US" sz="2000" b="0" dirty="0">
                  <a:latin typeface="Arial" panose="020B0604020202020204" pitchFamily="34" charset="0"/>
                  <a:cs typeface="Arial" panose="020B0604020202020204" pitchFamily="34" charset="0"/>
                </a:endParaRPr>
              </a:p>
              <a:p>
                <a:pPr lvl="1"/>
                <a:endParaRPr lang="en-US" sz="1800" b="0" dirty="0">
                  <a:latin typeface="Arial" panose="020B0604020202020204" pitchFamily="34" charset="0"/>
                  <a:cs typeface="Arial" panose="020B0604020202020204" pitchFamily="34" charset="0"/>
                </a:endParaRPr>
              </a:p>
              <a:p>
                <a:pPr lvl="1"/>
                <a:endParaRPr lang="en-US" sz="1800" b="0" dirty="0">
                  <a:latin typeface="Arial" panose="020B0604020202020204" pitchFamily="34" charset="0"/>
                  <a:cs typeface="Arial" panose="020B0604020202020204" pitchFamily="34" charset="0"/>
                </a:endParaRPr>
              </a:p>
              <a:p>
                <a:pPr lvl="1"/>
                <a:endParaRPr lang="en-IN" sz="1800" b="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18FB91AE-283D-9BA7-5A83-68CF2681EC7D}"/>
                  </a:ext>
                </a:extLst>
              </p:cNvPr>
              <p:cNvSpPr>
                <a:spLocks noGrp="1" noRot="1" noChangeAspect="1" noMove="1" noResize="1" noEditPoints="1" noAdjustHandles="1" noChangeArrowheads="1" noChangeShapeType="1" noTextEdit="1"/>
              </p:cNvSpPr>
              <p:nvPr>
                <p:ph idx="1"/>
              </p:nvPr>
            </p:nvSpPr>
            <p:spPr>
              <a:xfrm>
                <a:off x="838200" y="1556401"/>
                <a:ext cx="10928274" cy="4218757"/>
              </a:xfrm>
              <a:blipFill>
                <a:blip r:embed="rId2"/>
                <a:stretch>
                  <a:fillRect l="-279" t="-1012" r="-56"/>
                </a:stretch>
              </a:blipFill>
            </p:spPr>
            <p:txBody>
              <a:bodyPr/>
              <a:lstStyle/>
              <a:p>
                <a:r>
                  <a:rPr lang="en-IN">
                    <a:noFill/>
                  </a:rPr>
                  <a:t> </a:t>
                </a:r>
              </a:p>
            </p:txBody>
          </p:sp>
        </mc:Fallback>
      </mc:AlternateContent>
      <p:sp>
        <p:nvSpPr>
          <p:cNvPr id="2" name="Title 5">
            <a:extLst>
              <a:ext uri="{FF2B5EF4-FFF2-40B4-BE49-F238E27FC236}">
                <a16:creationId xmlns:a16="http://schemas.microsoft.com/office/drawing/2014/main" id="{F918FCB4-77FC-3534-55EB-1322EA8E619C}"/>
              </a:ext>
            </a:extLst>
          </p:cNvPr>
          <p:cNvSpPr>
            <a:spLocks noGrp="1"/>
          </p:cNvSpPr>
          <p:nvPr>
            <p:ph type="title"/>
          </p:nvPr>
        </p:nvSpPr>
        <p:spPr>
          <a:xfrm>
            <a:off x="838200" y="365125"/>
            <a:ext cx="10515600" cy="1325563"/>
          </a:xfrm>
        </p:spPr>
        <p:txBody>
          <a:bodyPr/>
          <a:lstStyle/>
          <a:p>
            <a:r>
              <a:rPr lang="en-US" dirty="0">
                <a:latin typeface="Arial" panose="020B0604020202020204" pitchFamily="34" charset="0"/>
                <a:cs typeface="Arial" panose="020B0604020202020204" pitchFamily="34" charset="0"/>
              </a:rPr>
              <a:t>DBR: An Example (contd.)</a:t>
            </a:r>
            <a:endParaRPr lang="en-IN"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2AF42F48-CD7F-397D-9915-D30091902E49}"/>
              </a:ext>
            </a:extLst>
          </p:cNvPr>
          <p:cNvSpPr>
            <a:spLocks noGrp="1"/>
          </p:cNvSpPr>
          <p:nvPr>
            <p:ph type="sldNum" sz="quarter" idx="12"/>
          </p:nvPr>
        </p:nvSpPr>
        <p:spPr/>
        <p:txBody>
          <a:bodyPr/>
          <a:lstStyle/>
          <a:p>
            <a:fld id="{DC660FAD-630A-40BB-A0C3-01001DFE1636}" type="slidenum">
              <a:rPr lang="en-IN" smtClean="0"/>
              <a:t>10</a:t>
            </a:fld>
            <a:endParaRPr lang="en-IN" dirty="0"/>
          </a:p>
        </p:txBody>
      </p:sp>
    </p:spTree>
    <p:extLst>
      <p:ext uri="{BB962C8B-B14F-4D97-AF65-F5344CB8AC3E}">
        <p14:creationId xmlns:p14="http://schemas.microsoft.com/office/powerpoint/2010/main" val="1877660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FB91AE-283D-9BA7-5A83-68CF2681EC7D}"/>
                  </a:ext>
                </a:extLst>
              </p:cNvPr>
              <p:cNvSpPr>
                <a:spLocks noGrp="1"/>
              </p:cNvSpPr>
              <p:nvPr>
                <p:ph idx="1"/>
              </p:nvPr>
            </p:nvSpPr>
            <p:spPr>
              <a:xfrm>
                <a:off x="838200" y="1690688"/>
                <a:ext cx="9268326" cy="3914274"/>
              </a:xfrm>
            </p:spPr>
            <p:txBody>
              <a:bodyPr>
                <a:normAutofit/>
              </a:bodyPr>
              <a:lstStyle/>
              <a:p>
                <a:r>
                  <a:rPr lang="en-US" sz="1600" dirty="0"/>
                  <a:t>Computing sending time for node N3:</a:t>
                </a:r>
              </a:p>
              <a:p>
                <a:pPr lvl="1"/>
                <a:r>
                  <a:rPr lang="en-US" sz="1600" dirty="0"/>
                  <a:t>Assuming current time = 0</a:t>
                </a:r>
              </a:p>
              <a:p>
                <a:pPr lvl="1"/>
                <a14:m>
                  <m:oMath xmlns:m="http://schemas.openxmlformats.org/officeDocument/2006/math">
                    <m:r>
                      <a:rPr lang="en-US" sz="1600" i="1">
                        <a:latin typeface="Cambria Math" panose="02040503050406030204" pitchFamily="18" charset="0"/>
                      </a:rPr>
                      <m:t>𝑠𝑒𝑛𝑑𝑖𝑛𝑔</m:t>
                    </m:r>
                    <m:r>
                      <a:rPr lang="en-US" sz="1600" i="1">
                        <a:latin typeface="Cambria Math" panose="02040503050406030204" pitchFamily="18" charset="0"/>
                      </a:rPr>
                      <m:t> </m:t>
                    </m:r>
                    <m:r>
                      <a:rPr lang="en-US" sz="1600" i="1">
                        <a:latin typeface="Cambria Math" panose="02040503050406030204" pitchFamily="18" charset="0"/>
                      </a:rPr>
                      <m:t>𝑡𝑖𝑚𝑒</m:t>
                    </m:r>
                    <m:r>
                      <a:rPr lang="en-US" sz="1600" i="1">
                        <a:latin typeface="Cambria Math" panose="02040503050406030204" pitchFamily="18" charset="0"/>
                      </a:rPr>
                      <m:t>=</m:t>
                    </m:r>
                    <m:r>
                      <a:rPr lang="en-US" sz="1600" i="1">
                        <a:latin typeface="Cambria Math" panose="02040503050406030204" pitchFamily="18" charset="0"/>
                      </a:rPr>
                      <m:t>𝑐𝑢𝑟𝑟𝑒𝑛𝑡</m:t>
                    </m:r>
                    <m:r>
                      <a:rPr lang="en-US" sz="1600" i="1">
                        <a:latin typeface="Cambria Math" panose="02040503050406030204" pitchFamily="18" charset="0"/>
                      </a:rPr>
                      <m:t> </m:t>
                    </m:r>
                    <m:r>
                      <a:rPr lang="en-US" sz="1600" i="1">
                        <a:latin typeface="Cambria Math" panose="02040503050406030204" pitchFamily="18" charset="0"/>
                      </a:rPr>
                      <m:t>𝑡𝑖𝑚𝑒</m:t>
                    </m:r>
                    <m:r>
                      <a:rPr lang="en-US" sz="1600" i="1">
                        <a:latin typeface="Cambria Math" panose="02040503050406030204" pitchFamily="18" charset="0"/>
                      </a:rPr>
                      <m:t>+</m:t>
                    </m:r>
                    <m:r>
                      <a:rPr lang="en-US" sz="1600" i="1">
                        <a:latin typeface="Cambria Math" panose="02040503050406030204" pitchFamily="18" charset="0"/>
                      </a:rPr>
                      <m:t>h𝑜𝑙𝑑𝑖𝑛𝑔</m:t>
                    </m:r>
                    <m:r>
                      <a:rPr lang="en-US" sz="1600" i="1">
                        <a:latin typeface="Cambria Math" panose="02040503050406030204" pitchFamily="18" charset="0"/>
                      </a:rPr>
                      <m:t> </m:t>
                    </m:r>
                    <m:r>
                      <a:rPr lang="en-US" sz="1600" i="1">
                        <a:latin typeface="Cambria Math" panose="02040503050406030204" pitchFamily="18" charset="0"/>
                      </a:rPr>
                      <m:t>𝑡𝑖𝑚𝑒</m:t>
                    </m:r>
                    <m:r>
                      <a:rPr lang="en-US" sz="1600" i="1">
                        <a:latin typeface="Cambria Math" panose="02040503050406030204" pitchFamily="18" charset="0"/>
                      </a:rPr>
                      <m:t>=533.3 </m:t>
                    </m:r>
                    <m:r>
                      <a:rPr lang="en-US" sz="1600" i="1">
                        <a:latin typeface="Cambria Math" panose="02040503050406030204" pitchFamily="18" charset="0"/>
                      </a:rPr>
                      <m:t>𝑚𝑠</m:t>
                    </m:r>
                  </m:oMath>
                </a14:m>
                <a:endParaRPr lang="en-US" sz="1600" dirty="0">
                  <a:solidFill>
                    <a:srgbClr val="FF0000"/>
                  </a:solidFill>
                </a:endParaRPr>
              </a:p>
              <a:p>
                <a:pPr lvl="1"/>
                <a:r>
                  <a:rPr lang="en-US" sz="1600" dirty="0"/>
                  <a:t>Add packet to Q1 which consists of packet and sending time</a:t>
                </a:r>
                <a:r>
                  <a:rPr lang="en-US" sz="1600" dirty="0">
                    <a:solidFill>
                      <a:srgbClr val="FF0000"/>
                    </a:solidFill>
                  </a:rPr>
                  <a:t>.</a:t>
                </a:r>
              </a:p>
              <a:p>
                <a:r>
                  <a:rPr lang="en-US" sz="1800" dirty="0"/>
                  <a:t>Now N3 forwards the packet first as per earlier sending time. </a:t>
                </a:r>
                <a:r>
                  <a:rPr lang="en-US" sz="1800" dirty="0" err="1"/>
                  <a:t>dp</a:t>
                </a:r>
                <a:r>
                  <a:rPr lang="en-US" sz="1800" dirty="0"/>
                  <a:t> is updated to current node depth that is dc </a:t>
                </a:r>
                <a14:m>
                  <m:oMath xmlns:m="http://schemas.openxmlformats.org/officeDocument/2006/math">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𝑑</m:t>
                        </m:r>
                      </m:e>
                      <m:sub>
                        <m:r>
                          <a:rPr lang="en-US" sz="1800" i="1">
                            <a:latin typeface="Cambria Math" panose="02040503050406030204" pitchFamily="18" charset="0"/>
                          </a:rPr>
                          <m:t>𝑝</m:t>
                        </m:r>
                      </m:sub>
                    </m:sSub>
                    <m:r>
                      <a:rPr lang="en-US" sz="1800" i="1">
                        <a:latin typeface="Cambria Math" panose="02040503050406030204" pitchFamily="18" charset="0"/>
                      </a:rPr>
                      <m:t>=40</m:t>
                    </m:r>
                    <m:r>
                      <a:rPr lang="en-US" sz="1800" i="1">
                        <a:latin typeface="Cambria Math" panose="02040503050406030204" pitchFamily="18" charset="0"/>
                      </a:rPr>
                      <m:t>𝑚</m:t>
                    </m:r>
                  </m:oMath>
                </a14:m>
                <a:r>
                  <a:rPr lang="en-US" sz="1800" dirty="0"/>
                  <a:t>. It inserts the packet history </a:t>
                </a:r>
                <a:r>
                  <a:rPr lang="en-US" sz="1800" dirty="0" err="1"/>
                  <a:t>i.e</a:t>
                </a:r>
                <a:r>
                  <a:rPr lang="en-US" sz="1800" dirty="0"/>
                  <a:t>) unique id to Q2.</a:t>
                </a:r>
              </a:p>
              <a:p>
                <a:r>
                  <a:rPr lang="en-US" sz="1800" dirty="0"/>
                  <a:t>When N2 receives the same packet from N3 since they are in range. N2 is not a qualified node hence it checks the packet is in Q1 and removes packet present in Q1 and drops the incoming packet. N5 receives packet from N3.</a:t>
                </a:r>
                <a:endParaRPr lang="en-IN" sz="1800" dirty="0"/>
              </a:p>
              <a:p>
                <a:endParaRPr lang="en-US" sz="2000" b="0" dirty="0">
                  <a:latin typeface="Arial" panose="020B0604020202020204" pitchFamily="34" charset="0"/>
                  <a:cs typeface="Arial" panose="020B0604020202020204" pitchFamily="34" charset="0"/>
                </a:endParaRPr>
              </a:p>
              <a:p>
                <a:pPr lvl="1"/>
                <a:endParaRPr lang="en-US" sz="1800" b="0" dirty="0">
                  <a:latin typeface="Arial" panose="020B0604020202020204" pitchFamily="34" charset="0"/>
                  <a:cs typeface="Arial" panose="020B0604020202020204" pitchFamily="34" charset="0"/>
                </a:endParaRPr>
              </a:p>
              <a:p>
                <a:pPr lvl="1"/>
                <a:endParaRPr lang="en-US" sz="1800" b="0" dirty="0">
                  <a:latin typeface="Arial" panose="020B0604020202020204" pitchFamily="34" charset="0"/>
                  <a:cs typeface="Arial" panose="020B0604020202020204" pitchFamily="34" charset="0"/>
                </a:endParaRPr>
              </a:p>
              <a:p>
                <a:pPr lvl="1"/>
                <a:endParaRPr lang="en-IN" sz="1800" b="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18FB91AE-283D-9BA7-5A83-68CF2681EC7D}"/>
                  </a:ext>
                </a:extLst>
              </p:cNvPr>
              <p:cNvSpPr>
                <a:spLocks noGrp="1" noRot="1" noChangeAspect="1" noMove="1" noResize="1" noEditPoints="1" noAdjustHandles="1" noChangeArrowheads="1" noChangeShapeType="1" noTextEdit="1"/>
              </p:cNvSpPr>
              <p:nvPr>
                <p:ph idx="1"/>
              </p:nvPr>
            </p:nvSpPr>
            <p:spPr>
              <a:xfrm>
                <a:off x="838200" y="1690688"/>
                <a:ext cx="9268326" cy="3914274"/>
              </a:xfrm>
              <a:blipFill>
                <a:blip r:embed="rId2"/>
                <a:stretch>
                  <a:fillRect l="-461" t="-467"/>
                </a:stretch>
              </a:blipFill>
            </p:spPr>
            <p:txBody>
              <a:bodyPr/>
              <a:lstStyle/>
              <a:p>
                <a:r>
                  <a:rPr lang="en-IN">
                    <a:noFill/>
                  </a:rPr>
                  <a:t> </a:t>
                </a:r>
              </a:p>
            </p:txBody>
          </p:sp>
        </mc:Fallback>
      </mc:AlternateContent>
      <p:sp>
        <p:nvSpPr>
          <p:cNvPr id="2" name="Title 5">
            <a:extLst>
              <a:ext uri="{FF2B5EF4-FFF2-40B4-BE49-F238E27FC236}">
                <a16:creationId xmlns:a16="http://schemas.microsoft.com/office/drawing/2014/main" id="{F918FCB4-77FC-3534-55EB-1322EA8E619C}"/>
              </a:ext>
            </a:extLst>
          </p:cNvPr>
          <p:cNvSpPr>
            <a:spLocks noGrp="1"/>
          </p:cNvSpPr>
          <p:nvPr>
            <p:ph type="title"/>
          </p:nvPr>
        </p:nvSpPr>
        <p:spPr>
          <a:xfrm>
            <a:off x="838200" y="365125"/>
            <a:ext cx="10515600" cy="1325563"/>
          </a:xfrm>
        </p:spPr>
        <p:txBody>
          <a:bodyPr/>
          <a:lstStyle/>
          <a:p>
            <a:r>
              <a:rPr lang="en-US" dirty="0">
                <a:latin typeface="Arial" panose="020B0604020202020204" pitchFamily="34" charset="0"/>
                <a:cs typeface="Arial" panose="020B0604020202020204" pitchFamily="34" charset="0"/>
              </a:rPr>
              <a:t>DBR: An Example (contd.)</a:t>
            </a:r>
            <a:endParaRPr lang="en-IN"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2AF42F48-CD7F-397D-9915-D30091902E49}"/>
              </a:ext>
            </a:extLst>
          </p:cNvPr>
          <p:cNvSpPr>
            <a:spLocks noGrp="1"/>
          </p:cNvSpPr>
          <p:nvPr>
            <p:ph type="sldNum" sz="quarter" idx="12"/>
          </p:nvPr>
        </p:nvSpPr>
        <p:spPr/>
        <p:txBody>
          <a:bodyPr/>
          <a:lstStyle/>
          <a:p>
            <a:fld id="{DC660FAD-630A-40BB-A0C3-01001DFE1636}" type="slidenum">
              <a:rPr lang="en-IN" smtClean="0"/>
              <a:t>11</a:t>
            </a:fld>
            <a:endParaRPr lang="en-IN" dirty="0"/>
          </a:p>
        </p:txBody>
      </p:sp>
    </p:spTree>
    <p:extLst>
      <p:ext uri="{BB962C8B-B14F-4D97-AF65-F5344CB8AC3E}">
        <p14:creationId xmlns:p14="http://schemas.microsoft.com/office/powerpoint/2010/main" val="3397461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68489-E198-4D7E-EDAF-3AD2E61B6A36}"/>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Case 1: Single Hop Transmission</a:t>
            </a:r>
            <a:endParaRPr lang="en-IN" dirty="0">
              <a:latin typeface="Arial" panose="020B0604020202020204" pitchFamily="34" charset="0"/>
              <a:cs typeface="Arial" panose="020B0604020202020204" pitchFamily="34" charset="0"/>
            </a:endParaRPr>
          </a:p>
        </p:txBody>
      </p:sp>
      <p:grpSp>
        <p:nvGrpSpPr>
          <p:cNvPr id="5" name="Group 4">
            <a:extLst>
              <a:ext uri="{FF2B5EF4-FFF2-40B4-BE49-F238E27FC236}">
                <a16:creationId xmlns:a16="http://schemas.microsoft.com/office/drawing/2014/main" id="{B6780DD8-E9B4-B5EA-EEBA-0F9C01050771}"/>
              </a:ext>
            </a:extLst>
          </p:cNvPr>
          <p:cNvGrpSpPr/>
          <p:nvPr/>
        </p:nvGrpSpPr>
        <p:grpSpPr>
          <a:xfrm>
            <a:off x="1294732" y="1577894"/>
            <a:ext cx="3188843" cy="3396061"/>
            <a:chOff x="609424" y="1268530"/>
            <a:chExt cx="4339869" cy="4770665"/>
          </a:xfrm>
        </p:grpSpPr>
        <p:pic>
          <p:nvPicPr>
            <p:cNvPr id="6" name="Picture 5">
              <a:extLst>
                <a:ext uri="{FF2B5EF4-FFF2-40B4-BE49-F238E27FC236}">
                  <a16:creationId xmlns:a16="http://schemas.microsoft.com/office/drawing/2014/main" id="{4950B966-D715-EC58-C1B1-236BE51739CE}"/>
                </a:ext>
              </a:extLst>
            </p:cNvPr>
            <p:cNvPicPr>
              <a:picLocks noChangeAspect="1"/>
            </p:cNvPicPr>
            <p:nvPr/>
          </p:nvPicPr>
          <p:blipFill>
            <a:blip r:embed="rId3"/>
            <a:stretch>
              <a:fillRect/>
            </a:stretch>
          </p:blipFill>
          <p:spPr>
            <a:xfrm>
              <a:off x="609424" y="1268530"/>
              <a:ext cx="4198185" cy="4770665"/>
            </a:xfrm>
            <a:prstGeom prst="rect">
              <a:avLst/>
            </a:prstGeom>
          </p:spPr>
        </p:pic>
        <p:sp>
          <p:nvSpPr>
            <p:cNvPr id="7" name="TextBox 6">
              <a:extLst>
                <a:ext uri="{FF2B5EF4-FFF2-40B4-BE49-F238E27FC236}">
                  <a16:creationId xmlns:a16="http://schemas.microsoft.com/office/drawing/2014/main" id="{1C841691-F919-2261-AEC9-09241F32E940}"/>
                </a:ext>
              </a:extLst>
            </p:cNvPr>
            <p:cNvSpPr txBox="1"/>
            <p:nvPr/>
          </p:nvSpPr>
          <p:spPr>
            <a:xfrm>
              <a:off x="3761989" y="2077676"/>
              <a:ext cx="1187304"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N5(90,0,0)</a:t>
              </a:r>
              <a:endParaRPr lang="en-IN" sz="12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9C9262A4-7304-23CE-6520-CE6C7B1A050D}"/>
                </a:ext>
              </a:extLst>
            </p:cNvPr>
            <p:cNvSpPr txBox="1"/>
            <p:nvPr/>
          </p:nvSpPr>
          <p:spPr>
            <a:xfrm>
              <a:off x="2591182" y="2798705"/>
              <a:ext cx="1649746"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N3(30,30,-40)</a:t>
              </a:r>
              <a:endParaRPr lang="en-IN" sz="12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021EE8D-AECC-0A62-841D-B959F14079BB}"/>
                </a:ext>
              </a:extLst>
            </p:cNvPr>
            <p:cNvSpPr txBox="1"/>
            <p:nvPr/>
          </p:nvSpPr>
          <p:spPr>
            <a:xfrm>
              <a:off x="1238966" y="3142473"/>
              <a:ext cx="1469551"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N2(10,40,-60)</a:t>
              </a:r>
              <a:endParaRPr lang="en-IN" sz="12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08954ED6-CC68-912B-5683-4259B3BF0BD3}"/>
                </a:ext>
              </a:extLst>
            </p:cNvPr>
            <p:cNvSpPr txBox="1"/>
            <p:nvPr/>
          </p:nvSpPr>
          <p:spPr>
            <a:xfrm>
              <a:off x="2471401" y="3784443"/>
              <a:ext cx="1649746"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N1(20,60,-100)</a:t>
              </a:r>
              <a:endParaRPr lang="en-IN" sz="12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5D22A9CD-DBDB-7D22-C7C7-2588D274C77F}"/>
                </a:ext>
              </a:extLst>
            </p:cNvPr>
            <p:cNvSpPr txBox="1"/>
            <p:nvPr/>
          </p:nvSpPr>
          <p:spPr>
            <a:xfrm>
              <a:off x="2798614" y="4277300"/>
              <a:ext cx="1649747"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N4(27,70,-120)</a:t>
              </a:r>
              <a:endParaRPr lang="en-IN" sz="1200" dirty="0">
                <a:latin typeface="Arial" panose="020B0604020202020204" pitchFamily="34" charset="0"/>
                <a:cs typeface="Arial" panose="020B0604020202020204" pitchFamily="34" charset="0"/>
              </a:endParaRPr>
            </a:p>
          </p:txBody>
        </p:sp>
      </p:grpSp>
      <p:sp>
        <p:nvSpPr>
          <p:cNvPr id="4" name="TextBox 3">
            <a:extLst>
              <a:ext uri="{FF2B5EF4-FFF2-40B4-BE49-F238E27FC236}">
                <a16:creationId xmlns:a16="http://schemas.microsoft.com/office/drawing/2014/main" id="{AF809E8E-65A7-A38A-8A5E-FCAAE849DD78}"/>
              </a:ext>
            </a:extLst>
          </p:cNvPr>
          <p:cNvSpPr txBox="1"/>
          <p:nvPr/>
        </p:nvSpPr>
        <p:spPr>
          <a:xfrm>
            <a:off x="8004883" y="5360670"/>
            <a:ext cx="2700815" cy="338554"/>
          </a:xfrm>
          <a:prstGeom prst="rect">
            <a:avLst/>
          </a:prstGeom>
          <a:noFill/>
        </p:spPr>
        <p:txBody>
          <a:bodyPr wrap="square" rtlCol="0">
            <a:spAutoFit/>
          </a:bodyPr>
          <a:lstStyle/>
          <a:p>
            <a:r>
              <a:rPr lang="en-US" sz="1600" dirty="0">
                <a:solidFill>
                  <a:schemeClr val="accent1"/>
                </a:solidFill>
                <a:latin typeface="Arial" panose="020B0604020202020204" pitchFamily="34" charset="0"/>
                <a:cs typeface="Arial" panose="020B0604020202020204" pitchFamily="34" charset="0"/>
              </a:rPr>
              <a:t>Scenario created in NetSim</a:t>
            </a:r>
            <a:endParaRPr lang="en-IN" sz="1600" dirty="0">
              <a:solidFill>
                <a:schemeClr val="accent1"/>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6801016F-DDB1-28E6-B0EB-3974D3A820A3}"/>
              </a:ext>
            </a:extLst>
          </p:cNvPr>
          <p:cNvSpPr txBox="1"/>
          <p:nvPr/>
        </p:nvSpPr>
        <p:spPr>
          <a:xfrm>
            <a:off x="642500" y="5321622"/>
            <a:ext cx="5017711" cy="1169551"/>
          </a:xfrm>
          <a:prstGeom prst="rect">
            <a:avLst/>
          </a:prstGeom>
          <a:noFill/>
        </p:spPr>
        <p:txBody>
          <a:bodyPr wrap="square" rtlCol="0">
            <a:spAutoFit/>
          </a:bodyPr>
          <a:lstStyle/>
          <a:p>
            <a:pPr algn="just"/>
            <a:r>
              <a:rPr lang="en-US" sz="1400" dirty="0">
                <a:latin typeface="Arial" panose="020B0604020202020204" pitchFamily="34" charset="0"/>
                <a:cs typeface="Arial" panose="020B0604020202020204" pitchFamily="34" charset="0"/>
              </a:rPr>
              <a:t>N1 is the source node, N5 is the destination Node. N2 and N3 are qualified node for forwarding packets. N4 has a higher depth than source node hence it is unqualified node. N3 forwards the packet to destination node N5 since it has lower depth. </a:t>
            </a:r>
            <a:endParaRPr lang="en-IN" sz="14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B9962D83-F927-44B7-A7F4-2D1DB4ED8808}"/>
              </a:ext>
            </a:extLst>
          </p:cNvPr>
          <p:cNvSpPr txBox="1"/>
          <p:nvPr/>
        </p:nvSpPr>
        <p:spPr>
          <a:xfrm>
            <a:off x="1800949" y="4957822"/>
            <a:ext cx="2700815" cy="338554"/>
          </a:xfrm>
          <a:prstGeom prst="rect">
            <a:avLst/>
          </a:prstGeom>
          <a:noFill/>
        </p:spPr>
        <p:txBody>
          <a:bodyPr wrap="square" rtlCol="0">
            <a:spAutoFit/>
          </a:bodyPr>
          <a:lstStyle/>
          <a:p>
            <a:r>
              <a:rPr lang="en-US" sz="1600" dirty="0">
                <a:solidFill>
                  <a:schemeClr val="accent1"/>
                </a:solidFill>
                <a:latin typeface="Arial" panose="020B0604020202020204" pitchFamily="34" charset="0"/>
                <a:cs typeface="Arial" panose="020B0604020202020204" pitchFamily="34" charset="0"/>
              </a:rPr>
              <a:t>Scenario of interest</a:t>
            </a:r>
            <a:endParaRPr lang="en-IN" sz="1600" dirty="0">
              <a:solidFill>
                <a:schemeClr val="accent1"/>
              </a:solidFill>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5A3661A9-26B1-353A-4E6B-46114656E1DF}"/>
              </a:ext>
            </a:extLst>
          </p:cNvPr>
          <p:cNvSpPr>
            <a:spLocks noGrp="1"/>
          </p:cNvSpPr>
          <p:nvPr>
            <p:ph type="sldNum" sz="quarter" idx="12"/>
          </p:nvPr>
        </p:nvSpPr>
        <p:spPr/>
        <p:txBody>
          <a:bodyPr/>
          <a:lstStyle/>
          <a:p>
            <a:fld id="{DC660FAD-630A-40BB-A0C3-01001DFE1636}" type="slidenum">
              <a:rPr lang="en-IN" smtClean="0"/>
              <a:t>12</a:t>
            </a:fld>
            <a:endParaRPr lang="en-IN" dirty="0"/>
          </a:p>
        </p:txBody>
      </p:sp>
      <p:pic>
        <p:nvPicPr>
          <p:cNvPr id="26" name="Content Placeholder 25">
            <a:extLst>
              <a:ext uri="{FF2B5EF4-FFF2-40B4-BE49-F238E27FC236}">
                <a16:creationId xmlns:a16="http://schemas.microsoft.com/office/drawing/2014/main" id="{3F4DDD82-3098-BCB9-3C3E-D1E02E0235AE}"/>
              </a:ext>
            </a:extLst>
          </p:cNvPr>
          <p:cNvPicPr>
            <a:picLocks noGrp="1" noChangeAspect="1"/>
          </p:cNvPicPr>
          <p:nvPr>
            <p:ph idx="1"/>
          </p:nvPr>
        </p:nvPicPr>
        <p:blipFill>
          <a:blip r:embed="rId4"/>
          <a:stretch>
            <a:fillRect/>
          </a:stretch>
        </p:blipFill>
        <p:spPr>
          <a:xfrm>
            <a:off x="7324874" y="1605468"/>
            <a:ext cx="3946003" cy="3647064"/>
          </a:xfrm>
        </p:spPr>
      </p:pic>
    </p:spTree>
    <p:extLst>
      <p:ext uri="{BB962C8B-B14F-4D97-AF65-F5344CB8AC3E}">
        <p14:creationId xmlns:p14="http://schemas.microsoft.com/office/powerpoint/2010/main" val="2448793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1F2E3-1A86-9F44-2918-65093123597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Simulation Parameters in NetSim</a:t>
            </a:r>
            <a:endParaRPr lang="en-IN" dirty="0">
              <a:latin typeface="Arial" panose="020B0604020202020204" pitchFamily="34" charset="0"/>
              <a:cs typeface="Arial" panose="020B0604020202020204" pitchFamily="34" charset="0"/>
            </a:endParaRPr>
          </a:p>
        </p:txBody>
      </p:sp>
      <p:graphicFrame>
        <p:nvGraphicFramePr>
          <p:cNvPr id="6" name="Table 5">
            <a:extLst>
              <a:ext uri="{FF2B5EF4-FFF2-40B4-BE49-F238E27FC236}">
                <a16:creationId xmlns:a16="http://schemas.microsoft.com/office/drawing/2014/main" id="{419D6485-8387-C199-DDF9-3D9CA691EDF7}"/>
              </a:ext>
            </a:extLst>
          </p:cNvPr>
          <p:cNvGraphicFramePr>
            <a:graphicFrameLocks noGrp="1"/>
          </p:cNvGraphicFramePr>
          <p:nvPr>
            <p:extLst>
              <p:ext uri="{D42A27DB-BD31-4B8C-83A1-F6EECF244321}">
                <p14:modId xmlns:p14="http://schemas.microsoft.com/office/powerpoint/2010/main" val="3320890233"/>
              </p:ext>
            </p:extLst>
          </p:nvPr>
        </p:nvGraphicFramePr>
        <p:xfrm>
          <a:off x="1022623" y="1890841"/>
          <a:ext cx="5204557" cy="3838242"/>
        </p:xfrm>
        <a:graphic>
          <a:graphicData uri="http://schemas.openxmlformats.org/drawingml/2006/table">
            <a:tbl>
              <a:tblPr firstRow="1" bandRow="1">
                <a:tableStyleId>{5C22544A-7EE6-4342-B048-85BDC9FD1C3A}</a:tableStyleId>
              </a:tblPr>
              <a:tblGrid>
                <a:gridCol w="2933700">
                  <a:extLst>
                    <a:ext uri="{9D8B030D-6E8A-4147-A177-3AD203B41FA5}">
                      <a16:colId xmlns:a16="http://schemas.microsoft.com/office/drawing/2014/main" val="3530606823"/>
                    </a:ext>
                  </a:extLst>
                </a:gridCol>
                <a:gridCol w="2270857">
                  <a:extLst>
                    <a:ext uri="{9D8B030D-6E8A-4147-A177-3AD203B41FA5}">
                      <a16:colId xmlns:a16="http://schemas.microsoft.com/office/drawing/2014/main" val="592512224"/>
                    </a:ext>
                  </a:extLst>
                </a:gridCol>
              </a:tblGrid>
              <a:tr h="354648">
                <a:tc gridSpan="2">
                  <a:txBody>
                    <a:bodyPr/>
                    <a:lstStyle/>
                    <a:p>
                      <a:pPr algn="ctr"/>
                      <a:r>
                        <a:rPr lang="en-US" sz="1600" dirty="0">
                          <a:latin typeface="Arial" panose="020B0604020202020204" pitchFamily="34" charset="0"/>
                          <a:cs typeface="Arial" panose="020B0604020202020204" pitchFamily="34" charset="0"/>
                        </a:rPr>
                        <a:t>Application Properties</a:t>
                      </a:r>
                      <a:endParaRPr lang="en-IN" sz="1600" dirty="0">
                        <a:latin typeface="Arial" panose="020B0604020202020204" pitchFamily="34" charset="0"/>
                        <a:cs typeface="Arial" panose="020B0604020202020204" pitchFamily="34" charset="0"/>
                      </a:endParaRPr>
                    </a:p>
                  </a:txBody>
                  <a:tcPr anchor="ctr"/>
                </a:tc>
                <a:tc hMerge="1">
                  <a:txBody>
                    <a:bodyPr/>
                    <a:lstStyle/>
                    <a:p>
                      <a:endParaRPr lang="en-IN" dirty="0"/>
                    </a:p>
                  </a:txBody>
                  <a:tcPr/>
                </a:tc>
                <a:extLst>
                  <a:ext uri="{0D108BD9-81ED-4DB2-BD59-A6C34878D82A}">
                    <a16:rowId xmlns:a16="http://schemas.microsoft.com/office/drawing/2014/main" val="899846393"/>
                  </a:ext>
                </a:extLst>
              </a:tr>
              <a:tr h="329873">
                <a:tc>
                  <a:txBody>
                    <a:bodyPr/>
                    <a:lstStyle/>
                    <a:p>
                      <a:r>
                        <a:rPr lang="en-US" sz="1600" dirty="0">
                          <a:latin typeface="Arial" panose="020B0604020202020204" pitchFamily="34" charset="0"/>
                          <a:cs typeface="Arial" panose="020B0604020202020204" pitchFamily="34" charset="0"/>
                        </a:rPr>
                        <a:t>Packet Size (Bytes)</a:t>
                      </a:r>
                      <a:endParaRPr lang="en-IN"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50</a:t>
                      </a:r>
                      <a:endParaRPr lang="en-IN"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01430491"/>
                  </a:ext>
                </a:extLst>
              </a:tr>
              <a:tr h="330259">
                <a:tc>
                  <a:txBody>
                    <a:bodyPr/>
                    <a:lstStyle/>
                    <a:p>
                      <a:r>
                        <a:rPr lang="en-US" sz="1600" dirty="0">
                          <a:latin typeface="Arial" panose="020B0604020202020204" pitchFamily="34" charset="0"/>
                          <a:cs typeface="Arial" panose="020B0604020202020204" pitchFamily="34" charset="0"/>
                        </a:rPr>
                        <a:t>Inter Arrival Time (µs)</a:t>
                      </a:r>
                      <a:endParaRPr lang="en-IN"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1000000 µs</a:t>
                      </a:r>
                      <a:endParaRPr lang="en-IN"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892571578"/>
                  </a:ext>
                </a:extLst>
              </a:tr>
              <a:tr h="376944">
                <a:tc>
                  <a:txBody>
                    <a:bodyPr/>
                    <a:lstStyle/>
                    <a:p>
                      <a:r>
                        <a:rPr lang="en-US" sz="1600" dirty="0">
                          <a:latin typeface="Arial" panose="020B0604020202020204" pitchFamily="34" charset="0"/>
                          <a:cs typeface="Arial" panose="020B0604020202020204" pitchFamily="34" charset="0"/>
                        </a:rPr>
                        <a:t>Generation Rate </a:t>
                      </a:r>
                      <a:endParaRPr lang="en-IN"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1 packet / sec</a:t>
                      </a:r>
                      <a:endParaRPr lang="en-IN"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62693717"/>
                  </a:ext>
                </a:extLst>
              </a:tr>
              <a:tr h="347240">
                <a:tc>
                  <a:txBody>
                    <a:bodyPr/>
                    <a:lstStyle/>
                    <a:p>
                      <a:r>
                        <a:rPr lang="en-US" sz="1600" dirty="0">
                          <a:latin typeface="Arial" panose="020B0604020202020204" pitchFamily="34" charset="0"/>
                          <a:cs typeface="Arial" panose="020B0604020202020204" pitchFamily="34" charset="0"/>
                        </a:rPr>
                        <a:t>Simulation Time (s)</a:t>
                      </a:r>
                      <a:endParaRPr lang="en-IN"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100</a:t>
                      </a:r>
                      <a:endParaRPr lang="en-IN"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94030753"/>
                  </a:ext>
                </a:extLst>
              </a:tr>
              <a:tr h="277793">
                <a:tc gridSpan="2">
                  <a:txBody>
                    <a:bodyPr/>
                    <a:lstStyle/>
                    <a:p>
                      <a:pPr algn="ctr"/>
                      <a:r>
                        <a:rPr lang="en-US" sz="1600" b="1" dirty="0" err="1">
                          <a:solidFill>
                            <a:schemeClr val="bg1"/>
                          </a:solidFill>
                          <a:latin typeface="Arial" panose="020B0604020202020204" pitchFamily="34" charset="0"/>
                          <a:cs typeface="Arial" panose="020B0604020202020204" pitchFamily="34" charset="0"/>
                        </a:rPr>
                        <a:t>Adhoc</a:t>
                      </a:r>
                      <a:r>
                        <a:rPr lang="en-US" sz="1600" b="1" dirty="0">
                          <a:solidFill>
                            <a:schemeClr val="bg1"/>
                          </a:solidFill>
                          <a:latin typeface="Arial" panose="020B0604020202020204" pitchFamily="34" charset="0"/>
                          <a:cs typeface="Arial" panose="020B0604020202020204" pitchFamily="34" charset="0"/>
                        </a:rPr>
                        <a:t> Link Properties</a:t>
                      </a:r>
                      <a:endParaRPr lang="en-IN" sz="1600" b="1" dirty="0">
                        <a:solidFill>
                          <a:schemeClr val="bg1"/>
                        </a:solidFill>
                        <a:latin typeface="Arial" panose="020B0604020202020204" pitchFamily="34" charset="0"/>
                        <a:cs typeface="Arial" panose="020B0604020202020204" pitchFamily="34" charset="0"/>
                      </a:endParaRPr>
                    </a:p>
                  </a:txBody>
                  <a:tcPr anchor="ctr">
                    <a:solidFill>
                      <a:schemeClr val="accent1"/>
                    </a:solidFill>
                  </a:tcPr>
                </a:tc>
                <a:tc hMerge="1">
                  <a:txBody>
                    <a:bodyPr/>
                    <a:lstStyle/>
                    <a:p>
                      <a:endParaRPr lang="en-IN" dirty="0"/>
                    </a:p>
                  </a:txBody>
                  <a:tcPr/>
                </a:tc>
                <a:extLst>
                  <a:ext uri="{0D108BD9-81ED-4DB2-BD59-A6C34878D82A}">
                    <a16:rowId xmlns:a16="http://schemas.microsoft.com/office/drawing/2014/main" val="2116989979"/>
                  </a:ext>
                </a:extLst>
              </a:tr>
              <a:tr h="318695">
                <a:tc>
                  <a:txBody>
                    <a:bodyPr/>
                    <a:lstStyle/>
                    <a:p>
                      <a:r>
                        <a:rPr lang="en-IN" sz="1600" dirty="0">
                          <a:latin typeface="Arial" panose="020B0604020202020204" pitchFamily="34" charset="0"/>
                          <a:cs typeface="Arial" panose="020B0604020202020204" pitchFamily="34" charset="0"/>
                        </a:rPr>
                        <a:t>Number of temperature zones</a:t>
                      </a:r>
                    </a:p>
                  </a:txBody>
                  <a:tcPr/>
                </a:tc>
                <a:tc>
                  <a:txBody>
                    <a:bodyPr/>
                    <a:lstStyle/>
                    <a:p>
                      <a:r>
                        <a:rPr lang="en-IN" sz="1600" dirty="0">
                          <a:latin typeface="Arial" panose="020B0604020202020204" pitchFamily="34" charset="0"/>
                          <a:cs typeface="Arial" panose="020B0604020202020204" pitchFamily="34" charset="0"/>
                        </a:rPr>
                        <a:t>1</a:t>
                      </a:r>
                    </a:p>
                  </a:txBody>
                  <a:tcPr/>
                </a:tc>
                <a:extLst>
                  <a:ext uri="{0D108BD9-81ED-4DB2-BD59-A6C34878D82A}">
                    <a16:rowId xmlns:a16="http://schemas.microsoft.com/office/drawing/2014/main" val="2275929840"/>
                  </a:ext>
                </a:extLst>
              </a:tr>
              <a:tr h="318695">
                <a:tc>
                  <a:txBody>
                    <a:bodyPr/>
                    <a:lstStyle/>
                    <a:p>
                      <a:r>
                        <a:rPr lang="en-US" sz="1600" dirty="0">
                          <a:latin typeface="Arial" panose="020B0604020202020204" pitchFamily="34" charset="0"/>
                          <a:cs typeface="Arial" panose="020B0604020202020204" pitchFamily="34" charset="0"/>
                        </a:rPr>
                        <a:t>Temp Zone (max) depth (m)</a:t>
                      </a:r>
                      <a:endParaRPr lang="en-IN"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120</a:t>
                      </a:r>
                      <a:endParaRPr lang="en-IN"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14580737"/>
                  </a:ext>
                </a:extLst>
              </a:tr>
              <a:tr h="353805">
                <a:tc>
                  <a:txBody>
                    <a:bodyPr/>
                    <a:lstStyle/>
                    <a:p>
                      <a:r>
                        <a:rPr lang="en-US" sz="1600" dirty="0">
                          <a:latin typeface="Arial" panose="020B0604020202020204" pitchFamily="34" charset="0"/>
                          <a:cs typeface="Arial" panose="020B0604020202020204" pitchFamily="34" charset="0"/>
                        </a:rPr>
                        <a:t>Channel Characteristics</a:t>
                      </a:r>
                      <a:endParaRPr lang="en-IN"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PATHLOSS_ONLY</a:t>
                      </a:r>
                      <a:endParaRPr lang="en-IN"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91371928"/>
                  </a:ext>
                </a:extLst>
              </a:tr>
              <a:tr h="341646">
                <a:tc>
                  <a:txBody>
                    <a:bodyPr/>
                    <a:lstStyle/>
                    <a:p>
                      <a:r>
                        <a:rPr lang="en-US" sz="1600" dirty="0">
                          <a:latin typeface="Arial" panose="020B0604020202020204" pitchFamily="34" charset="0"/>
                          <a:cs typeface="Arial" panose="020B0604020202020204" pitchFamily="34" charset="0"/>
                        </a:rPr>
                        <a:t>Path Loss Model</a:t>
                      </a:r>
                      <a:endParaRPr lang="en-IN"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RANGE_BASED</a:t>
                      </a:r>
                      <a:endParaRPr lang="en-IN"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429305871"/>
                  </a:ext>
                </a:extLst>
              </a:tr>
              <a:tr h="387559">
                <a:tc>
                  <a:txBody>
                    <a:bodyPr/>
                    <a:lstStyle/>
                    <a:p>
                      <a:r>
                        <a:rPr lang="en-US" sz="1600" dirty="0">
                          <a:latin typeface="Arial" panose="020B0604020202020204" pitchFamily="34" charset="0"/>
                          <a:cs typeface="Arial" panose="020B0604020202020204" pitchFamily="34" charset="0"/>
                        </a:rPr>
                        <a:t>Range (m)</a:t>
                      </a:r>
                      <a:endParaRPr lang="en-IN"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100</a:t>
                      </a:r>
                      <a:endParaRPr lang="en-IN"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29331490"/>
                  </a:ext>
                </a:extLst>
              </a:tr>
            </a:tbl>
          </a:graphicData>
        </a:graphic>
      </p:graphicFrame>
      <p:sp>
        <p:nvSpPr>
          <p:cNvPr id="3" name="TextBox 2">
            <a:extLst>
              <a:ext uri="{FF2B5EF4-FFF2-40B4-BE49-F238E27FC236}">
                <a16:creationId xmlns:a16="http://schemas.microsoft.com/office/drawing/2014/main" id="{8A67A326-0740-566C-012F-AFE92A3DAA6B}"/>
              </a:ext>
            </a:extLst>
          </p:cNvPr>
          <p:cNvSpPr txBox="1"/>
          <p:nvPr/>
        </p:nvSpPr>
        <p:spPr>
          <a:xfrm>
            <a:off x="6573698" y="2690336"/>
            <a:ext cx="5017711" cy="2031325"/>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These are a set of common simulation parameters used in all cases.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All other properties are either</a:t>
            </a:r>
          </a:p>
          <a:p>
            <a:pPr marL="742950" lvl="1"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Kept at default, or</a:t>
            </a:r>
          </a:p>
          <a:p>
            <a:pPr marL="742950" lvl="1"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Varied in each case. The modifications are explained in the respective simulation example.</a:t>
            </a:r>
            <a:endParaRPr lang="en-IN"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11FD07A6-3146-1ABF-9798-1A27838ACDB9}"/>
              </a:ext>
            </a:extLst>
          </p:cNvPr>
          <p:cNvSpPr>
            <a:spLocks noGrp="1"/>
          </p:cNvSpPr>
          <p:nvPr>
            <p:ph type="sldNum" sz="quarter" idx="12"/>
          </p:nvPr>
        </p:nvSpPr>
        <p:spPr/>
        <p:txBody>
          <a:bodyPr/>
          <a:lstStyle/>
          <a:p>
            <a:fld id="{DC660FAD-630A-40BB-A0C3-01001DFE1636}" type="slidenum">
              <a:rPr lang="en-IN" smtClean="0"/>
              <a:t>13</a:t>
            </a:fld>
            <a:endParaRPr lang="en-IN" dirty="0"/>
          </a:p>
        </p:txBody>
      </p:sp>
    </p:spTree>
    <p:extLst>
      <p:ext uri="{BB962C8B-B14F-4D97-AF65-F5344CB8AC3E}">
        <p14:creationId xmlns:p14="http://schemas.microsoft.com/office/powerpoint/2010/main" val="1781819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1F2E3-1A86-9F44-2918-65093123597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DBR: Depth Threshold and Delta</a:t>
            </a:r>
            <a:endParaRPr lang="en-IN"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11FD07A6-3146-1ABF-9798-1A27838ACDB9}"/>
              </a:ext>
            </a:extLst>
          </p:cNvPr>
          <p:cNvSpPr>
            <a:spLocks noGrp="1"/>
          </p:cNvSpPr>
          <p:nvPr>
            <p:ph type="sldNum" sz="quarter" idx="12"/>
          </p:nvPr>
        </p:nvSpPr>
        <p:spPr/>
        <p:txBody>
          <a:bodyPr/>
          <a:lstStyle/>
          <a:p>
            <a:fld id="{DC660FAD-630A-40BB-A0C3-01001DFE1636}" type="slidenum">
              <a:rPr lang="en-IN" smtClean="0"/>
              <a:t>14</a:t>
            </a:fld>
            <a:endParaRPr lang="en-IN" dirty="0"/>
          </a:p>
        </p:txBody>
      </p:sp>
      <p:pic>
        <p:nvPicPr>
          <p:cNvPr id="8" name="Picture 7">
            <a:extLst>
              <a:ext uri="{FF2B5EF4-FFF2-40B4-BE49-F238E27FC236}">
                <a16:creationId xmlns:a16="http://schemas.microsoft.com/office/drawing/2014/main" id="{F425089A-849D-0511-82A7-11A75A285BF9}"/>
              </a:ext>
            </a:extLst>
          </p:cNvPr>
          <p:cNvPicPr>
            <a:picLocks noChangeAspect="1"/>
          </p:cNvPicPr>
          <p:nvPr/>
        </p:nvPicPr>
        <p:blipFill>
          <a:blip r:embed="rId3"/>
          <a:stretch>
            <a:fillRect/>
          </a:stretch>
        </p:blipFill>
        <p:spPr>
          <a:xfrm>
            <a:off x="838200" y="1690688"/>
            <a:ext cx="4819478" cy="2148442"/>
          </a:xfrm>
          <a:prstGeom prst="rect">
            <a:avLst/>
          </a:prstGeom>
        </p:spPr>
      </p:pic>
      <p:sp>
        <p:nvSpPr>
          <p:cNvPr id="9" name="TextBox 8">
            <a:extLst>
              <a:ext uri="{FF2B5EF4-FFF2-40B4-BE49-F238E27FC236}">
                <a16:creationId xmlns:a16="http://schemas.microsoft.com/office/drawing/2014/main" id="{5A0A2A41-C872-C7A3-3DC2-CCCB4C4C042D}"/>
              </a:ext>
            </a:extLst>
          </p:cNvPr>
          <p:cNvSpPr txBox="1"/>
          <p:nvPr/>
        </p:nvSpPr>
        <p:spPr>
          <a:xfrm>
            <a:off x="5902036" y="1371600"/>
            <a:ext cx="5102849" cy="507831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Depth Threshold (m)is a parameter in DBR Routing protocol. </a:t>
            </a:r>
            <a:r>
              <a:rPr lang="en-US" sz="1800" b="0" i="0" u="none" strike="noStrike" baseline="0" dirty="0">
                <a:solidFill>
                  <a:srgbClr val="000000"/>
                </a:solidFill>
                <a:latin typeface="Arial" panose="020B0604020202020204" pitchFamily="34" charset="0"/>
                <a:cs typeface="Arial" panose="020B0604020202020204" pitchFamily="34" charset="0"/>
              </a:rPr>
              <a:t>It is a parameter used in DBR routing protocol to control the forwarding of qualified nodes based on depth difference between transmitter and receiver.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depth threshold is set 0 indicates all the nodes with depth lower than source node is qualified node for forwarding packets.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DBR Delta (δ) is a parameter used in holding time computation.</a:t>
            </a:r>
          </a:p>
          <a:p>
            <a:pPr marL="285750" indent="-285750">
              <a:buFont typeface="Arial" panose="020B0604020202020204" pitchFamily="34" charset="0"/>
              <a:buChar char="•"/>
            </a:pPr>
            <a:r>
              <a:rPr lang="en-US" sz="1800" b="0" i="0" u="none" strike="noStrike" baseline="0" dirty="0">
                <a:solidFill>
                  <a:srgbClr val="000000"/>
                </a:solidFill>
                <a:latin typeface="Arial" panose="020B0604020202020204" pitchFamily="34" charset="0"/>
                <a:cs typeface="Arial" panose="020B0604020202020204" pitchFamily="34" charset="0"/>
              </a:rPr>
              <a:t>Users can vary the Delta value between 0 to R represented in fractional value. Where R is the maximal transmission range.</a:t>
            </a:r>
          </a:p>
          <a:p>
            <a:pPr marL="285750" indent="-285750">
              <a:buFont typeface="Arial" panose="020B0604020202020204" pitchFamily="34" charset="0"/>
              <a:buChar char="•"/>
            </a:pPr>
            <a:r>
              <a:rPr lang="en-US" sz="1800" b="0" i="0" u="none" strike="noStrike" baseline="0" dirty="0">
                <a:solidFill>
                  <a:srgbClr val="000000"/>
                </a:solidFill>
                <a:latin typeface="Arial" panose="020B0604020202020204" pitchFamily="34" charset="0"/>
                <a:cs typeface="Arial" panose="020B0604020202020204" pitchFamily="34" charset="0"/>
              </a:rPr>
              <a:t>For Example:</a:t>
            </a:r>
          </a:p>
          <a:p>
            <a:pPr marL="285750" indent="-285750">
              <a:buFont typeface="Arial" panose="020B0604020202020204" pitchFamily="34" charset="0"/>
              <a:buChar char="•"/>
            </a:pPr>
            <a:r>
              <a:rPr lang="en-US" sz="1800" b="0" i="0" u="none" strike="noStrike" baseline="0" dirty="0">
                <a:solidFill>
                  <a:srgbClr val="000000"/>
                </a:solidFill>
                <a:latin typeface="Arial" panose="020B0604020202020204" pitchFamily="34" charset="0"/>
                <a:cs typeface="Arial" panose="020B0604020202020204" pitchFamily="34" charset="0"/>
              </a:rPr>
              <a:t>If Delta=10, it indicates Delta = R/10 for holding time computation.</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68214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8D67E-792F-EB04-8069-7565D1400BC7}"/>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Slot length computation</a:t>
            </a:r>
            <a:endParaRPr lang="en-IN"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CEAA86DB-F8F9-B712-63BE-DE1DE20388D2}"/>
              </a:ext>
            </a:extLst>
          </p:cNvPr>
          <p:cNvSpPr>
            <a:spLocks noGrp="1"/>
          </p:cNvSpPr>
          <p:nvPr>
            <p:ph type="sldNum" sz="quarter" idx="12"/>
          </p:nvPr>
        </p:nvSpPr>
        <p:spPr/>
        <p:txBody>
          <a:bodyPr/>
          <a:lstStyle/>
          <a:p>
            <a:fld id="{DC660FAD-630A-40BB-A0C3-01001DFE1636}" type="slidenum">
              <a:rPr lang="en-IN" smtClean="0"/>
              <a:t>15</a:t>
            </a:fld>
            <a:endParaRPr lang="en-IN"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5579FCF-4C2B-F5BB-A3FE-47D3484D531F}"/>
                  </a:ext>
                </a:extLst>
              </p:cNvPr>
              <p:cNvSpPr txBox="1"/>
              <p:nvPr/>
            </p:nvSpPr>
            <p:spPr>
              <a:xfrm>
                <a:off x="6203418" y="1690688"/>
                <a:ext cx="5362474" cy="3708516"/>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Slot length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𝐿</m:t>
                        </m:r>
                      </m:e>
                      <m:sub>
                        <m:r>
                          <a:rPr lang="en-US" sz="1600" b="0" i="1" smtClean="0">
                            <a:latin typeface="Cambria Math" panose="02040503050406030204" pitchFamily="18" charset="0"/>
                            <a:cs typeface="Arial" panose="020B0604020202020204" pitchFamily="34" charset="0"/>
                          </a:rPr>
                          <m:t>𝑠𝑙𝑜𝑡</m:t>
                        </m:r>
                      </m:sub>
                    </m:sSub>
                    <m:r>
                      <a:rPr lang="en-US" sz="1600" b="0" i="1"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is estimated as transmission time plus propagation delay of largest T</a:t>
                </a:r>
                <a:r>
                  <a:rPr lang="en-US" sz="1600" i="0" dirty="0">
                    <a:latin typeface="Arial" panose="020B0604020202020204" pitchFamily="34" charset="0"/>
                    <a:cs typeface="Arial" panose="020B0604020202020204" pitchFamily="34" charset="0"/>
                  </a:rPr>
                  <a:t>x-</a:t>
                </a:r>
                <a:r>
                  <a:rPr lang="en-US" sz="1600" dirty="0">
                    <a:latin typeface="Arial" panose="020B0604020202020204" pitchFamily="34" charset="0"/>
                    <a:cs typeface="Arial" panose="020B0604020202020204" pitchFamily="34" charset="0"/>
                  </a:rPr>
                  <a:t>R</a:t>
                </a:r>
                <a:r>
                  <a:rPr lang="en-US" sz="1600" i="0" dirty="0">
                    <a:latin typeface="Arial" panose="020B0604020202020204" pitchFamily="34" charset="0"/>
                    <a:cs typeface="Arial" panose="020B0604020202020204" pitchFamily="34" charset="0"/>
                  </a:rPr>
                  <a:t>x</a:t>
                </a:r>
                <a:r>
                  <a:rPr lang="en-US" sz="1600" dirty="0">
                    <a:latin typeface="Arial" panose="020B0604020202020204" pitchFamily="34" charset="0"/>
                    <a:cs typeface="Arial" panose="020B0604020202020204" pitchFamily="34" charset="0"/>
                  </a:rPr>
                  <a:t> pairs involving in data transmission.</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Transmission time (µs) </a:t>
                </a:r>
                <a14:m>
                  <m:oMath xmlns:m="http://schemas.openxmlformats.org/officeDocument/2006/math">
                    <m:sSub>
                      <m:sSubPr>
                        <m:ctrlPr>
                          <a:rPr lang="en-US" sz="1600" b="0" i="1" dirty="0" smtClean="0">
                            <a:latin typeface="Cambria Math" panose="02040503050406030204" pitchFamily="18" charset="0"/>
                            <a:cs typeface="Arial" panose="020B0604020202020204" pitchFamily="34" charset="0"/>
                          </a:rPr>
                        </m:ctrlPr>
                      </m:sSubPr>
                      <m:e>
                        <m:r>
                          <m:rPr>
                            <m:sty m:val="p"/>
                          </m:rPr>
                          <a:rPr lang="en-US" sz="1600" b="0" i="0" dirty="0" smtClean="0">
                            <a:latin typeface="Cambria Math" panose="02040503050406030204" pitchFamily="18" charset="0"/>
                            <a:cs typeface="Arial" panose="020B0604020202020204" pitchFamily="34" charset="0"/>
                          </a:rPr>
                          <m:t>T</m:t>
                        </m:r>
                      </m:e>
                      <m:sub>
                        <m:r>
                          <m:rPr>
                            <m:sty m:val="p"/>
                          </m:rPr>
                          <a:rPr lang="en-US" sz="1600" b="0" i="0" dirty="0" smtClean="0">
                            <a:latin typeface="Cambria Math" panose="02040503050406030204" pitchFamily="18" charset="0"/>
                            <a:cs typeface="Arial" panose="020B0604020202020204" pitchFamily="34" charset="0"/>
                          </a:rPr>
                          <m:t>tx</m:t>
                        </m:r>
                      </m:sub>
                    </m:sSub>
                    <m:r>
                      <a:rPr lang="en-US" sz="1600" b="0" i="0" dirty="0" smtClean="0">
                        <a:latin typeface="Cambria Math" panose="02040503050406030204" pitchFamily="18" charset="0"/>
                        <a:cs typeface="Arial" panose="020B0604020202020204" pitchFamily="34" charset="0"/>
                      </a:rPr>
                      <m:t>=</m:t>
                    </m:r>
                    <m:f>
                      <m:fPr>
                        <m:ctrlPr>
                          <a:rPr lang="en-US" sz="1600" b="0" i="1" dirty="0" smtClean="0">
                            <a:latin typeface="Cambria Math" panose="02040503050406030204" pitchFamily="18" charset="0"/>
                            <a:cs typeface="Arial" panose="020B0604020202020204" pitchFamily="34" charset="0"/>
                          </a:rPr>
                        </m:ctrlPr>
                      </m:fPr>
                      <m:num>
                        <m:r>
                          <a:rPr lang="en-US" sz="1600" i="1" dirty="0" smtClean="0">
                            <a:latin typeface="Cambria Math" panose="02040503050406030204" pitchFamily="18" charset="0"/>
                            <a:cs typeface="Arial" panose="020B0604020202020204" pitchFamily="34" charset="0"/>
                          </a:rPr>
                          <m:t> </m:t>
                        </m:r>
                        <m:d>
                          <m:dPr>
                            <m:ctrlPr>
                              <a:rPr lang="en-US" sz="1600" b="0" i="1" dirty="0" smtClean="0">
                                <a:latin typeface="Cambria Math" panose="02040503050406030204" pitchFamily="18" charset="0"/>
                                <a:cs typeface="Arial" panose="020B0604020202020204" pitchFamily="34" charset="0"/>
                              </a:rPr>
                            </m:ctrlPr>
                          </m:dPr>
                          <m:e>
                            <m:r>
                              <a:rPr lang="en-US" sz="1600" b="0" i="1" dirty="0" smtClean="0">
                                <a:latin typeface="Cambria Math" panose="02040503050406030204" pitchFamily="18" charset="0"/>
                                <a:cs typeface="Arial" panose="020B0604020202020204" pitchFamily="34" charset="0"/>
                              </a:rPr>
                              <m:t>𝐴𝑝𝑝</m:t>
                            </m:r>
                            <m:r>
                              <a:rPr lang="en-US" sz="1600" b="0" i="1" dirty="0" smtClean="0">
                                <a:latin typeface="Cambria Math" panose="02040503050406030204" pitchFamily="18" charset="0"/>
                                <a:cs typeface="Arial" panose="020B0604020202020204" pitchFamily="34" charset="0"/>
                              </a:rPr>
                              <m:t>.</m:t>
                            </m:r>
                            <m:r>
                              <a:rPr lang="en-US" sz="1600" i="1" dirty="0" smtClean="0">
                                <a:latin typeface="Cambria Math" panose="02040503050406030204" pitchFamily="18" charset="0"/>
                                <a:cs typeface="Arial" panose="020B0604020202020204" pitchFamily="34" charset="0"/>
                              </a:rPr>
                              <m:t>𝑝𝑘𝑡</m:t>
                            </m:r>
                            <m:r>
                              <a:rPr lang="en-US" sz="1600" i="1" dirty="0" smtClean="0">
                                <a:latin typeface="Cambria Math" panose="02040503050406030204" pitchFamily="18" charset="0"/>
                                <a:cs typeface="Arial" panose="020B0604020202020204" pitchFamily="34" charset="0"/>
                              </a:rPr>
                              <m:t> </m:t>
                            </m:r>
                            <m:r>
                              <a:rPr lang="en-US" sz="1600" i="1" dirty="0" smtClean="0">
                                <a:latin typeface="Cambria Math" panose="02040503050406030204" pitchFamily="18" charset="0"/>
                                <a:cs typeface="Arial" panose="020B0604020202020204" pitchFamily="34" charset="0"/>
                              </a:rPr>
                              <m:t>𝑠𝑖𝑧𝑒</m:t>
                            </m:r>
                            <m:r>
                              <a:rPr lang="en-US" sz="1600" b="0" i="1" dirty="0" smtClean="0">
                                <a:latin typeface="Cambria Math" panose="02040503050406030204" pitchFamily="18" charset="0"/>
                                <a:cs typeface="Arial" panose="020B0604020202020204" pitchFamily="34" charset="0"/>
                              </a:rPr>
                              <m:t>+</m:t>
                            </m:r>
                            <m:r>
                              <a:rPr lang="en-US" sz="1600" i="1" dirty="0" smtClean="0">
                                <a:latin typeface="Cambria Math" panose="02040503050406030204" pitchFamily="18" charset="0"/>
                                <a:cs typeface="Arial" panose="020B0604020202020204" pitchFamily="34" charset="0"/>
                              </a:rPr>
                              <m:t>𝑜𝑣𝑒𝑟h𝑒𝑎𝑑</m:t>
                            </m:r>
                          </m:e>
                        </m:d>
                        <m:r>
                          <a:rPr lang="en-IN" sz="1600" b="0" i="1" dirty="0" smtClean="0">
                            <a:latin typeface="Cambria Math" panose="02040503050406030204" pitchFamily="18" charset="0"/>
                            <a:cs typeface="Arial" panose="020B0604020202020204" pitchFamily="34" charset="0"/>
                          </a:rPr>
                          <m:t>×</m:t>
                        </m:r>
                        <m:r>
                          <a:rPr lang="en-US" sz="1600" b="0" i="1" dirty="0" smtClean="0">
                            <a:latin typeface="Cambria Math" panose="02040503050406030204" pitchFamily="18" charset="0"/>
                            <a:cs typeface="Arial" panose="020B0604020202020204" pitchFamily="34" charset="0"/>
                          </a:rPr>
                          <m:t>8</m:t>
                        </m:r>
                        <m:r>
                          <a:rPr lang="en-US" sz="1600" i="1" dirty="0" smtClean="0">
                            <a:latin typeface="Cambria Math" panose="02040503050406030204" pitchFamily="18" charset="0"/>
                            <a:cs typeface="Arial" panose="020B0604020202020204" pitchFamily="34" charset="0"/>
                          </a:rPr>
                          <m:t> </m:t>
                        </m:r>
                      </m:num>
                      <m:den>
                        <m:r>
                          <a:rPr lang="en-US" sz="1600" b="0" i="1" dirty="0" smtClean="0">
                            <a:latin typeface="Cambria Math" panose="02040503050406030204" pitchFamily="18" charset="0"/>
                            <a:cs typeface="Arial" panose="020B0604020202020204" pitchFamily="34" charset="0"/>
                          </a:rPr>
                          <m:t>𝑝h𝑦</m:t>
                        </m:r>
                        <m:r>
                          <a:rPr lang="en-US" sz="1600" b="0" i="1" dirty="0" smtClean="0">
                            <a:latin typeface="Cambria Math" panose="02040503050406030204" pitchFamily="18" charset="0"/>
                            <a:cs typeface="Arial" panose="020B0604020202020204" pitchFamily="34" charset="0"/>
                          </a:rPr>
                          <m:t> </m:t>
                        </m:r>
                        <m:r>
                          <a:rPr lang="en-US" sz="1600" b="0" i="1" dirty="0" smtClean="0">
                            <a:latin typeface="Cambria Math" panose="02040503050406030204" pitchFamily="18" charset="0"/>
                            <a:cs typeface="Arial" panose="020B0604020202020204" pitchFamily="34" charset="0"/>
                          </a:rPr>
                          <m:t>𝑟𝑎𝑡𝑒</m:t>
                        </m:r>
                      </m:den>
                    </m:f>
                    <m:r>
                      <a:rPr lang="en-US" sz="1600" i="1" dirty="0" smtClean="0">
                        <a:latin typeface="Cambria Math" panose="02040503050406030204" pitchFamily="18" charset="0"/>
                        <a:cs typeface="Arial" panose="020B0604020202020204" pitchFamily="34" charset="0"/>
                      </a:rPr>
                      <m:t> </m:t>
                    </m:r>
                  </m:oMath>
                </a14:m>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Propagation delay (µs) </a:t>
                </a:r>
                <a14:m>
                  <m:oMath xmlns:m="http://schemas.openxmlformats.org/officeDocument/2006/math">
                    <m:r>
                      <a:rPr lang="en-US" sz="1600" b="0" i="1" smtClean="0">
                        <a:latin typeface="Cambria Math" panose="02040503050406030204" pitchFamily="18" charset="0"/>
                        <a:cs typeface="Arial" panose="020B0604020202020204" pitchFamily="34" charset="0"/>
                      </a:rPr>
                      <m:t>∆=</m:t>
                    </m:r>
                    <m:f>
                      <m:fPr>
                        <m:ctrlPr>
                          <a:rPr lang="en-US" sz="1600" b="0" i="1" smtClean="0">
                            <a:latin typeface="Cambria Math" panose="02040503050406030204" pitchFamily="18" charset="0"/>
                            <a:cs typeface="Arial" panose="020B0604020202020204" pitchFamily="34" charset="0"/>
                          </a:rPr>
                        </m:ctrlPr>
                      </m:fPr>
                      <m:num>
                        <m:r>
                          <a:rPr lang="en-US" sz="1600" b="0" i="1" smtClean="0">
                            <a:latin typeface="Cambria Math" panose="02040503050406030204" pitchFamily="18" charset="0"/>
                            <a:cs typeface="Arial" panose="020B0604020202020204" pitchFamily="34" charset="0"/>
                          </a:rPr>
                          <m:t>𝑑𝑖𝑠𝑡𝑎𝑛𝑐𝑒</m:t>
                        </m:r>
                      </m:num>
                      <m:den>
                        <m:r>
                          <a:rPr lang="en-US" sz="1600" b="0" i="1" smtClean="0">
                            <a:latin typeface="Cambria Math" panose="02040503050406030204" pitchFamily="18" charset="0"/>
                            <a:cs typeface="Arial" panose="020B0604020202020204" pitchFamily="34" charset="0"/>
                          </a:rPr>
                          <m:t>𝑠𝑝𝑒𝑒𝑑</m:t>
                        </m:r>
                      </m:den>
                    </m:f>
                  </m:oMath>
                </a14:m>
                <a:r>
                  <a:rPr lang="en-IN" sz="1600"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𝐿</m:t>
                        </m:r>
                      </m:e>
                      <m:sub>
                        <m:r>
                          <a:rPr lang="en-US" sz="1600" b="0" i="1" smtClean="0">
                            <a:latin typeface="Cambria Math" panose="02040503050406030204" pitchFamily="18" charset="0"/>
                          </a:rPr>
                          <m:t>𝑠𝑙𝑜𝑡</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m:rPr>
                            <m:sty m:val="p"/>
                          </m:rPr>
                          <a:rPr lang="en-US" sz="1600" b="0" i="0" smtClean="0">
                            <a:latin typeface="Cambria Math" panose="02040503050406030204" pitchFamily="18" charset="0"/>
                          </a:rPr>
                          <m:t>T</m:t>
                        </m:r>
                      </m:e>
                      <m:sub>
                        <m:r>
                          <m:rPr>
                            <m:sty m:val="p"/>
                          </m:rPr>
                          <a:rPr lang="en-US" sz="1600" b="0" i="0" smtClean="0">
                            <a:latin typeface="Cambria Math" panose="02040503050406030204" pitchFamily="18" charset="0"/>
                          </a:rPr>
                          <m:t>tx</m:t>
                        </m:r>
                      </m:sub>
                    </m:sSub>
                    <m:r>
                      <a:rPr lang="en-US" sz="1600" b="0" i="1" smtClean="0">
                        <a:latin typeface="Cambria Math" panose="02040503050406030204" pitchFamily="18" charset="0"/>
                      </a:rPr>
                      <m:t>+∆</m:t>
                    </m:r>
                  </m:oMath>
                </a14:m>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For case 1,</a:t>
                </a:r>
              </a:p>
              <a:p>
                <a:pPr marL="742950" lvl="1" indent="-285750">
                  <a:buFont typeface="Arial" panose="020B0604020202020204" pitchFamily="34" charset="0"/>
                  <a:buChar char="•"/>
                </a:pPr>
                <a:r>
                  <a:rPr lang="en-IN" sz="1500" b="0" dirty="0">
                    <a:latin typeface="Arial" panose="020B0604020202020204" pitchFamily="34" charset="0"/>
                    <a:cs typeface="Arial" panose="020B0604020202020204" pitchFamily="34" charset="0"/>
                  </a:rPr>
                  <a:t>Transmission time (μs)</a:t>
                </a:r>
                <a14:m>
                  <m:oMath xmlns:m="http://schemas.openxmlformats.org/officeDocument/2006/math">
                    <m:r>
                      <a:rPr lang="en-US" sz="1500" b="0" i="0" smtClean="0">
                        <a:latin typeface="Cambria Math" panose="02040503050406030204" pitchFamily="18" charset="0"/>
                        <a:cs typeface="Arial" panose="020B0604020202020204" pitchFamily="34" charset="0"/>
                      </a:rPr>
                      <m:t> </m:t>
                    </m:r>
                    <m:sSub>
                      <m:sSubPr>
                        <m:ctrlPr>
                          <a:rPr lang="en-US" sz="1500" b="0" i="1" smtClean="0">
                            <a:latin typeface="Cambria Math" panose="02040503050406030204" pitchFamily="18" charset="0"/>
                            <a:cs typeface="Arial" panose="020B0604020202020204" pitchFamily="34" charset="0"/>
                          </a:rPr>
                        </m:ctrlPr>
                      </m:sSubPr>
                      <m:e>
                        <m:r>
                          <m:rPr>
                            <m:sty m:val="p"/>
                          </m:rPr>
                          <a:rPr lang="en-US" sz="1500" b="0" i="0" smtClean="0">
                            <a:latin typeface="Cambria Math" panose="02040503050406030204" pitchFamily="18" charset="0"/>
                            <a:cs typeface="Arial" panose="020B0604020202020204" pitchFamily="34" charset="0"/>
                          </a:rPr>
                          <m:t>T</m:t>
                        </m:r>
                      </m:e>
                      <m:sub>
                        <m:r>
                          <m:rPr>
                            <m:sty m:val="p"/>
                          </m:rPr>
                          <a:rPr lang="en-US" sz="1500" b="0" i="0" smtClean="0">
                            <a:latin typeface="Cambria Math" panose="02040503050406030204" pitchFamily="18" charset="0"/>
                            <a:cs typeface="Arial" panose="020B0604020202020204" pitchFamily="34" charset="0"/>
                          </a:rPr>
                          <m:t>tx</m:t>
                        </m:r>
                      </m:sub>
                    </m:sSub>
                    <m:r>
                      <a:rPr lang="en-IN" sz="1500" b="0" i="0" smtClean="0">
                        <a:latin typeface="Cambria Math" panose="02040503050406030204" pitchFamily="18" charset="0"/>
                        <a:cs typeface="Arial" panose="020B0604020202020204" pitchFamily="34" charset="0"/>
                      </a:rPr>
                      <m:t>=</m:t>
                    </m:r>
                    <m:f>
                      <m:fPr>
                        <m:ctrlPr>
                          <a:rPr lang="en-IN" sz="1500" b="0" i="1" smtClean="0">
                            <a:latin typeface="Cambria Math" panose="02040503050406030204" pitchFamily="18" charset="0"/>
                            <a:cs typeface="Arial" panose="020B0604020202020204" pitchFamily="34" charset="0"/>
                          </a:rPr>
                        </m:ctrlPr>
                      </m:fPr>
                      <m:num>
                        <m:d>
                          <m:dPr>
                            <m:ctrlPr>
                              <a:rPr lang="en-US" sz="1500" b="0" i="1" smtClean="0">
                                <a:latin typeface="Cambria Math" panose="02040503050406030204" pitchFamily="18" charset="0"/>
                                <a:cs typeface="Arial" panose="020B0604020202020204" pitchFamily="34" charset="0"/>
                              </a:rPr>
                            </m:ctrlPr>
                          </m:dPr>
                          <m:e>
                            <m:r>
                              <a:rPr lang="en-US" sz="1500" b="0" i="0" smtClean="0">
                                <a:latin typeface="Cambria Math" panose="02040503050406030204" pitchFamily="18" charset="0"/>
                                <a:cs typeface="Arial" panose="020B0604020202020204" pitchFamily="34" charset="0"/>
                              </a:rPr>
                              <m:t>50+8+20</m:t>
                            </m:r>
                          </m:e>
                        </m:d>
                        <m:r>
                          <a:rPr lang="en-US" sz="1500" b="0" i="0" smtClean="0">
                            <a:latin typeface="Cambria Math" panose="02040503050406030204" pitchFamily="18" charset="0"/>
                            <a:cs typeface="Arial" panose="020B0604020202020204" pitchFamily="34" charset="0"/>
                          </a:rPr>
                          <m:t>×8</m:t>
                        </m:r>
                      </m:num>
                      <m:den>
                        <m:r>
                          <a:rPr lang="en-US" sz="1500" b="0" i="0" smtClean="0">
                            <a:latin typeface="Cambria Math" panose="02040503050406030204" pitchFamily="18" charset="0"/>
                            <a:cs typeface="Arial" panose="020B0604020202020204" pitchFamily="34" charset="0"/>
                          </a:rPr>
                          <m:t>0.02</m:t>
                        </m:r>
                      </m:den>
                    </m:f>
                    <m:r>
                      <a:rPr lang="en-IN" sz="1500" b="0" i="0" smtClean="0">
                        <a:latin typeface="Cambria Math" panose="02040503050406030204" pitchFamily="18" charset="0"/>
                        <a:cs typeface="Arial" panose="020B0604020202020204" pitchFamily="34" charset="0"/>
                      </a:rPr>
                      <m:t>=</m:t>
                    </m:r>
                    <m:r>
                      <a:rPr lang="en-US" sz="1500" b="0" i="0" smtClean="0">
                        <a:latin typeface="Cambria Math" panose="02040503050406030204" pitchFamily="18" charset="0"/>
                        <a:cs typeface="Arial" panose="020B0604020202020204" pitchFamily="34" charset="0"/>
                      </a:rPr>
                      <m:t>312</m:t>
                    </m:r>
                    <m:r>
                      <a:rPr lang="en-IN" sz="1500" b="0" i="0" smtClean="0">
                        <a:latin typeface="Cambria Math" panose="02040503050406030204" pitchFamily="18" charset="0"/>
                        <a:cs typeface="Arial" panose="020B0604020202020204" pitchFamily="34" charset="0"/>
                      </a:rPr>
                      <m:t>00</m:t>
                    </m:r>
                    <m:r>
                      <a:rPr lang="en-US" sz="1500" b="0" i="0" smtClean="0">
                        <a:latin typeface="Cambria Math" panose="02040503050406030204" pitchFamily="18" charset="0"/>
                        <a:cs typeface="Arial" panose="020B0604020202020204" pitchFamily="34" charset="0"/>
                      </a:rPr>
                      <m:t> </m:t>
                    </m:r>
                    <m:r>
                      <m:rPr>
                        <m:sty m:val="p"/>
                      </m:rPr>
                      <a:rPr lang="en-IN" sz="1500" b="0" i="0" smtClean="0">
                        <a:latin typeface="Cambria Math" panose="02040503050406030204" pitchFamily="18" charset="0"/>
                        <a:cs typeface="Arial" panose="020B0604020202020204" pitchFamily="34" charset="0"/>
                      </a:rPr>
                      <m:t>μs</m:t>
                    </m:r>
                  </m:oMath>
                </a14:m>
                <a:endParaRPr lang="en-US" sz="15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IN" sz="1500" dirty="0">
                    <a:latin typeface="Arial" panose="020B0604020202020204" pitchFamily="34" charset="0"/>
                    <a:cs typeface="Arial" panose="020B0604020202020204" pitchFamily="34" charset="0"/>
                  </a:rPr>
                  <a:t>Largest Tx-Rx pair is N1-N5.</a:t>
                </a:r>
              </a:p>
              <a:p>
                <a:pPr marL="742950" lvl="1" indent="-285750">
                  <a:buFont typeface="Arial" panose="020B0604020202020204" pitchFamily="34" charset="0"/>
                  <a:buChar char="•"/>
                </a:pPr>
                <a:r>
                  <a:rPr lang="en-IN" sz="1500" dirty="0">
                    <a:latin typeface="Arial" panose="020B0604020202020204" pitchFamily="34" charset="0"/>
                    <a:cs typeface="Arial" panose="020B0604020202020204" pitchFamily="34" charset="0"/>
                  </a:rPr>
                  <a:t>Propagation delay</a:t>
                </a:r>
                <a14:m>
                  <m:oMath xmlns:m="http://schemas.openxmlformats.org/officeDocument/2006/math">
                    <m:r>
                      <a:rPr lang="en-US" sz="1500" b="0" i="0" smtClean="0">
                        <a:latin typeface="Cambria Math" panose="02040503050406030204" pitchFamily="18" charset="0"/>
                        <a:cs typeface="Arial" panose="020B0604020202020204" pitchFamily="34" charset="0"/>
                      </a:rPr>
                      <m:t> </m:t>
                    </m:r>
                    <m:d>
                      <m:dPr>
                        <m:ctrlPr>
                          <a:rPr lang="en-US" sz="1500" b="0" i="1" smtClean="0">
                            <a:latin typeface="Cambria Math" panose="02040503050406030204" pitchFamily="18" charset="0"/>
                            <a:cs typeface="Arial" panose="020B0604020202020204" pitchFamily="34" charset="0"/>
                          </a:rPr>
                        </m:ctrlPr>
                      </m:dPr>
                      <m:e>
                        <m:r>
                          <a:rPr lang="en-US" sz="1500" b="0" i="0" smtClean="0">
                            <a:latin typeface="Cambria Math" panose="02040503050406030204" pitchFamily="18" charset="0"/>
                            <a:cs typeface="Arial" panose="020B0604020202020204" pitchFamily="34" charset="0"/>
                          </a:rPr>
                          <m:t>µ</m:t>
                        </m:r>
                        <m:r>
                          <m:rPr>
                            <m:sty m:val="p"/>
                          </m:rPr>
                          <a:rPr lang="en-US" sz="1500" b="0" i="0" smtClean="0">
                            <a:latin typeface="Cambria Math" panose="02040503050406030204" pitchFamily="18" charset="0"/>
                            <a:cs typeface="Arial" panose="020B0604020202020204" pitchFamily="34" charset="0"/>
                          </a:rPr>
                          <m:t>s</m:t>
                        </m:r>
                      </m:e>
                    </m:d>
                    <m:r>
                      <a:rPr lang="en-US" sz="1500" b="0" i="0" smtClean="0">
                        <a:latin typeface="Cambria Math" panose="02040503050406030204" pitchFamily="18" charset="0"/>
                        <a:cs typeface="Arial" panose="020B0604020202020204" pitchFamily="34" charset="0"/>
                      </a:rPr>
                      <m:t> </m:t>
                    </m:r>
                    <m:r>
                      <a:rPr lang="en-US" sz="1500" i="1">
                        <a:latin typeface="Cambria Math" panose="02040503050406030204" pitchFamily="18" charset="0"/>
                        <a:cs typeface="Arial" panose="020B0604020202020204" pitchFamily="34" charset="0"/>
                      </a:rPr>
                      <m:t>∆=</m:t>
                    </m:r>
                    <m:f>
                      <m:fPr>
                        <m:ctrlPr>
                          <a:rPr lang="en-IN" sz="1500" b="0" i="1" smtClean="0">
                            <a:latin typeface="Cambria Math" panose="02040503050406030204" pitchFamily="18" charset="0"/>
                            <a:cs typeface="Arial" panose="020B0604020202020204" pitchFamily="34" charset="0"/>
                          </a:rPr>
                        </m:ctrlPr>
                      </m:fPr>
                      <m:num>
                        <m:r>
                          <a:rPr lang="en-US" sz="1500" b="0" i="1" smtClean="0">
                            <a:latin typeface="Cambria Math" panose="02040503050406030204" pitchFamily="18" charset="0"/>
                            <a:cs typeface="Arial" panose="020B0604020202020204" pitchFamily="34" charset="0"/>
                          </a:rPr>
                          <m:t>136.0147</m:t>
                        </m:r>
                      </m:num>
                      <m:den>
                        <m:r>
                          <a:rPr lang="en-US" sz="1500" b="0" i="1" smtClean="0">
                            <a:latin typeface="Cambria Math" panose="02040503050406030204" pitchFamily="18" charset="0"/>
                            <a:cs typeface="Arial" panose="020B0604020202020204" pitchFamily="34" charset="0"/>
                          </a:rPr>
                          <m:t>1500</m:t>
                        </m:r>
                      </m:den>
                    </m:f>
                    <m:r>
                      <a:rPr lang="en-IN" sz="1500" b="0" i="1" smtClean="0">
                        <a:latin typeface="Cambria Math" panose="02040503050406030204" pitchFamily="18" charset="0"/>
                        <a:cs typeface="Arial" panose="020B0604020202020204" pitchFamily="34" charset="0"/>
                      </a:rPr>
                      <m:t>=</m:t>
                    </m:r>
                    <m:r>
                      <a:rPr lang="en-US" sz="1500" b="0" i="0" smtClean="0">
                        <a:latin typeface="Cambria Math" panose="02040503050406030204" pitchFamily="18" charset="0"/>
                        <a:cs typeface="Arial" panose="020B0604020202020204" pitchFamily="34" charset="0"/>
                      </a:rPr>
                      <m:t>90676.47µ</m:t>
                    </m:r>
                    <m:r>
                      <m:rPr>
                        <m:sty m:val="p"/>
                      </m:rPr>
                      <a:rPr lang="en-US" sz="1500" b="0" i="0" smtClean="0">
                        <a:latin typeface="Cambria Math" panose="02040503050406030204" pitchFamily="18" charset="0"/>
                        <a:cs typeface="Arial" panose="020B0604020202020204" pitchFamily="34" charset="0"/>
                      </a:rPr>
                      <m:t>s</m:t>
                    </m:r>
                  </m:oMath>
                </a14:m>
                <a:endParaRPr lang="en-IN" sz="15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14:m>
                  <m:oMath xmlns:m="http://schemas.openxmlformats.org/officeDocument/2006/math">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𝐿</m:t>
                        </m:r>
                      </m:e>
                      <m:sub>
                        <m:r>
                          <a:rPr lang="en-US" sz="1500" b="0" i="1" smtClean="0">
                            <a:latin typeface="Cambria Math" panose="02040503050406030204" pitchFamily="18" charset="0"/>
                          </a:rPr>
                          <m:t>𝑠𝑙𝑜𝑡</m:t>
                        </m:r>
                      </m:sub>
                    </m:sSub>
                    <m:r>
                      <a:rPr lang="en-US" sz="1500" b="0" i="1" smtClean="0">
                        <a:latin typeface="Cambria Math" panose="02040503050406030204" pitchFamily="18" charset="0"/>
                      </a:rPr>
                      <m:t>=31200+</m:t>
                    </m:r>
                    <m:r>
                      <a:rPr lang="en-US" sz="1500">
                        <a:latin typeface="Cambria Math" panose="02040503050406030204" pitchFamily="18" charset="0"/>
                        <a:cs typeface="Arial" panose="020B0604020202020204" pitchFamily="34" charset="0"/>
                      </a:rPr>
                      <m:t>90676.47</m:t>
                    </m:r>
                    <m:r>
                      <a:rPr lang="en-US" sz="1500" b="0" i="1" smtClean="0">
                        <a:latin typeface="Cambria Math" panose="02040503050406030204" pitchFamily="18" charset="0"/>
                      </a:rPr>
                      <m:t>=121876.47µ</m:t>
                    </m:r>
                    <m:r>
                      <a:rPr lang="en-US" sz="1500" b="0" i="1" smtClean="0">
                        <a:latin typeface="Cambria Math" panose="02040503050406030204" pitchFamily="18" charset="0"/>
                      </a:rPr>
                      <m:t>𝑠</m:t>
                    </m:r>
                    <m:r>
                      <a:rPr lang="en-US" sz="1500" b="0" i="1" smtClean="0">
                        <a:latin typeface="Cambria Math" panose="02040503050406030204" pitchFamily="18" charset="0"/>
                        <a:ea typeface="Cambria Math" panose="02040503050406030204" pitchFamily="18" charset="0"/>
                      </a:rPr>
                      <m:t>≈121877µ</m:t>
                    </m:r>
                    <m:r>
                      <a:rPr lang="en-US" sz="1500" b="0" i="1" smtClean="0">
                        <a:latin typeface="Cambria Math" panose="02040503050406030204" pitchFamily="18" charset="0"/>
                        <a:ea typeface="Cambria Math" panose="02040503050406030204" pitchFamily="18" charset="0"/>
                      </a:rPr>
                      <m:t>𝑠</m:t>
                    </m:r>
                  </m:oMath>
                </a14:m>
                <a:endParaRPr lang="en-IN" sz="1500" dirty="0">
                  <a:latin typeface="Arial" panose="020B0604020202020204" pitchFamily="34" charset="0"/>
                  <a:cs typeface="Arial" panose="020B0604020202020204" pitchFamily="34" charset="0"/>
                </a:endParaRPr>
              </a:p>
            </p:txBody>
          </p:sp>
        </mc:Choice>
        <mc:Fallback xmlns="">
          <p:sp>
            <p:nvSpPr>
              <p:cNvPr id="13" name="TextBox 12">
                <a:extLst>
                  <a:ext uri="{FF2B5EF4-FFF2-40B4-BE49-F238E27FC236}">
                    <a16:creationId xmlns:a16="http://schemas.microsoft.com/office/drawing/2014/main" id="{55579FCF-4C2B-F5BB-A3FE-47D3484D531F}"/>
                  </a:ext>
                </a:extLst>
              </p:cNvPr>
              <p:cNvSpPr txBox="1">
                <a:spLocks noRot="1" noChangeAspect="1" noMove="1" noResize="1" noEditPoints="1" noAdjustHandles="1" noChangeArrowheads="1" noChangeShapeType="1" noTextEdit="1"/>
              </p:cNvSpPr>
              <p:nvPr/>
            </p:nvSpPr>
            <p:spPr>
              <a:xfrm>
                <a:off x="6203418" y="1690688"/>
                <a:ext cx="5362474" cy="3708516"/>
              </a:xfrm>
              <a:prstGeom prst="rect">
                <a:avLst/>
              </a:prstGeom>
              <a:blipFill>
                <a:blip r:embed="rId2"/>
                <a:stretch>
                  <a:fillRect l="-455" t="-493" r="-1251"/>
                </a:stretch>
              </a:blipFill>
            </p:spPr>
            <p:txBody>
              <a:bodyPr/>
              <a:lstStyle/>
              <a:p>
                <a:r>
                  <a:rPr lang="en-IN">
                    <a:noFill/>
                  </a:rPr>
                  <a:t> </a:t>
                </a:r>
              </a:p>
            </p:txBody>
          </p:sp>
        </mc:Fallback>
      </mc:AlternateContent>
      <p:pic>
        <p:nvPicPr>
          <p:cNvPr id="8" name="Picture 7">
            <a:extLst>
              <a:ext uri="{FF2B5EF4-FFF2-40B4-BE49-F238E27FC236}">
                <a16:creationId xmlns:a16="http://schemas.microsoft.com/office/drawing/2014/main" id="{6DF79DE8-F0DF-293C-FE69-1F052298479D}"/>
              </a:ext>
            </a:extLst>
          </p:cNvPr>
          <p:cNvPicPr>
            <a:picLocks noChangeAspect="1"/>
          </p:cNvPicPr>
          <p:nvPr/>
        </p:nvPicPr>
        <p:blipFill>
          <a:blip r:embed="rId3"/>
          <a:stretch>
            <a:fillRect/>
          </a:stretch>
        </p:blipFill>
        <p:spPr>
          <a:xfrm>
            <a:off x="626108" y="1930892"/>
            <a:ext cx="5045128" cy="3090287"/>
          </a:xfrm>
          <a:prstGeom prst="rect">
            <a:avLst/>
          </a:prstGeom>
        </p:spPr>
      </p:pic>
      <p:sp>
        <p:nvSpPr>
          <p:cNvPr id="9" name="Rectangle 8">
            <a:extLst>
              <a:ext uri="{FF2B5EF4-FFF2-40B4-BE49-F238E27FC236}">
                <a16:creationId xmlns:a16="http://schemas.microsoft.com/office/drawing/2014/main" id="{652921B6-2076-DE35-07B5-5324966C4A58}"/>
              </a:ext>
            </a:extLst>
          </p:cNvPr>
          <p:cNvSpPr/>
          <p:nvPr/>
        </p:nvSpPr>
        <p:spPr>
          <a:xfrm>
            <a:off x="1636295" y="4122821"/>
            <a:ext cx="3609473" cy="36896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15132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8262-E12E-3667-9B26-31E7FB1ACE36}"/>
              </a:ext>
            </a:extLst>
          </p:cNvPr>
          <p:cNvSpPr>
            <a:spLocks noGrp="1"/>
          </p:cNvSpPr>
          <p:nvPr>
            <p:ph type="title"/>
          </p:nvPr>
        </p:nvSpPr>
        <p:spPr>
          <a:xfrm>
            <a:off x="838200" y="605217"/>
            <a:ext cx="10515600" cy="965964"/>
          </a:xfrm>
        </p:spPr>
        <p:txBody>
          <a:bodyPr>
            <a:normAutofit/>
          </a:bodyPr>
          <a:lstStyle/>
          <a:p>
            <a:r>
              <a:rPr lang="en-US" dirty="0">
                <a:latin typeface="Arial" panose="020B0604020202020204" pitchFamily="34" charset="0"/>
                <a:cs typeface="Arial" panose="020B0604020202020204" pitchFamily="34" charset="0"/>
              </a:rPr>
              <a:t>DBR Metrics Table in NetSim</a:t>
            </a:r>
            <a:endParaRPr lang="en-IN"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036837C9-1EF2-542F-8B20-A4853A4BA65C}"/>
              </a:ext>
            </a:extLst>
          </p:cNvPr>
          <p:cNvSpPr txBox="1"/>
          <p:nvPr/>
        </p:nvSpPr>
        <p:spPr>
          <a:xfrm>
            <a:off x="983235" y="4432746"/>
            <a:ext cx="10370565" cy="1923604"/>
          </a:xfrm>
          <a:prstGeom prst="rect">
            <a:avLst/>
          </a:prstGeom>
          <a:noFill/>
        </p:spPr>
        <p:txBody>
          <a:bodyPr wrap="square" rtlCol="0">
            <a:spAutoFit/>
          </a:bodyPr>
          <a:lstStyle/>
          <a:p>
            <a:pPr marL="285750" indent="-285750">
              <a:buFont typeface="Arial" panose="020B0604020202020204" pitchFamily="34" charset="0"/>
              <a:buChar char="•"/>
            </a:pPr>
            <a:r>
              <a:rPr lang="en-US" sz="1700" dirty="0">
                <a:latin typeface="Arial" panose="020B0604020202020204" pitchFamily="34" charset="0"/>
                <a:cs typeface="Arial" panose="020B0604020202020204" pitchFamily="34" charset="0"/>
              </a:rPr>
              <a:t>Source node N1 generates 100 packets which are transmitted to N2, N3 and N4.</a:t>
            </a:r>
          </a:p>
          <a:p>
            <a:pPr marL="285750" indent="-285750">
              <a:buFont typeface="Arial" panose="020B0604020202020204" pitchFamily="34" charset="0"/>
              <a:buChar char="•"/>
            </a:pPr>
            <a:r>
              <a:rPr lang="en-US" sz="1700" dirty="0">
                <a:latin typeface="Arial" panose="020B0604020202020204" pitchFamily="34" charset="0"/>
                <a:cs typeface="Arial" panose="020B0604020202020204" pitchFamily="34" charset="0"/>
              </a:rPr>
              <a:t>N2 receives 200 packets from neighboring nodes. 100 packets are dropped which are consider as unqualified packet dropped and 100 packets are dropped from q1.</a:t>
            </a:r>
          </a:p>
          <a:p>
            <a:pPr marL="285750" indent="-285750">
              <a:buFont typeface="Arial" panose="020B0604020202020204" pitchFamily="34" charset="0"/>
              <a:buChar char="•"/>
            </a:pPr>
            <a:r>
              <a:rPr lang="en-US" sz="1700" dirty="0">
                <a:latin typeface="Arial" panose="020B0604020202020204" pitchFamily="34" charset="0"/>
                <a:cs typeface="Arial" panose="020B0604020202020204" pitchFamily="34" charset="0"/>
              </a:rPr>
              <a:t>N3 forwards 100 packets which has the lowest depth to destination. It receives 100 packets from source N1.</a:t>
            </a:r>
          </a:p>
          <a:p>
            <a:pPr marL="285750" indent="-285750">
              <a:buFont typeface="Arial" panose="020B0604020202020204" pitchFamily="34" charset="0"/>
              <a:buChar char="•"/>
            </a:pPr>
            <a:r>
              <a:rPr lang="en-US" sz="1700" dirty="0">
                <a:latin typeface="Arial" panose="020B0604020202020204" pitchFamily="34" charset="0"/>
                <a:cs typeface="Arial" panose="020B0604020202020204" pitchFamily="34" charset="0"/>
              </a:rPr>
              <a:t>N4 receives 200 packets and drops the packets since its unqualified node in packet transmission.</a:t>
            </a:r>
          </a:p>
          <a:p>
            <a:pPr marL="285750" indent="-285750">
              <a:buFont typeface="Arial" panose="020B0604020202020204" pitchFamily="34" charset="0"/>
              <a:buChar char="•"/>
            </a:pPr>
            <a:r>
              <a:rPr lang="en-US" sz="1700" dirty="0">
                <a:latin typeface="Arial" panose="020B0604020202020204" pitchFamily="34" charset="0"/>
                <a:cs typeface="Arial" panose="020B0604020202020204" pitchFamily="34" charset="0"/>
              </a:rPr>
              <a:t>N5 is the destination node and receives 100 packets from N3.</a:t>
            </a:r>
            <a:endParaRPr lang="en-IN" sz="1700"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6EEBF114-12F4-1D38-1D18-7A61EF342EDD}"/>
              </a:ext>
            </a:extLst>
          </p:cNvPr>
          <p:cNvSpPr>
            <a:spLocks noGrp="1"/>
          </p:cNvSpPr>
          <p:nvPr>
            <p:ph type="sldNum" sz="quarter" idx="12"/>
          </p:nvPr>
        </p:nvSpPr>
        <p:spPr/>
        <p:txBody>
          <a:bodyPr/>
          <a:lstStyle/>
          <a:p>
            <a:fld id="{DC660FAD-630A-40BB-A0C3-01001DFE1636}" type="slidenum">
              <a:rPr lang="en-IN" smtClean="0"/>
              <a:t>16</a:t>
            </a:fld>
            <a:endParaRPr lang="en-IN" dirty="0"/>
          </a:p>
        </p:txBody>
      </p:sp>
      <p:pic>
        <p:nvPicPr>
          <p:cNvPr id="9" name="Content Placeholder 8">
            <a:extLst>
              <a:ext uri="{FF2B5EF4-FFF2-40B4-BE49-F238E27FC236}">
                <a16:creationId xmlns:a16="http://schemas.microsoft.com/office/drawing/2014/main" id="{751AD303-6671-04CC-1EFE-5E7A83E54F39}"/>
              </a:ext>
            </a:extLst>
          </p:cNvPr>
          <p:cNvPicPr>
            <a:picLocks noGrp="1" noChangeAspect="1"/>
          </p:cNvPicPr>
          <p:nvPr>
            <p:ph idx="1"/>
          </p:nvPr>
        </p:nvPicPr>
        <p:blipFill>
          <a:blip r:embed="rId2"/>
          <a:stretch>
            <a:fillRect/>
          </a:stretch>
        </p:blipFill>
        <p:spPr>
          <a:xfrm>
            <a:off x="983235" y="2313672"/>
            <a:ext cx="10021650" cy="1688017"/>
          </a:xfrm>
        </p:spPr>
      </p:pic>
      <p:sp>
        <p:nvSpPr>
          <p:cNvPr id="10" name="TextBox 9">
            <a:extLst>
              <a:ext uri="{FF2B5EF4-FFF2-40B4-BE49-F238E27FC236}">
                <a16:creationId xmlns:a16="http://schemas.microsoft.com/office/drawing/2014/main" id="{7266FC1F-02EB-FCBB-1A19-BA97AC79CFC1}"/>
              </a:ext>
            </a:extLst>
          </p:cNvPr>
          <p:cNvSpPr txBox="1"/>
          <p:nvPr/>
        </p:nvSpPr>
        <p:spPr>
          <a:xfrm>
            <a:off x="983235" y="1724142"/>
            <a:ext cx="7876643" cy="353943"/>
          </a:xfrm>
          <a:prstGeom prst="rect">
            <a:avLst/>
          </a:prstGeom>
          <a:noFill/>
        </p:spPr>
        <p:txBody>
          <a:bodyPr wrap="none" rtlCol="0">
            <a:spAutoFit/>
          </a:bodyPr>
          <a:lstStyle/>
          <a:p>
            <a:r>
              <a:rPr lang="en-US" sz="1700" dirty="0">
                <a:latin typeface="Arial" panose="020B0604020202020204" pitchFamily="34" charset="0"/>
                <a:cs typeface="Arial" panose="020B0604020202020204" pitchFamily="34" charset="0"/>
              </a:rPr>
              <a:t>Go to Additional Metrics tab &gt; </a:t>
            </a:r>
            <a:r>
              <a:rPr lang="en-US" sz="1700" dirty="0" err="1">
                <a:latin typeface="Arial" panose="020B0604020202020204" pitchFamily="34" charset="0"/>
                <a:cs typeface="Arial" panose="020B0604020202020204" pitchFamily="34" charset="0"/>
              </a:rPr>
              <a:t>DBR_Metrics</a:t>
            </a:r>
            <a:r>
              <a:rPr lang="en-US" sz="1700" dirty="0">
                <a:latin typeface="Arial" panose="020B0604020202020204" pitchFamily="34" charset="0"/>
                <a:cs typeface="Arial" panose="020B0604020202020204" pitchFamily="34" charset="0"/>
              </a:rPr>
              <a:t> section from the results dashboard.</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1389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068-3700-6731-1880-7701F9E64FF5}"/>
              </a:ext>
            </a:extLst>
          </p:cNvPr>
          <p:cNvSpPr>
            <a:spLocks noGrp="1"/>
          </p:cNvSpPr>
          <p:nvPr>
            <p:ph type="title"/>
          </p:nvPr>
        </p:nvSpPr>
        <p:spPr>
          <a:xfrm>
            <a:off x="838200" y="513435"/>
            <a:ext cx="10515600" cy="1084064"/>
          </a:xfrm>
        </p:spPr>
        <p:txBody>
          <a:bodyPr/>
          <a:lstStyle/>
          <a:p>
            <a:r>
              <a:rPr lang="en-US" dirty="0">
                <a:latin typeface="Arial" panose="020B0604020202020204" pitchFamily="34" charset="0"/>
                <a:cs typeface="Arial" panose="020B0604020202020204" pitchFamily="34" charset="0"/>
              </a:rPr>
              <a:t>DBR log file in NetSim</a:t>
            </a:r>
            <a:endParaRPr lang="en-IN"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45283F9-D09C-E900-06D7-AFB616C7E821}"/>
                  </a:ext>
                </a:extLst>
              </p:cNvPr>
              <p:cNvSpPr txBox="1"/>
              <p:nvPr/>
            </p:nvSpPr>
            <p:spPr>
              <a:xfrm>
                <a:off x="838200" y="3689636"/>
                <a:ext cx="10351770" cy="2819746"/>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DBR log file gives us route information in DBR protocol.</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First column indicates the time stamp which shows the time at which packet reception takes place at receiver node.</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E.g.: Node 4 received packet from Node 1 at </a:t>
                </a:r>
                <a14:m>
                  <m:oMath xmlns:m="http://schemas.openxmlformats.org/officeDocument/2006/math">
                    <m:r>
                      <a:rPr lang="en-US" sz="1600" i="1" dirty="0" smtClean="0">
                        <a:latin typeface="Cambria Math" panose="02040503050406030204" pitchFamily="18" charset="0"/>
                      </a:rPr>
                      <m:t>4</m:t>
                    </m:r>
                    <m:r>
                      <a:rPr lang="en-US" sz="1600" b="0" i="1" dirty="0" smtClean="0">
                        <a:latin typeface="Cambria Math" panose="02040503050406030204" pitchFamily="18" charset="0"/>
                      </a:rPr>
                      <m:t>6820.549</m:t>
                    </m:r>
                    <m:r>
                      <a:rPr lang="en-US" sz="1600" i="1" dirty="0" smtClean="0">
                        <a:latin typeface="Cambria Math" panose="02040503050406030204" pitchFamily="18" charset="0"/>
                      </a:rPr>
                      <m:t>µ</m:t>
                    </m:r>
                    <m:r>
                      <a:rPr lang="en-US" sz="1600" i="1" dirty="0" smtClean="0">
                        <a:latin typeface="Cambria Math" panose="02040503050406030204" pitchFamily="18" charset="0"/>
                      </a:rPr>
                      <m:t>𝑠</m:t>
                    </m:r>
                  </m:oMath>
                </a14:m>
                <a:endParaRPr lang="en-US" sz="1600" dirty="0">
                  <a:latin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Second column indicates Application Id. Third column indicates Packet Id for each packet sent from source.</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Fourth column indicates Transmitter Id. Fifth column indicates Receiver Id.</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Sixth column indicates Transmitter Depth or Depth embedded in packet(</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𝑑</m:t>
                        </m:r>
                      </m:e>
                      <m:sub>
                        <m:r>
                          <a:rPr lang="en-US" sz="1600" b="0" i="1" smtClean="0">
                            <a:latin typeface="Cambria Math" panose="02040503050406030204" pitchFamily="18" charset="0"/>
                            <a:cs typeface="Arial" panose="020B0604020202020204" pitchFamily="34" charset="0"/>
                          </a:rPr>
                          <m:t>𝑝</m:t>
                        </m:r>
                      </m:sub>
                    </m:sSub>
                    <m:r>
                      <a:rPr lang="en-US" sz="1600" b="0" i="1" smtClean="0">
                        <a:latin typeface="Cambria Math" panose="02040503050406030204" pitchFamily="18" charset="0"/>
                        <a:cs typeface="Arial" panose="020B0604020202020204" pitchFamily="34" charset="0"/>
                      </a:rPr>
                      <m:t>).</m:t>
                    </m:r>
                  </m:oMath>
                </a14:m>
                <a:endParaRPr lang="en-US" sz="1600" b="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Seventh column indicates Receiver Depth or current Node’s depth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𝑑</m:t>
                        </m:r>
                      </m:e>
                      <m:sub>
                        <m:r>
                          <a:rPr lang="en-US" sz="1600" b="0" i="1" smtClean="0">
                            <a:latin typeface="Cambria Math" panose="02040503050406030204" pitchFamily="18" charset="0"/>
                            <a:cs typeface="Arial" panose="020B0604020202020204" pitchFamily="34" charset="0"/>
                          </a:rPr>
                          <m:t>𝑐</m:t>
                        </m:r>
                      </m:sub>
                    </m:sSub>
                    <m:r>
                      <a:rPr lang="en-US" sz="1600" b="0" i="1" smtClean="0">
                        <a:latin typeface="Cambria Math" panose="02040503050406030204" pitchFamily="18" charset="0"/>
                        <a:cs typeface="Arial" panose="020B0604020202020204" pitchFamily="34" charset="0"/>
                      </a:rPr>
                      <m:t>).  </m:t>
                    </m:r>
                  </m:oMath>
                </a14:m>
                <a:endParaRPr lang="en-US" sz="1600" i="1" dirty="0">
                  <a:latin typeface="Cambria Math" panose="02040503050406030204" pitchFamily="18"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Eighth column indicates the holding time of the packet at Receiver Id.</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Ninth column indicates the sending time of the packet from Receiver Id.</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Tenth column indicates Remarks that gives information on packet route information using DBR protocol.</a:t>
                </a:r>
              </a:p>
            </p:txBody>
          </p:sp>
        </mc:Choice>
        <mc:Fallback xmlns="">
          <p:sp>
            <p:nvSpPr>
              <p:cNvPr id="6" name="TextBox 5">
                <a:extLst>
                  <a:ext uri="{FF2B5EF4-FFF2-40B4-BE49-F238E27FC236}">
                    <a16:creationId xmlns:a16="http://schemas.microsoft.com/office/drawing/2014/main" id="{545283F9-D09C-E900-06D7-AFB616C7E821}"/>
                  </a:ext>
                </a:extLst>
              </p:cNvPr>
              <p:cNvSpPr txBox="1">
                <a:spLocks noRot="1" noChangeAspect="1" noMove="1" noResize="1" noEditPoints="1" noAdjustHandles="1" noChangeArrowheads="1" noChangeShapeType="1" noTextEdit="1"/>
              </p:cNvSpPr>
              <p:nvPr/>
            </p:nvSpPr>
            <p:spPr>
              <a:xfrm>
                <a:off x="838200" y="3689636"/>
                <a:ext cx="10351770" cy="2819746"/>
              </a:xfrm>
              <a:prstGeom prst="rect">
                <a:avLst/>
              </a:prstGeom>
              <a:blipFill>
                <a:blip r:embed="rId3"/>
                <a:stretch>
                  <a:fillRect l="-236" t="-648" b="-1944"/>
                </a:stretch>
              </a:blipFill>
            </p:spPr>
            <p:txBody>
              <a:bodyPr/>
              <a:lstStyle/>
              <a:p>
                <a:r>
                  <a:rPr lang="en-IN">
                    <a:noFill/>
                  </a:rPr>
                  <a:t> </a:t>
                </a:r>
              </a:p>
            </p:txBody>
          </p:sp>
        </mc:Fallback>
      </mc:AlternateContent>
      <p:sp>
        <p:nvSpPr>
          <p:cNvPr id="3" name="Slide Number Placeholder 2">
            <a:extLst>
              <a:ext uri="{FF2B5EF4-FFF2-40B4-BE49-F238E27FC236}">
                <a16:creationId xmlns:a16="http://schemas.microsoft.com/office/drawing/2014/main" id="{E3D49600-5014-15FE-28C0-C26B095D0B96}"/>
              </a:ext>
            </a:extLst>
          </p:cNvPr>
          <p:cNvSpPr>
            <a:spLocks noGrp="1"/>
          </p:cNvSpPr>
          <p:nvPr>
            <p:ph type="sldNum" sz="quarter" idx="12"/>
          </p:nvPr>
        </p:nvSpPr>
        <p:spPr/>
        <p:txBody>
          <a:bodyPr/>
          <a:lstStyle/>
          <a:p>
            <a:fld id="{DC660FAD-630A-40BB-A0C3-01001DFE1636}" type="slidenum">
              <a:rPr lang="en-IN" smtClean="0"/>
              <a:t>17</a:t>
            </a:fld>
            <a:endParaRPr lang="en-IN" dirty="0"/>
          </a:p>
        </p:txBody>
      </p:sp>
      <p:pic>
        <p:nvPicPr>
          <p:cNvPr id="8" name="Content Placeholder 7">
            <a:extLst>
              <a:ext uri="{FF2B5EF4-FFF2-40B4-BE49-F238E27FC236}">
                <a16:creationId xmlns:a16="http://schemas.microsoft.com/office/drawing/2014/main" id="{4F053F50-9D3F-CBC3-95AA-4D89F829B3E1}"/>
              </a:ext>
            </a:extLst>
          </p:cNvPr>
          <p:cNvPicPr>
            <a:picLocks noGrp="1" noChangeAspect="1"/>
          </p:cNvPicPr>
          <p:nvPr>
            <p:ph idx="1"/>
          </p:nvPr>
        </p:nvPicPr>
        <p:blipFill>
          <a:blip r:embed="rId4"/>
          <a:stretch>
            <a:fillRect/>
          </a:stretch>
        </p:blipFill>
        <p:spPr>
          <a:xfrm>
            <a:off x="838200" y="1766888"/>
            <a:ext cx="10515600" cy="1735660"/>
          </a:xfrm>
        </p:spPr>
      </p:pic>
    </p:spTree>
    <p:extLst>
      <p:ext uri="{BB962C8B-B14F-4D97-AF65-F5344CB8AC3E}">
        <p14:creationId xmlns:p14="http://schemas.microsoft.com/office/powerpoint/2010/main" val="3919547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B1AFB-D8B6-6B69-3479-6735A9DC831C}"/>
              </a:ext>
            </a:extLst>
          </p:cNvPr>
          <p:cNvSpPr>
            <a:spLocks noGrp="1"/>
          </p:cNvSpPr>
          <p:nvPr>
            <p:ph type="title"/>
          </p:nvPr>
        </p:nvSpPr>
        <p:spPr>
          <a:xfrm>
            <a:off x="869270" y="531963"/>
            <a:ext cx="10515600" cy="900967"/>
          </a:xfrm>
        </p:spPr>
        <p:txBody>
          <a:bodyPr/>
          <a:lstStyle/>
          <a:p>
            <a:r>
              <a:rPr lang="en-US" dirty="0">
                <a:latin typeface="Arial" panose="020B0604020202020204" pitchFamily="34" charset="0"/>
                <a:cs typeface="Arial" panose="020B0604020202020204" pitchFamily="34" charset="0"/>
              </a:rPr>
              <a:t>NetSim Results</a:t>
            </a:r>
            <a:endParaRPr lang="en-IN"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7E1C089D-AA6B-1182-C85E-4A1B393CC29E}"/>
              </a:ext>
            </a:extLst>
          </p:cNvPr>
          <p:cNvSpPr txBox="1"/>
          <p:nvPr/>
        </p:nvSpPr>
        <p:spPr>
          <a:xfrm>
            <a:off x="3188953" y="5217156"/>
            <a:ext cx="1789043" cy="383623"/>
          </a:xfrm>
          <a:prstGeom prst="rect">
            <a:avLst/>
          </a:prstGeom>
          <a:noFill/>
        </p:spPr>
        <p:txBody>
          <a:bodyPr wrap="square" rtlCol="0">
            <a:spAutoFit/>
          </a:bodyPr>
          <a:lstStyle/>
          <a:p>
            <a:r>
              <a:rPr lang="en-US" dirty="0">
                <a:solidFill>
                  <a:schemeClr val="accent1"/>
                </a:solidFill>
                <a:latin typeface="Arial" panose="020B0604020202020204" pitchFamily="34" charset="0"/>
                <a:cs typeface="Arial" panose="020B0604020202020204" pitchFamily="34" charset="0"/>
              </a:rPr>
              <a:t>Packet Trace</a:t>
            </a:r>
            <a:endParaRPr lang="en-IN" dirty="0">
              <a:solidFill>
                <a:schemeClr val="accent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B979BE6-2745-BE37-4360-D0251B2ABE72}"/>
              </a:ext>
            </a:extLst>
          </p:cNvPr>
          <p:cNvSpPr txBox="1"/>
          <p:nvPr/>
        </p:nvSpPr>
        <p:spPr>
          <a:xfrm>
            <a:off x="7672966" y="5212923"/>
            <a:ext cx="1789043" cy="383623"/>
          </a:xfrm>
          <a:prstGeom prst="rect">
            <a:avLst/>
          </a:prstGeom>
          <a:noFill/>
        </p:spPr>
        <p:txBody>
          <a:bodyPr wrap="square" rtlCol="0">
            <a:spAutoFit/>
          </a:bodyPr>
          <a:lstStyle/>
          <a:p>
            <a:r>
              <a:rPr lang="en-US" dirty="0">
                <a:solidFill>
                  <a:schemeClr val="accent1"/>
                </a:solidFill>
                <a:latin typeface="Arial" panose="020B0604020202020204" pitchFamily="34" charset="0"/>
                <a:cs typeface="Arial" panose="020B0604020202020204" pitchFamily="34" charset="0"/>
              </a:rPr>
              <a:t>Event Trace</a:t>
            </a:r>
            <a:endParaRPr lang="en-IN" dirty="0">
              <a:solidFill>
                <a:schemeClr val="accent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01D0109-2581-92BD-9A15-4A5B248DFE17}"/>
              </a:ext>
            </a:extLst>
          </p:cNvPr>
          <p:cNvSpPr txBox="1"/>
          <p:nvPr/>
        </p:nvSpPr>
        <p:spPr>
          <a:xfrm>
            <a:off x="838200" y="5540957"/>
            <a:ext cx="10515600"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Packet trace gives us detail packet flow information. Event trace gives us information on event occurring at each layer in IP stack. </a:t>
            </a:r>
            <a:endParaRPr lang="en-IN"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D715B78D-ED93-4C6B-7E97-66E3648A3356}"/>
              </a:ext>
            </a:extLst>
          </p:cNvPr>
          <p:cNvSpPr>
            <a:spLocks noGrp="1"/>
          </p:cNvSpPr>
          <p:nvPr>
            <p:ph type="sldNum" sz="quarter" idx="12"/>
          </p:nvPr>
        </p:nvSpPr>
        <p:spPr/>
        <p:txBody>
          <a:bodyPr/>
          <a:lstStyle/>
          <a:p>
            <a:fld id="{DC660FAD-630A-40BB-A0C3-01001DFE1636}" type="slidenum">
              <a:rPr lang="en-IN" smtClean="0"/>
              <a:t>18</a:t>
            </a:fld>
            <a:endParaRPr lang="en-IN" dirty="0"/>
          </a:p>
        </p:txBody>
      </p:sp>
      <p:pic>
        <p:nvPicPr>
          <p:cNvPr id="12" name="Picture 11">
            <a:extLst>
              <a:ext uri="{FF2B5EF4-FFF2-40B4-BE49-F238E27FC236}">
                <a16:creationId xmlns:a16="http://schemas.microsoft.com/office/drawing/2014/main" id="{C64572BA-2333-A2DD-B6AE-A4A63BC0E061}"/>
              </a:ext>
            </a:extLst>
          </p:cNvPr>
          <p:cNvPicPr>
            <a:picLocks noChangeAspect="1"/>
          </p:cNvPicPr>
          <p:nvPr/>
        </p:nvPicPr>
        <p:blipFill>
          <a:blip r:embed="rId2"/>
          <a:stretch>
            <a:fillRect/>
          </a:stretch>
        </p:blipFill>
        <p:spPr>
          <a:xfrm>
            <a:off x="1624201" y="1484886"/>
            <a:ext cx="8586599" cy="3698096"/>
          </a:xfrm>
          <a:prstGeom prst="rect">
            <a:avLst/>
          </a:prstGeom>
        </p:spPr>
      </p:pic>
    </p:spTree>
    <p:extLst>
      <p:ext uri="{BB962C8B-B14F-4D97-AF65-F5344CB8AC3E}">
        <p14:creationId xmlns:p14="http://schemas.microsoft.com/office/powerpoint/2010/main" val="1307590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7749E-640E-3F19-8AA7-23D10C835F92}"/>
              </a:ext>
            </a:extLst>
          </p:cNvPr>
          <p:cNvSpPr>
            <a:spLocks noGrp="1"/>
          </p:cNvSpPr>
          <p:nvPr>
            <p:ph type="title"/>
          </p:nvPr>
        </p:nvSpPr>
        <p:spPr>
          <a:xfrm>
            <a:off x="838200" y="508136"/>
            <a:ext cx="10515600" cy="829145"/>
          </a:xfrm>
        </p:spPr>
        <p:txBody>
          <a:bodyPr/>
          <a:lstStyle/>
          <a:p>
            <a:r>
              <a:rPr lang="en-US" dirty="0">
                <a:latin typeface="Arial" panose="020B0604020202020204" pitchFamily="34" charset="0"/>
                <a:cs typeface="Arial" panose="020B0604020202020204" pitchFamily="34" charset="0"/>
              </a:rPr>
              <a:t>Observations</a:t>
            </a:r>
            <a:endParaRPr lang="en-IN"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475F51-318A-1319-7F14-7995A4532DA9}"/>
                  </a:ext>
                </a:extLst>
              </p:cNvPr>
              <p:cNvSpPr>
                <a:spLocks noGrp="1"/>
              </p:cNvSpPr>
              <p:nvPr>
                <p:ph idx="1"/>
              </p:nvPr>
            </p:nvSpPr>
            <p:spPr>
              <a:xfrm>
                <a:off x="838200" y="1337281"/>
                <a:ext cx="10846869" cy="5012583"/>
              </a:xfrm>
            </p:spPr>
            <p:txBody>
              <a:bodyPr>
                <a:noAutofit/>
              </a:bodyPr>
              <a:lstStyle/>
              <a:p>
                <a:r>
                  <a:rPr lang="en-US" sz="1700" dirty="0">
                    <a:latin typeface="Arial" panose="020B0604020202020204" pitchFamily="34" charset="0"/>
                    <a:cs typeface="Arial" panose="020B0604020202020204" pitchFamily="34" charset="0"/>
                  </a:rPr>
                  <a:t>Node 1 broadcasts the packet to Nodes 2, 3, and 4 at time 0 s. We get this from the MAC_ OUT and PHY_OUT  entries in the event trace</a:t>
                </a:r>
              </a:p>
              <a:p>
                <a:endParaRPr lang="en-US" sz="1700" dirty="0">
                  <a:latin typeface="Arial" panose="020B0604020202020204" pitchFamily="34" charset="0"/>
                  <a:cs typeface="Arial" panose="020B0604020202020204" pitchFamily="34" charset="0"/>
                </a:endParaRPr>
              </a:p>
              <a:p>
                <a:r>
                  <a:rPr lang="en-US" sz="1700" dirty="0">
                    <a:latin typeface="Arial" panose="020B0604020202020204" pitchFamily="34" charset="0"/>
                    <a:cs typeface="Arial" panose="020B0604020202020204" pitchFamily="34" charset="0"/>
                  </a:rPr>
                  <a:t>Packet is received (see PHY_IN in event trace) at 2, 3, and 4 at a time that equals transmission time + propagation delay.</a:t>
                </a:r>
              </a:p>
              <a:p>
                <a:pPr lvl="1"/>
                <a:r>
                  <a:rPr lang="en-US" sz="1400" dirty="0">
                    <a:latin typeface="Arial" panose="020B0604020202020204" pitchFamily="34" charset="0"/>
                    <a:cs typeface="Arial" panose="020B0604020202020204" pitchFamily="34" charset="0"/>
                  </a:rPr>
                  <a:t>Transmission time (µs) =</a:t>
                </a:r>
                <a14:m>
                  <m:oMath xmlns:m="http://schemas.openxmlformats.org/officeDocument/2006/math">
                    <m:f>
                      <m:fPr>
                        <m:ctrlPr>
                          <a:rPr lang="en-US" sz="1400" b="0" i="1" dirty="0" smtClean="0">
                            <a:latin typeface="Cambria Math" panose="02040503050406030204" pitchFamily="18" charset="0"/>
                            <a:cs typeface="Arial" panose="020B0604020202020204" pitchFamily="34" charset="0"/>
                          </a:rPr>
                        </m:ctrlPr>
                      </m:fPr>
                      <m:num>
                        <m:r>
                          <a:rPr lang="en-US" sz="1400" i="1" dirty="0" smtClean="0">
                            <a:latin typeface="Cambria Math" panose="02040503050406030204" pitchFamily="18" charset="0"/>
                            <a:cs typeface="Arial" panose="020B0604020202020204" pitchFamily="34" charset="0"/>
                          </a:rPr>
                          <m:t> </m:t>
                        </m:r>
                        <m:d>
                          <m:dPr>
                            <m:ctrlPr>
                              <a:rPr lang="en-US" sz="1400" b="0" i="1" dirty="0" smtClean="0">
                                <a:latin typeface="Cambria Math" panose="02040503050406030204" pitchFamily="18" charset="0"/>
                                <a:cs typeface="Arial" panose="020B0604020202020204" pitchFamily="34" charset="0"/>
                              </a:rPr>
                            </m:ctrlPr>
                          </m:dPr>
                          <m:e>
                            <m:r>
                              <a:rPr lang="en-US" sz="1400" b="0" i="1" dirty="0" smtClean="0">
                                <a:latin typeface="Cambria Math" panose="02040503050406030204" pitchFamily="18" charset="0"/>
                                <a:cs typeface="Arial" panose="020B0604020202020204" pitchFamily="34" charset="0"/>
                              </a:rPr>
                              <m:t>𝐴𝑝𝑝</m:t>
                            </m:r>
                            <m:r>
                              <a:rPr lang="en-US" sz="1400" b="0" i="1" dirty="0" smtClean="0">
                                <a:latin typeface="Cambria Math" panose="02040503050406030204" pitchFamily="18" charset="0"/>
                                <a:cs typeface="Arial" panose="020B0604020202020204" pitchFamily="34" charset="0"/>
                              </a:rPr>
                              <m:t>.</m:t>
                            </m:r>
                            <m:r>
                              <a:rPr lang="en-US" sz="1400" i="1" dirty="0" smtClean="0">
                                <a:latin typeface="Cambria Math" panose="02040503050406030204" pitchFamily="18" charset="0"/>
                                <a:cs typeface="Arial" panose="020B0604020202020204" pitchFamily="34" charset="0"/>
                              </a:rPr>
                              <m:t>𝑝𝑘𝑡</m:t>
                            </m:r>
                            <m:r>
                              <a:rPr lang="en-US" sz="1400" i="1" dirty="0" smtClean="0">
                                <a:latin typeface="Cambria Math" panose="02040503050406030204" pitchFamily="18" charset="0"/>
                                <a:cs typeface="Arial" panose="020B0604020202020204" pitchFamily="34" charset="0"/>
                              </a:rPr>
                              <m:t> </m:t>
                            </m:r>
                            <m:r>
                              <a:rPr lang="en-US" sz="1400" i="1" dirty="0" smtClean="0">
                                <a:latin typeface="Cambria Math" panose="02040503050406030204" pitchFamily="18" charset="0"/>
                                <a:cs typeface="Arial" panose="020B0604020202020204" pitchFamily="34" charset="0"/>
                              </a:rPr>
                              <m:t>𝑠𝑖𝑧𝑒</m:t>
                            </m:r>
                            <m:r>
                              <a:rPr lang="en-US" sz="1400" b="0" i="1" dirty="0" smtClean="0">
                                <a:latin typeface="Cambria Math" panose="02040503050406030204" pitchFamily="18" charset="0"/>
                                <a:cs typeface="Arial" panose="020B0604020202020204" pitchFamily="34" charset="0"/>
                              </a:rPr>
                              <m:t>+</m:t>
                            </m:r>
                            <m:r>
                              <a:rPr lang="en-US" sz="1400" i="1" dirty="0" smtClean="0">
                                <a:latin typeface="Cambria Math" panose="02040503050406030204" pitchFamily="18" charset="0"/>
                                <a:cs typeface="Arial" panose="020B0604020202020204" pitchFamily="34" charset="0"/>
                              </a:rPr>
                              <m:t>𝑜𝑣𝑒𝑟h𝑒𝑎𝑑</m:t>
                            </m:r>
                          </m:e>
                        </m:d>
                        <m:r>
                          <a:rPr lang="en-IN" sz="1400" b="0" i="1" dirty="0" smtClean="0">
                            <a:latin typeface="Cambria Math" panose="02040503050406030204" pitchFamily="18" charset="0"/>
                            <a:cs typeface="Arial" panose="020B0604020202020204" pitchFamily="34" charset="0"/>
                          </a:rPr>
                          <m:t>×</m:t>
                        </m:r>
                        <m:r>
                          <a:rPr lang="en-US" sz="1400" b="0" i="1" dirty="0" smtClean="0">
                            <a:latin typeface="Cambria Math" panose="02040503050406030204" pitchFamily="18" charset="0"/>
                            <a:cs typeface="Arial" panose="020B0604020202020204" pitchFamily="34" charset="0"/>
                          </a:rPr>
                          <m:t>8</m:t>
                        </m:r>
                        <m:r>
                          <a:rPr lang="en-US" sz="1400" i="1" dirty="0" smtClean="0">
                            <a:latin typeface="Cambria Math" panose="02040503050406030204" pitchFamily="18" charset="0"/>
                            <a:cs typeface="Arial" panose="020B0604020202020204" pitchFamily="34" charset="0"/>
                          </a:rPr>
                          <m:t> </m:t>
                        </m:r>
                      </m:num>
                      <m:den>
                        <m:r>
                          <a:rPr lang="en-US" sz="1400" b="0" i="1" dirty="0" smtClean="0">
                            <a:latin typeface="Cambria Math" panose="02040503050406030204" pitchFamily="18" charset="0"/>
                            <a:cs typeface="Arial" panose="020B0604020202020204" pitchFamily="34" charset="0"/>
                          </a:rPr>
                          <m:t>𝑝h𝑦</m:t>
                        </m:r>
                        <m:r>
                          <a:rPr lang="en-US" sz="1400" b="0" i="1" dirty="0" smtClean="0">
                            <a:latin typeface="Cambria Math" panose="02040503050406030204" pitchFamily="18" charset="0"/>
                            <a:cs typeface="Arial" panose="020B0604020202020204" pitchFamily="34" charset="0"/>
                          </a:rPr>
                          <m:t> </m:t>
                        </m:r>
                        <m:r>
                          <a:rPr lang="en-US" sz="1400" b="0" i="1" dirty="0" smtClean="0">
                            <a:latin typeface="Cambria Math" panose="02040503050406030204" pitchFamily="18" charset="0"/>
                            <a:cs typeface="Arial" panose="020B0604020202020204" pitchFamily="34" charset="0"/>
                          </a:rPr>
                          <m:t>𝑟𝑎𝑡𝑒</m:t>
                        </m:r>
                      </m:den>
                    </m:f>
                    <m:r>
                      <a:rPr lang="en-US" sz="1400" i="1" dirty="0" smtClean="0">
                        <a:latin typeface="Cambria Math" panose="02040503050406030204" pitchFamily="18" charset="0"/>
                        <a:cs typeface="Arial" panose="020B0604020202020204" pitchFamily="34" charset="0"/>
                      </a:rPr>
                      <m:t> </m:t>
                    </m:r>
                  </m:oMath>
                </a14:m>
                <a:r>
                  <a:rPr lang="en-IN" sz="1400" b="0" dirty="0">
                    <a:latin typeface="Arial" panose="020B0604020202020204" pitchFamily="34" charset="0"/>
                    <a:cs typeface="Arial" panose="020B0604020202020204" pitchFamily="34" charset="0"/>
                  </a:rPr>
                  <a:t>. Packet size and </a:t>
                </a:r>
                <a:r>
                  <a:rPr lang="en-IN" sz="1400" b="0" dirty="0" err="1">
                    <a:latin typeface="Arial" panose="020B0604020202020204" pitchFamily="34" charset="0"/>
                    <a:cs typeface="Arial" panose="020B0604020202020204" pitchFamily="34" charset="0"/>
                  </a:rPr>
                  <a:t>phy</a:t>
                </a:r>
                <a:r>
                  <a:rPr lang="en-IN" sz="1400" b="0" dirty="0">
                    <a:latin typeface="Arial" panose="020B0604020202020204" pitchFamily="34" charset="0"/>
                    <a:cs typeface="Arial" panose="020B0604020202020204" pitchFamily="34" charset="0"/>
                  </a:rPr>
                  <a:t> rate can be set in GUI.</a:t>
                </a:r>
              </a:p>
              <a:p>
                <a:pPr lvl="1"/>
                <a:r>
                  <a:rPr lang="en-US" sz="1400" dirty="0">
                    <a:latin typeface="Arial" panose="020B0604020202020204" pitchFamily="34" charset="0"/>
                    <a:cs typeface="Arial" panose="020B0604020202020204" pitchFamily="34" charset="0"/>
                  </a:rPr>
                  <a:t>Propagation delay (µs)  </a:t>
                </a:r>
                <a14:m>
                  <m:oMath xmlns:m="http://schemas.openxmlformats.org/officeDocument/2006/math">
                    <m:r>
                      <a:rPr lang="en-US" sz="1400" b="0" i="1" smtClean="0">
                        <a:latin typeface="Cambria Math" panose="02040503050406030204" pitchFamily="18" charset="0"/>
                        <a:cs typeface="Arial" panose="020B0604020202020204" pitchFamily="34" charset="0"/>
                      </a:rPr>
                      <m:t>∆=</m:t>
                    </m:r>
                    <m:f>
                      <m:fPr>
                        <m:ctrlPr>
                          <a:rPr lang="en-US" sz="1400" b="0" i="1" smtClean="0">
                            <a:latin typeface="Cambria Math" panose="02040503050406030204" pitchFamily="18" charset="0"/>
                            <a:cs typeface="Arial" panose="020B0604020202020204" pitchFamily="34" charset="0"/>
                          </a:rPr>
                        </m:ctrlPr>
                      </m:fPr>
                      <m:num>
                        <m:r>
                          <a:rPr lang="en-US" sz="1400" b="0" i="1" smtClean="0">
                            <a:latin typeface="Cambria Math" panose="02040503050406030204" pitchFamily="18" charset="0"/>
                            <a:cs typeface="Arial" panose="020B0604020202020204" pitchFamily="34" charset="0"/>
                          </a:rPr>
                          <m:t>𝑑𝑖𝑠𝑡𝑎𝑛𝑐𝑒</m:t>
                        </m:r>
                      </m:num>
                      <m:den>
                        <m:r>
                          <a:rPr lang="en-US" sz="1400" b="0" i="1" smtClean="0">
                            <a:latin typeface="Cambria Math" panose="02040503050406030204" pitchFamily="18" charset="0"/>
                            <a:cs typeface="Arial" panose="020B0604020202020204" pitchFamily="34" charset="0"/>
                          </a:rPr>
                          <m:t>𝑠𝑝𝑒𝑒𝑑</m:t>
                        </m:r>
                      </m:den>
                    </m:f>
                  </m:oMath>
                </a14:m>
                <a:r>
                  <a:rPr lang="en-US" sz="1400" dirty="0">
                    <a:latin typeface="Arial" panose="020B0604020202020204" pitchFamily="34" charset="0"/>
                    <a:cs typeface="Arial" panose="020B0604020202020204" pitchFamily="34" charset="0"/>
                  </a:rPr>
                  <a:t>. In this project we assume the speed of sound in water is fixed at 1500 m/s</a:t>
                </a:r>
              </a:p>
              <a:p>
                <a:pPr lvl="1"/>
                <a:r>
                  <a:rPr lang="en-US" sz="1400" dirty="0">
                    <a:latin typeface="Arial" panose="020B0604020202020204" pitchFamily="34" charset="0"/>
                    <a:cs typeface="Arial" panose="020B0604020202020204" pitchFamily="34" charset="0"/>
                  </a:rPr>
                  <a:t>The distance is the calculated from device positions of transmitter and receiver. These parameters which can be set in GUI.</a:t>
                </a:r>
              </a:p>
              <a:p>
                <a:pPr lvl="1"/>
                <a:endParaRPr lang="en-US" sz="1400" dirty="0">
                  <a:latin typeface="Arial" panose="020B0604020202020204" pitchFamily="34" charset="0"/>
                  <a:cs typeface="Arial" panose="020B0604020202020204" pitchFamily="34" charset="0"/>
                </a:endParaRPr>
              </a:p>
              <a:p>
                <a:r>
                  <a:rPr lang="en-US" sz="1700" dirty="0">
                    <a:latin typeface="Arial" panose="020B0604020202020204" pitchFamily="34" charset="0"/>
                    <a:cs typeface="Arial" panose="020B0604020202020204" pitchFamily="34" charset="0"/>
                  </a:rPr>
                  <a:t>Each of these nodes (2, 3, and 4) check if </a:t>
                </a:r>
                <a14:m>
                  <m:oMath xmlns:m="http://schemas.openxmlformats.org/officeDocument/2006/math">
                    <m:d>
                      <m:dPr>
                        <m:ctrlPr>
                          <a:rPr lang="en-US" sz="1700" i="1" dirty="0" smtClean="0">
                            <a:latin typeface="Cambria Math" panose="02040503050406030204" pitchFamily="18" charset="0"/>
                            <a:cs typeface="Arial" panose="020B0604020202020204" pitchFamily="34" charset="0"/>
                          </a:rPr>
                        </m:ctrlPr>
                      </m:dPr>
                      <m:e>
                        <m:sSub>
                          <m:sSubPr>
                            <m:ctrlPr>
                              <a:rPr lang="en-US" sz="1700" b="0" i="1" dirty="0" smtClean="0">
                                <a:latin typeface="Cambria Math" panose="02040503050406030204" pitchFamily="18" charset="0"/>
                                <a:cs typeface="Arial" panose="020B0604020202020204" pitchFamily="34" charset="0"/>
                              </a:rPr>
                            </m:ctrlPr>
                          </m:sSubPr>
                          <m:e>
                            <m:r>
                              <a:rPr lang="en-US" sz="1700" i="1" dirty="0" smtClean="0">
                                <a:latin typeface="Cambria Math" panose="02040503050406030204" pitchFamily="18" charset="0"/>
                                <a:cs typeface="Arial" panose="020B0604020202020204" pitchFamily="34" charset="0"/>
                              </a:rPr>
                              <m:t>𝑑</m:t>
                            </m:r>
                          </m:e>
                          <m:sub>
                            <m:r>
                              <a:rPr lang="en-US" sz="1700" b="0" i="1" dirty="0" smtClean="0">
                                <a:latin typeface="Cambria Math" panose="02040503050406030204" pitchFamily="18" charset="0"/>
                                <a:cs typeface="Arial" panose="020B0604020202020204" pitchFamily="34" charset="0"/>
                              </a:rPr>
                              <m:t>𝑝</m:t>
                            </m:r>
                          </m:sub>
                        </m:sSub>
                        <m:r>
                          <a:rPr lang="en-US" sz="1700" b="0" i="1" dirty="0" smtClean="0">
                            <a:latin typeface="Cambria Math" panose="02040503050406030204" pitchFamily="18" charset="0"/>
                            <a:cs typeface="Arial" panose="020B0604020202020204" pitchFamily="34" charset="0"/>
                          </a:rPr>
                          <m:t>−</m:t>
                        </m:r>
                        <m:sSub>
                          <m:sSubPr>
                            <m:ctrlPr>
                              <a:rPr lang="en-US" sz="1700" b="0" i="1" dirty="0" smtClean="0">
                                <a:latin typeface="Cambria Math" panose="02040503050406030204" pitchFamily="18" charset="0"/>
                                <a:cs typeface="Arial" panose="020B0604020202020204" pitchFamily="34" charset="0"/>
                              </a:rPr>
                            </m:ctrlPr>
                          </m:sSubPr>
                          <m:e>
                            <m:r>
                              <a:rPr lang="en-US" sz="1700" b="0" i="1" dirty="0" smtClean="0">
                                <a:latin typeface="Cambria Math" panose="02040503050406030204" pitchFamily="18" charset="0"/>
                                <a:cs typeface="Arial" panose="020B0604020202020204" pitchFamily="34" charset="0"/>
                              </a:rPr>
                              <m:t>𝑑</m:t>
                            </m:r>
                          </m:e>
                          <m:sub>
                            <m:r>
                              <a:rPr lang="en-US" sz="1700" b="0" i="1" dirty="0" smtClean="0">
                                <a:latin typeface="Cambria Math" panose="02040503050406030204" pitchFamily="18" charset="0"/>
                                <a:cs typeface="Arial" panose="020B0604020202020204" pitchFamily="34" charset="0"/>
                              </a:rPr>
                              <m:t>𝑐</m:t>
                            </m:r>
                          </m:sub>
                        </m:sSub>
                      </m:e>
                    </m:d>
                    <m:r>
                      <a:rPr lang="en-US" sz="1700" b="0" i="1" dirty="0" smtClean="0">
                        <a:latin typeface="Cambria Math" panose="02040503050406030204" pitchFamily="18" charset="0"/>
                        <a:cs typeface="Arial" panose="020B0604020202020204" pitchFamily="34" charset="0"/>
                      </a:rPr>
                      <m:t>=</m:t>
                    </m:r>
                    <m:r>
                      <a:rPr lang="en-US" sz="1700" b="0" i="1" dirty="0" smtClean="0">
                        <a:latin typeface="Cambria Math" panose="02040503050406030204" pitchFamily="18" charset="0"/>
                        <a:cs typeface="Arial" panose="020B0604020202020204" pitchFamily="34" charset="0"/>
                      </a:rPr>
                      <m:t>𝑑</m:t>
                    </m:r>
                    <m:r>
                      <a:rPr lang="en-US" sz="1700" b="0" i="1" dirty="0" smtClean="0">
                        <a:latin typeface="Cambria Math" panose="02040503050406030204" pitchFamily="18" charset="0"/>
                        <a:cs typeface="Arial" panose="020B0604020202020204" pitchFamily="34" charset="0"/>
                      </a:rPr>
                      <m:t>&gt;</m:t>
                    </m:r>
                    <m:sSub>
                      <m:sSubPr>
                        <m:ctrlPr>
                          <a:rPr lang="en-US" sz="1700" b="0" i="1" dirty="0" smtClean="0">
                            <a:latin typeface="Cambria Math" panose="02040503050406030204" pitchFamily="18" charset="0"/>
                            <a:cs typeface="Arial" panose="020B0604020202020204" pitchFamily="34" charset="0"/>
                          </a:rPr>
                        </m:ctrlPr>
                      </m:sSubPr>
                      <m:e>
                        <m:r>
                          <a:rPr lang="en-US" sz="1700" b="0" i="1" dirty="0" smtClean="0">
                            <a:latin typeface="Cambria Math" panose="02040503050406030204" pitchFamily="18" charset="0"/>
                            <a:cs typeface="Arial" panose="020B0604020202020204" pitchFamily="34" charset="0"/>
                          </a:rPr>
                          <m:t>𝑑</m:t>
                        </m:r>
                      </m:e>
                      <m:sub>
                        <m:r>
                          <a:rPr lang="en-US" sz="1700" b="0" i="1" dirty="0" smtClean="0">
                            <a:latin typeface="Cambria Math" panose="02040503050406030204" pitchFamily="18" charset="0"/>
                            <a:cs typeface="Arial" panose="020B0604020202020204" pitchFamily="34" charset="0"/>
                          </a:rPr>
                          <m:t>𝑡h</m:t>
                        </m:r>
                      </m:sub>
                    </m:sSub>
                  </m:oMath>
                </a14:m>
                <a:r>
                  <a:rPr lang="en-US" sz="1700" dirty="0">
                    <a:latin typeface="Arial" panose="020B0604020202020204" pitchFamily="34" charset="0"/>
                    <a:cs typeface="Arial" panose="020B0604020202020204" pitchFamily="34" charset="0"/>
                  </a:rPr>
                  <a:t>[qualified node]. If yes, then compute holding time and send time.</a:t>
                </a:r>
                <a:r>
                  <a:rPr lang="en-US" sz="1700" dirty="0">
                    <a:cs typeface="Arial" panose="020B0604020202020204" pitchFamily="34" charset="0"/>
                  </a:rPr>
                  <a:t> </a:t>
                </a:r>
                <a14:m>
                  <m:oMath xmlns:m="http://schemas.openxmlformats.org/officeDocument/2006/math">
                    <m:r>
                      <a:rPr lang="en-US" sz="1700" i="1">
                        <a:latin typeface="Cambria Math" panose="02040503050406030204" pitchFamily="18" charset="0"/>
                        <a:cs typeface="Arial" panose="020B0604020202020204" pitchFamily="34" charset="0"/>
                      </a:rPr>
                      <m:t>𝐻𝑜𝑙𝑑𝑖𝑛𝑔</m:t>
                    </m:r>
                    <m:r>
                      <a:rPr lang="en-US" sz="1700" i="1">
                        <a:latin typeface="Cambria Math" panose="02040503050406030204" pitchFamily="18" charset="0"/>
                        <a:cs typeface="Arial" panose="020B0604020202020204" pitchFamily="34" charset="0"/>
                      </a:rPr>
                      <m:t> </m:t>
                    </m:r>
                    <m:r>
                      <a:rPr lang="en-US" sz="1700" i="1">
                        <a:latin typeface="Cambria Math" panose="02040503050406030204" pitchFamily="18" charset="0"/>
                        <a:cs typeface="Arial" panose="020B0604020202020204" pitchFamily="34" charset="0"/>
                      </a:rPr>
                      <m:t>𝑇𝑖𝑚𝑒</m:t>
                    </m:r>
                    <m:r>
                      <a:rPr lang="en-US" sz="1700" i="1">
                        <a:latin typeface="Cambria Math" panose="02040503050406030204" pitchFamily="18" charset="0"/>
                        <a:cs typeface="Arial" panose="020B0604020202020204" pitchFamily="34" charset="0"/>
                      </a:rPr>
                      <m:t> </m:t>
                    </m:r>
                    <m:d>
                      <m:dPr>
                        <m:ctrlPr>
                          <a:rPr lang="en-US" sz="1700" i="1">
                            <a:latin typeface="Cambria Math" panose="02040503050406030204" pitchFamily="18" charset="0"/>
                            <a:cs typeface="Arial" panose="020B0604020202020204" pitchFamily="34" charset="0"/>
                          </a:rPr>
                        </m:ctrlPr>
                      </m:dPr>
                      <m:e>
                        <m:r>
                          <a:rPr lang="en-US" sz="1700" i="1">
                            <a:latin typeface="Cambria Math" panose="02040503050406030204" pitchFamily="18" charset="0"/>
                            <a:cs typeface="Arial" panose="020B0604020202020204" pitchFamily="34" charset="0"/>
                          </a:rPr>
                          <m:t>𝑠</m:t>
                        </m:r>
                      </m:e>
                    </m:d>
                    <m:r>
                      <a:rPr lang="en-US" sz="1700" i="1">
                        <a:latin typeface="Cambria Math" panose="02040503050406030204" pitchFamily="18" charset="0"/>
                        <a:cs typeface="Arial" panose="020B0604020202020204" pitchFamily="34" charset="0"/>
                      </a:rPr>
                      <m:t>=</m:t>
                    </m:r>
                    <m:f>
                      <m:fPr>
                        <m:ctrlPr>
                          <a:rPr lang="en-US" sz="1700" i="1">
                            <a:latin typeface="Cambria Math" panose="02040503050406030204" pitchFamily="18" charset="0"/>
                            <a:cs typeface="Arial" panose="020B0604020202020204" pitchFamily="34" charset="0"/>
                          </a:rPr>
                        </m:ctrlPr>
                      </m:fPr>
                      <m:num>
                        <m:r>
                          <a:rPr lang="en-US" sz="1700" i="1">
                            <a:latin typeface="Cambria Math" panose="02040503050406030204" pitchFamily="18" charset="0"/>
                            <a:cs typeface="Arial" panose="020B0604020202020204" pitchFamily="34" charset="0"/>
                          </a:rPr>
                          <m:t>2</m:t>
                        </m:r>
                        <m:r>
                          <a:rPr lang="en-US" sz="1700" i="1">
                            <a:latin typeface="Cambria Math" panose="02040503050406030204" pitchFamily="18" charset="0"/>
                            <a:cs typeface="Arial" panose="020B0604020202020204" pitchFamily="34" charset="0"/>
                          </a:rPr>
                          <m:t>𝜏</m:t>
                        </m:r>
                      </m:num>
                      <m:den>
                        <m:r>
                          <a:rPr lang="en-US" sz="1700" i="1">
                            <a:latin typeface="Cambria Math" panose="02040503050406030204" pitchFamily="18" charset="0"/>
                            <a:cs typeface="Arial" panose="020B0604020202020204" pitchFamily="34" charset="0"/>
                          </a:rPr>
                          <m:t>𝛿</m:t>
                        </m:r>
                      </m:den>
                    </m:f>
                    <m:r>
                      <a:rPr lang="en-US" sz="1700" i="1">
                        <a:latin typeface="Cambria Math" panose="02040503050406030204" pitchFamily="18" charset="0"/>
                        <a:cs typeface="Arial" panose="020B0604020202020204" pitchFamily="34" charset="0"/>
                      </a:rPr>
                      <m:t>×</m:t>
                    </m:r>
                    <m:d>
                      <m:dPr>
                        <m:ctrlPr>
                          <a:rPr lang="en-US" sz="1700" i="1">
                            <a:latin typeface="Cambria Math" panose="02040503050406030204" pitchFamily="18" charset="0"/>
                            <a:cs typeface="Arial" panose="020B0604020202020204" pitchFamily="34" charset="0"/>
                          </a:rPr>
                        </m:ctrlPr>
                      </m:dPr>
                      <m:e>
                        <m:r>
                          <a:rPr lang="en-US" sz="1700" i="1">
                            <a:latin typeface="Cambria Math" panose="02040503050406030204" pitchFamily="18" charset="0"/>
                            <a:cs typeface="Arial" panose="020B0604020202020204" pitchFamily="34" charset="0"/>
                          </a:rPr>
                          <m:t>𝑅</m:t>
                        </m:r>
                        <m:r>
                          <a:rPr lang="en-US" sz="1700" i="1">
                            <a:latin typeface="Cambria Math" panose="02040503050406030204" pitchFamily="18" charset="0"/>
                            <a:cs typeface="Arial" panose="020B0604020202020204" pitchFamily="34" charset="0"/>
                          </a:rPr>
                          <m:t>−</m:t>
                        </m:r>
                        <m:r>
                          <a:rPr lang="en-US" sz="1700" i="1">
                            <a:latin typeface="Cambria Math" panose="02040503050406030204" pitchFamily="18" charset="0"/>
                            <a:cs typeface="Arial" panose="020B0604020202020204" pitchFamily="34" charset="0"/>
                          </a:rPr>
                          <m:t>𝑑</m:t>
                        </m:r>
                      </m:e>
                    </m:d>
                    <m:r>
                      <a:rPr lang="en-US" sz="1700" i="1">
                        <a:latin typeface="Cambria Math" panose="02040503050406030204" pitchFamily="18" charset="0"/>
                        <a:cs typeface="Arial" panose="020B0604020202020204" pitchFamily="34" charset="0"/>
                      </a:rPr>
                      <m:t> </m:t>
                    </m:r>
                    <m:r>
                      <a:rPr lang="en-US" sz="1700" i="1">
                        <a:latin typeface="Cambria Math" panose="02040503050406030204" pitchFamily="18" charset="0"/>
                        <a:cs typeface="Arial" panose="020B0604020202020204" pitchFamily="34" charset="0"/>
                      </a:rPr>
                      <m:t>𝑤h𝑒𝑟𝑒</m:t>
                    </m:r>
                    <m:r>
                      <a:rPr lang="en-US" sz="1700" i="1">
                        <a:latin typeface="Cambria Math" panose="02040503050406030204" pitchFamily="18" charset="0"/>
                        <a:cs typeface="Arial" panose="020B0604020202020204" pitchFamily="34" charset="0"/>
                      </a:rPr>
                      <m:t> </m:t>
                    </m:r>
                    <m:r>
                      <a:rPr lang="en-US" sz="1700" i="1">
                        <a:latin typeface="Cambria Math" panose="02040503050406030204" pitchFamily="18" charset="0"/>
                        <a:cs typeface="Arial" panose="020B0604020202020204" pitchFamily="34" charset="0"/>
                      </a:rPr>
                      <m:t>𝜏</m:t>
                    </m:r>
                    <m:r>
                      <a:rPr lang="en-US" sz="1700" i="1">
                        <a:latin typeface="Cambria Math" panose="02040503050406030204" pitchFamily="18" charset="0"/>
                        <a:cs typeface="Arial" panose="020B0604020202020204" pitchFamily="34" charset="0"/>
                      </a:rPr>
                      <m:t>=</m:t>
                    </m:r>
                    <m:f>
                      <m:fPr>
                        <m:ctrlPr>
                          <a:rPr lang="en-US" sz="1700" i="1">
                            <a:latin typeface="Cambria Math" panose="02040503050406030204" pitchFamily="18" charset="0"/>
                            <a:cs typeface="Arial" panose="020B0604020202020204" pitchFamily="34" charset="0"/>
                          </a:rPr>
                        </m:ctrlPr>
                      </m:fPr>
                      <m:num>
                        <m:r>
                          <a:rPr lang="en-US" sz="1700" i="1">
                            <a:latin typeface="Cambria Math" panose="02040503050406030204" pitchFamily="18" charset="0"/>
                            <a:cs typeface="Arial" panose="020B0604020202020204" pitchFamily="34" charset="0"/>
                          </a:rPr>
                          <m:t>𝑅</m:t>
                        </m:r>
                      </m:num>
                      <m:den>
                        <m:sSub>
                          <m:sSubPr>
                            <m:ctrlPr>
                              <a:rPr lang="en-US" sz="1700" i="1">
                                <a:latin typeface="Cambria Math" panose="02040503050406030204" pitchFamily="18" charset="0"/>
                                <a:cs typeface="Arial" panose="020B0604020202020204" pitchFamily="34" charset="0"/>
                              </a:rPr>
                            </m:ctrlPr>
                          </m:sSubPr>
                          <m:e>
                            <m:r>
                              <a:rPr lang="en-US" sz="1700" i="1">
                                <a:latin typeface="Cambria Math" panose="02040503050406030204" pitchFamily="18" charset="0"/>
                                <a:cs typeface="Arial" panose="020B0604020202020204" pitchFamily="34" charset="0"/>
                              </a:rPr>
                              <m:t>𝑉</m:t>
                            </m:r>
                          </m:e>
                          <m:sub>
                            <m:r>
                              <a:rPr lang="en-US" sz="1700" i="1">
                                <a:latin typeface="Cambria Math" panose="02040503050406030204" pitchFamily="18" charset="0"/>
                                <a:cs typeface="Arial" panose="020B0604020202020204" pitchFamily="34" charset="0"/>
                              </a:rPr>
                              <m:t>𝑠</m:t>
                            </m:r>
                          </m:sub>
                        </m:sSub>
                      </m:den>
                    </m:f>
                  </m:oMath>
                </a14:m>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i="1"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4D475F51-318A-1319-7F14-7995A4532DA9}"/>
                  </a:ext>
                </a:extLst>
              </p:cNvPr>
              <p:cNvSpPr>
                <a:spLocks noGrp="1" noRot="1" noChangeAspect="1" noMove="1" noResize="1" noEditPoints="1" noAdjustHandles="1" noChangeArrowheads="1" noChangeShapeType="1" noTextEdit="1"/>
              </p:cNvSpPr>
              <p:nvPr>
                <p:ph idx="1"/>
              </p:nvPr>
            </p:nvSpPr>
            <p:spPr>
              <a:xfrm>
                <a:off x="838200" y="1337281"/>
                <a:ext cx="10846869" cy="5012583"/>
              </a:xfrm>
              <a:blipFill>
                <a:blip r:embed="rId2"/>
                <a:stretch>
                  <a:fillRect l="-281" t="-365"/>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62D86478-7CF9-48FE-FA35-DF29050FA0D9}"/>
              </a:ext>
            </a:extLst>
          </p:cNvPr>
          <p:cNvSpPr>
            <a:spLocks noGrp="1"/>
          </p:cNvSpPr>
          <p:nvPr>
            <p:ph type="sldNum" sz="quarter" idx="12"/>
          </p:nvPr>
        </p:nvSpPr>
        <p:spPr/>
        <p:txBody>
          <a:bodyPr/>
          <a:lstStyle/>
          <a:p>
            <a:fld id="{DC660FAD-630A-40BB-A0C3-01001DFE1636}" type="slidenum">
              <a:rPr lang="en-IN" smtClean="0"/>
              <a:t>19</a:t>
            </a:fld>
            <a:endParaRPr lang="en-IN" dirty="0"/>
          </a:p>
        </p:txBody>
      </p:sp>
    </p:spTree>
    <p:extLst>
      <p:ext uri="{BB962C8B-B14F-4D97-AF65-F5344CB8AC3E}">
        <p14:creationId xmlns:p14="http://schemas.microsoft.com/office/powerpoint/2010/main" val="3344751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DDB0C-8DC4-576A-6A7B-F174BC565DA5}"/>
              </a:ext>
            </a:extLst>
          </p:cNvPr>
          <p:cNvSpPr>
            <a:spLocks noGrp="1"/>
          </p:cNvSpPr>
          <p:nvPr>
            <p:ph type="title"/>
          </p:nvPr>
        </p:nvSpPr>
        <p:spPr>
          <a:xfrm>
            <a:off x="838199" y="365125"/>
            <a:ext cx="11234196" cy="1325563"/>
          </a:xfrm>
        </p:spPr>
        <p:txBody>
          <a:bodyPr/>
          <a:lstStyle/>
          <a:p>
            <a:r>
              <a:rPr lang="en-US" dirty="0">
                <a:latin typeface="Arial" panose="020B0604020202020204" pitchFamily="34" charset="0"/>
                <a:cs typeface="Arial" panose="020B0604020202020204" pitchFamily="34" charset="0"/>
              </a:rPr>
              <a:t>How to set up the DBR project in NetSim?</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1C00BCA-9950-60D2-8B53-1B71A6B94D9C}"/>
              </a:ext>
            </a:extLst>
          </p:cNvPr>
          <p:cNvSpPr>
            <a:spLocks noGrp="1"/>
          </p:cNvSpPr>
          <p:nvPr>
            <p:ph idx="1"/>
          </p:nvPr>
        </p:nvSpPr>
        <p:spPr>
          <a:xfrm>
            <a:off x="838199" y="1584660"/>
            <a:ext cx="11033760" cy="4530725"/>
          </a:xfrm>
        </p:spPr>
        <p:txBody>
          <a:bodyPr>
            <a:noAutofit/>
          </a:bodyPr>
          <a:lstStyle/>
          <a:p>
            <a:r>
              <a:rPr lang="en-US" sz="1400" dirty="0">
                <a:latin typeface="Arial" panose="020B0604020202020204" pitchFamily="34" charset="0"/>
                <a:cs typeface="Arial" panose="020B0604020202020204" pitchFamily="34" charset="0"/>
              </a:rPr>
              <a:t>Download the project from </a:t>
            </a:r>
            <a:r>
              <a:rPr lang="en-US" sz="1400" dirty="0" err="1">
                <a:latin typeface="Arial" panose="020B0604020202020204" pitchFamily="34" charset="0"/>
                <a:cs typeface="Arial" panose="020B0604020202020204" pitchFamily="34" charset="0"/>
              </a:rPr>
              <a:t>Github</a:t>
            </a:r>
            <a:r>
              <a:rPr lang="en-US" sz="1400" dirty="0">
                <a:latin typeface="Arial" panose="020B0604020202020204" pitchFamily="34" charset="0"/>
                <a:cs typeface="Arial" panose="020B0604020202020204" pitchFamily="34" charset="0"/>
              </a:rPr>
              <a:t> link provided in slide 1.</a:t>
            </a:r>
          </a:p>
          <a:p>
            <a:r>
              <a:rPr lang="en-US" sz="1400" dirty="0">
                <a:latin typeface="Arial" panose="020B0604020202020204" pitchFamily="34" charset="0"/>
                <a:cs typeface="Arial" panose="020B0604020202020204" pitchFamily="34" charset="0"/>
              </a:rPr>
              <a:t>Follow the instructions provided in the following link to setup the project in NetSim</a:t>
            </a:r>
          </a:p>
          <a:p>
            <a:pPr lvl="1"/>
            <a:r>
              <a:rPr lang="en-US" sz="1400"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https://support.tetcos.com/support/solutions/articles/14000128666-downloading-and-setting-up-netsim-file-exchange-projects</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Go to &lt;</a:t>
            </a:r>
            <a:r>
              <a:rPr lang="en-US" sz="1400" dirty="0" err="1">
                <a:latin typeface="Arial" panose="020B0604020202020204" pitchFamily="34" charset="0"/>
                <a:cs typeface="Arial" panose="020B0604020202020204" pitchFamily="34" charset="0"/>
              </a:rPr>
              <a:t>NetSim_Install_Directory</a:t>
            </a:r>
            <a:r>
              <a:rPr lang="en-US" sz="1400" dirty="0">
                <a:latin typeface="Arial" panose="020B0604020202020204" pitchFamily="34" charset="0"/>
                <a:cs typeface="Arial" panose="020B0604020202020204" pitchFamily="34" charset="0"/>
              </a:rPr>
              <a:t>&gt;\Docs\</a:t>
            </a:r>
            <a:r>
              <a:rPr lang="en-US" sz="1400" dirty="0" err="1">
                <a:latin typeface="Arial" panose="020B0604020202020204" pitchFamily="34" charset="0"/>
                <a:cs typeface="Arial" panose="020B0604020202020204" pitchFamily="34" charset="0"/>
              </a:rPr>
              <a:t>UI_xml</a:t>
            </a:r>
            <a:r>
              <a:rPr lang="en-US" sz="1400" dirty="0">
                <a:latin typeface="Arial" panose="020B0604020202020204" pitchFamily="34" charset="0"/>
                <a:cs typeface="Arial" panose="020B0604020202020204" pitchFamily="34" charset="0"/>
              </a:rPr>
              <a:t>\Validators path and rename the already existing Logs.xml file to Logs_original.xml as a backup. </a:t>
            </a:r>
          </a:p>
          <a:p>
            <a:pPr lvl="1"/>
            <a:r>
              <a:rPr lang="en-US" sz="1400" dirty="0">
                <a:latin typeface="Arial" panose="020B0604020202020204" pitchFamily="34" charset="0"/>
                <a:cs typeface="Arial" panose="020B0604020202020204" pitchFamily="34" charset="0"/>
              </a:rPr>
              <a:t>Copy and paste the Logs.xml file from the downloaded project folder in the &lt;</a:t>
            </a:r>
            <a:r>
              <a:rPr lang="en-US" sz="1400" dirty="0" err="1">
                <a:latin typeface="Arial" panose="020B0604020202020204" pitchFamily="34" charset="0"/>
                <a:cs typeface="Arial" panose="020B0604020202020204" pitchFamily="34" charset="0"/>
              </a:rPr>
              <a:t>NetSim_Install_Directory</a:t>
            </a:r>
            <a:r>
              <a:rPr lang="en-US" sz="1400" dirty="0">
                <a:latin typeface="Arial" panose="020B0604020202020204" pitchFamily="34" charset="0"/>
                <a:cs typeface="Arial" panose="020B0604020202020204" pitchFamily="34" charset="0"/>
              </a:rPr>
              <a:t>&gt;\Docs\</a:t>
            </a:r>
            <a:r>
              <a:rPr lang="en-US" sz="1400" dirty="0" err="1">
                <a:latin typeface="Arial" panose="020B0604020202020204" pitchFamily="34" charset="0"/>
                <a:cs typeface="Arial" panose="020B0604020202020204" pitchFamily="34" charset="0"/>
              </a:rPr>
              <a:t>UI_xml</a:t>
            </a:r>
            <a:r>
              <a:rPr lang="en-US" sz="1400" dirty="0">
                <a:latin typeface="Arial" panose="020B0604020202020204" pitchFamily="34" charset="0"/>
                <a:cs typeface="Arial" panose="020B0604020202020204" pitchFamily="34" charset="0"/>
              </a:rPr>
              <a:t>\Validators path. </a:t>
            </a:r>
          </a:p>
          <a:p>
            <a:pPr lvl="1"/>
            <a:r>
              <a:rPr lang="en-US" sz="1400" dirty="0">
                <a:latin typeface="Arial" panose="020B0604020202020204" pitchFamily="34" charset="0"/>
                <a:cs typeface="Arial" panose="020B0604020202020204" pitchFamily="34" charset="0"/>
              </a:rPr>
              <a:t>The modified xml file adds DBR Log to the GUI logs option.</a:t>
            </a:r>
          </a:p>
          <a:p>
            <a:r>
              <a:rPr lang="en-US" sz="1400" dirty="0">
                <a:latin typeface="Arial" panose="020B0604020202020204" pitchFamily="34" charset="0"/>
                <a:cs typeface="Arial" panose="020B0604020202020204" pitchFamily="34" charset="0"/>
              </a:rPr>
              <a:t>Go to &lt;</a:t>
            </a:r>
            <a:r>
              <a:rPr lang="en-US" sz="1400" dirty="0" err="1">
                <a:latin typeface="Arial" panose="020B0604020202020204" pitchFamily="34" charset="0"/>
                <a:cs typeface="Arial" panose="020B0604020202020204" pitchFamily="34" charset="0"/>
              </a:rPr>
              <a:t>NetSim_Install_Directory</a:t>
            </a:r>
            <a:r>
              <a:rPr lang="en-US" sz="1400" dirty="0">
                <a:latin typeface="Arial" panose="020B0604020202020204" pitchFamily="34" charset="0"/>
                <a:cs typeface="Arial" panose="020B0604020202020204" pitchFamily="34" charset="0"/>
              </a:rPr>
              <a:t>&gt;\Docs\</a:t>
            </a:r>
            <a:r>
              <a:rPr lang="en-US" sz="1400" dirty="0" err="1">
                <a:latin typeface="Arial" panose="020B0604020202020204" pitchFamily="34" charset="0"/>
                <a:cs typeface="Arial" panose="020B0604020202020204" pitchFamily="34" charset="0"/>
              </a:rPr>
              <a:t>UI_xml</a:t>
            </a:r>
            <a:r>
              <a:rPr lang="en-US" sz="1400" dirty="0">
                <a:latin typeface="Arial" panose="020B0604020202020204" pitchFamily="34" charset="0"/>
                <a:cs typeface="Arial" panose="020B0604020202020204" pitchFamily="34" charset="0"/>
              </a:rPr>
              <a:t>\Calculator path and rename the already existing selectAll.xlsx file to selectAll_original.xlsx as a backup. </a:t>
            </a:r>
          </a:p>
          <a:p>
            <a:pPr lvl="1"/>
            <a:r>
              <a:rPr lang="en-US" sz="1400" dirty="0">
                <a:latin typeface="Arial" panose="020B0604020202020204" pitchFamily="34" charset="0"/>
                <a:cs typeface="Arial" panose="020B0604020202020204" pitchFamily="34" charset="0"/>
              </a:rPr>
              <a:t>Copy and paste the selectAll.xlsx file from the downloaded project folder in the &lt;</a:t>
            </a:r>
            <a:r>
              <a:rPr lang="en-US" sz="1400" dirty="0" err="1">
                <a:latin typeface="Arial" panose="020B0604020202020204" pitchFamily="34" charset="0"/>
                <a:cs typeface="Arial" panose="020B0604020202020204" pitchFamily="34" charset="0"/>
              </a:rPr>
              <a:t>NetSim_Install_Directory</a:t>
            </a:r>
            <a:r>
              <a:rPr lang="en-US" sz="1400" dirty="0">
                <a:latin typeface="Arial" panose="020B0604020202020204" pitchFamily="34" charset="0"/>
                <a:cs typeface="Arial" panose="020B0604020202020204" pitchFamily="34" charset="0"/>
              </a:rPr>
              <a:t>&gt;\Docs\</a:t>
            </a:r>
            <a:r>
              <a:rPr lang="en-US" sz="1400" dirty="0" err="1">
                <a:latin typeface="Arial" panose="020B0604020202020204" pitchFamily="34" charset="0"/>
                <a:cs typeface="Arial" panose="020B0604020202020204" pitchFamily="34" charset="0"/>
              </a:rPr>
              <a:t>UI_xml</a:t>
            </a:r>
            <a:r>
              <a:rPr lang="en-US" sz="1400" dirty="0">
                <a:latin typeface="Arial" panose="020B0604020202020204" pitchFamily="34" charset="0"/>
                <a:cs typeface="Arial" panose="020B0604020202020204" pitchFamily="34" charset="0"/>
              </a:rPr>
              <a:t>\Calculator path. </a:t>
            </a:r>
          </a:p>
          <a:p>
            <a:r>
              <a:rPr lang="en-US" sz="1400" dirty="0">
                <a:latin typeface="Arial" panose="020B0604020202020204" pitchFamily="34" charset="0"/>
                <a:cs typeface="Arial" panose="020B0604020202020204" pitchFamily="34" charset="0"/>
              </a:rPr>
              <a:t>Go to &lt;</a:t>
            </a:r>
            <a:r>
              <a:rPr lang="en-US" sz="1400" dirty="0" err="1">
                <a:latin typeface="Arial" panose="020B0604020202020204" pitchFamily="34" charset="0"/>
                <a:cs typeface="Arial" panose="020B0604020202020204" pitchFamily="34" charset="0"/>
              </a:rPr>
              <a:t>NetSim_Install_Directory</a:t>
            </a:r>
            <a:r>
              <a:rPr lang="en-US" sz="1400" dirty="0">
                <a:latin typeface="Arial" panose="020B0604020202020204" pitchFamily="34" charset="0"/>
                <a:cs typeface="Arial" panose="020B0604020202020204" pitchFamily="34" charset="0"/>
              </a:rPr>
              <a:t>&gt;\Docs\</a:t>
            </a:r>
            <a:r>
              <a:rPr lang="en-US" sz="1400" dirty="0" err="1">
                <a:latin typeface="Arial" panose="020B0604020202020204" pitchFamily="34" charset="0"/>
                <a:cs typeface="Arial" panose="020B0604020202020204" pitchFamily="34" charset="0"/>
              </a:rPr>
              <a:t>UI_xml</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Device_Properties</a:t>
            </a:r>
            <a:r>
              <a:rPr lang="en-US" sz="1400" dirty="0">
                <a:latin typeface="Arial" panose="020B0604020202020204" pitchFamily="34" charset="0"/>
                <a:cs typeface="Arial" panose="020B0604020202020204" pitchFamily="34" charset="0"/>
              </a:rPr>
              <a:t> path and rename the already existing Underwater_device.xml file to Underwater_device_original.xml as a backup. </a:t>
            </a:r>
          </a:p>
          <a:p>
            <a:pPr lvl="1"/>
            <a:r>
              <a:rPr lang="en-US" sz="1400" dirty="0">
                <a:latin typeface="Arial" panose="020B0604020202020204" pitchFamily="34" charset="0"/>
                <a:cs typeface="Arial" panose="020B0604020202020204" pitchFamily="34" charset="0"/>
              </a:rPr>
              <a:t>Copy and paste the Underwater_device.xml file from the downloaded project folder in the &lt;</a:t>
            </a:r>
            <a:r>
              <a:rPr lang="en-US" sz="1400" dirty="0" err="1">
                <a:latin typeface="Arial" panose="020B0604020202020204" pitchFamily="34" charset="0"/>
                <a:cs typeface="Arial" panose="020B0604020202020204" pitchFamily="34" charset="0"/>
              </a:rPr>
              <a:t>NetSim_Install_Directory</a:t>
            </a:r>
            <a:r>
              <a:rPr lang="en-US" sz="1400" dirty="0">
                <a:latin typeface="Arial" panose="020B0604020202020204" pitchFamily="34" charset="0"/>
                <a:cs typeface="Arial" panose="020B0604020202020204" pitchFamily="34" charset="0"/>
              </a:rPr>
              <a:t>&gt;\Docs\</a:t>
            </a:r>
            <a:r>
              <a:rPr lang="en-US" sz="1400" dirty="0" err="1">
                <a:latin typeface="Arial" panose="020B0604020202020204" pitchFamily="34" charset="0"/>
                <a:cs typeface="Arial" panose="020B0604020202020204" pitchFamily="34" charset="0"/>
              </a:rPr>
              <a:t>UI_xml</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Device_Properties</a:t>
            </a:r>
            <a:r>
              <a:rPr lang="en-US" sz="1400" dirty="0">
                <a:latin typeface="Arial" panose="020B0604020202020204" pitchFamily="34" charset="0"/>
                <a:cs typeface="Arial" panose="020B0604020202020204" pitchFamily="34" charset="0"/>
              </a:rPr>
              <a:t>.</a:t>
            </a:r>
          </a:p>
          <a:p>
            <a:pPr lvl="1"/>
            <a:r>
              <a:rPr lang="en-US" sz="1400" dirty="0">
                <a:latin typeface="Arial" panose="020B0604020202020204" pitchFamily="34" charset="0"/>
                <a:cs typeface="Arial" panose="020B0604020202020204" pitchFamily="34" charset="0"/>
              </a:rPr>
              <a:t>The modified xml file adds Dynamic Source Routing (DSR) protocol to Network layer of UWAN devices. </a:t>
            </a:r>
          </a:p>
          <a:p>
            <a:pPr lvl="1"/>
            <a:r>
              <a:rPr lang="en-US" sz="1400" dirty="0">
                <a:latin typeface="Arial" panose="020B0604020202020204" pitchFamily="34" charset="0"/>
                <a:cs typeface="Arial" panose="020B0604020202020204" pitchFamily="34" charset="0"/>
              </a:rPr>
              <a:t>The code modifications are done to DSR project to implement Depth Based Routing (DBR) protocol.</a:t>
            </a:r>
          </a:p>
        </p:txBody>
      </p:sp>
      <p:sp>
        <p:nvSpPr>
          <p:cNvPr id="4" name="Slide Number Placeholder 3">
            <a:extLst>
              <a:ext uri="{FF2B5EF4-FFF2-40B4-BE49-F238E27FC236}">
                <a16:creationId xmlns:a16="http://schemas.microsoft.com/office/drawing/2014/main" id="{5638A607-0DE3-5333-FD49-89EF1AE30BE6}"/>
              </a:ext>
            </a:extLst>
          </p:cNvPr>
          <p:cNvSpPr>
            <a:spLocks noGrp="1"/>
          </p:cNvSpPr>
          <p:nvPr>
            <p:ph type="sldNum" sz="quarter" idx="12"/>
          </p:nvPr>
        </p:nvSpPr>
        <p:spPr/>
        <p:txBody>
          <a:bodyPr/>
          <a:lstStyle/>
          <a:p>
            <a:fld id="{DC660FAD-630A-40BB-A0C3-01001DFE1636}" type="slidenum">
              <a:rPr lang="en-IN" smtClean="0"/>
              <a:t>2</a:t>
            </a:fld>
            <a:endParaRPr lang="en-IN" dirty="0"/>
          </a:p>
        </p:txBody>
      </p:sp>
    </p:spTree>
    <p:extLst>
      <p:ext uri="{BB962C8B-B14F-4D97-AF65-F5344CB8AC3E}">
        <p14:creationId xmlns:p14="http://schemas.microsoft.com/office/powerpoint/2010/main" val="66527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7749E-640E-3F19-8AA7-23D10C835F92}"/>
              </a:ext>
            </a:extLst>
          </p:cNvPr>
          <p:cNvSpPr>
            <a:spLocks noGrp="1"/>
          </p:cNvSpPr>
          <p:nvPr>
            <p:ph type="title"/>
          </p:nvPr>
        </p:nvSpPr>
        <p:spPr>
          <a:xfrm>
            <a:off x="838200" y="508136"/>
            <a:ext cx="10515600" cy="829145"/>
          </a:xfrm>
        </p:spPr>
        <p:txBody>
          <a:bodyPr/>
          <a:lstStyle/>
          <a:p>
            <a:r>
              <a:rPr lang="en-US" dirty="0">
                <a:latin typeface="Arial" panose="020B0604020202020204" pitchFamily="34" charset="0"/>
                <a:cs typeface="Arial" panose="020B0604020202020204" pitchFamily="34" charset="0"/>
              </a:rPr>
              <a:t>Observations</a:t>
            </a:r>
            <a:endParaRPr lang="en-IN"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475F51-318A-1319-7F14-7995A4532DA9}"/>
                  </a:ext>
                </a:extLst>
              </p:cNvPr>
              <p:cNvSpPr>
                <a:spLocks noGrp="1"/>
              </p:cNvSpPr>
              <p:nvPr>
                <p:ph idx="1"/>
              </p:nvPr>
            </p:nvSpPr>
            <p:spPr>
              <a:xfrm>
                <a:off x="838200" y="1337281"/>
                <a:ext cx="10846869" cy="5012583"/>
              </a:xfrm>
            </p:spPr>
            <p:txBody>
              <a:bodyPr>
                <a:noAutofit/>
              </a:bodyPr>
              <a:lstStyle/>
              <a:p>
                <a:r>
                  <a:rPr lang="en-US" sz="1700" dirty="0">
                    <a:latin typeface="Arial" panose="020B0604020202020204" pitchFamily="34" charset="0"/>
                    <a:cs typeface="Arial" panose="020B0604020202020204" pitchFamily="34" charset="0"/>
                  </a:rPr>
                  <a:t>At Node 4. </a:t>
                </a:r>
                <a14:m>
                  <m:oMath xmlns:m="http://schemas.openxmlformats.org/officeDocument/2006/math">
                    <m:sSub>
                      <m:sSubPr>
                        <m:ctrlPr>
                          <a:rPr lang="en-US" sz="1700" b="0" i="1" dirty="0" smtClean="0">
                            <a:latin typeface="Cambria Math" panose="02040503050406030204" pitchFamily="18" charset="0"/>
                            <a:cs typeface="Arial" panose="020B0604020202020204" pitchFamily="34" charset="0"/>
                          </a:rPr>
                        </m:ctrlPr>
                      </m:sSubPr>
                      <m:e>
                        <m:r>
                          <a:rPr lang="en-US" sz="1700" i="1" dirty="0" smtClean="0">
                            <a:latin typeface="Cambria Math" panose="02040503050406030204" pitchFamily="18" charset="0"/>
                            <a:cs typeface="Arial" panose="020B0604020202020204" pitchFamily="34" charset="0"/>
                          </a:rPr>
                          <m:t>𝑑</m:t>
                        </m:r>
                      </m:e>
                      <m:sub>
                        <m:r>
                          <a:rPr lang="en-US" sz="1700" i="1" dirty="0" smtClean="0">
                            <a:latin typeface="Cambria Math" panose="02040503050406030204" pitchFamily="18" charset="0"/>
                            <a:cs typeface="Arial" panose="020B0604020202020204" pitchFamily="34" charset="0"/>
                          </a:rPr>
                          <m:t>𝑝</m:t>
                        </m:r>
                      </m:sub>
                    </m:sSub>
                    <m:r>
                      <a:rPr lang="en-US" sz="1700" i="1" dirty="0" smtClean="0">
                        <a:latin typeface="Cambria Math" panose="02040503050406030204" pitchFamily="18" charset="0"/>
                        <a:cs typeface="Arial" panose="020B0604020202020204" pitchFamily="34" charset="0"/>
                      </a:rPr>
                      <m:t>=100</m:t>
                    </m:r>
                    <m:r>
                      <a:rPr lang="en-US" sz="1700" i="1" dirty="0" smtClean="0">
                        <a:latin typeface="Cambria Math" panose="02040503050406030204" pitchFamily="18" charset="0"/>
                        <a:cs typeface="Arial" panose="020B0604020202020204" pitchFamily="34" charset="0"/>
                      </a:rPr>
                      <m:t>𝑚</m:t>
                    </m:r>
                    <m:r>
                      <a:rPr lang="en-US" sz="1700" i="1" dirty="0" smtClean="0">
                        <a:latin typeface="Cambria Math" panose="02040503050406030204" pitchFamily="18" charset="0"/>
                        <a:cs typeface="Arial" panose="020B0604020202020204" pitchFamily="34" charset="0"/>
                      </a:rPr>
                      <m:t>, </m:t>
                    </m:r>
                    <m:sSub>
                      <m:sSubPr>
                        <m:ctrlPr>
                          <a:rPr lang="en-US" sz="1700" b="0" i="1" dirty="0" smtClean="0">
                            <a:latin typeface="Cambria Math" panose="02040503050406030204" pitchFamily="18" charset="0"/>
                            <a:cs typeface="Arial" panose="020B0604020202020204" pitchFamily="34" charset="0"/>
                          </a:rPr>
                        </m:ctrlPr>
                      </m:sSubPr>
                      <m:e>
                        <m:r>
                          <a:rPr lang="en-US" sz="1700" i="1" dirty="0" smtClean="0">
                            <a:latin typeface="Cambria Math" panose="02040503050406030204" pitchFamily="18" charset="0"/>
                            <a:cs typeface="Arial" panose="020B0604020202020204" pitchFamily="34" charset="0"/>
                          </a:rPr>
                          <m:t>𝑑</m:t>
                        </m:r>
                      </m:e>
                      <m:sub>
                        <m:r>
                          <a:rPr lang="en-US" sz="1700" i="1" dirty="0" smtClean="0">
                            <a:latin typeface="Cambria Math" panose="02040503050406030204" pitchFamily="18" charset="0"/>
                            <a:cs typeface="Arial" panose="020B0604020202020204" pitchFamily="34" charset="0"/>
                          </a:rPr>
                          <m:t>𝑐</m:t>
                        </m:r>
                      </m:sub>
                    </m:sSub>
                    <m:r>
                      <a:rPr lang="en-US" sz="1700" i="1" dirty="0" smtClean="0">
                        <a:latin typeface="Cambria Math" panose="02040503050406030204" pitchFamily="18" charset="0"/>
                        <a:cs typeface="Arial" panose="020B0604020202020204" pitchFamily="34" charset="0"/>
                      </a:rPr>
                      <m:t>=</m:t>
                    </m:r>
                    <m:r>
                      <a:rPr lang="en-US" sz="1700" b="0" i="1" dirty="0" smtClean="0">
                        <a:latin typeface="Cambria Math" panose="02040503050406030204" pitchFamily="18" charset="0"/>
                        <a:cs typeface="Arial" panose="020B0604020202020204" pitchFamily="34" charset="0"/>
                      </a:rPr>
                      <m:t>12</m:t>
                    </m:r>
                    <m:r>
                      <a:rPr lang="en-US" sz="1700" i="1" dirty="0" smtClean="0">
                        <a:latin typeface="Cambria Math" panose="02040503050406030204" pitchFamily="18" charset="0"/>
                        <a:cs typeface="Arial" panose="020B0604020202020204" pitchFamily="34" charset="0"/>
                      </a:rPr>
                      <m:t>0</m:t>
                    </m:r>
                    <m:r>
                      <a:rPr lang="en-US" sz="1700" i="1" dirty="0" smtClean="0">
                        <a:latin typeface="Cambria Math" panose="02040503050406030204" pitchFamily="18" charset="0"/>
                        <a:cs typeface="Arial" panose="020B0604020202020204" pitchFamily="34" charset="0"/>
                      </a:rPr>
                      <m:t>𝑚</m:t>
                    </m:r>
                  </m:oMath>
                </a14:m>
                <a:r>
                  <a:rPr lang="en-US" sz="1700" dirty="0">
                    <a:latin typeface="Arial" panose="020B0604020202020204" pitchFamily="34" charset="0"/>
                    <a:cs typeface="Arial" panose="020B0604020202020204" pitchFamily="34" charset="0"/>
                  </a:rPr>
                  <a:t> (</a:t>
                </a:r>
                <a14:m>
                  <m:oMath xmlns:m="http://schemas.openxmlformats.org/officeDocument/2006/math">
                    <m:r>
                      <a:rPr lang="en-US" sz="1700" i="1" dirty="0" smtClean="0">
                        <a:latin typeface="Cambria Math" panose="02040503050406030204" pitchFamily="18" charset="0"/>
                        <a:cs typeface="Arial" panose="020B0604020202020204" pitchFamily="34" charset="0"/>
                      </a:rPr>
                      <m:t>100−</m:t>
                    </m:r>
                    <m:r>
                      <a:rPr lang="en-US" sz="1700" b="0" i="1" dirty="0" smtClean="0">
                        <a:latin typeface="Cambria Math" panose="02040503050406030204" pitchFamily="18" charset="0"/>
                        <a:cs typeface="Arial" panose="020B0604020202020204" pitchFamily="34" charset="0"/>
                      </a:rPr>
                      <m:t>120</m:t>
                    </m:r>
                    <m:r>
                      <a:rPr lang="en-US" sz="1700" i="1" dirty="0" smtClean="0">
                        <a:latin typeface="Cambria Math" panose="02040503050406030204" pitchFamily="18" charset="0"/>
                        <a:cs typeface="Arial" panose="020B0604020202020204" pitchFamily="34" charset="0"/>
                      </a:rPr>
                      <m:t>=</m:t>
                    </m:r>
                    <m:r>
                      <a:rPr lang="en-US" sz="1700" b="0" i="1" dirty="0" smtClean="0">
                        <a:latin typeface="Cambria Math" panose="02040503050406030204" pitchFamily="18" charset="0"/>
                        <a:cs typeface="Arial" panose="020B0604020202020204" pitchFamily="34" charset="0"/>
                      </a:rPr>
                      <m:t>−20</m:t>
                    </m:r>
                    <m:r>
                      <a:rPr lang="en-US" sz="1700" i="1" dirty="0" smtClean="0">
                        <a:latin typeface="Cambria Math" panose="02040503050406030204" pitchFamily="18" charset="0"/>
                        <a:cs typeface="Arial" panose="020B0604020202020204" pitchFamily="34" charset="0"/>
                      </a:rPr>
                      <m:t>&gt;0</m:t>
                    </m:r>
                  </m:oMath>
                </a14:m>
                <a:r>
                  <a:rPr lang="en-US" sz="1700" dirty="0">
                    <a:latin typeface="Arial" panose="020B0604020202020204" pitchFamily="34" charset="0"/>
                    <a:cs typeface="Arial" panose="020B0604020202020204" pitchFamily="34" charset="0"/>
                  </a:rPr>
                  <a:t>) [Not a Qualified Node]</a:t>
                </a:r>
              </a:p>
              <a:p>
                <a:pPr lvl="1"/>
                <a14:m>
                  <m:oMath xmlns:m="http://schemas.openxmlformats.org/officeDocument/2006/math">
                    <m:r>
                      <a:rPr lang="en-IN" sz="1400" b="0" i="1" smtClean="0">
                        <a:latin typeface="Cambria Math" panose="02040503050406030204" pitchFamily="18" charset="0"/>
                        <a:cs typeface="Arial" panose="020B0604020202020204" pitchFamily="34" charset="0"/>
                      </a:rPr>
                      <m:t>𝑇𝑟𝑎𝑛𝑠𝑚𝑖𝑠𝑠𝑖𝑜𝑛𝑇𝑖𝑚𝑒</m:t>
                    </m:r>
                    <m:r>
                      <a:rPr lang="en-IN" sz="1400" b="0" i="1" smtClean="0">
                        <a:latin typeface="Cambria Math" panose="02040503050406030204" pitchFamily="18" charset="0"/>
                        <a:cs typeface="Arial" panose="020B0604020202020204" pitchFamily="34" charset="0"/>
                      </a:rPr>
                      <m:t> </m:t>
                    </m:r>
                    <m:d>
                      <m:dPr>
                        <m:ctrlPr>
                          <a:rPr lang="en-IN" sz="1400" b="0" i="1" smtClean="0">
                            <a:latin typeface="Cambria Math" panose="02040503050406030204" pitchFamily="18" charset="0"/>
                            <a:cs typeface="Arial" panose="020B0604020202020204" pitchFamily="34" charset="0"/>
                          </a:rPr>
                        </m:ctrlPr>
                      </m:dPr>
                      <m:e>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e>
                    </m:d>
                    <m:r>
                      <a:rPr lang="en-IN" sz="1400" b="0" i="1" smtClean="0">
                        <a:latin typeface="Cambria Math" panose="02040503050406030204" pitchFamily="18" charset="0"/>
                        <a:cs typeface="Arial" panose="020B0604020202020204" pitchFamily="34" charset="0"/>
                      </a:rPr>
                      <m:t>=</m:t>
                    </m:r>
                    <m:f>
                      <m:fPr>
                        <m:ctrlPr>
                          <a:rPr lang="en-IN" sz="1400" b="0" i="1" smtClean="0">
                            <a:latin typeface="Cambria Math" panose="02040503050406030204" pitchFamily="18" charset="0"/>
                            <a:cs typeface="Arial" panose="020B0604020202020204" pitchFamily="34" charset="0"/>
                          </a:rPr>
                        </m:ctrlPr>
                      </m:fPr>
                      <m:num>
                        <m:d>
                          <m:dPr>
                            <m:ctrlPr>
                              <a:rPr lang="en-US" sz="1400" b="0" i="1" smtClean="0">
                                <a:latin typeface="Cambria Math" panose="02040503050406030204" pitchFamily="18" charset="0"/>
                                <a:cs typeface="Arial" panose="020B0604020202020204" pitchFamily="34" charset="0"/>
                              </a:rPr>
                            </m:ctrlPr>
                          </m:dPr>
                          <m:e>
                            <m:r>
                              <a:rPr lang="en-US" sz="1400" b="0" i="1" smtClean="0">
                                <a:latin typeface="Cambria Math" panose="02040503050406030204" pitchFamily="18" charset="0"/>
                                <a:cs typeface="Arial" panose="020B0604020202020204" pitchFamily="34" charset="0"/>
                              </a:rPr>
                              <m:t>50+8+20</m:t>
                            </m:r>
                          </m:e>
                        </m:d>
                        <m:r>
                          <a:rPr lang="en-US" sz="1400" b="0" i="1" smtClean="0">
                            <a:latin typeface="Cambria Math" panose="02040503050406030204" pitchFamily="18" charset="0"/>
                            <a:cs typeface="Arial" panose="020B0604020202020204" pitchFamily="34" charset="0"/>
                          </a:rPr>
                          <m:t>×8</m:t>
                        </m:r>
                      </m:num>
                      <m:den>
                        <m:r>
                          <a:rPr lang="en-US" sz="1400" b="0" i="1" smtClean="0">
                            <a:latin typeface="Cambria Math" panose="02040503050406030204" pitchFamily="18" charset="0"/>
                            <a:cs typeface="Arial" panose="020B0604020202020204" pitchFamily="34" charset="0"/>
                          </a:rPr>
                          <m:t>0.02</m:t>
                        </m:r>
                      </m:den>
                    </m:f>
                    <m:r>
                      <a:rPr lang="en-IN" sz="1400" b="0" i="1" smtClean="0">
                        <a:latin typeface="Cambria Math" panose="02040503050406030204" pitchFamily="18" charset="0"/>
                        <a:cs typeface="Arial" panose="020B0604020202020204" pitchFamily="34" charset="0"/>
                      </a:rPr>
                      <m:t>=</m:t>
                    </m:r>
                    <m:r>
                      <a:rPr lang="en-US" sz="1400" b="0" i="1" smtClean="0">
                        <a:latin typeface="Cambria Math" panose="02040503050406030204" pitchFamily="18" charset="0"/>
                        <a:cs typeface="Arial" panose="020B0604020202020204" pitchFamily="34" charset="0"/>
                      </a:rPr>
                      <m:t>312</m:t>
                    </m:r>
                    <m:r>
                      <a:rPr lang="en-IN" sz="1400" b="0" i="1" smtClean="0">
                        <a:latin typeface="Cambria Math" panose="02040503050406030204" pitchFamily="18" charset="0"/>
                        <a:cs typeface="Arial" panose="020B0604020202020204" pitchFamily="34" charset="0"/>
                      </a:rPr>
                      <m:t>00</m:t>
                    </m:r>
                    <m:r>
                      <a:rPr lang="en-US" sz="1400" b="0" i="1" smtClean="0">
                        <a:latin typeface="Cambria Math" panose="02040503050406030204" pitchFamily="18" charset="0"/>
                        <a:cs typeface="Arial" panose="020B0604020202020204" pitchFamily="34" charset="0"/>
                      </a:rPr>
                      <m:t> </m:t>
                    </m:r>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oMath>
                </a14:m>
                <a:endParaRPr lang="en-US" sz="1400" dirty="0">
                  <a:latin typeface="Arial" panose="020B0604020202020204" pitchFamily="34" charset="0"/>
                  <a:cs typeface="Arial" panose="020B0604020202020204" pitchFamily="34" charset="0"/>
                </a:endParaRPr>
              </a:p>
              <a:p>
                <a:pPr lvl="1"/>
                <a14:m>
                  <m:oMath xmlns:m="http://schemas.openxmlformats.org/officeDocument/2006/math">
                    <m:r>
                      <a:rPr lang="en-IN" sz="1400" b="0" i="1" smtClean="0">
                        <a:latin typeface="Cambria Math" panose="02040503050406030204" pitchFamily="18" charset="0"/>
                        <a:cs typeface="Arial" panose="020B0604020202020204" pitchFamily="34" charset="0"/>
                      </a:rPr>
                      <m:t>𝑃𝑟𝑜𝑝𝑎𝑔𝑎𝑡𝑖𝑜𝑛𝐷𝑒𝑙𝑎𝑦</m:t>
                    </m:r>
                    <m:r>
                      <a:rPr lang="en-IN" sz="1400" b="0" i="1" smtClean="0">
                        <a:latin typeface="Cambria Math" panose="02040503050406030204" pitchFamily="18" charset="0"/>
                        <a:cs typeface="Arial" panose="020B0604020202020204" pitchFamily="34" charset="0"/>
                      </a:rPr>
                      <m:t> </m:t>
                    </m:r>
                    <m:d>
                      <m:dPr>
                        <m:ctrlPr>
                          <a:rPr lang="en-IN" sz="1400" b="0" i="1" smtClean="0">
                            <a:latin typeface="Cambria Math" panose="02040503050406030204" pitchFamily="18" charset="0"/>
                            <a:cs typeface="Arial" panose="020B0604020202020204" pitchFamily="34" charset="0"/>
                          </a:rPr>
                        </m:ctrlPr>
                      </m:dPr>
                      <m:e>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e>
                    </m:d>
                    <m:r>
                      <a:rPr lang="en-IN" sz="1400" b="0" i="1" smtClean="0">
                        <a:latin typeface="Cambria Math" panose="02040503050406030204" pitchFamily="18" charset="0"/>
                        <a:cs typeface="Arial" panose="020B0604020202020204" pitchFamily="34" charset="0"/>
                      </a:rPr>
                      <m:t>=</m:t>
                    </m:r>
                    <m:f>
                      <m:fPr>
                        <m:ctrlPr>
                          <a:rPr lang="en-IN" sz="1400" b="0" i="1" smtClean="0">
                            <a:latin typeface="Cambria Math" panose="02040503050406030204" pitchFamily="18" charset="0"/>
                            <a:cs typeface="Arial" panose="020B0604020202020204" pitchFamily="34" charset="0"/>
                          </a:rPr>
                        </m:ctrlPr>
                      </m:fPr>
                      <m:num>
                        <m:r>
                          <a:rPr lang="en-US" sz="1400" b="0" i="1" smtClean="0">
                            <a:latin typeface="Cambria Math" panose="02040503050406030204" pitchFamily="18" charset="0"/>
                            <a:cs typeface="Arial" panose="020B0604020202020204" pitchFamily="34" charset="0"/>
                          </a:rPr>
                          <m:t>23.4307</m:t>
                        </m:r>
                      </m:num>
                      <m:den>
                        <m:r>
                          <a:rPr lang="en-US" sz="1400" b="0" i="1" smtClean="0">
                            <a:latin typeface="Cambria Math" panose="02040503050406030204" pitchFamily="18" charset="0"/>
                            <a:cs typeface="Arial" panose="020B0604020202020204" pitchFamily="34" charset="0"/>
                          </a:rPr>
                          <m:t>1500</m:t>
                        </m:r>
                      </m:den>
                    </m:f>
                    <m:r>
                      <a:rPr lang="en-IN" sz="1400" b="0" i="1" smtClean="0">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15620.46</m:t>
                    </m:r>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r>
                      <a:rPr lang="en-IN" sz="1400" b="0" i="0" smtClean="0">
                        <a:latin typeface="Cambria Math" panose="02040503050406030204" pitchFamily="18" charset="0"/>
                        <a:cs typeface="Arial" panose="020B0604020202020204" pitchFamily="34" charset="0"/>
                      </a:rPr>
                      <m:t>. </m:t>
                    </m:r>
                  </m:oMath>
                </a14:m>
                <a:r>
                  <a:rPr lang="en-US" sz="1400" dirty="0">
                    <a:latin typeface="Arial" panose="020B0604020202020204" pitchFamily="34" charset="0"/>
                    <a:cs typeface="Arial" panose="020B0604020202020204" pitchFamily="34" charset="0"/>
                  </a:rPr>
                  <a:t>Total = </a:t>
                </a:r>
                <a14:m>
                  <m:oMath xmlns:m="http://schemas.openxmlformats.org/officeDocument/2006/math">
                    <m:r>
                      <a:rPr lang="en-US" sz="1400" b="0" i="0" smtClean="0">
                        <a:latin typeface="Cambria Math" panose="02040503050406030204" pitchFamily="18" charset="0"/>
                        <a:cs typeface="Arial" panose="020B0604020202020204" pitchFamily="34" charset="0"/>
                      </a:rPr>
                      <m:t>46820.5</m:t>
                    </m:r>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oMath>
                </a14:m>
                <a:endParaRPr lang="en-US" sz="1400" dirty="0">
                  <a:latin typeface="Arial" panose="020B0604020202020204" pitchFamily="34" charset="0"/>
                  <a:cs typeface="Arial" panose="020B0604020202020204" pitchFamily="34" charset="0"/>
                </a:endParaRPr>
              </a:p>
              <a:p>
                <a:pPr lvl="1"/>
                <a:r>
                  <a:rPr lang="en-US" sz="1400" dirty="0">
                    <a:latin typeface="Arial" panose="020B0604020202020204" pitchFamily="34" charset="0"/>
                    <a:cs typeface="Arial" panose="020B0604020202020204" pitchFamily="34" charset="0"/>
                  </a:rPr>
                  <a:t>Node 4 receives packet from Node 1 at 46820.5 µs (see in MAC_IN  in event trace)</a:t>
                </a:r>
              </a:p>
              <a:p>
                <a:pPr lvl="1"/>
                <a:r>
                  <a:rPr lang="en-US" sz="1400" dirty="0">
                    <a:latin typeface="Arial" panose="020B0604020202020204" pitchFamily="34" charset="0"/>
                    <a:cs typeface="Arial" panose="020B0604020202020204" pitchFamily="34" charset="0"/>
                  </a:rPr>
                  <a:t>Since Node 4 is not a qualified the packet is dropped.</a:t>
                </a:r>
              </a:p>
              <a:p>
                <a:pPr lvl="1"/>
                <a:endParaRPr lang="en-US" sz="1400" dirty="0">
                  <a:latin typeface="Arial" panose="020B0604020202020204" pitchFamily="34" charset="0"/>
                  <a:cs typeface="Arial" panose="020B0604020202020204" pitchFamily="34" charset="0"/>
                </a:endParaRPr>
              </a:p>
              <a:p>
                <a:r>
                  <a:rPr lang="en-US" sz="1700" dirty="0">
                    <a:latin typeface="Arial" panose="020B0604020202020204" pitchFamily="34" charset="0"/>
                    <a:cs typeface="Arial" panose="020B0604020202020204" pitchFamily="34" charset="0"/>
                  </a:rPr>
                  <a:t>At Node 2. </a:t>
                </a:r>
                <a14:m>
                  <m:oMath xmlns:m="http://schemas.openxmlformats.org/officeDocument/2006/math">
                    <m:sSub>
                      <m:sSubPr>
                        <m:ctrlPr>
                          <a:rPr lang="en-US" sz="1700" b="0" i="1" dirty="0" smtClean="0">
                            <a:latin typeface="Cambria Math" panose="02040503050406030204" pitchFamily="18" charset="0"/>
                            <a:cs typeface="Arial" panose="020B0604020202020204" pitchFamily="34" charset="0"/>
                          </a:rPr>
                        </m:ctrlPr>
                      </m:sSubPr>
                      <m:e>
                        <m:r>
                          <a:rPr lang="en-US" sz="1700" i="1" dirty="0" smtClean="0">
                            <a:latin typeface="Cambria Math" panose="02040503050406030204" pitchFamily="18" charset="0"/>
                            <a:cs typeface="Arial" panose="020B0604020202020204" pitchFamily="34" charset="0"/>
                          </a:rPr>
                          <m:t>𝑑</m:t>
                        </m:r>
                      </m:e>
                      <m:sub>
                        <m:r>
                          <a:rPr lang="en-US" sz="1700" i="1" dirty="0" smtClean="0">
                            <a:latin typeface="Cambria Math" panose="02040503050406030204" pitchFamily="18" charset="0"/>
                            <a:cs typeface="Arial" panose="020B0604020202020204" pitchFamily="34" charset="0"/>
                          </a:rPr>
                          <m:t>𝑝</m:t>
                        </m:r>
                      </m:sub>
                    </m:sSub>
                    <m:r>
                      <a:rPr lang="en-US" sz="1700" i="1" dirty="0" smtClean="0">
                        <a:latin typeface="Cambria Math" panose="02040503050406030204" pitchFamily="18" charset="0"/>
                        <a:cs typeface="Arial" panose="020B0604020202020204" pitchFamily="34" charset="0"/>
                      </a:rPr>
                      <m:t>=100</m:t>
                    </m:r>
                    <m:r>
                      <a:rPr lang="en-US" sz="1700" i="1" dirty="0" smtClean="0">
                        <a:latin typeface="Cambria Math" panose="02040503050406030204" pitchFamily="18" charset="0"/>
                        <a:cs typeface="Arial" panose="020B0604020202020204" pitchFamily="34" charset="0"/>
                      </a:rPr>
                      <m:t>𝑚</m:t>
                    </m:r>
                    <m:r>
                      <a:rPr lang="en-US" sz="1700" i="1" dirty="0" smtClean="0">
                        <a:latin typeface="Cambria Math" panose="02040503050406030204" pitchFamily="18" charset="0"/>
                        <a:cs typeface="Arial" panose="020B0604020202020204" pitchFamily="34" charset="0"/>
                      </a:rPr>
                      <m:t>, </m:t>
                    </m:r>
                    <m:sSub>
                      <m:sSubPr>
                        <m:ctrlPr>
                          <a:rPr lang="en-US" sz="1700" b="0" i="1" dirty="0" smtClean="0">
                            <a:latin typeface="Cambria Math" panose="02040503050406030204" pitchFamily="18" charset="0"/>
                            <a:cs typeface="Arial" panose="020B0604020202020204" pitchFamily="34" charset="0"/>
                          </a:rPr>
                        </m:ctrlPr>
                      </m:sSubPr>
                      <m:e>
                        <m:r>
                          <a:rPr lang="en-US" sz="1700" i="1" dirty="0" smtClean="0">
                            <a:latin typeface="Cambria Math" panose="02040503050406030204" pitchFamily="18" charset="0"/>
                            <a:cs typeface="Arial" panose="020B0604020202020204" pitchFamily="34" charset="0"/>
                          </a:rPr>
                          <m:t>𝑑</m:t>
                        </m:r>
                      </m:e>
                      <m:sub>
                        <m:r>
                          <a:rPr lang="en-US" sz="1700" i="1" dirty="0" smtClean="0">
                            <a:latin typeface="Cambria Math" panose="02040503050406030204" pitchFamily="18" charset="0"/>
                            <a:cs typeface="Arial" panose="020B0604020202020204" pitchFamily="34" charset="0"/>
                          </a:rPr>
                          <m:t>𝑐</m:t>
                        </m:r>
                      </m:sub>
                    </m:sSub>
                    <m:r>
                      <a:rPr lang="en-US" sz="1700" i="1" dirty="0" smtClean="0">
                        <a:latin typeface="Cambria Math" panose="02040503050406030204" pitchFamily="18" charset="0"/>
                        <a:cs typeface="Arial" panose="020B0604020202020204" pitchFamily="34" charset="0"/>
                      </a:rPr>
                      <m:t>=</m:t>
                    </m:r>
                    <m:r>
                      <a:rPr lang="en-US" sz="1700" b="0" i="1" dirty="0" smtClean="0">
                        <a:latin typeface="Cambria Math" panose="02040503050406030204" pitchFamily="18" charset="0"/>
                        <a:cs typeface="Arial" panose="020B0604020202020204" pitchFamily="34" charset="0"/>
                      </a:rPr>
                      <m:t>6</m:t>
                    </m:r>
                    <m:r>
                      <a:rPr lang="en-US" sz="1700" i="1" dirty="0" smtClean="0">
                        <a:latin typeface="Cambria Math" panose="02040503050406030204" pitchFamily="18" charset="0"/>
                        <a:cs typeface="Arial" panose="020B0604020202020204" pitchFamily="34" charset="0"/>
                      </a:rPr>
                      <m:t>0</m:t>
                    </m:r>
                    <m:r>
                      <a:rPr lang="en-US" sz="1700" i="1" dirty="0" smtClean="0">
                        <a:latin typeface="Cambria Math" panose="02040503050406030204" pitchFamily="18" charset="0"/>
                        <a:cs typeface="Arial" panose="020B0604020202020204" pitchFamily="34" charset="0"/>
                      </a:rPr>
                      <m:t>𝑚</m:t>
                    </m:r>
                  </m:oMath>
                </a14:m>
                <a:r>
                  <a:rPr lang="en-US" sz="1700" dirty="0">
                    <a:latin typeface="Arial" panose="020B0604020202020204" pitchFamily="34" charset="0"/>
                    <a:cs typeface="Arial" panose="020B0604020202020204" pitchFamily="34" charset="0"/>
                  </a:rPr>
                  <a:t> (</a:t>
                </a:r>
                <a14:m>
                  <m:oMath xmlns:m="http://schemas.openxmlformats.org/officeDocument/2006/math">
                    <m:r>
                      <a:rPr lang="en-US" sz="1700" i="1" dirty="0" smtClean="0">
                        <a:latin typeface="Cambria Math" panose="02040503050406030204" pitchFamily="18" charset="0"/>
                        <a:cs typeface="Arial" panose="020B0604020202020204" pitchFamily="34" charset="0"/>
                      </a:rPr>
                      <m:t>100−</m:t>
                    </m:r>
                    <m:r>
                      <a:rPr lang="en-US" sz="1700" b="0" i="1" dirty="0" smtClean="0">
                        <a:latin typeface="Cambria Math" panose="02040503050406030204" pitchFamily="18" charset="0"/>
                        <a:cs typeface="Arial" panose="020B0604020202020204" pitchFamily="34" charset="0"/>
                      </a:rPr>
                      <m:t>6</m:t>
                    </m:r>
                    <m:r>
                      <a:rPr lang="en-US" sz="1700" i="1" dirty="0" smtClean="0">
                        <a:latin typeface="Cambria Math" panose="02040503050406030204" pitchFamily="18" charset="0"/>
                        <a:cs typeface="Arial" panose="020B0604020202020204" pitchFamily="34" charset="0"/>
                      </a:rPr>
                      <m:t>0=</m:t>
                    </m:r>
                    <m:r>
                      <a:rPr lang="en-US" sz="1700" b="0" i="1" dirty="0" smtClean="0">
                        <a:latin typeface="Cambria Math" panose="02040503050406030204" pitchFamily="18" charset="0"/>
                        <a:cs typeface="Arial" panose="020B0604020202020204" pitchFamily="34" charset="0"/>
                      </a:rPr>
                      <m:t>4</m:t>
                    </m:r>
                    <m:r>
                      <a:rPr lang="en-US" sz="1700" i="1" dirty="0" smtClean="0">
                        <a:latin typeface="Cambria Math" panose="02040503050406030204" pitchFamily="18" charset="0"/>
                        <a:cs typeface="Arial" panose="020B0604020202020204" pitchFamily="34" charset="0"/>
                      </a:rPr>
                      <m:t>0 &gt;0</m:t>
                    </m:r>
                  </m:oMath>
                </a14:m>
                <a:r>
                  <a:rPr lang="en-US" sz="1700" dirty="0">
                    <a:latin typeface="Arial" panose="020B0604020202020204" pitchFamily="34" charset="0"/>
                    <a:cs typeface="Arial" panose="020B0604020202020204" pitchFamily="34" charset="0"/>
                  </a:rPr>
                  <a:t>) [Qualified Node]</a:t>
                </a:r>
              </a:p>
              <a:p>
                <a:pPr lvl="1"/>
                <a14:m>
                  <m:oMath xmlns:m="http://schemas.openxmlformats.org/officeDocument/2006/math">
                    <m:r>
                      <a:rPr lang="en-IN" sz="1400" b="0" i="1" smtClean="0">
                        <a:latin typeface="Cambria Math" panose="02040503050406030204" pitchFamily="18" charset="0"/>
                        <a:cs typeface="Arial" panose="020B0604020202020204" pitchFamily="34" charset="0"/>
                      </a:rPr>
                      <m:t>𝑇𝑟𝑎𝑛𝑠𝑚𝑖𝑠𝑠𝑖𝑜𝑛𝑇𝑖𝑚𝑒</m:t>
                    </m:r>
                    <m:r>
                      <a:rPr lang="en-IN" sz="1400" b="0" i="1" smtClean="0">
                        <a:latin typeface="Cambria Math" panose="02040503050406030204" pitchFamily="18" charset="0"/>
                        <a:cs typeface="Arial" panose="020B0604020202020204" pitchFamily="34" charset="0"/>
                      </a:rPr>
                      <m:t> </m:t>
                    </m:r>
                    <m:d>
                      <m:dPr>
                        <m:ctrlPr>
                          <a:rPr lang="en-IN" sz="1400" b="0" i="1" smtClean="0">
                            <a:latin typeface="Cambria Math" panose="02040503050406030204" pitchFamily="18" charset="0"/>
                            <a:cs typeface="Arial" panose="020B0604020202020204" pitchFamily="34" charset="0"/>
                          </a:rPr>
                        </m:ctrlPr>
                      </m:dPr>
                      <m:e>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e>
                    </m:d>
                    <m:r>
                      <a:rPr lang="en-IN" sz="1400" b="0" i="1" smtClean="0">
                        <a:latin typeface="Cambria Math" panose="02040503050406030204" pitchFamily="18" charset="0"/>
                        <a:cs typeface="Arial" panose="020B0604020202020204" pitchFamily="34" charset="0"/>
                      </a:rPr>
                      <m:t>=</m:t>
                    </m:r>
                    <m:f>
                      <m:fPr>
                        <m:ctrlPr>
                          <a:rPr lang="en-IN" sz="1400" b="0" i="1" smtClean="0">
                            <a:latin typeface="Cambria Math" panose="02040503050406030204" pitchFamily="18" charset="0"/>
                            <a:cs typeface="Arial" panose="020B0604020202020204" pitchFamily="34" charset="0"/>
                          </a:rPr>
                        </m:ctrlPr>
                      </m:fPr>
                      <m:num>
                        <m:d>
                          <m:dPr>
                            <m:ctrlPr>
                              <a:rPr lang="en-US" sz="1400" b="0" i="1" smtClean="0">
                                <a:latin typeface="Cambria Math" panose="02040503050406030204" pitchFamily="18" charset="0"/>
                                <a:cs typeface="Arial" panose="020B0604020202020204" pitchFamily="34" charset="0"/>
                              </a:rPr>
                            </m:ctrlPr>
                          </m:dPr>
                          <m:e>
                            <m:r>
                              <a:rPr lang="en-US" sz="1400" b="0" i="1" smtClean="0">
                                <a:latin typeface="Cambria Math" panose="02040503050406030204" pitchFamily="18" charset="0"/>
                                <a:cs typeface="Arial" panose="020B0604020202020204" pitchFamily="34" charset="0"/>
                              </a:rPr>
                              <m:t>50+8+20</m:t>
                            </m:r>
                          </m:e>
                        </m:d>
                        <m:r>
                          <a:rPr lang="en-US" sz="1400" b="0" i="1" smtClean="0">
                            <a:latin typeface="Cambria Math" panose="02040503050406030204" pitchFamily="18" charset="0"/>
                            <a:cs typeface="Arial" panose="020B0604020202020204" pitchFamily="34" charset="0"/>
                          </a:rPr>
                          <m:t>×8</m:t>
                        </m:r>
                      </m:num>
                      <m:den>
                        <m:r>
                          <a:rPr lang="en-US" sz="1400" b="0" i="1" smtClean="0">
                            <a:latin typeface="Cambria Math" panose="02040503050406030204" pitchFamily="18" charset="0"/>
                            <a:cs typeface="Arial" panose="020B0604020202020204" pitchFamily="34" charset="0"/>
                          </a:rPr>
                          <m:t>0.02</m:t>
                        </m:r>
                      </m:den>
                    </m:f>
                    <m:r>
                      <a:rPr lang="en-IN" sz="1400" b="0" i="1" smtClean="0">
                        <a:latin typeface="Cambria Math" panose="02040503050406030204" pitchFamily="18" charset="0"/>
                        <a:cs typeface="Arial" panose="020B0604020202020204" pitchFamily="34" charset="0"/>
                      </a:rPr>
                      <m:t>=</m:t>
                    </m:r>
                    <m:r>
                      <a:rPr lang="en-US" sz="1400" b="0" i="1" smtClean="0">
                        <a:latin typeface="Cambria Math" panose="02040503050406030204" pitchFamily="18" charset="0"/>
                        <a:cs typeface="Arial" panose="020B0604020202020204" pitchFamily="34" charset="0"/>
                      </a:rPr>
                      <m:t>312</m:t>
                    </m:r>
                    <m:r>
                      <a:rPr lang="en-IN" sz="1400" b="0" i="1" smtClean="0">
                        <a:latin typeface="Cambria Math" panose="02040503050406030204" pitchFamily="18" charset="0"/>
                        <a:cs typeface="Arial" panose="020B0604020202020204" pitchFamily="34" charset="0"/>
                      </a:rPr>
                      <m:t>00</m:t>
                    </m:r>
                    <m:r>
                      <a:rPr lang="en-US" sz="1400" b="0" i="1" smtClean="0">
                        <a:latin typeface="Cambria Math" panose="02040503050406030204" pitchFamily="18" charset="0"/>
                        <a:cs typeface="Arial" panose="020B0604020202020204" pitchFamily="34" charset="0"/>
                      </a:rPr>
                      <m:t> </m:t>
                    </m:r>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oMath>
                </a14:m>
                <a:endParaRPr lang="en-US" sz="1400" dirty="0">
                  <a:latin typeface="Arial" panose="020B0604020202020204" pitchFamily="34" charset="0"/>
                  <a:cs typeface="Arial" panose="020B0604020202020204" pitchFamily="34" charset="0"/>
                </a:endParaRPr>
              </a:p>
              <a:p>
                <a:pPr lvl="1"/>
                <a14:m>
                  <m:oMath xmlns:m="http://schemas.openxmlformats.org/officeDocument/2006/math">
                    <m:r>
                      <a:rPr lang="en-IN" sz="1400" b="0" i="1" smtClean="0">
                        <a:latin typeface="Cambria Math" panose="02040503050406030204" pitchFamily="18" charset="0"/>
                        <a:cs typeface="Arial" panose="020B0604020202020204" pitchFamily="34" charset="0"/>
                      </a:rPr>
                      <m:t>𝑃𝑟𝑜𝑝𝑎𝑔𝑎𝑡𝑖𝑜𝑛𝐷𝑒𝑙𝑎𝑦</m:t>
                    </m:r>
                    <m:r>
                      <a:rPr lang="en-IN" sz="1400" b="0" i="1" smtClean="0">
                        <a:latin typeface="Cambria Math" panose="02040503050406030204" pitchFamily="18" charset="0"/>
                        <a:cs typeface="Arial" panose="020B0604020202020204" pitchFamily="34" charset="0"/>
                      </a:rPr>
                      <m:t> </m:t>
                    </m:r>
                    <m:d>
                      <m:dPr>
                        <m:ctrlPr>
                          <a:rPr lang="en-IN" sz="1400" b="0" i="1" smtClean="0">
                            <a:latin typeface="Cambria Math" panose="02040503050406030204" pitchFamily="18" charset="0"/>
                            <a:cs typeface="Arial" panose="020B0604020202020204" pitchFamily="34" charset="0"/>
                          </a:rPr>
                        </m:ctrlPr>
                      </m:dPr>
                      <m:e>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e>
                    </m:d>
                    <m:r>
                      <a:rPr lang="en-IN" sz="1400" b="0" i="1" smtClean="0">
                        <a:latin typeface="Cambria Math" panose="02040503050406030204" pitchFamily="18" charset="0"/>
                        <a:cs typeface="Arial" panose="020B0604020202020204" pitchFamily="34" charset="0"/>
                      </a:rPr>
                      <m:t>=</m:t>
                    </m:r>
                    <m:f>
                      <m:fPr>
                        <m:ctrlPr>
                          <a:rPr lang="en-IN" sz="1400" b="0" i="1" smtClean="0">
                            <a:latin typeface="Cambria Math" panose="02040503050406030204" pitchFamily="18" charset="0"/>
                            <a:cs typeface="Arial" panose="020B0604020202020204" pitchFamily="34" charset="0"/>
                          </a:rPr>
                        </m:ctrlPr>
                      </m:fPr>
                      <m:num>
                        <m:r>
                          <a:rPr lang="en-IN" sz="1400" i="1">
                            <a:latin typeface="Cambria Math" panose="02040503050406030204" pitchFamily="18" charset="0"/>
                            <a:cs typeface="Arial" panose="020B0604020202020204" pitchFamily="34" charset="0"/>
                          </a:rPr>
                          <m:t>45.8257</m:t>
                        </m:r>
                      </m:num>
                      <m:den>
                        <m:r>
                          <a:rPr lang="en-US" sz="1400" b="0" i="1" smtClean="0">
                            <a:latin typeface="Cambria Math" panose="02040503050406030204" pitchFamily="18" charset="0"/>
                            <a:cs typeface="Arial" panose="020B0604020202020204" pitchFamily="34" charset="0"/>
                          </a:rPr>
                          <m:t>1500</m:t>
                        </m:r>
                      </m:den>
                    </m:f>
                    <m:r>
                      <a:rPr lang="en-IN" sz="1400" b="0" i="1" smtClean="0">
                        <a:latin typeface="Cambria Math" panose="02040503050406030204" pitchFamily="18" charset="0"/>
                        <a:cs typeface="Arial" panose="020B0604020202020204" pitchFamily="34" charset="0"/>
                      </a:rPr>
                      <m:t>=</m:t>
                    </m:r>
                    <m:r>
                      <a:rPr lang="en-US" sz="1400" b="0" i="1" smtClean="0">
                        <a:latin typeface="Cambria Math" panose="02040503050406030204" pitchFamily="18" charset="0"/>
                        <a:cs typeface="Arial" panose="020B0604020202020204" pitchFamily="34" charset="0"/>
                      </a:rPr>
                      <m:t>30550.46</m:t>
                    </m:r>
                    <m:r>
                      <a:rPr lang="en-IN" sz="1400" b="0" i="1" smtClean="0">
                        <a:latin typeface="Cambria Math" panose="02040503050406030204" pitchFamily="18" charset="0"/>
                        <a:cs typeface="Arial" panose="020B0604020202020204" pitchFamily="34" charset="0"/>
                      </a:rPr>
                      <m:t> </m:t>
                    </m:r>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r>
                      <a:rPr lang="en-IN" sz="1400" b="0" i="0" smtClean="0">
                        <a:latin typeface="Cambria Math" panose="02040503050406030204" pitchFamily="18" charset="0"/>
                        <a:cs typeface="Arial" panose="020B0604020202020204" pitchFamily="34" charset="0"/>
                      </a:rPr>
                      <m:t>. </m:t>
                    </m:r>
                  </m:oMath>
                </a14:m>
                <a:r>
                  <a:rPr lang="en-US" sz="1400" dirty="0">
                    <a:latin typeface="Arial" panose="020B0604020202020204" pitchFamily="34" charset="0"/>
                    <a:cs typeface="Arial" panose="020B0604020202020204" pitchFamily="34" charset="0"/>
                  </a:rPr>
                  <a:t>Total = </a:t>
                </a:r>
                <a14:m>
                  <m:oMath xmlns:m="http://schemas.openxmlformats.org/officeDocument/2006/math">
                    <m:r>
                      <a:rPr lang="en-US" sz="1400" b="0" i="0" smtClean="0">
                        <a:latin typeface="Cambria Math" panose="02040503050406030204" pitchFamily="18" charset="0"/>
                        <a:cs typeface="Arial" panose="020B0604020202020204" pitchFamily="34" charset="0"/>
                      </a:rPr>
                      <m:t>61750.5</m:t>
                    </m:r>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oMath>
                </a14:m>
                <a:endParaRPr lang="en-US" sz="1400" dirty="0">
                  <a:latin typeface="Arial" panose="020B0604020202020204" pitchFamily="34" charset="0"/>
                  <a:cs typeface="Arial" panose="020B0604020202020204" pitchFamily="34" charset="0"/>
                </a:endParaRPr>
              </a:p>
              <a:p>
                <a:pPr lvl="1"/>
                <a:r>
                  <a:rPr lang="en-US" sz="1400" dirty="0">
                    <a:latin typeface="Arial" panose="020B0604020202020204" pitchFamily="34" charset="0"/>
                    <a:cs typeface="Arial" panose="020B0604020202020204" pitchFamily="34" charset="0"/>
                  </a:rPr>
                  <a:t>Node 2 receives packet from Node 1 at </a:t>
                </a:r>
                <a:r>
                  <a:rPr lang="en-US" sz="1400" dirty="0"/>
                  <a:t>61750.5</a:t>
                </a:r>
                <a:r>
                  <a:rPr lang="en-US" sz="1400" dirty="0">
                    <a:latin typeface="Arial" panose="020B0604020202020204" pitchFamily="34" charset="0"/>
                    <a:cs typeface="Arial" panose="020B0604020202020204" pitchFamily="34" charset="0"/>
                  </a:rPr>
                  <a:t> µs (see in MAC_IN  in event trace)</a:t>
                </a:r>
              </a:p>
              <a:p>
                <a:pPr lvl="1"/>
                <a14:m>
                  <m:oMath xmlns:m="http://schemas.openxmlformats.org/officeDocument/2006/math">
                    <m:r>
                      <a:rPr lang="en-US" sz="1400" b="0" i="1" smtClean="0">
                        <a:latin typeface="Cambria Math" panose="02040503050406030204" pitchFamily="18" charset="0"/>
                        <a:cs typeface="Arial" panose="020B0604020202020204" pitchFamily="34" charset="0"/>
                      </a:rPr>
                      <m:t>𝐻𝑜𝑙𝑑𝑖𝑛𝑔𝑡𝑖𝑚𝑒</m:t>
                    </m:r>
                    <m:r>
                      <a:rPr lang="en-US" sz="1400" b="0" i="1" smtClean="0">
                        <a:latin typeface="Cambria Math" panose="02040503050406030204" pitchFamily="18" charset="0"/>
                        <a:cs typeface="Arial" panose="020B0604020202020204" pitchFamily="34" charset="0"/>
                      </a:rPr>
                      <m:t>=2×</m:t>
                    </m:r>
                    <m:f>
                      <m:fPr>
                        <m:ctrlPr>
                          <a:rPr lang="en-US" sz="1400" b="0" i="1" smtClean="0">
                            <a:latin typeface="Cambria Math" panose="02040503050406030204" pitchFamily="18" charset="0"/>
                            <a:cs typeface="Arial" panose="020B0604020202020204" pitchFamily="34" charset="0"/>
                          </a:rPr>
                        </m:ctrlPr>
                      </m:fPr>
                      <m:num>
                        <m:r>
                          <a:rPr lang="en-US" sz="1400" b="0" i="1" smtClean="0">
                            <a:latin typeface="Cambria Math" panose="02040503050406030204" pitchFamily="18" charset="0"/>
                            <a:cs typeface="Arial" panose="020B0604020202020204" pitchFamily="34" charset="0"/>
                          </a:rPr>
                          <m:t>100</m:t>
                        </m:r>
                      </m:num>
                      <m:den>
                        <m:r>
                          <a:rPr lang="en-US" sz="1400" b="0" i="1" smtClean="0">
                            <a:latin typeface="Cambria Math" panose="02040503050406030204" pitchFamily="18" charset="0"/>
                            <a:cs typeface="Arial" panose="020B0604020202020204" pitchFamily="34" charset="0"/>
                          </a:rPr>
                          <m:t>1500×10</m:t>
                        </m:r>
                      </m:den>
                    </m:f>
                    <m:d>
                      <m:dPr>
                        <m:ctrlPr>
                          <a:rPr lang="en-US" sz="1400" b="0" i="1" smtClean="0">
                            <a:latin typeface="Cambria Math" panose="02040503050406030204" pitchFamily="18" charset="0"/>
                            <a:cs typeface="Arial" panose="020B0604020202020204" pitchFamily="34" charset="0"/>
                          </a:rPr>
                        </m:ctrlPr>
                      </m:dPr>
                      <m:e>
                        <m:r>
                          <a:rPr lang="en-US" sz="1400" b="0" i="1" smtClean="0">
                            <a:latin typeface="Cambria Math" panose="02040503050406030204" pitchFamily="18" charset="0"/>
                            <a:cs typeface="Arial" panose="020B0604020202020204" pitchFamily="34" charset="0"/>
                          </a:rPr>
                          <m:t>100−40</m:t>
                        </m:r>
                      </m:e>
                    </m:d>
                    <m:r>
                      <a:rPr lang="en-US" sz="1400" b="0" i="0" smtClean="0">
                        <a:latin typeface="Cambria Math" panose="02040503050406030204" pitchFamily="18" charset="0"/>
                        <a:cs typeface="Arial" panose="020B0604020202020204" pitchFamily="34" charset="0"/>
                      </a:rPr>
                      <m:t>=800000µ</m:t>
                    </m:r>
                    <m:r>
                      <m:rPr>
                        <m:sty m:val="p"/>
                      </m:rPr>
                      <a:rPr lang="en-US" sz="1400" b="0" i="0" smtClean="0">
                        <a:latin typeface="Cambria Math" panose="02040503050406030204" pitchFamily="18" charset="0"/>
                        <a:cs typeface="Arial" panose="020B0604020202020204" pitchFamily="34" charset="0"/>
                      </a:rPr>
                      <m:t>s</m:t>
                    </m:r>
                  </m:oMath>
                </a14:m>
                <a:endParaRPr lang="en-US" sz="1400" dirty="0">
                  <a:latin typeface="Arial" panose="020B0604020202020204" pitchFamily="34" charset="0"/>
                  <a:cs typeface="Arial" panose="020B0604020202020204" pitchFamily="34" charset="0"/>
                </a:endParaRPr>
              </a:p>
              <a:p>
                <a:pPr lvl="1"/>
                <a14:m>
                  <m:oMath xmlns:m="http://schemas.openxmlformats.org/officeDocument/2006/math">
                    <m:r>
                      <a:rPr lang="en-IN" sz="1400" b="0" i="1" smtClean="0">
                        <a:latin typeface="Cambria Math" panose="02040503050406030204" pitchFamily="18" charset="0"/>
                        <a:cs typeface="Arial" panose="020B0604020202020204" pitchFamily="34" charset="0"/>
                      </a:rPr>
                      <m:t>𝑆𝑒𝑛𝑑𝑇𝑖𝑚𝑒</m:t>
                    </m:r>
                    <m:r>
                      <a:rPr lang="en-IN" sz="1400" b="0" i="1" smtClean="0">
                        <a:latin typeface="Cambria Math" panose="02040503050406030204" pitchFamily="18" charset="0"/>
                        <a:cs typeface="Arial" panose="020B0604020202020204" pitchFamily="34" charset="0"/>
                      </a:rPr>
                      <m:t>=</m:t>
                    </m:r>
                    <m:r>
                      <a:rPr lang="en-IN" sz="1400" b="0" i="1" smtClean="0">
                        <a:latin typeface="Cambria Math" panose="02040503050406030204" pitchFamily="18" charset="0"/>
                        <a:cs typeface="Arial" panose="020B0604020202020204" pitchFamily="34" charset="0"/>
                      </a:rPr>
                      <m:t>𝐶𝑢𝑟𝑟𝑒𝑛𝑡𝑇𝑖𝑚𝑒</m:t>
                    </m:r>
                    <m:r>
                      <a:rPr lang="en-IN" sz="1400" b="0" i="1" smtClean="0">
                        <a:latin typeface="Cambria Math" panose="02040503050406030204" pitchFamily="18" charset="0"/>
                        <a:cs typeface="Arial" panose="020B0604020202020204" pitchFamily="34" charset="0"/>
                      </a:rPr>
                      <m:t>+</m:t>
                    </m:r>
                    <m:r>
                      <a:rPr lang="en-IN" sz="1400" b="0" i="1" smtClean="0">
                        <a:latin typeface="Cambria Math" panose="02040503050406030204" pitchFamily="18" charset="0"/>
                        <a:cs typeface="Arial" panose="020B0604020202020204" pitchFamily="34" charset="0"/>
                      </a:rPr>
                      <m:t>𝐻𝑜𝑙𝑑𝑇𝑖𝑚𝑒</m:t>
                    </m:r>
                    <m:r>
                      <a:rPr lang="en-US" sz="1400" b="0" i="1" smtClean="0">
                        <a:latin typeface="Cambria Math" panose="02040503050406030204" pitchFamily="18" charset="0"/>
                        <a:cs typeface="Arial" panose="020B0604020202020204" pitchFamily="34" charset="0"/>
                      </a:rPr>
                      <m:t>=61750+800000=861750.5µ</m:t>
                    </m:r>
                    <m:r>
                      <a:rPr lang="en-US" sz="1400" b="0" i="1" smtClean="0">
                        <a:latin typeface="Cambria Math" panose="02040503050406030204" pitchFamily="18" charset="0"/>
                        <a:cs typeface="Arial" panose="020B0604020202020204" pitchFamily="34" charset="0"/>
                      </a:rPr>
                      <m:t>𝑠</m:t>
                    </m:r>
                  </m:oMath>
                </a14:m>
                <a:endParaRPr lang="en-US" sz="1400" dirty="0">
                  <a:latin typeface="Arial" panose="020B0604020202020204" pitchFamily="34" charset="0"/>
                  <a:cs typeface="Arial" panose="020B0604020202020204" pitchFamily="34" charset="0"/>
                </a:endParaRPr>
              </a:p>
              <a:p>
                <a:pPr lvl="1"/>
                <a:r>
                  <a:rPr lang="en-US" sz="1400" dirty="0">
                    <a:latin typeface="Arial" panose="020B0604020202020204" pitchFamily="34" charset="0"/>
                    <a:cs typeface="Arial" panose="020B0604020202020204" pitchFamily="34" charset="0"/>
                  </a:rPr>
                  <a:t>Packet is not present in Q2 of Node 2, hence add packet and sending time to Q1 of Node 2.</a:t>
                </a:r>
              </a:p>
              <a:p>
                <a:pPr marL="0" indent="0">
                  <a:buNone/>
                </a:pPr>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i="1"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4D475F51-318A-1319-7F14-7995A4532DA9}"/>
                  </a:ext>
                </a:extLst>
              </p:cNvPr>
              <p:cNvSpPr>
                <a:spLocks noGrp="1" noRot="1" noChangeAspect="1" noMove="1" noResize="1" noEditPoints="1" noAdjustHandles="1" noChangeArrowheads="1" noChangeShapeType="1" noTextEdit="1"/>
              </p:cNvSpPr>
              <p:nvPr>
                <p:ph idx="1"/>
              </p:nvPr>
            </p:nvSpPr>
            <p:spPr>
              <a:xfrm>
                <a:off x="838200" y="1337281"/>
                <a:ext cx="10846869" cy="5012583"/>
              </a:xfrm>
              <a:blipFill>
                <a:blip r:embed="rId2"/>
                <a:stretch>
                  <a:fillRect l="-281" t="-365"/>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62D86478-7CF9-48FE-FA35-DF29050FA0D9}"/>
              </a:ext>
            </a:extLst>
          </p:cNvPr>
          <p:cNvSpPr>
            <a:spLocks noGrp="1"/>
          </p:cNvSpPr>
          <p:nvPr>
            <p:ph type="sldNum" sz="quarter" idx="12"/>
          </p:nvPr>
        </p:nvSpPr>
        <p:spPr/>
        <p:txBody>
          <a:bodyPr/>
          <a:lstStyle/>
          <a:p>
            <a:fld id="{DC660FAD-630A-40BB-A0C3-01001DFE1636}" type="slidenum">
              <a:rPr lang="en-IN" smtClean="0"/>
              <a:t>20</a:t>
            </a:fld>
            <a:endParaRPr lang="en-IN" dirty="0"/>
          </a:p>
        </p:txBody>
      </p:sp>
    </p:spTree>
    <p:extLst>
      <p:ext uri="{BB962C8B-B14F-4D97-AF65-F5344CB8AC3E}">
        <p14:creationId xmlns:p14="http://schemas.microsoft.com/office/powerpoint/2010/main" val="289679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C3AC2-3E03-49F8-56E1-6ACAC4852520}"/>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Observations</a:t>
            </a:r>
            <a:endParaRPr lang="en-IN"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FC3EFB-3A9E-128B-4948-B0CF6745564D}"/>
                  </a:ext>
                </a:extLst>
              </p:cNvPr>
              <p:cNvSpPr>
                <a:spLocks noGrp="1"/>
              </p:cNvSpPr>
              <p:nvPr>
                <p:ph idx="1"/>
              </p:nvPr>
            </p:nvSpPr>
            <p:spPr>
              <a:xfrm>
                <a:off x="838200" y="1511727"/>
                <a:ext cx="10515600" cy="5202972"/>
              </a:xfrm>
            </p:spPr>
            <p:txBody>
              <a:bodyPr>
                <a:normAutofit/>
              </a:bodyPr>
              <a:lstStyle/>
              <a:p>
                <a:r>
                  <a:rPr lang="en-US" sz="1700" dirty="0">
                    <a:latin typeface="Arial" panose="020B0604020202020204" pitchFamily="34" charset="0"/>
                    <a:cs typeface="Arial" panose="020B0604020202020204" pitchFamily="34" charset="0"/>
                  </a:rPr>
                  <a:t>At Node 3. </a:t>
                </a:r>
                <a14:m>
                  <m:oMath xmlns:m="http://schemas.openxmlformats.org/officeDocument/2006/math">
                    <m:sSub>
                      <m:sSubPr>
                        <m:ctrlPr>
                          <a:rPr lang="en-US" sz="1700" b="0" i="1" dirty="0" smtClean="0">
                            <a:latin typeface="Cambria Math" panose="02040503050406030204" pitchFamily="18" charset="0"/>
                            <a:cs typeface="Arial" panose="020B0604020202020204" pitchFamily="34" charset="0"/>
                          </a:rPr>
                        </m:ctrlPr>
                      </m:sSubPr>
                      <m:e>
                        <m:r>
                          <a:rPr lang="en-US" sz="1700" i="1" dirty="0" smtClean="0">
                            <a:latin typeface="Cambria Math" panose="02040503050406030204" pitchFamily="18" charset="0"/>
                            <a:cs typeface="Arial" panose="020B0604020202020204" pitchFamily="34" charset="0"/>
                          </a:rPr>
                          <m:t>𝑑</m:t>
                        </m:r>
                      </m:e>
                      <m:sub>
                        <m:r>
                          <a:rPr lang="en-US" sz="1700" i="1" dirty="0" smtClean="0">
                            <a:latin typeface="Cambria Math" panose="02040503050406030204" pitchFamily="18" charset="0"/>
                            <a:cs typeface="Arial" panose="020B0604020202020204" pitchFamily="34" charset="0"/>
                          </a:rPr>
                          <m:t>𝑝</m:t>
                        </m:r>
                      </m:sub>
                    </m:sSub>
                    <m:r>
                      <a:rPr lang="en-US" sz="1700" i="1" dirty="0" smtClean="0">
                        <a:latin typeface="Cambria Math" panose="02040503050406030204" pitchFamily="18" charset="0"/>
                        <a:cs typeface="Arial" panose="020B0604020202020204" pitchFamily="34" charset="0"/>
                      </a:rPr>
                      <m:t>=100</m:t>
                    </m:r>
                    <m:r>
                      <a:rPr lang="en-US" sz="1700" i="1" dirty="0" smtClean="0">
                        <a:latin typeface="Cambria Math" panose="02040503050406030204" pitchFamily="18" charset="0"/>
                        <a:cs typeface="Arial" panose="020B0604020202020204" pitchFamily="34" charset="0"/>
                      </a:rPr>
                      <m:t>𝑚</m:t>
                    </m:r>
                    <m:r>
                      <a:rPr lang="en-US" sz="1700" i="1" dirty="0" smtClean="0">
                        <a:latin typeface="Cambria Math" panose="02040503050406030204" pitchFamily="18" charset="0"/>
                        <a:cs typeface="Arial" panose="020B0604020202020204" pitchFamily="34" charset="0"/>
                      </a:rPr>
                      <m:t>, </m:t>
                    </m:r>
                    <m:sSub>
                      <m:sSubPr>
                        <m:ctrlPr>
                          <a:rPr lang="en-US" sz="1700" b="0" i="1" dirty="0" smtClean="0">
                            <a:latin typeface="Cambria Math" panose="02040503050406030204" pitchFamily="18" charset="0"/>
                            <a:cs typeface="Arial" panose="020B0604020202020204" pitchFamily="34" charset="0"/>
                          </a:rPr>
                        </m:ctrlPr>
                      </m:sSubPr>
                      <m:e>
                        <m:r>
                          <a:rPr lang="en-US" sz="1700" i="1" dirty="0" smtClean="0">
                            <a:latin typeface="Cambria Math" panose="02040503050406030204" pitchFamily="18" charset="0"/>
                            <a:cs typeface="Arial" panose="020B0604020202020204" pitchFamily="34" charset="0"/>
                          </a:rPr>
                          <m:t>𝑑</m:t>
                        </m:r>
                      </m:e>
                      <m:sub>
                        <m:r>
                          <a:rPr lang="en-US" sz="1700" i="1" dirty="0" smtClean="0">
                            <a:latin typeface="Cambria Math" panose="02040503050406030204" pitchFamily="18" charset="0"/>
                            <a:cs typeface="Arial" panose="020B0604020202020204" pitchFamily="34" charset="0"/>
                          </a:rPr>
                          <m:t>𝑐</m:t>
                        </m:r>
                      </m:sub>
                    </m:sSub>
                    <m:r>
                      <a:rPr lang="en-US" sz="1700" i="1" dirty="0" smtClean="0">
                        <a:latin typeface="Cambria Math" panose="02040503050406030204" pitchFamily="18" charset="0"/>
                        <a:cs typeface="Arial" panose="020B0604020202020204" pitchFamily="34" charset="0"/>
                      </a:rPr>
                      <m:t>=</m:t>
                    </m:r>
                    <m:r>
                      <a:rPr lang="en-US" sz="1700" b="0" i="1" dirty="0" smtClean="0">
                        <a:latin typeface="Cambria Math" panose="02040503050406030204" pitchFamily="18" charset="0"/>
                        <a:cs typeface="Arial" panose="020B0604020202020204" pitchFamily="34" charset="0"/>
                      </a:rPr>
                      <m:t>4</m:t>
                    </m:r>
                    <m:r>
                      <a:rPr lang="en-US" sz="1700" i="1" dirty="0" smtClean="0">
                        <a:latin typeface="Cambria Math" panose="02040503050406030204" pitchFamily="18" charset="0"/>
                        <a:cs typeface="Arial" panose="020B0604020202020204" pitchFamily="34" charset="0"/>
                      </a:rPr>
                      <m:t>0</m:t>
                    </m:r>
                    <m:r>
                      <a:rPr lang="en-US" sz="1700" i="1" dirty="0" smtClean="0">
                        <a:latin typeface="Cambria Math" panose="02040503050406030204" pitchFamily="18" charset="0"/>
                        <a:cs typeface="Arial" panose="020B0604020202020204" pitchFamily="34" charset="0"/>
                      </a:rPr>
                      <m:t>𝑚</m:t>
                    </m:r>
                  </m:oMath>
                </a14:m>
                <a:r>
                  <a:rPr lang="en-US" sz="1700" dirty="0">
                    <a:latin typeface="Arial" panose="020B0604020202020204" pitchFamily="34" charset="0"/>
                    <a:cs typeface="Arial" panose="020B0604020202020204" pitchFamily="34" charset="0"/>
                  </a:rPr>
                  <a:t> (</a:t>
                </a:r>
                <a14:m>
                  <m:oMath xmlns:m="http://schemas.openxmlformats.org/officeDocument/2006/math">
                    <m:r>
                      <a:rPr lang="en-US" sz="1700" i="1" dirty="0" smtClean="0">
                        <a:latin typeface="Cambria Math" panose="02040503050406030204" pitchFamily="18" charset="0"/>
                        <a:cs typeface="Arial" panose="020B0604020202020204" pitchFamily="34" charset="0"/>
                      </a:rPr>
                      <m:t>100−</m:t>
                    </m:r>
                    <m:r>
                      <a:rPr lang="en-US" sz="1700" b="0" i="1" dirty="0" smtClean="0">
                        <a:latin typeface="Cambria Math" panose="02040503050406030204" pitchFamily="18" charset="0"/>
                        <a:cs typeface="Arial" panose="020B0604020202020204" pitchFamily="34" charset="0"/>
                      </a:rPr>
                      <m:t>4</m:t>
                    </m:r>
                    <m:r>
                      <a:rPr lang="en-US" sz="1700" i="1" dirty="0" smtClean="0">
                        <a:latin typeface="Cambria Math" panose="02040503050406030204" pitchFamily="18" charset="0"/>
                        <a:cs typeface="Arial" panose="020B0604020202020204" pitchFamily="34" charset="0"/>
                      </a:rPr>
                      <m:t>0=</m:t>
                    </m:r>
                    <m:r>
                      <a:rPr lang="en-US" sz="1700" b="0" i="1" dirty="0" smtClean="0">
                        <a:latin typeface="Cambria Math" panose="02040503050406030204" pitchFamily="18" charset="0"/>
                        <a:cs typeface="Arial" panose="020B0604020202020204" pitchFamily="34" charset="0"/>
                      </a:rPr>
                      <m:t>6</m:t>
                    </m:r>
                    <m:r>
                      <a:rPr lang="en-US" sz="1700" i="1" dirty="0" smtClean="0">
                        <a:latin typeface="Cambria Math" panose="02040503050406030204" pitchFamily="18" charset="0"/>
                        <a:cs typeface="Arial" panose="020B0604020202020204" pitchFamily="34" charset="0"/>
                      </a:rPr>
                      <m:t>0 &gt;0</m:t>
                    </m:r>
                  </m:oMath>
                </a14:m>
                <a:r>
                  <a:rPr lang="en-US" sz="1700" dirty="0">
                    <a:latin typeface="Arial" panose="020B0604020202020204" pitchFamily="34" charset="0"/>
                    <a:cs typeface="Arial" panose="020B0604020202020204" pitchFamily="34" charset="0"/>
                  </a:rPr>
                  <a:t>) [Qualified Node]</a:t>
                </a:r>
              </a:p>
              <a:p>
                <a:pPr lvl="1"/>
                <a:r>
                  <a:rPr lang="en-IN" sz="1400" b="0" i="0" dirty="0">
                    <a:latin typeface="Arial" panose="020B0604020202020204" pitchFamily="34" charset="0"/>
                    <a:cs typeface="Arial" panose="020B0604020202020204" pitchFamily="34" charset="0"/>
                  </a:rPr>
                  <a:t>Transmission time (μs)</a:t>
                </a:r>
                <a14:m>
                  <m:oMath xmlns:m="http://schemas.openxmlformats.org/officeDocument/2006/math">
                    <m:r>
                      <a:rPr lang="en-IN" sz="1400" b="0" i="1" smtClean="0">
                        <a:latin typeface="Cambria Math" panose="02040503050406030204" pitchFamily="18" charset="0"/>
                        <a:cs typeface="Arial" panose="020B0604020202020204" pitchFamily="34" charset="0"/>
                      </a:rPr>
                      <m:t>=</m:t>
                    </m:r>
                    <m:f>
                      <m:fPr>
                        <m:ctrlPr>
                          <a:rPr lang="en-IN" sz="1400" b="0" i="1" smtClean="0">
                            <a:latin typeface="Cambria Math" panose="02040503050406030204" pitchFamily="18" charset="0"/>
                            <a:cs typeface="Arial" panose="020B0604020202020204" pitchFamily="34" charset="0"/>
                          </a:rPr>
                        </m:ctrlPr>
                      </m:fPr>
                      <m:num>
                        <m:d>
                          <m:dPr>
                            <m:ctrlPr>
                              <a:rPr lang="en-US" sz="1400" b="0" i="1" smtClean="0">
                                <a:latin typeface="Cambria Math" panose="02040503050406030204" pitchFamily="18" charset="0"/>
                                <a:cs typeface="Arial" panose="020B0604020202020204" pitchFamily="34" charset="0"/>
                              </a:rPr>
                            </m:ctrlPr>
                          </m:dPr>
                          <m:e>
                            <m:r>
                              <a:rPr lang="en-US" sz="1400" b="0" i="1" smtClean="0">
                                <a:latin typeface="Cambria Math" panose="02040503050406030204" pitchFamily="18" charset="0"/>
                                <a:cs typeface="Arial" panose="020B0604020202020204" pitchFamily="34" charset="0"/>
                              </a:rPr>
                              <m:t>50+8+20</m:t>
                            </m:r>
                          </m:e>
                        </m:d>
                        <m:r>
                          <a:rPr lang="en-US" sz="1400" b="0" i="1" smtClean="0">
                            <a:latin typeface="Cambria Math" panose="02040503050406030204" pitchFamily="18" charset="0"/>
                            <a:cs typeface="Arial" panose="020B0604020202020204" pitchFamily="34" charset="0"/>
                          </a:rPr>
                          <m:t>×8</m:t>
                        </m:r>
                      </m:num>
                      <m:den>
                        <m:r>
                          <a:rPr lang="en-US" sz="1400" b="0" i="1" smtClean="0">
                            <a:latin typeface="Cambria Math" panose="02040503050406030204" pitchFamily="18" charset="0"/>
                            <a:cs typeface="Arial" panose="020B0604020202020204" pitchFamily="34" charset="0"/>
                          </a:rPr>
                          <m:t>0.02</m:t>
                        </m:r>
                      </m:den>
                    </m:f>
                    <m:r>
                      <a:rPr lang="en-IN" sz="1400" b="0" i="1" smtClean="0">
                        <a:latin typeface="Cambria Math" panose="02040503050406030204" pitchFamily="18" charset="0"/>
                        <a:cs typeface="Arial" panose="020B0604020202020204" pitchFamily="34" charset="0"/>
                      </a:rPr>
                      <m:t>=</m:t>
                    </m:r>
                    <m:r>
                      <a:rPr lang="en-US" sz="1400" b="0" i="1" smtClean="0">
                        <a:latin typeface="Cambria Math" panose="02040503050406030204" pitchFamily="18" charset="0"/>
                        <a:cs typeface="Arial" panose="020B0604020202020204" pitchFamily="34" charset="0"/>
                      </a:rPr>
                      <m:t>312</m:t>
                    </m:r>
                    <m:r>
                      <a:rPr lang="en-IN" sz="1400" b="0" i="1" smtClean="0">
                        <a:latin typeface="Cambria Math" panose="02040503050406030204" pitchFamily="18" charset="0"/>
                        <a:cs typeface="Arial" panose="020B0604020202020204" pitchFamily="34" charset="0"/>
                      </a:rPr>
                      <m:t>00</m:t>
                    </m:r>
                    <m:r>
                      <a:rPr lang="en-US" sz="1400" b="0" i="1" smtClean="0">
                        <a:latin typeface="Cambria Math" panose="02040503050406030204" pitchFamily="18" charset="0"/>
                        <a:cs typeface="Arial" panose="020B0604020202020204" pitchFamily="34" charset="0"/>
                      </a:rPr>
                      <m:t> </m:t>
                    </m:r>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oMath>
                </a14:m>
                <a:endParaRPr lang="en-US" sz="1400" dirty="0">
                  <a:latin typeface="Arial" panose="020B0604020202020204" pitchFamily="34" charset="0"/>
                  <a:cs typeface="Arial" panose="020B0604020202020204" pitchFamily="34" charset="0"/>
                </a:endParaRPr>
              </a:p>
              <a:p>
                <a:pPr lvl="1"/>
                <a:r>
                  <a:rPr lang="en-IN" sz="1400" b="0" i="0" dirty="0">
                    <a:latin typeface="Arial" panose="020B0604020202020204" pitchFamily="34" charset="0"/>
                    <a:cs typeface="Arial" panose="020B0604020202020204" pitchFamily="34" charset="0"/>
                  </a:rPr>
                  <a:t>Propagation </a:t>
                </a:r>
                <a:r>
                  <a:rPr lang="en-IN" sz="1400" dirty="0">
                    <a:latin typeface="Arial" panose="020B0604020202020204" pitchFamily="34" charset="0"/>
                    <a:cs typeface="Arial" panose="020B0604020202020204" pitchFamily="34" charset="0"/>
                  </a:rPr>
                  <a:t>d</a:t>
                </a:r>
                <a:r>
                  <a:rPr lang="en-IN" sz="1400" b="0" i="0" dirty="0">
                    <a:latin typeface="Arial" panose="020B0604020202020204" pitchFamily="34" charset="0"/>
                    <a:cs typeface="Arial" panose="020B0604020202020204" pitchFamily="34" charset="0"/>
                  </a:rPr>
                  <a:t>elay</a:t>
                </a:r>
                <a14:m>
                  <m:oMath xmlns:m="http://schemas.openxmlformats.org/officeDocument/2006/math">
                    <m:r>
                      <a:rPr lang="en-IN" sz="1400" b="0" i="1" smtClean="0">
                        <a:latin typeface="Cambria Math" panose="02040503050406030204" pitchFamily="18" charset="0"/>
                        <a:cs typeface="Arial" panose="020B0604020202020204" pitchFamily="34" charset="0"/>
                      </a:rPr>
                      <m:t> </m:t>
                    </m:r>
                  </m:oMath>
                </a14:m>
                <a:r>
                  <a:rPr lang="en-IN" sz="1400" b="0" i="0" dirty="0">
                    <a:latin typeface="Arial" panose="020B0604020202020204" pitchFamily="34" charset="0"/>
                    <a:cs typeface="Arial" panose="020B0604020202020204" pitchFamily="34" charset="0"/>
                  </a:rPr>
                  <a:t>(μs)</a:t>
                </a:r>
                <a14:m>
                  <m:oMath xmlns:m="http://schemas.openxmlformats.org/officeDocument/2006/math">
                    <m:r>
                      <a:rPr lang="en-IN" sz="1400" b="0" i="1" smtClean="0">
                        <a:latin typeface="Cambria Math" panose="02040503050406030204" pitchFamily="18" charset="0"/>
                        <a:cs typeface="Arial" panose="020B0604020202020204" pitchFamily="34" charset="0"/>
                      </a:rPr>
                      <m:t>=</m:t>
                    </m:r>
                    <m:f>
                      <m:fPr>
                        <m:ctrlPr>
                          <a:rPr lang="en-IN" sz="1400" b="0" i="1" smtClean="0">
                            <a:latin typeface="Cambria Math" panose="02040503050406030204" pitchFamily="18" charset="0"/>
                            <a:cs typeface="Arial" panose="020B0604020202020204" pitchFamily="34" charset="0"/>
                          </a:rPr>
                        </m:ctrlPr>
                      </m:fPr>
                      <m:num>
                        <m:r>
                          <a:rPr lang="en-IN" sz="1400" i="1">
                            <a:latin typeface="Cambria Math" panose="02040503050406030204" pitchFamily="18" charset="0"/>
                            <a:cs typeface="Arial" panose="020B0604020202020204" pitchFamily="34" charset="0"/>
                          </a:rPr>
                          <m:t>67.8233</m:t>
                        </m:r>
                      </m:num>
                      <m:den>
                        <m:r>
                          <a:rPr lang="en-US" sz="1400" b="0" i="1" smtClean="0">
                            <a:latin typeface="Cambria Math" panose="02040503050406030204" pitchFamily="18" charset="0"/>
                            <a:cs typeface="Arial" panose="020B0604020202020204" pitchFamily="34" charset="0"/>
                          </a:rPr>
                          <m:t>1500</m:t>
                        </m:r>
                      </m:den>
                    </m:f>
                    <m:r>
                      <a:rPr lang="en-IN" sz="1400" b="0" i="1" smtClean="0">
                        <a:latin typeface="Cambria Math" panose="02040503050406030204" pitchFamily="18" charset="0"/>
                        <a:cs typeface="Arial" panose="020B0604020202020204" pitchFamily="34" charset="0"/>
                      </a:rPr>
                      <m:t>=</m:t>
                    </m:r>
                    <m:r>
                      <a:rPr lang="en-IN" sz="1400" i="1">
                        <a:latin typeface="Cambria Math" panose="02040503050406030204" pitchFamily="18" charset="0"/>
                        <a:cs typeface="Arial" panose="020B0604020202020204" pitchFamily="34" charset="0"/>
                      </a:rPr>
                      <m:t>45,215.53</m:t>
                    </m:r>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r>
                      <a:rPr lang="en-IN" sz="1400" b="0" i="0" smtClean="0">
                        <a:latin typeface="Cambria Math" panose="02040503050406030204" pitchFamily="18" charset="0"/>
                        <a:cs typeface="Arial" panose="020B0604020202020204" pitchFamily="34" charset="0"/>
                      </a:rPr>
                      <m:t>. </m:t>
                    </m:r>
                  </m:oMath>
                </a14:m>
                <a:r>
                  <a:rPr lang="en-US" sz="1400" dirty="0">
                    <a:latin typeface="Arial" panose="020B0604020202020204" pitchFamily="34" charset="0"/>
                    <a:cs typeface="Arial" panose="020B0604020202020204" pitchFamily="34" charset="0"/>
                  </a:rPr>
                  <a:t>Total = </a:t>
                </a:r>
                <a14:m>
                  <m:oMath xmlns:m="http://schemas.openxmlformats.org/officeDocument/2006/math">
                    <m:r>
                      <a:rPr lang="en-US" sz="1400" b="0" i="0" smtClean="0">
                        <a:latin typeface="Cambria Math" panose="02040503050406030204" pitchFamily="18" charset="0"/>
                        <a:cs typeface="Arial" panose="020B0604020202020204" pitchFamily="34" charset="0"/>
                      </a:rPr>
                      <m:t>76415.53</m:t>
                    </m:r>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oMath>
                </a14:m>
                <a:endParaRPr lang="en-US" sz="1400" dirty="0">
                  <a:latin typeface="Arial" panose="020B0604020202020204" pitchFamily="34" charset="0"/>
                  <a:cs typeface="Arial" panose="020B0604020202020204" pitchFamily="34" charset="0"/>
                </a:endParaRPr>
              </a:p>
              <a:p>
                <a:pPr lvl="1"/>
                <a:r>
                  <a:rPr lang="en-US" sz="1400" dirty="0">
                    <a:latin typeface="Arial" panose="020B0604020202020204" pitchFamily="34" charset="0"/>
                    <a:cs typeface="Arial" panose="020B0604020202020204" pitchFamily="34" charset="0"/>
                  </a:rPr>
                  <a:t>Node 3 receives packet from Node 1 at 76415.53µs (see in MAC_IN  in event trace)</a:t>
                </a:r>
              </a:p>
              <a:p>
                <a:pPr lvl="1"/>
                <a14:m>
                  <m:oMath xmlns:m="http://schemas.openxmlformats.org/officeDocument/2006/math">
                    <m:r>
                      <a:rPr lang="en-US" sz="1400" b="0" i="1" smtClean="0">
                        <a:latin typeface="Cambria Math" panose="02040503050406030204" pitchFamily="18" charset="0"/>
                        <a:cs typeface="Arial" panose="020B0604020202020204" pitchFamily="34" charset="0"/>
                      </a:rPr>
                      <m:t>𝐻𝑜𝑙𝑑𝑖𝑛𝑔𝑡𝑖𝑚𝑒</m:t>
                    </m:r>
                    <m:r>
                      <a:rPr lang="en-US" sz="1400" b="0" i="1" smtClean="0">
                        <a:latin typeface="Cambria Math" panose="02040503050406030204" pitchFamily="18" charset="0"/>
                        <a:cs typeface="Arial" panose="020B0604020202020204" pitchFamily="34" charset="0"/>
                      </a:rPr>
                      <m:t>=2×</m:t>
                    </m:r>
                    <m:f>
                      <m:fPr>
                        <m:ctrlPr>
                          <a:rPr lang="en-US" sz="1400" b="0" i="1" smtClean="0">
                            <a:latin typeface="Cambria Math" panose="02040503050406030204" pitchFamily="18" charset="0"/>
                            <a:cs typeface="Arial" panose="020B0604020202020204" pitchFamily="34" charset="0"/>
                          </a:rPr>
                        </m:ctrlPr>
                      </m:fPr>
                      <m:num>
                        <m:r>
                          <a:rPr lang="en-US" sz="1400" b="0" i="1" smtClean="0">
                            <a:latin typeface="Cambria Math" panose="02040503050406030204" pitchFamily="18" charset="0"/>
                            <a:cs typeface="Arial" panose="020B0604020202020204" pitchFamily="34" charset="0"/>
                          </a:rPr>
                          <m:t>100</m:t>
                        </m:r>
                      </m:num>
                      <m:den>
                        <m:r>
                          <a:rPr lang="en-US" sz="1400" b="0" i="1" smtClean="0">
                            <a:latin typeface="Cambria Math" panose="02040503050406030204" pitchFamily="18" charset="0"/>
                            <a:cs typeface="Arial" panose="020B0604020202020204" pitchFamily="34" charset="0"/>
                          </a:rPr>
                          <m:t>1500×10</m:t>
                        </m:r>
                      </m:den>
                    </m:f>
                    <m:d>
                      <m:dPr>
                        <m:ctrlPr>
                          <a:rPr lang="en-US" sz="1400" b="0" i="1" smtClean="0">
                            <a:latin typeface="Cambria Math" panose="02040503050406030204" pitchFamily="18" charset="0"/>
                            <a:cs typeface="Arial" panose="020B0604020202020204" pitchFamily="34" charset="0"/>
                          </a:rPr>
                        </m:ctrlPr>
                      </m:dPr>
                      <m:e>
                        <m:r>
                          <a:rPr lang="en-US" sz="1400" b="0" i="1" smtClean="0">
                            <a:latin typeface="Cambria Math" panose="02040503050406030204" pitchFamily="18" charset="0"/>
                            <a:cs typeface="Arial" panose="020B0604020202020204" pitchFamily="34" charset="0"/>
                          </a:rPr>
                          <m:t>100−60</m:t>
                        </m:r>
                      </m:e>
                    </m:d>
                    <m:r>
                      <a:rPr lang="en-US" sz="1400" b="0" i="0" smtClean="0">
                        <a:latin typeface="Cambria Math" panose="02040503050406030204" pitchFamily="18" charset="0"/>
                        <a:cs typeface="Arial" panose="020B0604020202020204" pitchFamily="34" charset="0"/>
                      </a:rPr>
                      <m:t>=533333.33µ</m:t>
                    </m:r>
                    <m:r>
                      <m:rPr>
                        <m:sty m:val="p"/>
                      </m:rPr>
                      <a:rPr lang="en-US" sz="1400" b="0" i="0" smtClean="0">
                        <a:latin typeface="Cambria Math" panose="02040503050406030204" pitchFamily="18" charset="0"/>
                        <a:cs typeface="Arial" panose="020B0604020202020204" pitchFamily="34" charset="0"/>
                      </a:rPr>
                      <m:t>s</m:t>
                    </m:r>
                  </m:oMath>
                </a14:m>
                <a:endParaRPr lang="en-US" sz="1400" dirty="0">
                  <a:latin typeface="Arial" panose="020B0604020202020204" pitchFamily="34" charset="0"/>
                  <a:cs typeface="Arial" panose="020B0604020202020204" pitchFamily="34" charset="0"/>
                </a:endParaRPr>
              </a:p>
              <a:p>
                <a:pPr lvl="1"/>
                <a14:m>
                  <m:oMath xmlns:m="http://schemas.openxmlformats.org/officeDocument/2006/math">
                    <m:r>
                      <a:rPr lang="en-IN" sz="1400" b="0" i="1" smtClean="0">
                        <a:latin typeface="Cambria Math" panose="02040503050406030204" pitchFamily="18" charset="0"/>
                        <a:cs typeface="Arial" panose="020B0604020202020204" pitchFamily="34" charset="0"/>
                      </a:rPr>
                      <m:t>𝑆𝑒𝑛𝑑𝑇𝑖𝑚𝑒</m:t>
                    </m:r>
                    <m:r>
                      <a:rPr lang="en-IN" sz="1400" b="0" i="1" smtClean="0">
                        <a:latin typeface="Cambria Math" panose="02040503050406030204" pitchFamily="18" charset="0"/>
                        <a:cs typeface="Arial" panose="020B0604020202020204" pitchFamily="34" charset="0"/>
                      </a:rPr>
                      <m:t>=</m:t>
                    </m:r>
                    <m:r>
                      <a:rPr lang="en-IN" sz="1400" b="0" i="1" smtClean="0">
                        <a:latin typeface="Cambria Math" panose="02040503050406030204" pitchFamily="18" charset="0"/>
                        <a:cs typeface="Arial" panose="020B0604020202020204" pitchFamily="34" charset="0"/>
                      </a:rPr>
                      <m:t>𝐶𝑢𝑟𝑟𝑒𝑛𝑡𝑇𝑖𝑚𝑒</m:t>
                    </m:r>
                    <m:r>
                      <a:rPr lang="en-IN" sz="1400" b="0" i="1" smtClean="0">
                        <a:latin typeface="Cambria Math" panose="02040503050406030204" pitchFamily="18" charset="0"/>
                        <a:cs typeface="Arial" panose="020B0604020202020204" pitchFamily="34" charset="0"/>
                      </a:rPr>
                      <m:t>+</m:t>
                    </m:r>
                    <m:r>
                      <a:rPr lang="en-IN" sz="1400" b="0" i="1" smtClean="0">
                        <a:latin typeface="Cambria Math" panose="02040503050406030204" pitchFamily="18" charset="0"/>
                        <a:cs typeface="Arial" panose="020B0604020202020204" pitchFamily="34" charset="0"/>
                      </a:rPr>
                      <m:t>𝐻𝑜𝑙𝑑𝑇𝑖𝑚𝑒</m:t>
                    </m:r>
                    <m:r>
                      <a:rPr lang="en-US" sz="1400" b="0" i="1" smtClean="0">
                        <a:latin typeface="Cambria Math" panose="02040503050406030204" pitchFamily="18" charset="0"/>
                        <a:cs typeface="Arial" panose="020B0604020202020204" pitchFamily="34" charset="0"/>
                      </a:rPr>
                      <m:t>=76415.53+533333.33=609748.87µ</m:t>
                    </m:r>
                    <m:r>
                      <a:rPr lang="en-US" sz="1400" b="0" i="1" smtClean="0">
                        <a:latin typeface="Cambria Math" panose="02040503050406030204" pitchFamily="18" charset="0"/>
                        <a:cs typeface="Arial" panose="020B0604020202020204" pitchFamily="34" charset="0"/>
                      </a:rPr>
                      <m:t>𝑠</m:t>
                    </m:r>
                  </m:oMath>
                </a14:m>
                <a:endParaRPr lang="en-US" sz="1400" dirty="0">
                  <a:latin typeface="Arial" panose="020B0604020202020204" pitchFamily="34" charset="0"/>
                  <a:cs typeface="Arial" panose="020B0604020202020204" pitchFamily="34" charset="0"/>
                </a:endParaRPr>
              </a:p>
              <a:p>
                <a:pPr lvl="1"/>
                <a:r>
                  <a:rPr lang="en-US" sz="1400" dirty="0">
                    <a:latin typeface="Arial" panose="020B0604020202020204" pitchFamily="34" charset="0"/>
                    <a:cs typeface="Arial" panose="020B0604020202020204" pitchFamily="34" charset="0"/>
                  </a:rPr>
                  <a:t>Packet is not present in Q2 of Node 3, hence add packet and sending time to Q1 of Node 3 </a:t>
                </a:r>
              </a:p>
              <a:p>
                <a:pPr lvl="1"/>
                <a:endParaRPr lang="en-US" sz="1700" dirty="0">
                  <a:latin typeface="Arial" panose="020B0604020202020204" pitchFamily="34" charset="0"/>
                  <a:cs typeface="Arial" panose="020B0604020202020204" pitchFamily="34" charset="0"/>
                </a:endParaRPr>
              </a:p>
              <a:p>
                <a:r>
                  <a:rPr lang="en-US" sz="1700" dirty="0">
                    <a:latin typeface="Arial" panose="020B0604020202020204" pitchFamily="34" charset="0"/>
                    <a:cs typeface="Arial" panose="020B0604020202020204" pitchFamily="34" charset="0"/>
                  </a:rPr>
                  <a:t>Node 3 has earlier sending time hence Node 3 broadcasts the packet at </a:t>
                </a:r>
                <a14:m>
                  <m:oMath xmlns:m="http://schemas.openxmlformats.org/officeDocument/2006/math">
                    <m:r>
                      <a:rPr lang="en-US" sz="1700" b="0" i="0" smtClean="0">
                        <a:latin typeface="Cambria Math" panose="02040503050406030204" pitchFamily="18" charset="0"/>
                        <a:cs typeface="Arial" panose="020B0604020202020204" pitchFamily="34" charset="0"/>
                      </a:rPr>
                      <m:t>609748.87</m:t>
                    </m:r>
                    <m:r>
                      <a:rPr lang="en-US" sz="1700" b="0" i="1" smtClean="0">
                        <a:latin typeface="Cambria Math" panose="02040503050406030204" pitchFamily="18" charset="0"/>
                        <a:cs typeface="Arial" panose="020B0604020202020204" pitchFamily="34" charset="0"/>
                      </a:rPr>
                      <m:t>µ</m:t>
                    </m:r>
                    <m:r>
                      <a:rPr lang="en-US" sz="1700" b="0" i="1" smtClean="0">
                        <a:latin typeface="Cambria Math" panose="02040503050406030204" pitchFamily="18" charset="0"/>
                        <a:cs typeface="Arial" panose="020B0604020202020204" pitchFamily="34" charset="0"/>
                      </a:rPr>
                      <m:t>𝑠</m:t>
                    </m:r>
                  </m:oMath>
                </a14:m>
                <a:r>
                  <a:rPr lang="en-US" sz="1700" dirty="0">
                    <a:latin typeface="Arial" panose="020B0604020202020204" pitchFamily="34" charset="0"/>
                    <a:cs typeface="Arial" panose="020B0604020202020204" pitchFamily="34" charset="0"/>
                  </a:rPr>
                  <a:t> from Q1 (can be seen in MAC_OUT in event trace.) </a:t>
                </a:r>
                <a14:m>
                  <m:oMath xmlns:m="http://schemas.openxmlformats.org/officeDocument/2006/math">
                    <m:sSub>
                      <m:sSubPr>
                        <m:ctrlPr>
                          <a:rPr lang="en-US" sz="1700" b="0" i="1" dirty="0" smtClean="0">
                            <a:latin typeface="Cambria Math" panose="02040503050406030204" pitchFamily="18" charset="0"/>
                            <a:cs typeface="Arial" panose="020B0604020202020204" pitchFamily="34" charset="0"/>
                          </a:rPr>
                        </m:ctrlPr>
                      </m:sSubPr>
                      <m:e>
                        <m:r>
                          <a:rPr lang="en-US" sz="1700" b="0" i="1" dirty="0" smtClean="0">
                            <a:latin typeface="Cambria Math" panose="02040503050406030204" pitchFamily="18" charset="0"/>
                            <a:cs typeface="Arial" panose="020B0604020202020204" pitchFamily="34" charset="0"/>
                          </a:rPr>
                          <m:t>𝑑</m:t>
                        </m:r>
                      </m:e>
                      <m:sub>
                        <m:r>
                          <a:rPr lang="en-US" sz="1700" b="0" i="1" dirty="0" smtClean="0">
                            <a:latin typeface="Cambria Math" panose="02040503050406030204" pitchFamily="18" charset="0"/>
                            <a:cs typeface="Arial" panose="020B0604020202020204" pitchFamily="34" charset="0"/>
                          </a:rPr>
                          <m:t>𝑝</m:t>
                        </m:r>
                      </m:sub>
                    </m:sSub>
                    <m:r>
                      <a:rPr lang="en-US" sz="1700" b="0" i="1" dirty="0" smtClean="0">
                        <a:latin typeface="Cambria Math" panose="02040503050406030204" pitchFamily="18" charset="0"/>
                        <a:cs typeface="Arial" panose="020B0604020202020204" pitchFamily="34" charset="0"/>
                      </a:rPr>
                      <m:t> </m:t>
                    </m:r>
                  </m:oMath>
                </a14:m>
                <a:r>
                  <a:rPr lang="en-US" sz="1700" b="0" i="0" dirty="0">
                    <a:latin typeface="Arial" panose="020B0604020202020204" pitchFamily="34" charset="0"/>
                    <a:cs typeface="Arial" panose="020B0604020202020204" pitchFamily="34" charset="0"/>
                  </a:rPr>
                  <a:t>is updated to </a:t>
                </a:r>
                <a14:m>
                  <m:oMath xmlns:m="http://schemas.openxmlformats.org/officeDocument/2006/math">
                    <m:sSub>
                      <m:sSubPr>
                        <m:ctrlPr>
                          <a:rPr lang="en-US" sz="1700" b="0" i="1" dirty="0" smtClean="0">
                            <a:latin typeface="Cambria Math" panose="02040503050406030204" pitchFamily="18" charset="0"/>
                            <a:cs typeface="Arial" panose="020B0604020202020204" pitchFamily="34" charset="0"/>
                          </a:rPr>
                        </m:ctrlPr>
                      </m:sSubPr>
                      <m:e>
                        <m:r>
                          <a:rPr lang="en-US" sz="1700" b="0" i="1" dirty="0" smtClean="0">
                            <a:latin typeface="Cambria Math" panose="02040503050406030204" pitchFamily="18" charset="0"/>
                            <a:cs typeface="Arial" panose="020B0604020202020204" pitchFamily="34" charset="0"/>
                          </a:rPr>
                          <m:t>𝑑</m:t>
                        </m:r>
                      </m:e>
                      <m:sub>
                        <m:r>
                          <a:rPr lang="en-US" sz="1700" b="0" i="1" dirty="0" smtClean="0">
                            <a:latin typeface="Cambria Math" panose="02040503050406030204" pitchFamily="18" charset="0"/>
                            <a:cs typeface="Arial" panose="020B0604020202020204" pitchFamily="34" charset="0"/>
                          </a:rPr>
                          <m:t>𝑐</m:t>
                        </m:r>
                      </m:sub>
                    </m:sSub>
                    <m:r>
                      <a:rPr lang="en-US" sz="1700" b="0" i="1" smtClean="0">
                        <a:latin typeface="Cambria Math" panose="02040503050406030204" pitchFamily="18" charset="0"/>
                        <a:cs typeface="Arial" panose="020B0604020202020204" pitchFamily="34" charset="0"/>
                      </a:rPr>
                      <m:t>, </m:t>
                    </m:r>
                    <m:sSub>
                      <m:sSubPr>
                        <m:ctrlPr>
                          <a:rPr lang="en-US" sz="1700" b="0" i="1" smtClean="0">
                            <a:latin typeface="Cambria Math" panose="02040503050406030204" pitchFamily="18" charset="0"/>
                            <a:cs typeface="Arial" panose="020B0604020202020204" pitchFamily="34" charset="0"/>
                          </a:rPr>
                        </m:ctrlPr>
                      </m:sSubPr>
                      <m:e>
                        <m:r>
                          <a:rPr lang="en-US" sz="1700" b="0" i="1" smtClean="0">
                            <a:latin typeface="Cambria Math" panose="02040503050406030204" pitchFamily="18" charset="0"/>
                            <a:cs typeface="Arial" panose="020B0604020202020204" pitchFamily="34" charset="0"/>
                          </a:rPr>
                          <m:t>𝑑</m:t>
                        </m:r>
                      </m:e>
                      <m:sub>
                        <m:r>
                          <a:rPr lang="en-US" sz="1700" b="0" i="1" smtClean="0">
                            <a:latin typeface="Cambria Math" panose="02040503050406030204" pitchFamily="18" charset="0"/>
                            <a:cs typeface="Arial" panose="020B0604020202020204" pitchFamily="34" charset="0"/>
                          </a:rPr>
                          <m:t>𝑝</m:t>
                        </m:r>
                      </m:sub>
                    </m:sSub>
                    <m:r>
                      <a:rPr lang="en-US" sz="1700" b="0" i="1" smtClean="0">
                        <a:latin typeface="Cambria Math" panose="02040503050406030204" pitchFamily="18" charset="0"/>
                        <a:cs typeface="Arial" panose="020B0604020202020204" pitchFamily="34" charset="0"/>
                      </a:rPr>
                      <m:t>=</m:t>
                    </m:r>
                    <m:sSub>
                      <m:sSubPr>
                        <m:ctrlPr>
                          <a:rPr lang="en-US" sz="1700" b="0" i="1" smtClean="0">
                            <a:latin typeface="Cambria Math" panose="02040503050406030204" pitchFamily="18" charset="0"/>
                            <a:cs typeface="Arial" panose="020B0604020202020204" pitchFamily="34" charset="0"/>
                          </a:rPr>
                        </m:ctrlPr>
                      </m:sSubPr>
                      <m:e>
                        <m:r>
                          <a:rPr lang="en-US" sz="1700" b="0" i="1" smtClean="0">
                            <a:latin typeface="Cambria Math" panose="02040503050406030204" pitchFamily="18" charset="0"/>
                            <a:cs typeface="Arial" panose="020B0604020202020204" pitchFamily="34" charset="0"/>
                          </a:rPr>
                          <m:t>𝑑</m:t>
                        </m:r>
                      </m:e>
                      <m:sub>
                        <m:r>
                          <a:rPr lang="en-US" sz="1700" b="0" i="1" smtClean="0">
                            <a:latin typeface="Cambria Math" panose="02040503050406030204" pitchFamily="18" charset="0"/>
                            <a:cs typeface="Arial" panose="020B0604020202020204" pitchFamily="34" charset="0"/>
                          </a:rPr>
                          <m:t>𝑐</m:t>
                        </m:r>
                      </m:sub>
                    </m:sSub>
                    <m:r>
                      <a:rPr lang="en-US" sz="1700" b="0" i="1" smtClean="0">
                        <a:latin typeface="Cambria Math" panose="02040503050406030204" pitchFamily="18" charset="0"/>
                        <a:cs typeface="Arial" panose="020B0604020202020204" pitchFamily="34" charset="0"/>
                      </a:rPr>
                      <m:t>=40</m:t>
                    </m:r>
                    <m:r>
                      <a:rPr lang="en-US" sz="1700" b="0" i="1" smtClean="0">
                        <a:latin typeface="Cambria Math" panose="02040503050406030204" pitchFamily="18" charset="0"/>
                        <a:cs typeface="Arial" panose="020B0604020202020204" pitchFamily="34" charset="0"/>
                      </a:rPr>
                      <m:t>𝑚</m:t>
                    </m:r>
                  </m:oMath>
                </a14:m>
                <a:r>
                  <a:rPr lang="en-US" sz="1700" dirty="0">
                    <a:latin typeface="Arial" panose="020B0604020202020204" pitchFamily="34" charset="0"/>
                    <a:cs typeface="Arial" panose="020B0604020202020204" pitchFamily="34" charset="0"/>
                  </a:rPr>
                  <a:t> added to Q2</a:t>
                </a:r>
              </a:p>
              <a:p>
                <a:endParaRPr lang="en-US" sz="1700" dirty="0">
                  <a:latin typeface="Arial" panose="020B0604020202020204" pitchFamily="34" charset="0"/>
                  <a:cs typeface="Arial" panose="020B0604020202020204" pitchFamily="34" charset="0"/>
                </a:endParaRPr>
              </a:p>
              <a:p>
                <a:r>
                  <a:rPr lang="en-US" sz="1700" dirty="0">
                    <a:latin typeface="Arial" panose="020B0604020202020204" pitchFamily="34" charset="0"/>
                    <a:cs typeface="Arial" panose="020B0604020202020204" pitchFamily="34" charset="0"/>
                  </a:rPr>
                  <a:t>Transmission commences for the next slot from Node 3.</a:t>
                </a:r>
                <a:endParaRPr lang="en-US" sz="1700" i="1" dirty="0">
                  <a:latin typeface="Cambria Math" panose="02040503050406030204" pitchFamily="18" charset="0"/>
                  <a:cs typeface="Arial" panose="020B0604020202020204" pitchFamily="34" charset="0"/>
                </a:endParaRPr>
              </a:p>
              <a:p>
                <a:pPr lvl="1"/>
                <a14:m>
                  <m:oMath xmlns:m="http://schemas.openxmlformats.org/officeDocument/2006/math">
                    <m:r>
                      <a:rPr lang="en-US" sz="1400" i="1" dirty="0" smtClean="0">
                        <a:latin typeface="Cambria Math" panose="02040503050406030204" pitchFamily="18" charset="0"/>
                        <a:cs typeface="Arial" panose="020B0604020202020204" pitchFamily="34" charset="0"/>
                      </a:rPr>
                      <m:t>𝑆𝑙𝑜𝑡</m:t>
                    </m:r>
                    <m:r>
                      <a:rPr lang="en-US" sz="1400" i="1" dirty="0" smtClean="0">
                        <a:latin typeface="Cambria Math" panose="02040503050406030204" pitchFamily="18" charset="0"/>
                        <a:cs typeface="Arial" panose="020B0604020202020204" pitchFamily="34" charset="0"/>
                      </a:rPr>
                      <m:t> </m:t>
                    </m:r>
                    <m:r>
                      <a:rPr lang="en-US" sz="1400" i="1" dirty="0" smtClean="0">
                        <a:latin typeface="Cambria Math" panose="02040503050406030204" pitchFamily="18" charset="0"/>
                        <a:cs typeface="Arial" panose="020B0604020202020204" pitchFamily="34" charset="0"/>
                      </a:rPr>
                      <m:t>𝑡𝑖𝑚𝑒</m:t>
                    </m:r>
                    <m:r>
                      <a:rPr lang="en-US" sz="1400" i="1" dirty="0" smtClean="0">
                        <a:latin typeface="Cambria Math" panose="02040503050406030204" pitchFamily="18" charset="0"/>
                        <a:cs typeface="Arial" panose="020B0604020202020204" pitchFamily="34" charset="0"/>
                      </a:rPr>
                      <m:t> =664466.5µ</m:t>
                    </m:r>
                    <m:r>
                      <a:rPr lang="en-US" sz="1400" i="1" dirty="0" smtClean="0">
                        <a:latin typeface="Cambria Math" panose="02040503050406030204" pitchFamily="18" charset="0"/>
                        <a:cs typeface="Arial" panose="020B0604020202020204" pitchFamily="34" charset="0"/>
                      </a:rPr>
                      <m:t>𝑠</m:t>
                    </m:r>
                  </m:oMath>
                </a14:m>
                <a:r>
                  <a:rPr lang="en-US" sz="1400" dirty="0">
                    <a:latin typeface="Arial" panose="020B0604020202020204" pitchFamily="34" charset="0"/>
                    <a:cs typeface="Arial" panose="020B0604020202020204" pitchFamily="34" charset="0"/>
                  </a:rPr>
                  <a:t> can be seen in PHY_OUT.</a:t>
                </a:r>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IN" dirty="0"/>
              </a:p>
            </p:txBody>
          </p:sp>
        </mc:Choice>
        <mc:Fallback xmlns="">
          <p:sp>
            <p:nvSpPr>
              <p:cNvPr id="3" name="Content Placeholder 2">
                <a:extLst>
                  <a:ext uri="{FF2B5EF4-FFF2-40B4-BE49-F238E27FC236}">
                    <a16:creationId xmlns:a16="http://schemas.microsoft.com/office/drawing/2014/main" id="{36FC3EFB-3A9E-128B-4948-B0CF6745564D}"/>
                  </a:ext>
                </a:extLst>
              </p:cNvPr>
              <p:cNvSpPr>
                <a:spLocks noGrp="1" noRot="1" noChangeAspect="1" noMove="1" noResize="1" noEditPoints="1" noAdjustHandles="1" noChangeArrowheads="1" noChangeShapeType="1" noTextEdit="1"/>
              </p:cNvSpPr>
              <p:nvPr>
                <p:ph idx="1"/>
              </p:nvPr>
            </p:nvSpPr>
            <p:spPr>
              <a:xfrm>
                <a:off x="838200" y="1511727"/>
                <a:ext cx="10515600" cy="5202972"/>
              </a:xfrm>
              <a:blipFill>
                <a:blip r:embed="rId2"/>
                <a:stretch>
                  <a:fillRect l="-290" t="-469"/>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2DBD0B57-49A7-772D-4FED-9791458F9381}"/>
              </a:ext>
            </a:extLst>
          </p:cNvPr>
          <p:cNvSpPr>
            <a:spLocks noGrp="1"/>
          </p:cNvSpPr>
          <p:nvPr>
            <p:ph type="sldNum" sz="quarter" idx="12"/>
          </p:nvPr>
        </p:nvSpPr>
        <p:spPr/>
        <p:txBody>
          <a:bodyPr/>
          <a:lstStyle/>
          <a:p>
            <a:fld id="{DC660FAD-630A-40BB-A0C3-01001DFE1636}" type="slidenum">
              <a:rPr lang="en-IN" smtClean="0"/>
              <a:t>21</a:t>
            </a:fld>
            <a:endParaRPr lang="en-IN" dirty="0"/>
          </a:p>
        </p:txBody>
      </p:sp>
    </p:spTree>
    <p:extLst>
      <p:ext uri="{BB962C8B-B14F-4D97-AF65-F5344CB8AC3E}">
        <p14:creationId xmlns:p14="http://schemas.microsoft.com/office/powerpoint/2010/main" val="1770705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C3AC2-3E03-49F8-56E1-6ACAC4852520}"/>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Observations</a:t>
            </a:r>
            <a:endParaRPr lang="en-IN"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FC3EFB-3A9E-128B-4948-B0CF6745564D}"/>
                  </a:ext>
                </a:extLst>
              </p:cNvPr>
              <p:cNvSpPr>
                <a:spLocks noGrp="1"/>
              </p:cNvSpPr>
              <p:nvPr>
                <p:ph idx="1"/>
              </p:nvPr>
            </p:nvSpPr>
            <p:spPr>
              <a:xfrm>
                <a:off x="838200" y="1532578"/>
                <a:ext cx="10515600" cy="5503222"/>
              </a:xfrm>
            </p:spPr>
            <p:txBody>
              <a:bodyPr>
                <a:normAutofit/>
              </a:bodyPr>
              <a:lstStyle/>
              <a:p>
                <a:r>
                  <a:rPr lang="en-US" sz="1700" dirty="0">
                    <a:latin typeface="Arial" panose="020B0604020202020204" pitchFamily="34" charset="0"/>
                    <a:cs typeface="Arial" panose="020B0604020202020204" pitchFamily="34" charset="0"/>
                  </a:rPr>
                  <a:t>At Node 2, packet is received from Node 3 </a:t>
                </a:r>
                <a14:m>
                  <m:oMath xmlns:m="http://schemas.openxmlformats.org/officeDocument/2006/math">
                    <m:sSub>
                      <m:sSubPr>
                        <m:ctrlPr>
                          <a:rPr lang="en-US" sz="1700" b="0" i="1" smtClean="0">
                            <a:latin typeface="Cambria Math" panose="02040503050406030204" pitchFamily="18" charset="0"/>
                            <a:cs typeface="Arial" panose="020B0604020202020204" pitchFamily="34" charset="0"/>
                          </a:rPr>
                        </m:ctrlPr>
                      </m:sSubPr>
                      <m:e>
                        <m:r>
                          <a:rPr lang="en-US" sz="1700" b="0" i="1" smtClean="0">
                            <a:latin typeface="Cambria Math" panose="02040503050406030204" pitchFamily="18" charset="0"/>
                            <a:cs typeface="Arial" panose="020B0604020202020204" pitchFamily="34" charset="0"/>
                          </a:rPr>
                          <m:t>𝑑</m:t>
                        </m:r>
                      </m:e>
                      <m:sub>
                        <m:r>
                          <a:rPr lang="en-US" sz="1700" b="0" i="1" smtClean="0">
                            <a:latin typeface="Cambria Math" panose="02040503050406030204" pitchFamily="18" charset="0"/>
                            <a:cs typeface="Arial" panose="020B0604020202020204" pitchFamily="34" charset="0"/>
                          </a:rPr>
                          <m:t>𝑝</m:t>
                        </m:r>
                      </m:sub>
                    </m:sSub>
                    <m:r>
                      <a:rPr lang="en-US" sz="1700" b="0" i="1" smtClean="0">
                        <a:latin typeface="Cambria Math" panose="02040503050406030204" pitchFamily="18" charset="0"/>
                        <a:cs typeface="Arial" panose="020B0604020202020204" pitchFamily="34" charset="0"/>
                      </a:rPr>
                      <m:t>=40</m:t>
                    </m:r>
                    <m:r>
                      <a:rPr lang="en-US" sz="1700" b="0" i="1" smtClean="0">
                        <a:latin typeface="Cambria Math" panose="02040503050406030204" pitchFamily="18" charset="0"/>
                        <a:cs typeface="Arial" panose="020B0604020202020204" pitchFamily="34" charset="0"/>
                      </a:rPr>
                      <m:t>𝑚</m:t>
                    </m:r>
                    <m:r>
                      <a:rPr lang="en-US" sz="1700" b="0" i="1" smtClean="0">
                        <a:latin typeface="Cambria Math" panose="02040503050406030204" pitchFamily="18" charset="0"/>
                        <a:cs typeface="Arial" panose="020B0604020202020204" pitchFamily="34" charset="0"/>
                      </a:rPr>
                      <m:t> </m:t>
                    </m:r>
                    <m:sSub>
                      <m:sSubPr>
                        <m:ctrlPr>
                          <a:rPr lang="en-US" sz="1700" b="0" i="1" smtClean="0">
                            <a:latin typeface="Cambria Math" panose="02040503050406030204" pitchFamily="18" charset="0"/>
                            <a:cs typeface="Arial" panose="020B0604020202020204" pitchFamily="34" charset="0"/>
                          </a:rPr>
                        </m:ctrlPr>
                      </m:sSubPr>
                      <m:e>
                        <m:r>
                          <a:rPr lang="en-US" sz="1700" b="0" i="1" smtClean="0">
                            <a:latin typeface="Cambria Math" panose="02040503050406030204" pitchFamily="18" charset="0"/>
                            <a:cs typeface="Arial" panose="020B0604020202020204" pitchFamily="34" charset="0"/>
                          </a:rPr>
                          <m:t>𝑑</m:t>
                        </m:r>
                      </m:e>
                      <m:sub>
                        <m:r>
                          <a:rPr lang="en-US" sz="1700" b="0" i="1" smtClean="0">
                            <a:latin typeface="Cambria Math" panose="02040503050406030204" pitchFamily="18" charset="0"/>
                            <a:cs typeface="Arial" panose="020B0604020202020204" pitchFamily="34" charset="0"/>
                          </a:rPr>
                          <m:t>𝑐</m:t>
                        </m:r>
                      </m:sub>
                    </m:sSub>
                    <m:r>
                      <a:rPr lang="en-US" sz="1700" b="0" i="1" smtClean="0">
                        <a:latin typeface="Cambria Math" panose="02040503050406030204" pitchFamily="18" charset="0"/>
                        <a:cs typeface="Arial" panose="020B0604020202020204" pitchFamily="34" charset="0"/>
                      </a:rPr>
                      <m:t>=60</m:t>
                    </m:r>
                    <m:r>
                      <a:rPr lang="en-US" sz="1700" b="0" i="1" smtClean="0">
                        <a:latin typeface="Cambria Math" panose="02040503050406030204" pitchFamily="18" charset="0"/>
                        <a:cs typeface="Arial" panose="020B0604020202020204" pitchFamily="34" charset="0"/>
                      </a:rPr>
                      <m:t>𝑚</m:t>
                    </m:r>
                  </m:oMath>
                </a14:m>
                <a:r>
                  <a:rPr lang="en-US" sz="1700" dirty="0">
                    <a:latin typeface="Arial" panose="020B0604020202020204" pitchFamily="34" charset="0"/>
                    <a:cs typeface="Arial" panose="020B0604020202020204" pitchFamily="34" charset="0"/>
                  </a:rPr>
                  <a:t> [Not a Qualified node]</a:t>
                </a:r>
              </a:p>
              <a:p>
                <a:pPr lvl="1"/>
                <a14:m>
                  <m:oMath xmlns:m="http://schemas.openxmlformats.org/officeDocument/2006/math">
                    <m:r>
                      <a:rPr lang="en-US" sz="1400" b="0" i="1" smtClean="0">
                        <a:latin typeface="Cambria Math" panose="02040503050406030204" pitchFamily="18" charset="0"/>
                        <a:cs typeface="Arial" panose="020B0604020202020204" pitchFamily="34" charset="0"/>
                      </a:rPr>
                      <m:t>𝑆𝑙𝑜𝑡</m:t>
                    </m:r>
                    <m:r>
                      <a:rPr lang="en-US" sz="1400" b="0" i="1" smtClean="0">
                        <a:latin typeface="Cambria Math" panose="02040503050406030204" pitchFamily="18" charset="0"/>
                        <a:cs typeface="Arial" panose="020B0604020202020204" pitchFamily="34" charset="0"/>
                      </a:rPr>
                      <m:t> </m:t>
                    </m:r>
                    <m:r>
                      <a:rPr lang="en-US" sz="1400" b="0" i="1" smtClean="0">
                        <a:latin typeface="Cambria Math" panose="02040503050406030204" pitchFamily="18" charset="0"/>
                        <a:cs typeface="Arial" panose="020B0604020202020204" pitchFamily="34" charset="0"/>
                      </a:rPr>
                      <m:t>𝑇𝑖𝑚𝑒</m:t>
                    </m:r>
                    <m:r>
                      <a:rPr lang="en-US" sz="1400" b="0" i="1" smtClean="0">
                        <a:latin typeface="Cambria Math" panose="02040503050406030204" pitchFamily="18" charset="0"/>
                        <a:cs typeface="Arial" panose="020B0604020202020204" pitchFamily="34" charset="0"/>
                      </a:rPr>
                      <m:t> </m:t>
                    </m:r>
                    <m:d>
                      <m:dPr>
                        <m:ctrlPr>
                          <a:rPr lang="en-US" sz="1400" b="0" i="1" smtClean="0">
                            <a:latin typeface="Cambria Math" panose="02040503050406030204" pitchFamily="18" charset="0"/>
                            <a:cs typeface="Arial" panose="020B0604020202020204" pitchFamily="34" charset="0"/>
                          </a:rPr>
                        </m:ctrlPr>
                      </m:dPr>
                      <m:e>
                        <m:r>
                          <a:rPr lang="en-US" sz="1400" b="0" i="1" smtClean="0">
                            <a:latin typeface="Cambria Math" panose="02040503050406030204" pitchFamily="18" charset="0"/>
                            <a:cs typeface="Arial" panose="020B0604020202020204" pitchFamily="34" charset="0"/>
                          </a:rPr>
                          <m:t>µ</m:t>
                        </m:r>
                        <m:r>
                          <a:rPr lang="en-US" sz="1400" b="0" i="1" smtClean="0">
                            <a:latin typeface="Cambria Math" panose="02040503050406030204" pitchFamily="18" charset="0"/>
                            <a:cs typeface="Arial" panose="020B0604020202020204" pitchFamily="34" charset="0"/>
                          </a:rPr>
                          <m:t>𝑠</m:t>
                        </m:r>
                      </m:e>
                    </m:d>
                    <m:r>
                      <a:rPr lang="en-US" sz="1400" b="0" i="0" smtClean="0">
                        <a:latin typeface="Cambria Math" panose="02040503050406030204" pitchFamily="18" charset="0"/>
                        <a:cs typeface="Arial" panose="020B0604020202020204" pitchFamily="34" charset="0"/>
                      </a:rPr>
                      <m:t>=664466.65µ</m:t>
                    </m:r>
                    <m:r>
                      <m:rPr>
                        <m:sty m:val="p"/>
                      </m:rPr>
                      <a:rPr lang="en-US" sz="1400" b="0" i="0" smtClean="0">
                        <a:latin typeface="Cambria Math" panose="02040503050406030204" pitchFamily="18" charset="0"/>
                        <a:cs typeface="Arial" panose="020B0604020202020204" pitchFamily="34" charset="0"/>
                      </a:rPr>
                      <m:t>s</m:t>
                    </m:r>
                  </m:oMath>
                </a14:m>
                <a:endParaRPr lang="en-US" sz="1400" dirty="0">
                  <a:latin typeface="Arial" panose="020B0604020202020204" pitchFamily="34" charset="0"/>
                  <a:cs typeface="Arial" panose="020B0604020202020204" pitchFamily="34" charset="0"/>
                </a:endParaRPr>
              </a:p>
              <a:p>
                <a:pPr lvl="1"/>
                <a14:m>
                  <m:oMath xmlns:m="http://schemas.openxmlformats.org/officeDocument/2006/math">
                    <m:r>
                      <a:rPr lang="en-IN" sz="1400" b="0" i="1" smtClean="0">
                        <a:latin typeface="Cambria Math" panose="02040503050406030204" pitchFamily="18" charset="0"/>
                        <a:cs typeface="Arial" panose="020B0604020202020204" pitchFamily="34" charset="0"/>
                      </a:rPr>
                      <m:t>𝑇𝑟𝑎𝑛𝑠𝑚𝑖𝑠𝑠𝑖𝑜𝑛𝑇𝑖𝑚𝑒</m:t>
                    </m:r>
                    <m:r>
                      <a:rPr lang="en-IN" sz="1400" b="0" i="1" smtClean="0">
                        <a:latin typeface="Cambria Math" panose="02040503050406030204" pitchFamily="18" charset="0"/>
                        <a:cs typeface="Arial" panose="020B0604020202020204" pitchFamily="34" charset="0"/>
                      </a:rPr>
                      <m:t> </m:t>
                    </m:r>
                    <m:d>
                      <m:dPr>
                        <m:ctrlPr>
                          <a:rPr lang="en-IN" sz="1400" b="0" i="1" smtClean="0">
                            <a:latin typeface="Cambria Math" panose="02040503050406030204" pitchFamily="18" charset="0"/>
                            <a:cs typeface="Arial" panose="020B0604020202020204" pitchFamily="34" charset="0"/>
                          </a:rPr>
                        </m:ctrlPr>
                      </m:dPr>
                      <m:e>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e>
                    </m:d>
                    <m:r>
                      <a:rPr lang="en-IN" sz="1400" b="0" i="1" smtClean="0">
                        <a:latin typeface="Cambria Math" panose="02040503050406030204" pitchFamily="18" charset="0"/>
                        <a:cs typeface="Arial" panose="020B0604020202020204" pitchFamily="34" charset="0"/>
                      </a:rPr>
                      <m:t>=</m:t>
                    </m:r>
                    <m:f>
                      <m:fPr>
                        <m:ctrlPr>
                          <a:rPr lang="en-IN" sz="1400" b="0" i="1" smtClean="0">
                            <a:latin typeface="Cambria Math" panose="02040503050406030204" pitchFamily="18" charset="0"/>
                            <a:cs typeface="Arial" panose="020B0604020202020204" pitchFamily="34" charset="0"/>
                          </a:rPr>
                        </m:ctrlPr>
                      </m:fPr>
                      <m:num>
                        <m:d>
                          <m:dPr>
                            <m:ctrlPr>
                              <a:rPr lang="en-US" sz="1400" b="0" i="1" smtClean="0">
                                <a:latin typeface="Cambria Math" panose="02040503050406030204" pitchFamily="18" charset="0"/>
                                <a:cs typeface="Arial" panose="020B0604020202020204" pitchFamily="34" charset="0"/>
                              </a:rPr>
                            </m:ctrlPr>
                          </m:dPr>
                          <m:e>
                            <m:r>
                              <a:rPr lang="en-US" sz="1400" b="0" i="1" smtClean="0">
                                <a:latin typeface="Cambria Math" panose="02040503050406030204" pitchFamily="18" charset="0"/>
                                <a:cs typeface="Arial" panose="020B0604020202020204" pitchFamily="34" charset="0"/>
                              </a:rPr>
                              <m:t>50+8+20</m:t>
                            </m:r>
                          </m:e>
                        </m:d>
                        <m:r>
                          <a:rPr lang="en-US" sz="1400" b="0" i="1" smtClean="0">
                            <a:latin typeface="Cambria Math" panose="02040503050406030204" pitchFamily="18" charset="0"/>
                            <a:cs typeface="Arial" panose="020B0604020202020204" pitchFamily="34" charset="0"/>
                          </a:rPr>
                          <m:t>×8</m:t>
                        </m:r>
                      </m:num>
                      <m:den>
                        <m:r>
                          <a:rPr lang="en-US" sz="1400" b="0" i="1" smtClean="0">
                            <a:latin typeface="Cambria Math" panose="02040503050406030204" pitchFamily="18" charset="0"/>
                            <a:cs typeface="Arial" panose="020B0604020202020204" pitchFamily="34" charset="0"/>
                          </a:rPr>
                          <m:t>0.02</m:t>
                        </m:r>
                      </m:den>
                    </m:f>
                    <m:r>
                      <a:rPr lang="en-IN" sz="1400" b="0" i="1" smtClean="0">
                        <a:latin typeface="Cambria Math" panose="02040503050406030204" pitchFamily="18" charset="0"/>
                        <a:cs typeface="Arial" panose="020B0604020202020204" pitchFamily="34" charset="0"/>
                      </a:rPr>
                      <m:t>=</m:t>
                    </m:r>
                    <m:r>
                      <a:rPr lang="en-US" sz="1400" b="0" i="1" smtClean="0">
                        <a:latin typeface="Cambria Math" panose="02040503050406030204" pitchFamily="18" charset="0"/>
                        <a:cs typeface="Arial" panose="020B0604020202020204" pitchFamily="34" charset="0"/>
                      </a:rPr>
                      <m:t>312</m:t>
                    </m:r>
                    <m:r>
                      <a:rPr lang="en-IN" sz="1400" b="0" i="1" smtClean="0">
                        <a:latin typeface="Cambria Math" panose="02040503050406030204" pitchFamily="18" charset="0"/>
                        <a:cs typeface="Arial" panose="020B0604020202020204" pitchFamily="34" charset="0"/>
                      </a:rPr>
                      <m:t>00</m:t>
                    </m:r>
                    <m:r>
                      <a:rPr lang="en-US" sz="1400" b="0" i="1" smtClean="0">
                        <a:latin typeface="Cambria Math" panose="02040503050406030204" pitchFamily="18" charset="0"/>
                        <a:cs typeface="Arial" panose="020B0604020202020204" pitchFamily="34" charset="0"/>
                      </a:rPr>
                      <m:t> </m:t>
                    </m:r>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oMath>
                </a14:m>
                <a:endParaRPr lang="en-US" sz="1400" dirty="0">
                  <a:latin typeface="Arial" panose="020B0604020202020204" pitchFamily="34" charset="0"/>
                  <a:cs typeface="Arial" panose="020B0604020202020204" pitchFamily="34" charset="0"/>
                </a:endParaRPr>
              </a:p>
              <a:p>
                <a:pPr lvl="1"/>
                <a14:m>
                  <m:oMath xmlns:m="http://schemas.openxmlformats.org/officeDocument/2006/math">
                    <m:r>
                      <a:rPr lang="en-IN" sz="1400" b="0" i="1" smtClean="0">
                        <a:latin typeface="Cambria Math" panose="02040503050406030204" pitchFamily="18" charset="0"/>
                        <a:cs typeface="Arial" panose="020B0604020202020204" pitchFamily="34" charset="0"/>
                      </a:rPr>
                      <m:t>𝑃𝑟𝑜𝑝𝑎𝑔𝑎𝑡𝑖𝑜𝑛𝐷𝑒𝑙𝑎𝑦</m:t>
                    </m:r>
                    <m:r>
                      <a:rPr lang="en-IN" sz="1400" b="0" i="1" smtClean="0">
                        <a:latin typeface="Cambria Math" panose="02040503050406030204" pitchFamily="18" charset="0"/>
                        <a:cs typeface="Arial" panose="020B0604020202020204" pitchFamily="34" charset="0"/>
                      </a:rPr>
                      <m:t> </m:t>
                    </m:r>
                    <m:d>
                      <m:dPr>
                        <m:ctrlPr>
                          <a:rPr lang="en-IN" sz="1400" b="0" i="1" smtClean="0">
                            <a:latin typeface="Cambria Math" panose="02040503050406030204" pitchFamily="18" charset="0"/>
                            <a:cs typeface="Arial" panose="020B0604020202020204" pitchFamily="34" charset="0"/>
                          </a:rPr>
                        </m:ctrlPr>
                      </m:dPr>
                      <m:e>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e>
                    </m:d>
                    <m:r>
                      <a:rPr lang="en-IN" sz="1400" b="0" i="1" smtClean="0">
                        <a:latin typeface="Cambria Math" panose="02040503050406030204" pitchFamily="18" charset="0"/>
                        <a:cs typeface="Arial" panose="020B0604020202020204" pitchFamily="34" charset="0"/>
                      </a:rPr>
                      <m:t>=</m:t>
                    </m:r>
                    <m:f>
                      <m:fPr>
                        <m:ctrlPr>
                          <a:rPr lang="en-IN" sz="1400" b="0" i="1" smtClean="0">
                            <a:latin typeface="Cambria Math" panose="02040503050406030204" pitchFamily="18" charset="0"/>
                            <a:cs typeface="Arial" panose="020B0604020202020204" pitchFamily="34" charset="0"/>
                          </a:rPr>
                        </m:ctrlPr>
                      </m:fPr>
                      <m:num>
                        <m:r>
                          <a:rPr lang="en-US" sz="1400" b="0" i="1" smtClean="0">
                            <a:latin typeface="Cambria Math" panose="02040503050406030204" pitchFamily="18" charset="0"/>
                            <a:cs typeface="Arial" panose="020B0604020202020204" pitchFamily="34" charset="0"/>
                          </a:rPr>
                          <m:t>30</m:t>
                        </m:r>
                      </m:num>
                      <m:den>
                        <m:r>
                          <a:rPr lang="en-US" sz="1400" b="0" i="1" smtClean="0">
                            <a:latin typeface="Cambria Math" panose="02040503050406030204" pitchFamily="18" charset="0"/>
                            <a:cs typeface="Arial" panose="020B0604020202020204" pitchFamily="34" charset="0"/>
                          </a:rPr>
                          <m:t>1500</m:t>
                        </m:r>
                      </m:den>
                    </m:f>
                    <m:r>
                      <a:rPr lang="en-IN" sz="1400" b="0" i="1" smtClean="0">
                        <a:latin typeface="Cambria Math" panose="02040503050406030204" pitchFamily="18" charset="0"/>
                        <a:cs typeface="Arial" panose="020B0604020202020204" pitchFamily="34" charset="0"/>
                      </a:rPr>
                      <m:t>=</m:t>
                    </m:r>
                    <m:r>
                      <a:rPr lang="en-US" sz="1400" b="0" i="1" smtClean="0">
                        <a:latin typeface="Cambria Math" panose="02040503050406030204" pitchFamily="18" charset="0"/>
                        <a:cs typeface="Arial" panose="020B0604020202020204" pitchFamily="34" charset="0"/>
                      </a:rPr>
                      <m:t>20000</m:t>
                    </m:r>
                    <m:r>
                      <a:rPr lang="en-IN" sz="1400" b="0" i="1" smtClean="0">
                        <a:latin typeface="Cambria Math" panose="02040503050406030204" pitchFamily="18" charset="0"/>
                        <a:cs typeface="Arial" panose="020B0604020202020204" pitchFamily="34" charset="0"/>
                      </a:rPr>
                      <m:t> </m:t>
                    </m:r>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r>
                      <a:rPr lang="en-IN" sz="1400" b="0" i="0" smtClean="0">
                        <a:latin typeface="Cambria Math" panose="02040503050406030204" pitchFamily="18" charset="0"/>
                        <a:cs typeface="Arial" panose="020B0604020202020204" pitchFamily="34" charset="0"/>
                      </a:rPr>
                      <m:t>. </m:t>
                    </m:r>
                  </m:oMath>
                </a14:m>
                <a:r>
                  <a:rPr lang="en-US" sz="1400" dirty="0">
                    <a:latin typeface="Arial" panose="020B0604020202020204" pitchFamily="34" charset="0"/>
                    <a:cs typeface="Arial" panose="020B0604020202020204" pitchFamily="34" charset="0"/>
                  </a:rPr>
                  <a:t>Total = </a:t>
                </a:r>
                <a14:m>
                  <m:oMath xmlns:m="http://schemas.openxmlformats.org/officeDocument/2006/math">
                    <m:r>
                      <a:rPr lang="en-US" sz="1400" b="0" i="0" smtClean="0">
                        <a:latin typeface="Cambria Math" panose="02040503050406030204" pitchFamily="18" charset="0"/>
                        <a:cs typeface="Arial" panose="020B0604020202020204" pitchFamily="34" charset="0"/>
                      </a:rPr>
                      <m:t> </m:t>
                    </m:r>
                    <m:r>
                      <a:rPr lang="en-US" sz="1400" b="0" i="1" smtClean="0">
                        <a:latin typeface="Cambria Math" panose="02040503050406030204" pitchFamily="18" charset="0"/>
                        <a:cs typeface="Arial" panose="020B0604020202020204" pitchFamily="34" charset="0"/>
                      </a:rPr>
                      <m:t>715666.65</m:t>
                    </m:r>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oMath>
                </a14:m>
                <a:endParaRPr lang="en-US" sz="1400" dirty="0">
                  <a:latin typeface="Arial" panose="020B0604020202020204" pitchFamily="34" charset="0"/>
                  <a:cs typeface="Arial" panose="020B0604020202020204" pitchFamily="34" charset="0"/>
                </a:endParaRPr>
              </a:p>
              <a:p>
                <a:pPr lvl="1"/>
                <a:r>
                  <a:rPr lang="en-US" sz="1400" dirty="0">
                    <a:latin typeface="Arial" panose="020B0604020202020204" pitchFamily="34" charset="0"/>
                    <a:cs typeface="Arial" panose="020B0604020202020204" pitchFamily="34" charset="0"/>
                  </a:rPr>
                  <a:t>Checks packet in Q1 of Node 2, already present which has sending time </a:t>
                </a:r>
                <a14:m>
                  <m:oMath xmlns:m="http://schemas.openxmlformats.org/officeDocument/2006/math">
                    <m:r>
                      <a:rPr lang="en-US" sz="1400" b="0" i="1" smtClean="0">
                        <a:latin typeface="Cambria Math" panose="02040503050406030204" pitchFamily="18" charset="0"/>
                        <a:cs typeface="Arial" panose="020B0604020202020204" pitchFamily="34" charset="0"/>
                      </a:rPr>
                      <m:t>861750.5 </m:t>
                    </m:r>
                  </m:oMath>
                </a14:m>
                <a:r>
                  <a:rPr lang="en-US" sz="1400" dirty="0">
                    <a:latin typeface="Arial" panose="020B0604020202020204" pitchFamily="34" charset="0"/>
                    <a:cs typeface="Arial" panose="020B0604020202020204" pitchFamily="34" charset="0"/>
                  </a:rPr>
                  <a:t>(µs). Removes from </a:t>
                </a:r>
                <a:r>
                  <a:rPr lang="en-US" sz="1400" dirty="0"/>
                  <a:t>Q1 which can be seen as (Buffer Dropped) in packet trace </a:t>
                </a:r>
                <a:r>
                  <a:rPr lang="en-US" sz="1400" dirty="0">
                    <a:latin typeface="Arial" panose="020B0604020202020204" pitchFamily="34" charset="0"/>
                    <a:cs typeface="Arial" panose="020B0604020202020204" pitchFamily="34" charset="0"/>
                  </a:rPr>
                  <a:t>and drops the received packet at 715666.65µs.</a:t>
                </a:r>
              </a:p>
              <a:p>
                <a:pPr lvl="1"/>
                <a:endParaRPr lang="en-US" sz="1400" dirty="0">
                  <a:latin typeface="Arial" panose="020B0604020202020204" pitchFamily="34" charset="0"/>
                  <a:cs typeface="Arial" panose="020B0604020202020204" pitchFamily="34" charset="0"/>
                </a:endParaRPr>
              </a:p>
              <a:p>
                <a:r>
                  <a:rPr lang="en-US" sz="1700" dirty="0">
                    <a:latin typeface="Arial" panose="020B0604020202020204" pitchFamily="34" charset="0"/>
                    <a:cs typeface="Arial" panose="020B0604020202020204" pitchFamily="34" charset="0"/>
                  </a:rPr>
                  <a:t>At Node 1, packet is received from Node 3 </a:t>
                </a:r>
                <a14:m>
                  <m:oMath xmlns:m="http://schemas.openxmlformats.org/officeDocument/2006/math">
                    <m:sSub>
                      <m:sSubPr>
                        <m:ctrlPr>
                          <a:rPr lang="en-US" sz="1700" b="0" i="1" smtClean="0">
                            <a:latin typeface="Cambria Math" panose="02040503050406030204" pitchFamily="18" charset="0"/>
                            <a:cs typeface="Arial" panose="020B0604020202020204" pitchFamily="34" charset="0"/>
                          </a:rPr>
                        </m:ctrlPr>
                      </m:sSubPr>
                      <m:e>
                        <m:r>
                          <a:rPr lang="en-US" sz="1700" b="0" i="1" smtClean="0">
                            <a:latin typeface="Cambria Math" panose="02040503050406030204" pitchFamily="18" charset="0"/>
                            <a:cs typeface="Arial" panose="020B0604020202020204" pitchFamily="34" charset="0"/>
                          </a:rPr>
                          <m:t>𝑑</m:t>
                        </m:r>
                      </m:e>
                      <m:sub>
                        <m:r>
                          <a:rPr lang="en-US" sz="1700" b="0" i="1" smtClean="0">
                            <a:latin typeface="Cambria Math" panose="02040503050406030204" pitchFamily="18" charset="0"/>
                            <a:cs typeface="Arial" panose="020B0604020202020204" pitchFamily="34" charset="0"/>
                          </a:rPr>
                          <m:t>𝑝</m:t>
                        </m:r>
                      </m:sub>
                    </m:sSub>
                    <m:r>
                      <a:rPr lang="en-US" sz="1700" b="0" i="1" smtClean="0">
                        <a:latin typeface="Cambria Math" panose="02040503050406030204" pitchFamily="18" charset="0"/>
                        <a:cs typeface="Arial" panose="020B0604020202020204" pitchFamily="34" charset="0"/>
                      </a:rPr>
                      <m:t>=40</m:t>
                    </m:r>
                    <m:r>
                      <a:rPr lang="en-US" sz="1700" b="0" i="1" smtClean="0">
                        <a:latin typeface="Cambria Math" panose="02040503050406030204" pitchFamily="18" charset="0"/>
                        <a:cs typeface="Arial" panose="020B0604020202020204" pitchFamily="34" charset="0"/>
                      </a:rPr>
                      <m:t>𝑚</m:t>
                    </m:r>
                    <m:r>
                      <a:rPr lang="en-US" sz="1700" b="0" i="1" smtClean="0">
                        <a:latin typeface="Cambria Math" panose="02040503050406030204" pitchFamily="18" charset="0"/>
                        <a:cs typeface="Arial" panose="020B0604020202020204" pitchFamily="34" charset="0"/>
                      </a:rPr>
                      <m:t> </m:t>
                    </m:r>
                    <m:sSub>
                      <m:sSubPr>
                        <m:ctrlPr>
                          <a:rPr lang="en-US" sz="1700" b="0" i="1" smtClean="0">
                            <a:latin typeface="Cambria Math" panose="02040503050406030204" pitchFamily="18" charset="0"/>
                            <a:cs typeface="Arial" panose="020B0604020202020204" pitchFamily="34" charset="0"/>
                          </a:rPr>
                        </m:ctrlPr>
                      </m:sSubPr>
                      <m:e>
                        <m:r>
                          <a:rPr lang="en-US" sz="1700" b="0" i="1" smtClean="0">
                            <a:latin typeface="Cambria Math" panose="02040503050406030204" pitchFamily="18" charset="0"/>
                            <a:cs typeface="Arial" panose="020B0604020202020204" pitchFamily="34" charset="0"/>
                          </a:rPr>
                          <m:t>𝑑</m:t>
                        </m:r>
                      </m:e>
                      <m:sub>
                        <m:r>
                          <a:rPr lang="en-US" sz="1700" b="0" i="1" smtClean="0">
                            <a:latin typeface="Cambria Math" panose="02040503050406030204" pitchFamily="18" charset="0"/>
                            <a:cs typeface="Arial" panose="020B0604020202020204" pitchFamily="34" charset="0"/>
                          </a:rPr>
                          <m:t>𝑐</m:t>
                        </m:r>
                      </m:sub>
                    </m:sSub>
                    <m:r>
                      <a:rPr lang="en-US" sz="1700" b="0" i="1" smtClean="0">
                        <a:latin typeface="Cambria Math" panose="02040503050406030204" pitchFamily="18" charset="0"/>
                        <a:cs typeface="Arial" panose="020B0604020202020204" pitchFamily="34" charset="0"/>
                      </a:rPr>
                      <m:t>=100</m:t>
                    </m:r>
                    <m:r>
                      <a:rPr lang="en-US" sz="1700" b="0" i="1" smtClean="0">
                        <a:latin typeface="Cambria Math" panose="02040503050406030204" pitchFamily="18" charset="0"/>
                        <a:cs typeface="Arial" panose="020B0604020202020204" pitchFamily="34" charset="0"/>
                      </a:rPr>
                      <m:t>𝑚</m:t>
                    </m:r>
                  </m:oMath>
                </a14:m>
                <a:r>
                  <a:rPr lang="en-US" sz="1700" dirty="0">
                    <a:latin typeface="Arial" panose="020B0604020202020204" pitchFamily="34" charset="0"/>
                    <a:cs typeface="Arial" panose="020B0604020202020204" pitchFamily="34" charset="0"/>
                  </a:rPr>
                  <a:t> [Not a Qualified node]</a:t>
                </a:r>
              </a:p>
              <a:p>
                <a:pPr lvl="1"/>
                <a14:m>
                  <m:oMath xmlns:m="http://schemas.openxmlformats.org/officeDocument/2006/math">
                    <m:r>
                      <a:rPr lang="en-US" sz="1400" b="0" i="1" smtClean="0">
                        <a:latin typeface="Cambria Math" panose="02040503050406030204" pitchFamily="18" charset="0"/>
                        <a:cs typeface="Arial" panose="020B0604020202020204" pitchFamily="34" charset="0"/>
                      </a:rPr>
                      <m:t>𝑆𝑙𝑜𝑡</m:t>
                    </m:r>
                    <m:r>
                      <a:rPr lang="en-US" sz="1400" b="0" i="1" smtClean="0">
                        <a:latin typeface="Cambria Math" panose="02040503050406030204" pitchFamily="18" charset="0"/>
                        <a:cs typeface="Arial" panose="020B0604020202020204" pitchFamily="34" charset="0"/>
                      </a:rPr>
                      <m:t> </m:t>
                    </m:r>
                    <m:r>
                      <a:rPr lang="en-US" sz="1400" b="0" i="1" smtClean="0">
                        <a:latin typeface="Cambria Math" panose="02040503050406030204" pitchFamily="18" charset="0"/>
                        <a:cs typeface="Arial" panose="020B0604020202020204" pitchFamily="34" charset="0"/>
                      </a:rPr>
                      <m:t>𝑇𝑖𝑚𝑒</m:t>
                    </m:r>
                    <m:r>
                      <a:rPr lang="en-US" sz="1400" b="0" i="1" smtClean="0">
                        <a:latin typeface="Cambria Math" panose="02040503050406030204" pitchFamily="18" charset="0"/>
                        <a:cs typeface="Arial" panose="020B0604020202020204" pitchFamily="34" charset="0"/>
                      </a:rPr>
                      <m:t> </m:t>
                    </m:r>
                    <m:d>
                      <m:dPr>
                        <m:ctrlPr>
                          <a:rPr lang="en-US" sz="1400" b="0" i="1" smtClean="0">
                            <a:latin typeface="Cambria Math" panose="02040503050406030204" pitchFamily="18" charset="0"/>
                            <a:cs typeface="Arial" panose="020B0604020202020204" pitchFamily="34" charset="0"/>
                          </a:rPr>
                        </m:ctrlPr>
                      </m:dPr>
                      <m:e>
                        <m:r>
                          <a:rPr lang="en-US" sz="1400" b="0" i="1" smtClean="0">
                            <a:latin typeface="Cambria Math" panose="02040503050406030204" pitchFamily="18" charset="0"/>
                            <a:cs typeface="Arial" panose="020B0604020202020204" pitchFamily="34" charset="0"/>
                          </a:rPr>
                          <m:t>µ</m:t>
                        </m:r>
                        <m:r>
                          <a:rPr lang="en-US" sz="1400" b="0" i="1" smtClean="0">
                            <a:latin typeface="Cambria Math" panose="02040503050406030204" pitchFamily="18" charset="0"/>
                            <a:cs typeface="Arial" panose="020B0604020202020204" pitchFamily="34" charset="0"/>
                          </a:rPr>
                          <m:t>𝑠</m:t>
                        </m:r>
                      </m:e>
                    </m:d>
                    <m:r>
                      <a:rPr lang="en-US" sz="1400" b="0" i="0" smtClean="0">
                        <a:latin typeface="Cambria Math" panose="02040503050406030204" pitchFamily="18" charset="0"/>
                        <a:cs typeface="Arial" panose="020B0604020202020204" pitchFamily="34" charset="0"/>
                      </a:rPr>
                      <m:t>=664466.65µ</m:t>
                    </m:r>
                    <m:r>
                      <m:rPr>
                        <m:sty m:val="p"/>
                      </m:rPr>
                      <a:rPr lang="en-US" sz="1400" b="0" i="0" smtClean="0">
                        <a:latin typeface="Cambria Math" panose="02040503050406030204" pitchFamily="18" charset="0"/>
                        <a:cs typeface="Arial" panose="020B0604020202020204" pitchFamily="34" charset="0"/>
                      </a:rPr>
                      <m:t>s</m:t>
                    </m:r>
                  </m:oMath>
                </a14:m>
                <a:endParaRPr lang="en-US" sz="1400" dirty="0">
                  <a:latin typeface="Arial" panose="020B0604020202020204" pitchFamily="34" charset="0"/>
                  <a:cs typeface="Arial" panose="020B0604020202020204" pitchFamily="34" charset="0"/>
                </a:endParaRPr>
              </a:p>
              <a:p>
                <a:pPr lvl="1"/>
                <a14:m>
                  <m:oMath xmlns:m="http://schemas.openxmlformats.org/officeDocument/2006/math">
                    <m:r>
                      <a:rPr lang="en-IN" sz="1400" b="0" i="1" smtClean="0">
                        <a:latin typeface="Cambria Math" panose="02040503050406030204" pitchFamily="18" charset="0"/>
                        <a:cs typeface="Arial" panose="020B0604020202020204" pitchFamily="34" charset="0"/>
                      </a:rPr>
                      <m:t>𝑇𝑟𝑎𝑛𝑠𝑚𝑖𝑠𝑠𝑖𝑜𝑛𝑇𝑖𝑚𝑒</m:t>
                    </m:r>
                    <m:r>
                      <a:rPr lang="en-IN" sz="1400" b="0" i="1" smtClean="0">
                        <a:latin typeface="Cambria Math" panose="02040503050406030204" pitchFamily="18" charset="0"/>
                        <a:cs typeface="Arial" panose="020B0604020202020204" pitchFamily="34" charset="0"/>
                      </a:rPr>
                      <m:t> </m:t>
                    </m:r>
                    <m:d>
                      <m:dPr>
                        <m:ctrlPr>
                          <a:rPr lang="en-IN" sz="1400" b="0" i="1" smtClean="0">
                            <a:latin typeface="Cambria Math" panose="02040503050406030204" pitchFamily="18" charset="0"/>
                            <a:cs typeface="Arial" panose="020B0604020202020204" pitchFamily="34" charset="0"/>
                          </a:rPr>
                        </m:ctrlPr>
                      </m:dPr>
                      <m:e>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e>
                    </m:d>
                    <m:r>
                      <a:rPr lang="en-IN" sz="1400" b="0" i="1" smtClean="0">
                        <a:latin typeface="Cambria Math" panose="02040503050406030204" pitchFamily="18" charset="0"/>
                        <a:cs typeface="Arial" panose="020B0604020202020204" pitchFamily="34" charset="0"/>
                      </a:rPr>
                      <m:t>=</m:t>
                    </m:r>
                    <m:f>
                      <m:fPr>
                        <m:ctrlPr>
                          <a:rPr lang="en-IN" sz="1400" b="0" i="1" smtClean="0">
                            <a:latin typeface="Cambria Math" panose="02040503050406030204" pitchFamily="18" charset="0"/>
                            <a:cs typeface="Arial" panose="020B0604020202020204" pitchFamily="34" charset="0"/>
                          </a:rPr>
                        </m:ctrlPr>
                      </m:fPr>
                      <m:num>
                        <m:d>
                          <m:dPr>
                            <m:ctrlPr>
                              <a:rPr lang="en-US" sz="1400" b="0" i="1" smtClean="0">
                                <a:latin typeface="Cambria Math" panose="02040503050406030204" pitchFamily="18" charset="0"/>
                                <a:cs typeface="Arial" panose="020B0604020202020204" pitchFamily="34" charset="0"/>
                              </a:rPr>
                            </m:ctrlPr>
                          </m:dPr>
                          <m:e>
                            <m:r>
                              <a:rPr lang="en-US" sz="1400" b="0" i="1" smtClean="0">
                                <a:latin typeface="Cambria Math" panose="02040503050406030204" pitchFamily="18" charset="0"/>
                                <a:cs typeface="Arial" panose="020B0604020202020204" pitchFamily="34" charset="0"/>
                              </a:rPr>
                              <m:t>50+8+20</m:t>
                            </m:r>
                          </m:e>
                        </m:d>
                        <m:r>
                          <a:rPr lang="en-US" sz="1400" b="0" i="1" smtClean="0">
                            <a:latin typeface="Cambria Math" panose="02040503050406030204" pitchFamily="18" charset="0"/>
                            <a:cs typeface="Arial" panose="020B0604020202020204" pitchFamily="34" charset="0"/>
                          </a:rPr>
                          <m:t>×8</m:t>
                        </m:r>
                      </m:num>
                      <m:den>
                        <m:r>
                          <a:rPr lang="en-US" sz="1400" b="0" i="1" smtClean="0">
                            <a:latin typeface="Cambria Math" panose="02040503050406030204" pitchFamily="18" charset="0"/>
                            <a:cs typeface="Arial" panose="020B0604020202020204" pitchFamily="34" charset="0"/>
                          </a:rPr>
                          <m:t>0.02</m:t>
                        </m:r>
                      </m:den>
                    </m:f>
                    <m:r>
                      <a:rPr lang="en-IN" sz="1400" b="0" i="1" smtClean="0">
                        <a:latin typeface="Cambria Math" panose="02040503050406030204" pitchFamily="18" charset="0"/>
                        <a:cs typeface="Arial" panose="020B0604020202020204" pitchFamily="34" charset="0"/>
                      </a:rPr>
                      <m:t>=</m:t>
                    </m:r>
                    <m:r>
                      <a:rPr lang="en-US" sz="1400" b="0" i="1" smtClean="0">
                        <a:latin typeface="Cambria Math" panose="02040503050406030204" pitchFamily="18" charset="0"/>
                        <a:cs typeface="Arial" panose="020B0604020202020204" pitchFamily="34" charset="0"/>
                      </a:rPr>
                      <m:t>312</m:t>
                    </m:r>
                    <m:r>
                      <a:rPr lang="en-IN" sz="1400" b="0" i="1" smtClean="0">
                        <a:latin typeface="Cambria Math" panose="02040503050406030204" pitchFamily="18" charset="0"/>
                        <a:cs typeface="Arial" panose="020B0604020202020204" pitchFamily="34" charset="0"/>
                      </a:rPr>
                      <m:t>00</m:t>
                    </m:r>
                    <m:r>
                      <a:rPr lang="en-US" sz="1400" b="0" i="1" smtClean="0">
                        <a:latin typeface="Cambria Math" panose="02040503050406030204" pitchFamily="18" charset="0"/>
                        <a:cs typeface="Arial" panose="020B0604020202020204" pitchFamily="34" charset="0"/>
                      </a:rPr>
                      <m:t> </m:t>
                    </m:r>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oMath>
                </a14:m>
                <a:endParaRPr lang="en-US" sz="1400" dirty="0">
                  <a:latin typeface="Arial" panose="020B0604020202020204" pitchFamily="34" charset="0"/>
                  <a:cs typeface="Arial" panose="020B0604020202020204" pitchFamily="34" charset="0"/>
                </a:endParaRPr>
              </a:p>
              <a:p>
                <a:pPr lvl="1"/>
                <a14:m>
                  <m:oMath xmlns:m="http://schemas.openxmlformats.org/officeDocument/2006/math">
                    <m:r>
                      <a:rPr lang="en-IN" sz="1400" b="0" i="1" smtClean="0">
                        <a:latin typeface="Cambria Math" panose="02040503050406030204" pitchFamily="18" charset="0"/>
                        <a:cs typeface="Arial" panose="020B0604020202020204" pitchFamily="34" charset="0"/>
                      </a:rPr>
                      <m:t>𝑃𝑟𝑜𝑝𝑎𝑔𝑎𝑡𝑖𝑜𝑛𝐷𝑒𝑙𝑎𝑦</m:t>
                    </m:r>
                    <m:r>
                      <a:rPr lang="en-IN" sz="1400" b="0" i="1" smtClean="0">
                        <a:latin typeface="Cambria Math" panose="02040503050406030204" pitchFamily="18" charset="0"/>
                        <a:cs typeface="Arial" panose="020B0604020202020204" pitchFamily="34" charset="0"/>
                      </a:rPr>
                      <m:t> </m:t>
                    </m:r>
                    <m:d>
                      <m:dPr>
                        <m:ctrlPr>
                          <a:rPr lang="en-IN" sz="1400" b="0" i="1" smtClean="0">
                            <a:latin typeface="Cambria Math" panose="02040503050406030204" pitchFamily="18" charset="0"/>
                            <a:cs typeface="Arial" panose="020B0604020202020204" pitchFamily="34" charset="0"/>
                          </a:rPr>
                        </m:ctrlPr>
                      </m:dPr>
                      <m:e>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e>
                    </m:d>
                    <m:r>
                      <a:rPr lang="en-IN" sz="1400" b="0" i="1" smtClean="0">
                        <a:latin typeface="Cambria Math" panose="02040503050406030204" pitchFamily="18" charset="0"/>
                        <a:cs typeface="Arial" panose="020B0604020202020204" pitchFamily="34" charset="0"/>
                      </a:rPr>
                      <m:t>=</m:t>
                    </m:r>
                    <m:f>
                      <m:fPr>
                        <m:ctrlPr>
                          <a:rPr lang="en-IN" sz="1400" b="0" i="1" smtClean="0">
                            <a:latin typeface="Cambria Math" panose="02040503050406030204" pitchFamily="18" charset="0"/>
                            <a:cs typeface="Arial" panose="020B0604020202020204" pitchFamily="34" charset="0"/>
                          </a:rPr>
                        </m:ctrlPr>
                      </m:fPr>
                      <m:num>
                        <m:r>
                          <a:rPr lang="en-IN" sz="1400" i="1">
                            <a:latin typeface="Cambria Math" panose="02040503050406030204" pitchFamily="18" charset="0"/>
                            <a:cs typeface="Arial" panose="020B0604020202020204" pitchFamily="34" charset="0"/>
                          </a:rPr>
                          <m:t>67.8233</m:t>
                        </m:r>
                      </m:num>
                      <m:den>
                        <m:r>
                          <a:rPr lang="en-US" sz="1400" b="0" i="1" smtClean="0">
                            <a:latin typeface="Cambria Math" panose="02040503050406030204" pitchFamily="18" charset="0"/>
                            <a:cs typeface="Arial" panose="020B0604020202020204" pitchFamily="34" charset="0"/>
                          </a:rPr>
                          <m:t>1500</m:t>
                        </m:r>
                      </m:den>
                    </m:f>
                    <m:r>
                      <a:rPr lang="en-IN" sz="1400" b="0" i="1" smtClean="0">
                        <a:latin typeface="Cambria Math" panose="02040503050406030204" pitchFamily="18" charset="0"/>
                        <a:cs typeface="Arial" panose="020B0604020202020204" pitchFamily="34" charset="0"/>
                      </a:rPr>
                      <m:t>=</m:t>
                    </m:r>
                    <m:r>
                      <a:rPr lang="en-IN" sz="1400" i="1">
                        <a:latin typeface="Cambria Math" panose="02040503050406030204" pitchFamily="18" charset="0"/>
                        <a:cs typeface="Arial" panose="020B0604020202020204" pitchFamily="34" charset="0"/>
                      </a:rPr>
                      <m:t>45,215.53</m:t>
                    </m:r>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r>
                      <a:rPr lang="en-IN" sz="1400" b="0" i="0" smtClean="0">
                        <a:latin typeface="Cambria Math" panose="02040503050406030204" pitchFamily="18" charset="0"/>
                        <a:cs typeface="Arial" panose="020B0604020202020204" pitchFamily="34" charset="0"/>
                      </a:rPr>
                      <m:t>. </m:t>
                    </m:r>
                  </m:oMath>
                </a14:m>
                <a:r>
                  <a:rPr lang="en-US" sz="1400" dirty="0">
                    <a:latin typeface="Arial" panose="020B0604020202020204" pitchFamily="34" charset="0"/>
                    <a:cs typeface="Arial" panose="020B0604020202020204" pitchFamily="34" charset="0"/>
                  </a:rPr>
                  <a:t>Total = </a:t>
                </a:r>
                <a14:m>
                  <m:oMath xmlns:m="http://schemas.openxmlformats.org/officeDocument/2006/math">
                    <m:r>
                      <a:rPr lang="en-US" sz="1400" dirty="0">
                        <a:latin typeface="Cambria Math" panose="02040503050406030204" pitchFamily="18" charset="0"/>
                      </a:rPr>
                      <m:t>7</m:t>
                    </m:r>
                    <m:r>
                      <a:rPr lang="en-US" sz="1400" b="0" i="0" dirty="0" smtClean="0">
                        <a:latin typeface="Cambria Math" panose="02040503050406030204" pitchFamily="18" charset="0"/>
                      </a:rPr>
                      <m:t>40882.18</m:t>
                    </m:r>
                    <m:r>
                      <a:rPr lang="en-US" sz="1400" b="0" i="0" smtClean="0">
                        <a:latin typeface="Cambria Math" panose="02040503050406030204" pitchFamily="18" charset="0"/>
                        <a:cs typeface="Arial" panose="020B0604020202020204" pitchFamily="34" charset="0"/>
                      </a:rPr>
                      <m:t> </m:t>
                    </m:r>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oMath>
                </a14:m>
                <a:endParaRPr lang="en-US" sz="1400" dirty="0">
                  <a:latin typeface="Arial" panose="020B0604020202020204" pitchFamily="34" charset="0"/>
                  <a:cs typeface="Arial" panose="020B0604020202020204" pitchFamily="34" charset="0"/>
                </a:endParaRPr>
              </a:p>
              <a:p>
                <a:pPr lvl="1"/>
                <a:r>
                  <a:rPr lang="en-US" sz="1400" dirty="0">
                    <a:latin typeface="Arial" panose="020B0604020202020204" pitchFamily="34" charset="0"/>
                    <a:cs typeface="Arial" panose="020B0604020202020204" pitchFamily="34" charset="0"/>
                  </a:rPr>
                  <a:t>Checks packet in Q1 of Node 1 not present. Drops the packet at </a:t>
                </a:r>
                <a14:m>
                  <m:oMath xmlns:m="http://schemas.openxmlformats.org/officeDocument/2006/math">
                    <m:r>
                      <a:rPr lang="en-US" sz="1400" i="1" dirty="0">
                        <a:latin typeface="Cambria Math" panose="02040503050406030204" pitchFamily="18" charset="0"/>
                      </a:rPr>
                      <m:t>7</m:t>
                    </m:r>
                    <m:r>
                      <a:rPr lang="en-US" sz="1400" b="0" i="1" dirty="0" smtClean="0">
                        <a:latin typeface="Cambria Math" panose="02040503050406030204" pitchFamily="18" charset="0"/>
                      </a:rPr>
                      <m:t>40882.18</m:t>
                    </m:r>
                    <m:r>
                      <a:rPr lang="en-US" sz="1400" i="1" dirty="0" smtClean="0">
                        <a:latin typeface="Cambria Math" panose="02040503050406030204" pitchFamily="18" charset="0"/>
                        <a:cs typeface="Arial" panose="020B0604020202020204" pitchFamily="34" charset="0"/>
                      </a:rPr>
                      <m:t>µ</m:t>
                    </m:r>
                    <m:r>
                      <a:rPr lang="en-US" sz="1400" i="1" dirty="0" smtClean="0">
                        <a:latin typeface="Cambria Math" panose="02040503050406030204" pitchFamily="18" charset="0"/>
                        <a:cs typeface="Arial" panose="020B0604020202020204" pitchFamily="34" charset="0"/>
                      </a:rPr>
                      <m:t>𝑠</m:t>
                    </m:r>
                  </m:oMath>
                </a14:m>
                <a:r>
                  <a:rPr lang="en-US" sz="1400" dirty="0">
                    <a:latin typeface="Arial" panose="020B0604020202020204" pitchFamily="34" charset="0"/>
                    <a:cs typeface="Arial" panose="020B0604020202020204" pitchFamily="34" charset="0"/>
                  </a:rPr>
                  <a:t>.</a:t>
                </a:r>
              </a:p>
              <a:p>
                <a:endParaRPr lang="en-US" sz="1800" dirty="0">
                  <a:latin typeface="Arial" panose="020B0604020202020204" pitchFamily="34" charset="0"/>
                  <a:cs typeface="Arial" panose="020B0604020202020204" pitchFamily="34" charset="0"/>
                </a:endParaRPr>
              </a:p>
              <a:p>
                <a:pPr lvl="1"/>
                <a:endParaRPr lang="en-US" sz="14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pPr lvl="1"/>
                <a:endParaRPr lang="en-US" sz="1400" dirty="0">
                  <a:latin typeface="Arial" panose="020B0604020202020204" pitchFamily="34" charset="0"/>
                  <a:cs typeface="Arial" panose="020B0604020202020204" pitchFamily="34" charset="0"/>
                </a:endParaRPr>
              </a:p>
              <a:p>
                <a:pPr lvl="1"/>
                <a:endParaRPr lang="en-US" sz="14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IN" dirty="0"/>
              </a:p>
            </p:txBody>
          </p:sp>
        </mc:Choice>
        <mc:Fallback xmlns="">
          <p:sp>
            <p:nvSpPr>
              <p:cNvPr id="3" name="Content Placeholder 2">
                <a:extLst>
                  <a:ext uri="{FF2B5EF4-FFF2-40B4-BE49-F238E27FC236}">
                    <a16:creationId xmlns:a16="http://schemas.microsoft.com/office/drawing/2014/main" id="{36FC3EFB-3A9E-128B-4948-B0CF6745564D}"/>
                  </a:ext>
                </a:extLst>
              </p:cNvPr>
              <p:cNvSpPr>
                <a:spLocks noGrp="1" noRot="1" noChangeAspect="1" noMove="1" noResize="1" noEditPoints="1" noAdjustHandles="1" noChangeArrowheads="1" noChangeShapeType="1" noTextEdit="1"/>
              </p:cNvSpPr>
              <p:nvPr>
                <p:ph idx="1"/>
              </p:nvPr>
            </p:nvSpPr>
            <p:spPr>
              <a:xfrm>
                <a:off x="838200" y="1532578"/>
                <a:ext cx="10515600" cy="5503222"/>
              </a:xfrm>
              <a:blipFill>
                <a:blip r:embed="rId3"/>
                <a:stretch>
                  <a:fillRect l="-290" t="-332"/>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C8193BF3-2E19-C580-A31F-F94EF03CF113}"/>
              </a:ext>
            </a:extLst>
          </p:cNvPr>
          <p:cNvSpPr>
            <a:spLocks noGrp="1"/>
          </p:cNvSpPr>
          <p:nvPr>
            <p:ph type="sldNum" sz="quarter" idx="12"/>
          </p:nvPr>
        </p:nvSpPr>
        <p:spPr/>
        <p:txBody>
          <a:bodyPr/>
          <a:lstStyle/>
          <a:p>
            <a:fld id="{DC660FAD-630A-40BB-A0C3-01001DFE1636}" type="slidenum">
              <a:rPr lang="en-IN" smtClean="0"/>
              <a:t>22</a:t>
            </a:fld>
            <a:endParaRPr lang="en-IN" dirty="0"/>
          </a:p>
        </p:txBody>
      </p:sp>
    </p:spTree>
    <p:extLst>
      <p:ext uri="{BB962C8B-B14F-4D97-AF65-F5344CB8AC3E}">
        <p14:creationId xmlns:p14="http://schemas.microsoft.com/office/powerpoint/2010/main" val="4280866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C3AC2-3E03-49F8-56E1-6ACAC4852520}"/>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Observations</a:t>
            </a:r>
            <a:endParaRPr lang="en-IN"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FC3EFB-3A9E-128B-4948-B0CF6745564D}"/>
                  </a:ext>
                </a:extLst>
              </p:cNvPr>
              <p:cNvSpPr>
                <a:spLocks noGrp="1"/>
              </p:cNvSpPr>
              <p:nvPr>
                <p:ph idx="1"/>
              </p:nvPr>
            </p:nvSpPr>
            <p:spPr>
              <a:xfrm>
                <a:off x="838200" y="1532578"/>
                <a:ext cx="10515600" cy="4842822"/>
              </a:xfrm>
            </p:spPr>
            <p:txBody>
              <a:bodyPr>
                <a:normAutofit/>
              </a:bodyPr>
              <a:lstStyle/>
              <a:p>
                <a:r>
                  <a:rPr lang="en-US" sz="1700" dirty="0">
                    <a:latin typeface="Arial" panose="020B0604020202020204" pitchFamily="34" charset="0"/>
                    <a:cs typeface="Arial" panose="020B0604020202020204" pitchFamily="34" charset="0"/>
                  </a:rPr>
                  <a:t>At Node 5 is a destination node the packet is received from Node 3. </a:t>
                </a:r>
              </a:p>
              <a:p>
                <a:pPr lvl="1"/>
                <a14:m>
                  <m:oMath xmlns:m="http://schemas.openxmlformats.org/officeDocument/2006/math">
                    <m:r>
                      <a:rPr lang="en-US" sz="1400" b="0" i="1" smtClean="0">
                        <a:latin typeface="Cambria Math" panose="02040503050406030204" pitchFamily="18" charset="0"/>
                        <a:cs typeface="Arial" panose="020B0604020202020204" pitchFamily="34" charset="0"/>
                      </a:rPr>
                      <m:t>𝑆𝑙𝑜𝑡</m:t>
                    </m:r>
                    <m:r>
                      <a:rPr lang="en-US" sz="1400" b="0" i="1" smtClean="0">
                        <a:latin typeface="Cambria Math" panose="02040503050406030204" pitchFamily="18" charset="0"/>
                        <a:cs typeface="Arial" panose="020B0604020202020204" pitchFamily="34" charset="0"/>
                      </a:rPr>
                      <m:t> </m:t>
                    </m:r>
                    <m:r>
                      <a:rPr lang="en-US" sz="1400" b="0" i="1" smtClean="0">
                        <a:latin typeface="Cambria Math" panose="02040503050406030204" pitchFamily="18" charset="0"/>
                        <a:cs typeface="Arial" panose="020B0604020202020204" pitchFamily="34" charset="0"/>
                      </a:rPr>
                      <m:t>𝑇𝑖𝑚𝑒</m:t>
                    </m:r>
                    <m:r>
                      <a:rPr lang="en-US" sz="1400" b="0" i="1" smtClean="0">
                        <a:latin typeface="Cambria Math" panose="02040503050406030204" pitchFamily="18" charset="0"/>
                        <a:cs typeface="Arial" panose="020B0604020202020204" pitchFamily="34" charset="0"/>
                      </a:rPr>
                      <m:t> </m:t>
                    </m:r>
                    <m:d>
                      <m:dPr>
                        <m:ctrlPr>
                          <a:rPr lang="en-US" sz="1400" b="0" i="1" smtClean="0">
                            <a:latin typeface="Cambria Math" panose="02040503050406030204" pitchFamily="18" charset="0"/>
                            <a:cs typeface="Arial" panose="020B0604020202020204" pitchFamily="34" charset="0"/>
                          </a:rPr>
                        </m:ctrlPr>
                      </m:dPr>
                      <m:e>
                        <m:r>
                          <a:rPr lang="en-US" sz="1400" b="0" i="1" smtClean="0">
                            <a:latin typeface="Cambria Math" panose="02040503050406030204" pitchFamily="18" charset="0"/>
                            <a:cs typeface="Arial" panose="020B0604020202020204" pitchFamily="34" charset="0"/>
                          </a:rPr>
                          <m:t>µ</m:t>
                        </m:r>
                        <m:r>
                          <a:rPr lang="en-US" sz="1400" b="0" i="1" smtClean="0">
                            <a:latin typeface="Cambria Math" panose="02040503050406030204" pitchFamily="18" charset="0"/>
                            <a:cs typeface="Arial" panose="020B0604020202020204" pitchFamily="34" charset="0"/>
                          </a:rPr>
                          <m:t>𝑠</m:t>
                        </m:r>
                      </m:e>
                    </m:d>
                    <m:r>
                      <a:rPr lang="en-US" sz="1400" b="0" i="0" smtClean="0">
                        <a:latin typeface="Cambria Math" panose="02040503050406030204" pitchFamily="18" charset="0"/>
                        <a:cs typeface="Arial" panose="020B0604020202020204" pitchFamily="34" charset="0"/>
                      </a:rPr>
                      <m:t>=664466.65µ</m:t>
                    </m:r>
                    <m:r>
                      <m:rPr>
                        <m:sty m:val="p"/>
                      </m:rPr>
                      <a:rPr lang="en-US" sz="1400" b="0" i="0" smtClean="0">
                        <a:latin typeface="Cambria Math" panose="02040503050406030204" pitchFamily="18" charset="0"/>
                        <a:cs typeface="Arial" panose="020B0604020202020204" pitchFamily="34" charset="0"/>
                      </a:rPr>
                      <m:t>s</m:t>
                    </m:r>
                  </m:oMath>
                </a14:m>
                <a:endParaRPr lang="en-US" sz="1400" dirty="0">
                  <a:latin typeface="Arial" panose="020B0604020202020204" pitchFamily="34" charset="0"/>
                  <a:cs typeface="Arial" panose="020B0604020202020204" pitchFamily="34" charset="0"/>
                </a:endParaRPr>
              </a:p>
              <a:p>
                <a:pPr lvl="1"/>
                <a14:m>
                  <m:oMath xmlns:m="http://schemas.openxmlformats.org/officeDocument/2006/math">
                    <m:r>
                      <a:rPr lang="en-IN" sz="1400" b="0" i="1" smtClean="0">
                        <a:latin typeface="Cambria Math" panose="02040503050406030204" pitchFamily="18" charset="0"/>
                        <a:cs typeface="Arial" panose="020B0604020202020204" pitchFamily="34" charset="0"/>
                      </a:rPr>
                      <m:t>𝑇𝑟𝑎𝑛𝑠𝑚𝑖𝑠𝑠𝑖𝑜𝑛𝑇𝑖𝑚𝑒</m:t>
                    </m:r>
                    <m:r>
                      <a:rPr lang="en-IN" sz="1400" b="0" i="1" smtClean="0">
                        <a:latin typeface="Cambria Math" panose="02040503050406030204" pitchFamily="18" charset="0"/>
                        <a:cs typeface="Arial" panose="020B0604020202020204" pitchFamily="34" charset="0"/>
                      </a:rPr>
                      <m:t> </m:t>
                    </m:r>
                    <m:d>
                      <m:dPr>
                        <m:ctrlPr>
                          <a:rPr lang="en-IN" sz="1400" b="0" i="1" smtClean="0">
                            <a:latin typeface="Cambria Math" panose="02040503050406030204" pitchFamily="18" charset="0"/>
                            <a:cs typeface="Arial" panose="020B0604020202020204" pitchFamily="34" charset="0"/>
                          </a:rPr>
                        </m:ctrlPr>
                      </m:dPr>
                      <m:e>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e>
                    </m:d>
                    <m:r>
                      <a:rPr lang="en-IN" sz="1400" b="0" i="1" smtClean="0">
                        <a:latin typeface="Cambria Math" panose="02040503050406030204" pitchFamily="18" charset="0"/>
                        <a:cs typeface="Arial" panose="020B0604020202020204" pitchFamily="34" charset="0"/>
                      </a:rPr>
                      <m:t>=</m:t>
                    </m:r>
                    <m:f>
                      <m:fPr>
                        <m:ctrlPr>
                          <a:rPr lang="en-IN" sz="1400" b="0" i="1" smtClean="0">
                            <a:latin typeface="Cambria Math" panose="02040503050406030204" pitchFamily="18" charset="0"/>
                            <a:cs typeface="Arial" panose="020B0604020202020204" pitchFamily="34" charset="0"/>
                          </a:rPr>
                        </m:ctrlPr>
                      </m:fPr>
                      <m:num>
                        <m:d>
                          <m:dPr>
                            <m:ctrlPr>
                              <a:rPr lang="en-US" sz="1400" b="0" i="1" smtClean="0">
                                <a:latin typeface="Cambria Math" panose="02040503050406030204" pitchFamily="18" charset="0"/>
                                <a:cs typeface="Arial" panose="020B0604020202020204" pitchFamily="34" charset="0"/>
                              </a:rPr>
                            </m:ctrlPr>
                          </m:dPr>
                          <m:e>
                            <m:r>
                              <a:rPr lang="en-US" sz="1400" b="0" i="1" smtClean="0">
                                <a:latin typeface="Cambria Math" panose="02040503050406030204" pitchFamily="18" charset="0"/>
                                <a:cs typeface="Arial" panose="020B0604020202020204" pitchFamily="34" charset="0"/>
                              </a:rPr>
                              <m:t>50+8+20</m:t>
                            </m:r>
                          </m:e>
                        </m:d>
                        <m:r>
                          <a:rPr lang="en-US" sz="1400" b="0" i="1" smtClean="0">
                            <a:latin typeface="Cambria Math" panose="02040503050406030204" pitchFamily="18" charset="0"/>
                            <a:cs typeface="Arial" panose="020B0604020202020204" pitchFamily="34" charset="0"/>
                          </a:rPr>
                          <m:t>×8</m:t>
                        </m:r>
                      </m:num>
                      <m:den>
                        <m:r>
                          <a:rPr lang="en-US" sz="1400" b="0" i="1" smtClean="0">
                            <a:latin typeface="Cambria Math" panose="02040503050406030204" pitchFamily="18" charset="0"/>
                            <a:cs typeface="Arial" panose="020B0604020202020204" pitchFamily="34" charset="0"/>
                          </a:rPr>
                          <m:t>0.02</m:t>
                        </m:r>
                      </m:den>
                    </m:f>
                    <m:r>
                      <a:rPr lang="en-IN" sz="1400" b="0" i="1" smtClean="0">
                        <a:latin typeface="Cambria Math" panose="02040503050406030204" pitchFamily="18" charset="0"/>
                        <a:cs typeface="Arial" panose="020B0604020202020204" pitchFamily="34" charset="0"/>
                      </a:rPr>
                      <m:t>=</m:t>
                    </m:r>
                    <m:r>
                      <a:rPr lang="en-US" sz="1400" b="0" i="1" smtClean="0">
                        <a:latin typeface="Cambria Math" panose="02040503050406030204" pitchFamily="18" charset="0"/>
                        <a:cs typeface="Arial" panose="020B0604020202020204" pitchFamily="34" charset="0"/>
                      </a:rPr>
                      <m:t>312</m:t>
                    </m:r>
                    <m:r>
                      <a:rPr lang="en-IN" sz="1400" b="0" i="1" smtClean="0">
                        <a:latin typeface="Cambria Math" panose="02040503050406030204" pitchFamily="18" charset="0"/>
                        <a:cs typeface="Arial" panose="020B0604020202020204" pitchFamily="34" charset="0"/>
                      </a:rPr>
                      <m:t>00</m:t>
                    </m:r>
                    <m:r>
                      <a:rPr lang="en-US" sz="1400" b="0" i="1" smtClean="0">
                        <a:latin typeface="Cambria Math" panose="02040503050406030204" pitchFamily="18" charset="0"/>
                        <a:cs typeface="Arial" panose="020B0604020202020204" pitchFamily="34" charset="0"/>
                      </a:rPr>
                      <m:t> </m:t>
                    </m:r>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oMath>
                </a14:m>
                <a:endParaRPr lang="en-US" sz="1400" dirty="0">
                  <a:latin typeface="Arial" panose="020B0604020202020204" pitchFamily="34" charset="0"/>
                  <a:cs typeface="Arial" panose="020B0604020202020204" pitchFamily="34" charset="0"/>
                </a:endParaRPr>
              </a:p>
              <a:p>
                <a:pPr lvl="1"/>
                <a14:m>
                  <m:oMath xmlns:m="http://schemas.openxmlformats.org/officeDocument/2006/math">
                    <m:r>
                      <a:rPr lang="en-IN" sz="1400" b="0" i="1" smtClean="0">
                        <a:latin typeface="Cambria Math" panose="02040503050406030204" pitchFamily="18" charset="0"/>
                        <a:cs typeface="Arial" panose="020B0604020202020204" pitchFamily="34" charset="0"/>
                      </a:rPr>
                      <m:t>𝑃𝑟𝑜𝑝𝑎𝑔𝑎𝑡𝑖𝑜𝑛𝐷𝑒𝑙𝑎𝑦</m:t>
                    </m:r>
                    <m:r>
                      <a:rPr lang="en-IN" sz="1400" b="0" i="1" smtClean="0">
                        <a:latin typeface="Cambria Math" panose="02040503050406030204" pitchFamily="18" charset="0"/>
                        <a:cs typeface="Arial" panose="020B0604020202020204" pitchFamily="34" charset="0"/>
                      </a:rPr>
                      <m:t> </m:t>
                    </m:r>
                    <m:d>
                      <m:dPr>
                        <m:ctrlPr>
                          <a:rPr lang="en-IN" sz="1400" b="0" i="1" smtClean="0">
                            <a:latin typeface="Cambria Math" panose="02040503050406030204" pitchFamily="18" charset="0"/>
                            <a:cs typeface="Arial" panose="020B0604020202020204" pitchFamily="34" charset="0"/>
                          </a:rPr>
                        </m:ctrlPr>
                      </m:dPr>
                      <m:e>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e>
                    </m:d>
                    <m:r>
                      <a:rPr lang="en-IN" sz="1400" b="0" i="1" smtClean="0">
                        <a:latin typeface="Cambria Math" panose="02040503050406030204" pitchFamily="18" charset="0"/>
                        <a:cs typeface="Arial" panose="020B0604020202020204" pitchFamily="34" charset="0"/>
                      </a:rPr>
                      <m:t>=</m:t>
                    </m:r>
                    <m:f>
                      <m:fPr>
                        <m:ctrlPr>
                          <a:rPr lang="en-IN" sz="1400" b="0" i="1" smtClean="0">
                            <a:latin typeface="Cambria Math" panose="02040503050406030204" pitchFamily="18" charset="0"/>
                            <a:cs typeface="Arial" panose="020B0604020202020204" pitchFamily="34" charset="0"/>
                          </a:rPr>
                        </m:ctrlPr>
                      </m:fPr>
                      <m:num>
                        <m:r>
                          <a:rPr lang="en-US" sz="1400" b="0" i="1" smtClean="0">
                            <a:latin typeface="Cambria Math" panose="02040503050406030204" pitchFamily="18" charset="0"/>
                            <a:cs typeface="Arial" panose="020B0604020202020204" pitchFamily="34" charset="0"/>
                          </a:rPr>
                          <m:t>78.10</m:t>
                        </m:r>
                      </m:num>
                      <m:den>
                        <m:r>
                          <a:rPr lang="en-US" sz="1400" b="0" i="1" smtClean="0">
                            <a:latin typeface="Cambria Math" panose="02040503050406030204" pitchFamily="18" charset="0"/>
                            <a:cs typeface="Arial" panose="020B0604020202020204" pitchFamily="34" charset="0"/>
                          </a:rPr>
                          <m:t>1500</m:t>
                        </m:r>
                      </m:den>
                    </m:f>
                    <m:r>
                      <a:rPr lang="en-IN" sz="1400" b="0" i="1" smtClean="0">
                        <a:latin typeface="Cambria Math" panose="02040503050406030204" pitchFamily="18" charset="0"/>
                        <a:cs typeface="Arial" panose="020B0604020202020204" pitchFamily="34" charset="0"/>
                      </a:rPr>
                      <m:t>=</m:t>
                    </m:r>
                    <m:r>
                      <a:rPr lang="en-US" sz="1400" b="0" i="1" smtClean="0">
                        <a:latin typeface="Cambria Math" panose="02040503050406030204" pitchFamily="18" charset="0"/>
                        <a:cs typeface="Arial" panose="020B0604020202020204" pitchFamily="34" charset="0"/>
                      </a:rPr>
                      <m:t>52068.33</m:t>
                    </m:r>
                    <m:r>
                      <a:rPr lang="en-IN" sz="1400" b="0" i="1" smtClean="0">
                        <a:latin typeface="Cambria Math" panose="02040503050406030204" pitchFamily="18" charset="0"/>
                        <a:cs typeface="Arial" panose="020B0604020202020204" pitchFamily="34" charset="0"/>
                      </a:rPr>
                      <m:t> </m:t>
                    </m:r>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r>
                      <a:rPr lang="en-IN" sz="1400" b="0" i="0" smtClean="0">
                        <a:latin typeface="Cambria Math" panose="02040503050406030204" pitchFamily="18" charset="0"/>
                        <a:cs typeface="Arial" panose="020B0604020202020204" pitchFamily="34" charset="0"/>
                      </a:rPr>
                      <m:t>. </m:t>
                    </m:r>
                  </m:oMath>
                </a14:m>
                <a:r>
                  <a:rPr lang="en-US" sz="1400" dirty="0">
                    <a:latin typeface="Arial" panose="020B0604020202020204" pitchFamily="34" charset="0"/>
                    <a:cs typeface="Arial" panose="020B0604020202020204" pitchFamily="34" charset="0"/>
                  </a:rPr>
                  <a:t>Total = </a:t>
                </a:r>
                <a14:m>
                  <m:oMath xmlns:m="http://schemas.openxmlformats.org/officeDocument/2006/math">
                    <m:r>
                      <a:rPr lang="en-US" sz="1400" b="0" i="0" smtClean="0">
                        <a:latin typeface="Cambria Math" panose="02040503050406030204" pitchFamily="18" charset="0"/>
                        <a:cs typeface="Arial" panose="020B0604020202020204" pitchFamily="34" charset="0"/>
                      </a:rPr>
                      <m:t>747734.98</m:t>
                    </m:r>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oMath>
                </a14:m>
                <a:endParaRPr lang="en-US" sz="1400" dirty="0">
                  <a:latin typeface="Arial" panose="020B0604020202020204" pitchFamily="34" charset="0"/>
                  <a:cs typeface="Arial" panose="020B0604020202020204" pitchFamily="34" charset="0"/>
                </a:endParaRPr>
              </a:p>
              <a:p>
                <a:pPr lvl="1"/>
                <a:endParaRPr lang="en-US" sz="1400" dirty="0">
                  <a:latin typeface="Arial" panose="020B0604020202020204" pitchFamily="34" charset="0"/>
                  <a:cs typeface="Arial" panose="020B0604020202020204" pitchFamily="34" charset="0"/>
                </a:endParaRPr>
              </a:p>
              <a:p>
                <a:r>
                  <a:rPr lang="en-US" sz="1700" dirty="0">
                    <a:latin typeface="Arial" panose="020B0604020202020204" pitchFamily="34" charset="0"/>
                    <a:cs typeface="Arial" panose="020B0604020202020204" pitchFamily="34" charset="0"/>
                  </a:rPr>
                  <a:t>Node 5 receives packet from Node 3 </a:t>
                </a:r>
                <a14:m>
                  <m:oMath xmlns:m="http://schemas.openxmlformats.org/officeDocument/2006/math">
                    <m:sSub>
                      <m:sSubPr>
                        <m:ctrlPr>
                          <a:rPr lang="en-US" sz="1700" i="1">
                            <a:latin typeface="Cambria Math" panose="02040503050406030204" pitchFamily="18" charset="0"/>
                            <a:cs typeface="Arial" panose="020B0604020202020204" pitchFamily="34" charset="0"/>
                          </a:rPr>
                        </m:ctrlPr>
                      </m:sSubPr>
                      <m:e>
                        <m:r>
                          <a:rPr lang="en-US" sz="1700" i="1">
                            <a:latin typeface="Cambria Math" panose="02040503050406030204" pitchFamily="18" charset="0"/>
                            <a:cs typeface="Arial" panose="020B0604020202020204" pitchFamily="34" charset="0"/>
                          </a:rPr>
                          <m:t>𝑑</m:t>
                        </m:r>
                      </m:e>
                      <m:sub>
                        <m:r>
                          <a:rPr lang="en-US" sz="1700" i="1">
                            <a:latin typeface="Cambria Math" panose="02040503050406030204" pitchFamily="18" charset="0"/>
                            <a:cs typeface="Arial" panose="020B0604020202020204" pitchFamily="34" charset="0"/>
                          </a:rPr>
                          <m:t>𝑝</m:t>
                        </m:r>
                      </m:sub>
                    </m:sSub>
                    <m:r>
                      <a:rPr lang="en-US" sz="1700" i="1">
                        <a:latin typeface="Cambria Math" panose="02040503050406030204" pitchFamily="18" charset="0"/>
                        <a:cs typeface="Arial" panose="020B0604020202020204" pitchFamily="34" charset="0"/>
                      </a:rPr>
                      <m:t>=40</m:t>
                    </m:r>
                    <m:r>
                      <a:rPr lang="en-US" sz="1700" i="1">
                        <a:latin typeface="Cambria Math" panose="02040503050406030204" pitchFamily="18" charset="0"/>
                        <a:cs typeface="Arial" panose="020B0604020202020204" pitchFamily="34" charset="0"/>
                      </a:rPr>
                      <m:t>𝑚</m:t>
                    </m:r>
                    <m:r>
                      <a:rPr lang="en-US" sz="1700" i="1">
                        <a:latin typeface="Cambria Math" panose="02040503050406030204" pitchFamily="18" charset="0"/>
                        <a:cs typeface="Arial" panose="020B0604020202020204" pitchFamily="34" charset="0"/>
                      </a:rPr>
                      <m:t> </m:t>
                    </m:r>
                    <m:sSub>
                      <m:sSubPr>
                        <m:ctrlPr>
                          <a:rPr lang="en-US" sz="1700" i="1">
                            <a:latin typeface="Cambria Math" panose="02040503050406030204" pitchFamily="18" charset="0"/>
                            <a:cs typeface="Arial" panose="020B0604020202020204" pitchFamily="34" charset="0"/>
                          </a:rPr>
                        </m:ctrlPr>
                      </m:sSubPr>
                      <m:e>
                        <m:r>
                          <a:rPr lang="en-US" sz="1700" i="1">
                            <a:latin typeface="Cambria Math" panose="02040503050406030204" pitchFamily="18" charset="0"/>
                            <a:cs typeface="Arial" panose="020B0604020202020204" pitchFamily="34" charset="0"/>
                          </a:rPr>
                          <m:t>𝑑</m:t>
                        </m:r>
                      </m:e>
                      <m:sub>
                        <m:r>
                          <a:rPr lang="en-US" sz="1700" i="1">
                            <a:latin typeface="Cambria Math" panose="02040503050406030204" pitchFamily="18" charset="0"/>
                            <a:cs typeface="Arial" panose="020B0604020202020204" pitchFamily="34" charset="0"/>
                          </a:rPr>
                          <m:t>𝑐</m:t>
                        </m:r>
                      </m:sub>
                    </m:sSub>
                    <m:r>
                      <a:rPr lang="en-US" sz="1700" i="1">
                        <a:latin typeface="Cambria Math" panose="02040503050406030204" pitchFamily="18" charset="0"/>
                        <a:cs typeface="Arial" panose="020B0604020202020204" pitchFamily="34" charset="0"/>
                      </a:rPr>
                      <m:t>=0</m:t>
                    </m:r>
                    <m:r>
                      <a:rPr lang="en-US" sz="1700" i="1">
                        <a:latin typeface="Cambria Math" panose="02040503050406030204" pitchFamily="18" charset="0"/>
                        <a:cs typeface="Arial" panose="020B0604020202020204" pitchFamily="34" charset="0"/>
                      </a:rPr>
                      <m:t>𝑚</m:t>
                    </m:r>
                  </m:oMath>
                </a14:m>
                <a:r>
                  <a:rPr lang="en-US" sz="1700" dirty="0">
                    <a:latin typeface="Arial" panose="020B0604020202020204" pitchFamily="34" charset="0"/>
                    <a:cs typeface="Arial" panose="020B0604020202020204" pitchFamily="34" charset="0"/>
                  </a:rPr>
                  <a:t> at </a:t>
                </a:r>
                <a14:m>
                  <m:oMath xmlns:m="http://schemas.openxmlformats.org/officeDocument/2006/math">
                    <m:r>
                      <a:rPr lang="en-US" sz="1700" i="1" dirty="0">
                        <a:latin typeface="Cambria Math" panose="02040503050406030204" pitchFamily="18" charset="0"/>
                      </a:rPr>
                      <m:t>7</m:t>
                    </m:r>
                    <m:r>
                      <a:rPr lang="en-US" sz="1700" b="0" i="1" dirty="0" smtClean="0">
                        <a:latin typeface="Cambria Math" panose="02040503050406030204" pitchFamily="18" charset="0"/>
                      </a:rPr>
                      <m:t>47734.98</m:t>
                    </m:r>
                    <m:r>
                      <a:rPr lang="en-US" sz="1700" b="0" i="1" dirty="0" smtClean="0">
                        <a:latin typeface="Cambria Math" panose="02040503050406030204" pitchFamily="18" charset="0"/>
                        <a:cs typeface="Arial" panose="020B0604020202020204" pitchFamily="34" charset="0"/>
                      </a:rPr>
                      <m:t>µ</m:t>
                    </m:r>
                    <m:r>
                      <a:rPr lang="en-US" sz="1700" b="0" i="1" dirty="0" smtClean="0">
                        <a:latin typeface="Cambria Math" panose="02040503050406030204" pitchFamily="18" charset="0"/>
                        <a:cs typeface="Arial" panose="020B0604020202020204" pitchFamily="34" charset="0"/>
                      </a:rPr>
                      <m:t>𝑠</m:t>
                    </m:r>
                  </m:oMath>
                </a14:m>
                <a:r>
                  <a:rPr lang="en-US" sz="1700" dirty="0">
                    <a:latin typeface="Arial" panose="020B0604020202020204" pitchFamily="34" charset="0"/>
                    <a:cs typeface="Arial" panose="020B0604020202020204" pitchFamily="34" charset="0"/>
                  </a:rPr>
                  <a:t> (see in MAC_IN  in event trace).[Destination]</a:t>
                </a:r>
              </a:p>
              <a:p>
                <a:endParaRPr lang="en-US" sz="1700" dirty="0">
                  <a:latin typeface="Arial" panose="020B0604020202020204" pitchFamily="34" charset="0"/>
                  <a:cs typeface="Arial" panose="020B0604020202020204" pitchFamily="34" charset="0"/>
                </a:endParaRPr>
              </a:p>
              <a:p>
                <a:r>
                  <a:rPr lang="en-US" sz="1700" dirty="0">
                    <a:latin typeface="Arial" panose="020B0604020202020204" pitchFamily="34" charset="0"/>
                    <a:cs typeface="Arial" panose="020B0604020202020204" pitchFamily="34" charset="0"/>
                  </a:rPr>
                  <a:t>At Node 4 packet is received from Node 3 </a:t>
                </a:r>
                <a14:m>
                  <m:oMath xmlns:m="http://schemas.openxmlformats.org/officeDocument/2006/math">
                    <m:sSub>
                      <m:sSubPr>
                        <m:ctrlPr>
                          <a:rPr lang="en-US" sz="1700" b="0" i="1" smtClean="0">
                            <a:latin typeface="Cambria Math" panose="02040503050406030204" pitchFamily="18" charset="0"/>
                            <a:cs typeface="Arial" panose="020B0604020202020204" pitchFamily="34" charset="0"/>
                          </a:rPr>
                        </m:ctrlPr>
                      </m:sSubPr>
                      <m:e>
                        <m:r>
                          <a:rPr lang="en-US" sz="1700" b="0" i="1" smtClean="0">
                            <a:latin typeface="Cambria Math" panose="02040503050406030204" pitchFamily="18" charset="0"/>
                            <a:cs typeface="Arial" panose="020B0604020202020204" pitchFamily="34" charset="0"/>
                          </a:rPr>
                          <m:t>𝑑</m:t>
                        </m:r>
                      </m:e>
                      <m:sub>
                        <m:r>
                          <a:rPr lang="en-US" sz="1700" b="0" i="1" smtClean="0">
                            <a:latin typeface="Cambria Math" panose="02040503050406030204" pitchFamily="18" charset="0"/>
                            <a:cs typeface="Arial" panose="020B0604020202020204" pitchFamily="34" charset="0"/>
                          </a:rPr>
                          <m:t>𝑝</m:t>
                        </m:r>
                      </m:sub>
                    </m:sSub>
                    <m:r>
                      <a:rPr lang="en-US" sz="1700" b="0" i="1" smtClean="0">
                        <a:latin typeface="Cambria Math" panose="02040503050406030204" pitchFamily="18" charset="0"/>
                        <a:cs typeface="Arial" panose="020B0604020202020204" pitchFamily="34" charset="0"/>
                      </a:rPr>
                      <m:t>=40</m:t>
                    </m:r>
                    <m:r>
                      <a:rPr lang="en-US" sz="1700" b="0" i="1" smtClean="0">
                        <a:latin typeface="Cambria Math" panose="02040503050406030204" pitchFamily="18" charset="0"/>
                        <a:cs typeface="Arial" panose="020B0604020202020204" pitchFamily="34" charset="0"/>
                      </a:rPr>
                      <m:t>𝑚</m:t>
                    </m:r>
                    <m:r>
                      <a:rPr lang="en-US" sz="1700" b="0" i="1" smtClean="0">
                        <a:latin typeface="Cambria Math" panose="02040503050406030204" pitchFamily="18" charset="0"/>
                        <a:cs typeface="Arial" panose="020B0604020202020204" pitchFamily="34" charset="0"/>
                      </a:rPr>
                      <m:t> </m:t>
                    </m:r>
                    <m:sSub>
                      <m:sSubPr>
                        <m:ctrlPr>
                          <a:rPr lang="en-US" sz="1700" b="0" i="1" smtClean="0">
                            <a:latin typeface="Cambria Math" panose="02040503050406030204" pitchFamily="18" charset="0"/>
                            <a:cs typeface="Arial" panose="020B0604020202020204" pitchFamily="34" charset="0"/>
                          </a:rPr>
                        </m:ctrlPr>
                      </m:sSubPr>
                      <m:e>
                        <m:r>
                          <a:rPr lang="en-US" sz="1700" b="0" i="1" smtClean="0">
                            <a:latin typeface="Cambria Math" panose="02040503050406030204" pitchFamily="18" charset="0"/>
                            <a:cs typeface="Arial" panose="020B0604020202020204" pitchFamily="34" charset="0"/>
                          </a:rPr>
                          <m:t>𝑑</m:t>
                        </m:r>
                      </m:e>
                      <m:sub>
                        <m:r>
                          <a:rPr lang="en-US" sz="1700" b="0" i="1" smtClean="0">
                            <a:latin typeface="Cambria Math" panose="02040503050406030204" pitchFamily="18" charset="0"/>
                            <a:cs typeface="Arial" panose="020B0604020202020204" pitchFamily="34" charset="0"/>
                          </a:rPr>
                          <m:t>𝑐</m:t>
                        </m:r>
                      </m:sub>
                    </m:sSub>
                    <m:r>
                      <a:rPr lang="en-US" sz="1700" b="0" i="1" smtClean="0">
                        <a:latin typeface="Cambria Math" panose="02040503050406030204" pitchFamily="18" charset="0"/>
                        <a:cs typeface="Arial" panose="020B0604020202020204" pitchFamily="34" charset="0"/>
                      </a:rPr>
                      <m:t>=120</m:t>
                    </m:r>
                    <m:r>
                      <a:rPr lang="en-US" sz="1700" b="0" i="1" smtClean="0">
                        <a:latin typeface="Cambria Math" panose="02040503050406030204" pitchFamily="18" charset="0"/>
                        <a:cs typeface="Arial" panose="020B0604020202020204" pitchFamily="34" charset="0"/>
                      </a:rPr>
                      <m:t>𝑚</m:t>
                    </m:r>
                  </m:oMath>
                </a14:m>
                <a:r>
                  <a:rPr lang="en-US" sz="1700" dirty="0">
                    <a:latin typeface="Arial" panose="020B0604020202020204" pitchFamily="34" charset="0"/>
                    <a:cs typeface="Arial" panose="020B0604020202020204" pitchFamily="34" charset="0"/>
                  </a:rPr>
                  <a:t> [Not a Qualified node]</a:t>
                </a:r>
              </a:p>
              <a:p>
                <a:pPr lvl="1"/>
                <a14:m>
                  <m:oMath xmlns:m="http://schemas.openxmlformats.org/officeDocument/2006/math">
                    <m:r>
                      <a:rPr lang="en-US" sz="1400" b="0" i="1" smtClean="0">
                        <a:latin typeface="Cambria Math" panose="02040503050406030204" pitchFamily="18" charset="0"/>
                        <a:cs typeface="Arial" panose="020B0604020202020204" pitchFamily="34" charset="0"/>
                      </a:rPr>
                      <m:t>𝑆𝑙𝑜𝑡</m:t>
                    </m:r>
                    <m:r>
                      <a:rPr lang="en-US" sz="1400" b="0" i="1" smtClean="0">
                        <a:latin typeface="Cambria Math" panose="02040503050406030204" pitchFamily="18" charset="0"/>
                        <a:cs typeface="Arial" panose="020B0604020202020204" pitchFamily="34" charset="0"/>
                      </a:rPr>
                      <m:t> </m:t>
                    </m:r>
                    <m:r>
                      <a:rPr lang="en-US" sz="1400" b="0" i="1" smtClean="0">
                        <a:latin typeface="Cambria Math" panose="02040503050406030204" pitchFamily="18" charset="0"/>
                        <a:cs typeface="Arial" panose="020B0604020202020204" pitchFamily="34" charset="0"/>
                      </a:rPr>
                      <m:t>𝑇𝑖𝑚𝑒</m:t>
                    </m:r>
                    <m:r>
                      <a:rPr lang="en-US" sz="1400" b="0" i="1" smtClean="0">
                        <a:latin typeface="Cambria Math" panose="02040503050406030204" pitchFamily="18" charset="0"/>
                        <a:cs typeface="Arial" panose="020B0604020202020204" pitchFamily="34" charset="0"/>
                      </a:rPr>
                      <m:t> </m:t>
                    </m:r>
                    <m:d>
                      <m:dPr>
                        <m:ctrlPr>
                          <a:rPr lang="en-US" sz="1400" b="0" i="1" smtClean="0">
                            <a:latin typeface="Cambria Math" panose="02040503050406030204" pitchFamily="18" charset="0"/>
                            <a:cs typeface="Arial" panose="020B0604020202020204" pitchFamily="34" charset="0"/>
                          </a:rPr>
                        </m:ctrlPr>
                      </m:dPr>
                      <m:e>
                        <m:r>
                          <a:rPr lang="en-US" sz="1400" b="0" i="1" smtClean="0">
                            <a:latin typeface="Cambria Math" panose="02040503050406030204" pitchFamily="18" charset="0"/>
                            <a:cs typeface="Arial" panose="020B0604020202020204" pitchFamily="34" charset="0"/>
                          </a:rPr>
                          <m:t>µ</m:t>
                        </m:r>
                        <m:r>
                          <a:rPr lang="en-US" sz="1400" b="0" i="1" smtClean="0">
                            <a:latin typeface="Cambria Math" panose="02040503050406030204" pitchFamily="18" charset="0"/>
                            <a:cs typeface="Arial" panose="020B0604020202020204" pitchFamily="34" charset="0"/>
                          </a:rPr>
                          <m:t>𝑠</m:t>
                        </m:r>
                      </m:e>
                    </m:d>
                    <m:r>
                      <a:rPr lang="en-US" sz="1400" b="0" i="0" smtClean="0">
                        <a:latin typeface="Cambria Math" panose="02040503050406030204" pitchFamily="18" charset="0"/>
                        <a:cs typeface="Arial" panose="020B0604020202020204" pitchFamily="34" charset="0"/>
                      </a:rPr>
                      <m:t>=664466.65µ</m:t>
                    </m:r>
                    <m:r>
                      <m:rPr>
                        <m:sty m:val="p"/>
                      </m:rPr>
                      <a:rPr lang="en-US" sz="1400" b="0" i="0" smtClean="0">
                        <a:latin typeface="Cambria Math" panose="02040503050406030204" pitchFamily="18" charset="0"/>
                        <a:cs typeface="Arial" panose="020B0604020202020204" pitchFamily="34" charset="0"/>
                      </a:rPr>
                      <m:t>s</m:t>
                    </m:r>
                  </m:oMath>
                </a14:m>
                <a:endParaRPr lang="en-US" sz="1400" dirty="0">
                  <a:latin typeface="Arial" panose="020B0604020202020204" pitchFamily="34" charset="0"/>
                  <a:cs typeface="Arial" panose="020B0604020202020204" pitchFamily="34" charset="0"/>
                </a:endParaRPr>
              </a:p>
              <a:p>
                <a:pPr lvl="1"/>
                <a14:m>
                  <m:oMath xmlns:m="http://schemas.openxmlformats.org/officeDocument/2006/math">
                    <m:r>
                      <a:rPr lang="en-IN" sz="1400" b="0" i="1" smtClean="0">
                        <a:latin typeface="Cambria Math" panose="02040503050406030204" pitchFamily="18" charset="0"/>
                        <a:cs typeface="Arial" panose="020B0604020202020204" pitchFamily="34" charset="0"/>
                      </a:rPr>
                      <m:t>𝑇𝑟𝑎𝑛𝑠𝑚𝑖𝑠𝑠𝑖𝑜𝑛𝑇𝑖𝑚𝑒</m:t>
                    </m:r>
                    <m:r>
                      <a:rPr lang="en-IN" sz="1400" b="0" i="1" smtClean="0">
                        <a:latin typeface="Cambria Math" panose="02040503050406030204" pitchFamily="18" charset="0"/>
                        <a:cs typeface="Arial" panose="020B0604020202020204" pitchFamily="34" charset="0"/>
                      </a:rPr>
                      <m:t> </m:t>
                    </m:r>
                    <m:d>
                      <m:dPr>
                        <m:ctrlPr>
                          <a:rPr lang="en-IN" sz="1400" b="0" i="1" smtClean="0">
                            <a:latin typeface="Cambria Math" panose="02040503050406030204" pitchFamily="18" charset="0"/>
                            <a:cs typeface="Arial" panose="020B0604020202020204" pitchFamily="34" charset="0"/>
                          </a:rPr>
                        </m:ctrlPr>
                      </m:dPr>
                      <m:e>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e>
                    </m:d>
                    <m:r>
                      <a:rPr lang="en-IN" sz="1400" b="0" i="1" smtClean="0">
                        <a:latin typeface="Cambria Math" panose="02040503050406030204" pitchFamily="18" charset="0"/>
                        <a:cs typeface="Arial" panose="020B0604020202020204" pitchFamily="34" charset="0"/>
                      </a:rPr>
                      <m:t>=</m:t>
                    </m:r>
                    <m:f>
                      <m:fPr>
                        <m:ctrlPr>
                          <a:rPr lang="en-IN" sz="1400" b="0" i="1" smtClean="0">
                            <a:latin typeface="Cambria Math" panose="02040503050406030204" pitchFamily="18" charset="0"/>
                            <a:cs typeface="Arial" panose="020B0604020202020204" pitchFamily="34" charset="0"/>
                          </a:rPr>
                        </m:ctrlPr>
                      </m:fPr>
                      <m:num>
                        <m:d>
                          <m:dPr>
                            <m:ctrlPr>
                              <a:rPr lang="en-US" sz="1400" b="0" i="1" smtClean="0">
                                <a:latin typeface="Cambria Math" panose="02040503050406030204" pitchFamily="18" charset="0"/>
                                <a:cs typeface="Arial" panose="020B0604020202020204" pitchFamily="34" charset="0"/>
                              </a:rPr>
                            </m:ctrlPr>
                          </m:dPr>
                          <m:e>
                            <m:r>
                              <a:rPr lang="en-US" sz="1400" b="0" i="1" smtClean="0">
                                <a:latin typeface="Cambria Math" panose="02040503050406030204" pitchFamily="18" charset="0"/>
                                <a:cs typeface="Arial" panose="020B0604020202020204" pitchFamily="34" charset="0"/>
                              </a:rPr>
                              <m:t>50+8+20</m:t>
                            </m:r>
                          </m:e>
                        </m:d>
                        <m:r>
                          <a:rPr lang="en-US" sz="1400" b="0" i="1" smtClean="0">
                            <a:latin typeface="Cambria Math" panose="02040503050406030204" pitchFamily="18" charset="0"/>
                            <a:cs typeface="Arial" panose="020B0604020202020204" pitchFamily="34" charset="0"/>
                          </a:rPr>
                          <m:t>×8</m:t>
                        </m:r>
                      </m:num>
                      <m:den>
                        <m:r>
                          <a:rPr lang="en-US" sz="1400" b="0" i="1" smtClean="0">
                            <a:latin typeface="Cambria Math" panose="02040503050406030204" pitchFamily="18" charset="0"/>
                            <a:cs typeface="Arial" panose="020B0604020202020204" pitchFamily="34" charset="0"/>
                          </a:rPr>
                          <m:t>0.02</m:t>
                        </m:r>
                      </m:den>
                    </m:f>
                    <m:r>
                      <a:rPr lang="en-IN" sz="1400" b="0" i="1" smtClean="0">
                        <a:latin typeface="Cambria Math" panose="02040503050406030204" pitchFamily="18" charset="0"/>
                        <a:cs typeface="Arial" panose="020B0604020202020204" pitchFamily="34" charset="0"/>
                      </a:rPr>
                      <m:t>=</m:t>
                    </m:r>
                    <m:r>
                      <a:rPr lang="en-US" sz="1400" b="0" i="1" smtClean="0">
                        <a:latin typeface="Cambria Math" panose="02040503050406030204" pitchFamily="18" charset="0"/>
                        <a:cs typeface="Arial" panose="020B0604020202020204" pitchFamily="34" charset="0"/>
                      </a:rPr>
                      <m:t>312</m:t>
                    </m:r>
                    <m:r>
                      <a:rPr lang="en-IN" sz="1400" b="0" i="1" smtClean="0">
                        <a:latin typeface="Cambria Math" panose="02040503050406030204" pitchFamily="18" charset="0"/>
                        <a:cs typeface="Arial" panose="020B0604020202020204" pitchFamily="34" charset="0"/>
                      </a:rPr>
                      <m:t>00</m:t>
                    </m:r>
                    <m:r>
                      <a:rPr lang="en-US" sz="1400" b="0" i="1" smtClean="0">
                        <a:latin typeface="Cambria Math" panose="02040503050406030204" pitchFamily="18" charset="0"/>
                        <a:cs typeface="Arial" panose="020B0604020202020204" pitchFamily="34" charset="0"/>
                      </a:rPr>
                      <m:t> </m:t>
                    </m:r>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oMath>
                </a14:m>
                <a:endParaRPr lang="en-US" sz="1400" dirty="0">
                  <a:latin typeface="Arial" panose="020B0604020202020204" pitchFamily="34" charset="0"/>
                  <a:cs typeface="Arial" panose="020B0604020202020204" pitchFamily="34" charset="0"/>
                </a:endParaRPr>
              </a:p>
              <a:p>
                <a:pPr lvl="1"/>
                <a14:m>
                  <m:oMath xmlns:m="http://schemas.openxmlformats.org/officeDocument/2006/math">
                    <m:r>
                      <a:rPr lang="en-IN" sz="1400" b="0" i="1" smtClean="0">
                        <a:latin typeface="Cambria Math" panose="02040503050406030204" pitchFamily="18" charset="0"/>
                        <a:cs typeface="Arial" panose="020B0604020202020204" pitchFamily="34" charset="0"/>
                      </a:rPr>
                      <m:t>𝑃𝑟𝑜𝑝𝑎𝑔𝑎𝑡𝑖𝑜𝑛𝐷𝑒𝑙𝑎𝑦</m:t>
                    </m:r>
                    <m:r>
                      <a:rPr lang="en-IN" sz="1400" b="0" i="1" smtClean="0">
                        <a:latin typeface="Cambria Math" panose="02040503050406030204" pitchFamily="18" charset="0"/>
                        <a:cs typeface="Arial" panose="020B0604020202020204" pitchFamily="34" charset="0"/>
                      </a:rPr>
                      <m:t> </m:t>
                    </m:r>
                    <m:d>
                      <m:dPr>
                        <m:ctrlPr>
                          <a:rPr lang="en-IN" sz="1400" b="0" i="1" smtClean="0">
                            <a:latin typeface="Cambria Math" panose="02040503050406030204" pitchFamily="18" charset="0"/>
                            <a:cs typeface="Arial" panose="020B0604020202020204" pitchFamily="34" charset="0"/>
                          </a:rPr>
                        </m:ctrlPr>
                      </m:dPr>
                      <m:e>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e>
                    </m:d>
                    <m:r>
                      <a:rPr lang="en-IN" sz="1400" b="0" i="1" smtClean="0">
                        <a:latin typeface="Cambria Math" panose="02040503050406030204" pitchFamily="18" charset="0"/>
                        <a:cs typeface="Arial" panose="020B0604020202020204" pitchFamily="34" charset="0"/>
                      </a:rPr>
                      <m:t>=</m:t>
                    </m:r>
                    <m:f>
                      <m:fPr>
                        <m:ctrlPr>
                          <a:rPr lang="en-IN" sz="1400" b="0" i="1" smtClean="0">
                            <a:latin typeface="Cambria Math" panose="02040503050406030204" pitchFamily="18" charset="0"/>
                            <a:cs typeface="Arial" panose="020B0604020202020204" pitchFamily="34" charset="0"/>
                          </a:rPr>
                        </m:ctrlPr>
                      </m:fPr>
                      <m:num>
                        <m:r>
                          <a:rPr lang="en-US" sz="1400" b="0" i="1" smtClean="0">
                            <a:latin typeface="Cambria Math" panose="02040503050406030204" pitchFamily="18" charset="0"/>
                            <a:cs typeface="Arial" panose="020B0604020202020204" pitchFamily="34" charset="0"/>
                          </a:rPr>
                          <m:t>89.493</m:t>
                        </m:r>
                      </m:num>
                      <m:den>
                        <m:r>
                          <a:rPr lang="en-US" sz="1400" b="0" i="1" smtClean="0">
                            <a:latin typeface="Cambria Math" panose="02040503050406030204" pitchFamily="18" charset="0"/>
                            <a:cs typeface="Arial" panose="020B0604020202020204" pitchFamily="34" charset="0"/>
                          </a:rPr>
                          <m:t>1500</m:t>
                        </m:r>
                      </m:den>
                    </m:f>
                    <m:r>
                      <a:rPr lang="en-IN" sz="1400" b="0" i="1" smtClean="0">
                        <a:latin typeface="Cambria Math" panose="02040503050406030204" pitchFamily="18" charset="0"/>
                        <a:cs typeface="Arial" panose="020B0604020202020204" pitchFamily="34" charset="0"/>
                      </a:rPr>
                      <m:t>=</m:t>
                    </m:r>
                    <m:r>
                      <a:rPr lang="en-US" sz="1400" b="0" i="1" smtClean="0">
                        <a:latin typeface="Cambria Math" panose="02040503050406030204" pitchFamily="18" charset="0"/>
                        <a:cs typeface="Arial" panose="020B0604020202020204" pitchFamily="34" charset="0"/>
                      </a:rPr>
                      <m:t>59662</m:t>
                    </m:r>
                    <m:r>
                      <a:rPr lang="en-IN" sz="1400" b="0" i="1" smtClean="0">
                        <a:latin typeface="Cambria Math" panose="02040503050406030204" pitchFamily="18" charset="0"/>
                        <a:cs typeface="Arial" panose="020B0604020202020204" pitchFamily="34" charset="0"/>
                      </a:rPr>
                      <m:t> </m:t>
                    </m:r>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r>
                      <a:rPr lang="en-IN" sz="1400" b="0" i="0" smtClean="0">
                        <a:latin typeface="Cambria Math" panose="02040503050406030204" pitchFamily="18" charset="0"/>
                        <a:cs typeface="Arial" panose="020B0604020202020204" pitchFamily="34" charset="0"/>
                      </a:rPr>
                      <m:t>. </m:t>
                    </m:r>
                  </m:oMath>
                </a14:m>
                <a:r>
                  <a:rPr lang="en-US" sz="1400" dirty="0">
                    <a:latin typeface="Arial" panose="020B0604020202020204" pitchFamily="34" charset="0"/>
                    <a:cs typeface="Arial" panose="020B0604020202020204" pitchFamily="34" charset="0"/>
                  </a:rPr>
                  <a:t>Total = </a:t>
                </a:r>
                <a14:m>
                  <m:oMath xmlns:m="http://schemas.openxmlformats.org/officeDocument/2006/math">
                    <m:r>
                      <a:rPr lang="en-US" sz="1400" b="0" i="0" smtClean="0">
                        <a:latin typeface="Cambria Math" panose="02040503050406030204" pitchFamily="18" charset="0"/>
                        <a:cs typeface="Arial" panose="020B0604020202020204" pitchFamily="34" charset="0"/>
                      </a:rPr>
                      <m:t> </m:t>
                    </m:r>
                    <m:r>
                      <a:rPr lang="en-US" sz="1400" b="0" i="1" smtClean="0">
                        <a:latin typeface="Cambria Math" panose="02040503050406030204" pitchFamily="18" charset="0"/>
                        <a:cs typeface="Arial" panose="020B0604020202020204" pitchFamily="34" charset="0"/>
                      </a:rPr>
                      <m:t>755328.66</m:t>
                    </m:r>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oMath>
                </a14:m>
                <a:endParaRPr lang="en-US" sz="1400" dirty="0">
                  <a:latin typeface="Arial" panose="020B0604020202020204" pitchFamily="34" charset="0"/>
                  <a:cs typeface="Arial" panose="020B0604020202020204" pitchFamily="34" charset="0"/>
                </a:endParaRPr>
              </a:p>
              <a:p>
                <a:pPr lvl="1"/>
                <a:r>
                  <a:rPr lang="en-US" sz="1400" dirty="0">
                    <a:latin typeface="Arial" panose="020B0604020202020204" pitchFamily="34" charset="0"/>
                    <a:cs typeface="Arial" panose="020B0604020202020204" pitchFamily="34" charset="0"/>
                  </a:rPr>
                  <a:t>Checks packet in Q1 of Node 4 not present. Drops the packet at </a:t>
                </a:r>
                <a14:m>
                  <m:oMath xmlns:m="http://schemas.openxmlformats.org/officeDocument/2006/math">
                    <m:r>
                      <a:rPr lang="en-US" sz="1400" i="1" dirty="0">
                        <a:latin typeface="Cambria Math" panose="02040503050406030204" pitchFamily="18" charset="0"/>
                      </a:rPr>
                      <m:t>7</m:t>
                    </m:r>
                    <m:r>
                      <a:rPr lang="en-US" sz="1400" b="0" i="1" dirty="0" smtClean="0">
                        <a:latin typeface="Cambria Math" panose="02040503050406030204" pitchFamily="18" charset="0"/>
                      </a:rPr>
                      <m:t>55325.66</m:t>
                    </m:r>
                    <m:r>
                      <a:rPr lang="en-US" sz="1400" i="1" dirty="0" smtClean="0">
                        <a:latin typeface="Cambria Math" panose="02040503050406030204" pitchFamily="18" charset="0"/>
                        <a:cs typeface="Arial" panose="020B0604020202020204" pitchFamily="34" charset="0"/>
                      </a:rPr>
                      <m:t>µ</m:t>
                    </m:r>
                    <m:r>
                      <a:rPr lang="en-US" sz="1400" i="1" dirty="0" smtClean="0">
                        <a:latin typeface="Cambria Math" panose="02040503050406030204" pitchFamily="18" charset="0"/>
                        <a:cs typeface="Arial" panose="020B0604020202020204" pitchFamily="34" charset="0"/>
                      </a:rPr>
                      <m:t>𝑠</m:t>
                    </m:r>
                  </m:oMath>
                </a14:m>
                <a:r>
                  <a:rPr lang="en-US" sz="1800" dirty="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36FC3EFB-3A9E-128B-4948-B0CF6745564D}"/>
                  </a:ext>
                </a:extLst>
              </p:cNvPr>
              <p:cNvSpPr>
                <a:spLocks noGrp="1" noRot="1" noChangeAspect="1" noMove="1" noResize="1" noEditPoints="1" noAdjustHandles="1" noChangeArrowheads="1" noChangeShapeType="1" noTextEdit="1"/>
              </p:cNvSpPr>
              <p:nvPr>
                <p:ph idx="1"/>
              </p:nvPr>
            </p:nvSpPr>
            <p:spPr>
              <a:xfrm>
                <a:off x="838200" y="1532578"/>
                <a:ext cx="10515600" cy="4842822"/>
              </a:xfrm>
              <a:blipFill>
                <a:blip r:embed="rId3"/>
                <a:stretch>
                  <a:fillRect l="-290" t="-377"/>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80F7AB91-9485-51B0-BCBD-80C3009FD457}"/>
              </a:ext>
            </a:extLst>
          </p:cNvPr>
          <p:cNvSpPr>
            <a:spLocks noGrp="1"/>
          </p:cNvSpPr>
          <p:nvPr>
            <p:ph type="sldNum" sz="quarter" idx="12"/>
          </p:nvPr>
        </p:nvSpPr>
        <p:spPr/>
        <p:txBody>
          <a:bodyPr/>
          <a:lstStyle/>
          <a:p>
            <a:fld id="{DC660FAD-630A-40BB-A0C3-01001DFE1636}" type="slidenum">
              <a:rPr lang="en-IN" smtClean="0"/>
              <a:t>23</a:t>
            </a:fld>
            <a:endParaRPr lang="en-IN" dirty="0"/>
          </a:p>
        </p:txBody>
      </p:sp>
    </p:spTree>
    <p:extLst>
      <p:ext uri="{BB962C8B-B14F-4D97-AF65-F5344CB8AC3E}">
        <p14:creationId xmlns:p14="http://schemas.microsoft.com/office/powerpoint/2010/main" val="2443163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68489-E198-4D7E-EDAF-3AD2E61B6A36}"/>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Case 2: Next hop is a void zone</a:t>
            </a:r>
            <a:endParaRPr lang="en-IN" dirty="0">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277C6D8F-BC8E-BFD5-65F5-E8FFD499AC34}"/>
              </a:ext>
            </a:extLst>
          </p:cNvPr>
          <p:cNvSpPr txBox="1"/>
          <p:nvPr/>
        </p:nvSpPr>
        <p:spPr>
          <a:xfrm>
            <a:off x="540270" y="5003529"/>
            <a:ext cx="4840578" cy="1600438"/>
          </a:xfrm>
          <a:prstGeom prst="rect">
            <a:avLst/>
          </a:prstGeom>
          <a:noFill/>
        </p:spPr>
        <p:txBody>
          <a:bodyPr wrap="square" rtlCol="0">
            <a:spAutoFit/>
          </a:bodyPr>
          <a:lstStyle/>
          <a:p>
            <a:pPr algn="just"/>
            <a:r>
              <a:rPr lang="en-US" sz="1400" dirty="0">
                <a:latin typeface="Arial" panose="020B0604020202020204" pitchFamily="34" charset="0"/>
                <a:cs typeface="Arial" panose="020B0604020202020204" pitchFamily="34" charset="0"/>
              </a:rPr>
              <a:t>N1 is the source node. N5 is the destination node which is not in range with forwarding node N3 but is in range with other qualified node N2. Since next hop from N3 is a void zone, packets do not reach destination N5, from N3. Also, the sending time of N2 is larger such that N2 hears the ongoing transmission from N3 and stops its own transmission.</a:t>
            </a:r>
            <a:endParaRPr lang="en-IN" sz="1400" dirty="0">
              <a:latin typeface="Arial" panose="020B0604020202020204" pitchFamily="34" charset="0"/>
              <a:cs typeface="Arial" panose="020B0604020202020204" pitchFamily="34" charset="0"/>
            </a:endParaRPr>
          </a:p>
        </p:txBody>
      </p:sp>
      <p:grpSp>
        <p:nvGrpSpPr>
          <p:cNvPr id="5" name="Group 4">
            <a:extLst>
              <a:ext uri="{FF2B5EF4-FFF2-40B4-BE49-F238E27FC236}">
                <a16:creationId xmlns:a16="http://schemas.microsoft.com/office/drawing/2014/main" id="{8A065E80-B698-00AE-1A8B-77F83342558D}"/>
              </a:ext>
            </a:extLst>
          </p:cNvPr>
          <p:cNvGrpSpPr/>
          <p:nvPr/>
        </p:nvGrpSpPr>
        <p:grpSpPr>
          <a:xfrm>
            <a:off x="710560" y="1383905"/>
            <a:ext cx="4631322" cy="3297230"/>
            <a:chOff x="437333" y="1405034"/>
            <a:chExt cx="4853466" cy="4166919"/>
          </a:xfrm>
        </p:grpSpPr>
        <p:pic>
          <p:nvPicPr>
            <p:cNvPr id="35" name="Picture 34">
              <a:extLst>
                <a:ext uri="{FF2B5EF4-FFF2-40B4-BE49-F238E27FC236}">
                  <a16:creationId xmlns:a16="http://schemas.microsoft.com/office/drawing/2014/main" id="{4BB5FB75-5A5A-D59E-B484-AC562954B68C}"/>
                </a:ext>
              </a:extLst>
            </p:cNvPr>
            <p:cNvPicPr>
              <a:picLocks noChangeAspect="1"/>
            </p:cNvPicPr>
            <p:nvPr/>
          </p:nvPicPr>
          <p:blipFill>
            <a:blip r:embed="rId3"/>
            <a:stretch>
              <a:fillRect/>
            </a:stretch>
          </p:blipFill>
          <p:spPr>
            <a:xfrm>
              <a:off x="437333" y="1405034"/>
              <a:ext cx="4853466" cy="4166919"/>
            </a:xfrm>
            <a:prstGeom prst="rect">
              <a:avLst/>
            </a:prstGeom>
          </p:spPr>
        </p:pic>
        <p:sp>
          <p:nvSpPr>
            <p:cNvPr id="37" name="TextBox 36">
              <a:extLst>
                <a:ext uri="{FF2B5EF4-FFF2-40B4-BE49-F238E27FC236}">
                  <a16:creationId xmlns:a16="http://schemas.microsoft.com/office/drawing/2014/main" id="{DBA8FC4D-4159-E3FB-C171-BBE4CEA8919B}"/>
                </a:ext>
              </a:extLst>
            </p:cNvPr>
            <p:cNvSpPr txBox="1"/>
            <p:nvPr/>
          </p:nvSpPr>
          <p:spPr>
            <a:xfrm>
              <a:off x="1351503" y="2161430"/>
              <a:ext cx="862513"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N5 (0,0,0)</a:t>
              </a:r>
              <a:endParaRPr lang="en-IN" sz="1200" dirty="0">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BE0D28E3-69EB-F254-E573-6AC4DBDAB190}"/>
                </a:ext>
              </a:extLst>
            </p:cNvPr>
            <p:cNvSpPr txBox="1"/>
            <p:nvPr/>
          </p:nvSpPr>
          <p:spPr>
            <a:xfrm>
              <a:off x="3570188" y="2779586"/>
              <a:ext cx="1258101"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N3 (90,30,-40)</a:t>
              </a:r>
              <a:endParaRPr lang="en-IN" sz="12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56A45D70-9F83-7B2E-3BFA-B040A0CF849F}"/>
                </a:ext>
              </a:extLst>
            </p:cNvPr>
            <p:cNvSpPr txBox="1"/>
            <p:nvPr/>
          </p:nvSpPr>
          <p:spPr>
            <a:xfrm>
              <a:off x="2160070" y="3096883"/>
              <a:ext cx="1172118"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N2 (10,40,-60)</a:t>
              </a:r>
              <a:endParaRPr lang="en-IN" sz="1200" dirty="0">
                <a:latin typeface="Arial" panose="020B0604020202020204" pitchFamily="34" charset="0"/>
                <a:cs typeface="Arial" panose="020B0604020202020204" pitchFamily="34" charset="0"/>
              </a:endParaRPr>
            </a:p>
          </p:txBody>
        </p:sp>
        <p:sp>
          <p:nvSpPr>
            <p:cNvPr id="40" name="TextBox 39">
              <a:extLst>
                <a:ext uri="{FF2B5EF4-FFF2-40B4-BE49-F238E27FC236}">
                  <a16:creationId xmlns:a16="http://schemas.microsoft.com/office/drawing/2014/main" id="{AD003967-49DF-736D-3B49-D3139183BA45}"/>
                </a:ext>
              </a:extLst>
            </p:cNvPr>
            <p:cNvSpPr txBox="1"/>
            <p:nvPr/>
          </p:nvSpPr>
          <p:spPr>
            <a:xfrm>
              <a:off x="2398069" y="3661630"/>
              <a:ext cx="137044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N1 (20,60,-100)</a:t>
              </a:r>
              <a:endParaRPr lang="en-IN" sz="1200" dirty="0">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5D31C1AE-F172-403A-3B39-2FD9BD288E05}"/>
                </a:ext>
              </a:extLst>
            </p:cNvPr>
            <p:cNvSpPr txBox="1"/>
            <p:nvPr/>
          </p:nvSpPr>
          <p:spPr>
            <a:xfrm>
              <a:off x="2432808" y="3967049"/>
              <a:ext cx="133570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N4 (27,70,-120)</a:t>
              </a:r>
              <a:endParaRPr lang="en-IN" sz="1200" dirty="0">
                <a:latin typeface="Arial" panose="020B0604020202020204" pitchFamily="34" charset="0"/>
                <a:cs typeface="Arial" panose="020B0604020202020204" pitchFamily="34" charset="0"/>
              </a:endParaRPr>
            </a:p>
          </p:txBody>
        </p:sp>
      </p:grpSp>
      <p:sp>
        <p:nvSpPr>
          <p:cNvPr id="3" name="TextBox 2">
            <a:extLst>
              <a:ext uri="{FF2B5EF4-FFF2-40B4-BE49-F238E27FC236}">
                <a16:creationId xmlns:a16="http://schemas.microsoft.com/office/drawing/2014/main" id="{71DBBA24-29AB-0C9E-1173-45174EA8056D}"/>
              </a:ext>
            </a:extLst>
          </p:cNvPr>
          <p:cNvSpPr txBox="1"/>
          <p:nvPr/>
        </p:nvSpPr>
        <p:spPr>
          <a:xfrm>
            <a:off x="1750967" y="4733576"/>
            <a:ext cx="2700815" cy="307777"/>
          </a:xfrm>
          <a:prstGeom prst="rect">
            <a:avLst/>
          </a:prstGeom>
          <a:noFill/>
        </p:spPr>
        <p:txBody>
          <a:bodyPr wrap="square" rtlCol="0">
            <a:spAutoFit/>
          </a:bodyPr>
          <a:lstStyle/>
          <a:p>
            <a:r>
              <a:rPr lang="en-US" sz="1400" dirty="0">
                <a:solidFill>
                  <a:schemeClr val="accent1"/>
                </a:solidFill>
                <a:latin typeface="Arial" panose="020B0604020202020204" pitchFamily="34" charset="0"/>
                <a:cs typeface="Arial" panose="020B0604020202020204" pitchFamily="34" charset="0"/>
              </a:rPr>
              <a:t>Scenario of interest</a:t>
            </a:r>
            <a:endParaRPr lang="en-IN" sz="1400" dirty="0">
              <a:solidFill>
                <a:schemeClr val="accent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6603B7B-159F-1944-CE62-B1BFE40E1229}"/>
              </a:ext>
            </a:extLst>
          </p:cNvPr>
          <p:cNvSpPr txBox="1"/>
          <p:nvPr/>
        </p:nvSpPr>
        <p:spPr>
          <a:xfrm>
            <a:off x="8098584" y="5002167"/>
            <a:ext cx="2700815" cy="307777"/>
          </a:xfrm>
          <a:prstGeom prst="rect">
            <a:avLst/>
          </a:prstGeom>
          <a:noFill/>
        </p:spPr>
        <p:txBody>
          <a:bodyPr wrap="square" rtlCol="0">
            <a:spAutoFit/>
          </a:bodyPr>
          <a:lstStyle/>
          <a:p>
            <a:r>
              <a:rPr lang="en-US" sz="1400" dirty="0">
                <a:solidFill>
                  <a:schemeClr val="accent1"/>
                </a:solidFill>
                <a:latin typeface="Arial" panose="020B0604020202020204" pitchFamily="34" charset="0"/>
                <a:cs typeface="Arial" panose="020B0604020202020204" pitchFamily="34" charset="0"/>
              </a:rPr>
              <a:t>Scenario created in NetSim</a:t>
            </a:r>
            <a:endParaRPr lang="en-IN" sz="1400" dirty="0">
              <a:solidFill>
                <a:schemeClr val="accent1"/>
              </a:solidFill>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D6FC057B-5E40-71ED-70AD-DADDA57221BC}"/>
              </a:ext>
            </a:extLst>
          </p:cNvPr>
          <p:cNvSpPr>
            <a:spLocks noGrp="1"/>
          </p:cNvSpPr>
          <p:nvPr>
            <p:ph type="sldNum" sz="quarter" idx="12"/>
          </p:nvPr>
        </p:nvSpPr>
        <p:spPr/>
        <p:txBody>
          <a:bodyPr/>
          <a:lstStyle/>
          <a:p>
            <a:fld id="{DC660FAD-630A-40BB-A0C3-01001DFE1636}" type="slidenum">
              <a:rPr lang="en-IN" smtClean="0"/>
              <a:t>24</a:t>
            </a:fld>
            <a:endParaRPr lang="en-IN" dirty="0"/>
          </a:p>
        </p:txBody>
      </p:sp>
      <p:sp>
        <p:nvSpPr>
          <p:cNvPr id="9" name="TextBox 8">
            <a:extLst>
              <a:ext uri="{FF2B5EF4-FFF2-40B4-BE49-F238E27FC236}">
                <a16:creationId xmlns:a16="http://schemas.microsoft.com/office/drawing/2014/main" id="{0DFA1F30-4996-1114-43D8-BC98FAAB708F}"/>
              </a:ext>
            </a:extLst>
          </p:cNvPr>
          <p:cNvSpPr txBox="1"/>
          <p:nvPr/>
        </p:nvSpPr>
        <p:spPr>
          <a:xfrm>
            <a:off x="6930757" y="5318570"/>
            <a:ext cx="3113903"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Largest Tx-Rx pair is (N1,N5)</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Slot length = 110082 µs</a:t>
            </a:r>
            <a:endParaRPr lang="en-IN" sz="1600" dirty="0">
              <a:latin typeface="Arial" panose="020B0604020202020204" pitchFamily="34" charset="0"/>
              <a:cs typeface="Arial" panose="020B0604020202020204" pitchFamily="34" charset="0"/>
            </a:endParaRPr>
          </a:p>
        </p:txBody>
      </p:sp>
      <p:pic>
        <p:nvPicPr>
          <p:cNvPr id="20" name="Content Placeholder 19">
            <a:extLst>
              <a:ext uri="{FF2B5EF4-FFF2-40B4-BE49-F238E27FC236}">
                <a16:creationId xmlns:a16="http://schemas.microsoft.com/office/drawing/2014/main" id="{675EB34B-622E-7E49-B81C-493CC4FD80CB}"/>
              </a:ext>
            </a:extLst>
          </p:cNvPr>
          <p:cNvPicPr>
            <a:picLocks noGrp="1" noChangeAspect="1"/>
          </p:cNvPicPr>
          <p:nvPr>
            <p:ph idx="1"/>
          </p:nvPr>
        </p:nvPicPr>
        <p:blipFill>
          <a:blip r:embed="rId4"/>
          <a:stretch>
            <a:fillRect/>
          </a:stretch>
        </p:blipFill>
        <p:spPr>
          <a:xfrm>
            <a:off x="6179363" y="1715695"/>
            <a:ext cx="5535407" cy="3230722"/>
          </a:xfrm>
        </p:spPr>
      </p:pic>
    </p:spTree>
    <p:extLst>
      <p:ext uri="{BB962C8B-B14F-4D97-AF65-F5344CB8AC3E}">
        <p14:creationId xmlns:p14="http://schemas.microsoft.com/office/powerpoint/2010/main" val="123755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5E343-6DDD-FB31-D079-28D10FC5DCC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NetSim Results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5BAE145-2B28-2131-A692-685F7E64AD68}"/>
              </a:ext>
            </a:extLst>
          </p:cNvPr>
          <p:cNvSpPr txBox="1"/>
          <p:nvPr/>
        </p:nvSpPr>
        <p:spPr>
          <a:xfrm>
            <a:off x="1049365" y="4081825"/>
            <a:ext cx="10093269"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N1 is the source node which generates 100 packets. It receives 100 packets from neighboring nodes and discards the packets since it is an unqualified node.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N3 has the lower depth which is the qualified node, it receives 100 packets and forwards 100 packets received from N1.</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N2 receives 200 packets, 100 packets are unqualified node drop which are received from higher depth nodes,100 packets dropped from Q1.</a:t>
            </a:r>
            <a:endParaRPr lang="en-IN"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9E7A864C-2986-B03E-0D27-8C636CC107DE}"/>
              </a:ext>
            </a:extLst>
          </p:cNvPr>
          <p:cNvSpPr>
            <a:spLocks noGrp="1"/>
          </p:cNvSpPr>
          <p:nvPr>
            <p:ph type="sldNum" sz="quarter" idx="12"/>
          </p:nvPr>
        </p:nvSpPr>
        <p:spPr/>
        <p:txBody>
          <a:bodyPr/>
          <a:lstStyle/>
          <a:p>
            <a:fld id="{DC660FAD-630A-40BB-A0C3-01001DFE1636}" type="slidenum">
              <a:rPr lang="en-IN" smtClean="0"/>
              <a:t>25</a:t>
            </a:fld>
            <a:endParaRPr lang="en-IN" dirty="0"/>
          </a:p>
        </p:txBody>
      </p:sp>
      <p:pic>
        <p:nvPicPr>
          <p:cNvPr id="6" name="Picture 5">
            <a:extLst>
              <a:ext uri="{FF2B5EF4-FFF2-40B4-BE49-F238E27FC236}">
                <a16:creationId xmlns:a16="http://schemas.microsoft.com/office/drawing/2014/main" id="{BE45BB54-1E6D-3F6E-1DCE-74155A7BB1FC}"/>
              </a:ext>
            </a:extLst>
          </p:cNvPr>
          <p:cNvPicPr>
            <a:picLocks noChangeAspect="1"/>
          </p:cNvPicPr>
          <p:nvPr/>
        </p:nvPicPr>
        <p:blipFill>
          <a:blip r:embed="rId3"/>
          <a:stretch>
            <a:fillRect/>
          </a:stretch>
        </p:blipFill>
        <p:spPr>
          <a:xfrm>
            <a:off x="1049365" y="1889765"/>
            <a:ext cx="9955520" cy="1671862"/>
          </a:xfrm>
          <a:prstGeom prst="rect">
            <a:avLst/>
          </a:prstGeom>
        </p:spPr>
      </p:pic>
    </p:spTree>
    <p:extLst>
      <p:ext uri="{BB962C8B-B14F-4D97-AF65-F5344CB8AC3E}">
        <p14:creationId xmlns:p14="http://schemas.microsoft.com/office/powerpoint/2010/main" val="367202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25210-BE6E-72C1-1A8C-9471FEAF1DC5}"/>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Observations</a:t>
            </a:r>
            <a:endParaRPr lang="en-IN"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2092E9-F58F-2DE4-550A-C4BFB5F2DD46}"/>
                  </a:ext>
                </a:extLst>
              </p:cNvPr>
              <p:cNvSpPr>
                <a:spLocks noGrp="1"/>
              </p:cNvSpPr>
              <p:nvPr>
                <p:ph idx="1"/>
              </p:nvPr>
            </p:nvSpPr>
            <p:spPr>
              <a:xfrm>
                <a:off x="838200" y="1825625"/>
                <a:ext cx="10515600" cy="4899266"/>
              </a:xfrm>
            </p:spPr>
            <p:txBody>
              <a:bodyPr>
                <a:normAutofit/>
              </a:bodyPr>
              <a:lstStyle/>
              <a:p>
                <a:r>
                  <a:rPr lang="en-US" sz="1800" dirty="0">
                    <a:latin typeface="Arial" panose="020B0604020202020204" pitchFamily="34" charset="0"/>
                    <a:cs typeface="Arial" panose="020B0604020202020204" pitchFamily="34" charset="0"/>
                  </a:rPr>
                  <a:t>Node N1 broadcasts the packet at </a:t>
                </a:r>
                <a14:m>
                  <m:oMath xmlns:m="http://schemas.openxmlformats.org/officeDocument/2006/math">
                    <m:r>
                      <a:rPr lang="en-US" sz="1800" i="1" dirty="0" smtClean="0">
                        <a:latin typeface="Cambria Math" panose="02040503050406030204" pitchFamily="18" charset="0"/>
                        <a:cs typeface="Arial" panose="020B0604020202020204" pitchFamily="34" charset="0"/>
                      </a:rPr>
                      <m:t>0</m:t>
                    </m:r>
                    <m:r>
                      <a:rPr lang="en-US" sz="1800" i="1" dirty="0" smtClean="0">
                        <a:latin typeface="Cambria Math" panose="02040503050406030204" pitchFamily="18" charset="0"/>
                        <a:cs typeface="Arial" panose="020B0604020202020204" pitchFamily="34" charset="0"/>
                      </a:rPr>
                      <m:t>𝑠</m:t>
                    </m:r>
                  </m:oMath>
                </a14:m>
                <a:r>
                  <a:rPr lang="en-US" sz="1800" dirty="0">
                    <a:latin typeface="Arial" panose="020B0604020202020204" pitchFamily="34" charset="0"/>
                    <a:cs typeface="Arial" panose="020B0604020202020204" pitchFamily="34" charset="0"/>
                  </a:rPr>
                  <a:t>. P</a:t>
                </a:r>
                <a:r>
                  <a:rPr lang="en-US" sz="1800" b="0" i="0" dirty="0">
                    <a:latin typeface="Arial" panose="020B0604020202020204" pitchFamily="34" charset="0"/>
                    <a:cs typeface="Arial" panose="020B0604020202020204" pitchFamily="34" charset="0"/>
                  </a:rPr>
                  <a:t>revious hop embedded in packet</a:t>
                </a:r>
                <a14:m>
                  <m:oMath xmlns:m="http://schemas.openxmlformats.org/officeDocument/2006/math">
                    <m:sSub>
                      <m:sSubPr>
                        <m:ctrlPr>
                          <a:rPr lang="en-US" sz="1800" b="0" i="1" dirty="0" smtClean="0">
                            <a:latin typeface="Cambria Math" panose="02040503050406030204" pitchFamily="18" charset="0"/>
                            <a:cs typeface="Arial" panose="020B0604020202020204" pitchFamily="34" charset="0"/>
                          </a:rPr>
                        </m:ctrlPr>
                      </m:sSubPr>
                      <m:e>
                        <m:r>
                          <a:rPr lang="en-US" sz="1800" b="0" i="1" dirty="0" smtClean="0">
                            <a:latin typeface="Cambria Math" panose="02040503050406030204" pitchFamily="18" charset="0"/>
                            <a:cs typeface="Arial" panose="020B0604020202020204" pitchFamily="34" charset="0"/>
                          </a:rPr>
                          <m:t>(</m:t>
                        </m:r>
                        <m:r>
                          <a:rPr lang="en-US" sz="1800" b="0" i="1" dirty="0" smtClean="0">
                            <a:latin typeface="Cambria Math" panose="02040503050406030204" pitchFamily="18" charset="0"/>
                            <a:cs typeface="Arial" panose="020B0604020202020204" pitchFamily="34" charset="0"/>
                          </a:rPr>
                          <m:t>𝑑</m:t>
                        </m:r>
                      </m:e>
                      <m:sub>
                        <m:r>
                          <a:rPr lang="en-US" sz="1800" b="0" i="1" dirty="0" smtClean="0">
                            <a:latin typeface="Cambria Math" panose="02040503050406030204" pitchFamily="18" charset="0"/>
                            <a:cs typeface="Arial" panose="020B0604020202020204" pitchFamily="34" charset="0"/>
                          </a:rPr>
                          <m:t>𝑝</m:t>
                        </m:r>
                      </m:sub>
                    </m:sSub>
                  </m:oMath>
                </a14:m>
                <a:r>
                  <a:rPr lang="en-US" sz="1800" b="0" i="0" dirty="0">
                    <a:latin typeface="Arial" panose="020B0604020202020204" pitchFamily="34" charset="0"/>
                    <a:cs typeface="Arial" panose="020B0604020202020204" pitchFamily="34" charset="0"/>
                  </a:rPr>
                  <a:t>)</a:t>
                </a:r>
                <a14:m>
                  <m:oMath xmlns:m="http://schemas.openxmlformats.org/officeDocument/2006/math">
                    <m:r>
                      <a:rPr lang="en-US" sz="1800" b="0" i="1" smtClean="0">
                        <a:latin typeface="Cambria Math" panose="02040503050406030204" pitchFamily="18" charset="0"/>
                        <a:cs typeface="Arial" panose="020B0604020202020204" pitchFamily="34" charset="0"/>
                      </a:rPr>
                      <m:t>=100</m:t>
                    </m:r>
                    <m:r>
                      <a:rPr lang="en-US" sz="1800" b="0" i="1" smtClean="0">
                        <a:latin typeface="Cambria Math" panose="02040503050406030204" pitchFamily="18" charset="0"/>
                        <a:cs typeface="Arial" panose="020B0604020202020204" pitchFamily="34" charset="0"/>
                      </a:rPr>
                      <m:t>𝑚</m:t>
                    </m:r>
                  </m:oMath>
                </a14:m>
                <a:endParaRPr lang="en-US" sz="1800" dirty="0">
                  <a:latin typeface="Arial" panose="020B0604020202020204" pitchFamily="34" charset="0"/>
                  <a:cs typeface="Arial" panose="020B0604020202020204" pitchFamily="34" charset="0"/>
                </a:endParaRPr>
              </a:p>
              <a:p>
                <a:pPr lvl="1"/>
                <a:r>
                  <a:rPr lang="en-US" sz="1400" dirty="0">
                    <a:latin typeface="Arial" panose="020B0604020202020204" pitchFamily="34" charset="0"/>
                    <a:cs typeface="Arial" panose="020B0604020202020204" pitchFamily="34" charset="0"/>
                  </a:rPr>
                  <a:t>N4 receives the packet from N1 at 46820.49 µs . Packet is dropped.[ not a qualified node]</a:t>
                </a:r>
              </a:p>
              <a:p>
                <a:pPr lvl="1"/>
                <a:r>
                  <a:rPr lang="en-US" sz="1400" dirty="0">
                    <a:latin typeface="Arial" panose="020B0604020202020204" pitchFamily="34" charset="0"/>
                    <a:cs typeface="Arial" panose="020B0604020202020204" pitchFamily="34" charset="0"/>
                  </a:rPr>
                  <a:t>N2 receives the packet from N1 at 61750.5 µs. [qualified node]. Sending time= 861750.50µs. Packet is not present in Q2 of N2, hence add packet and sending time to Q1 of N2. </a:t>
                </a:r>
              </a:p>
              <a:p>
                <a:pPr lvl="1"/>
                <a:r>
                  <a:rPr lang="en-US" sz="1400" dirty="0">
                    <a:latin typeface="Arial" panose="020B0604020202020204" pitchFamily="34" charset="0"/>
                    <a:cs typeface="Arial" panose="020B0604020202020204" pitchFamily="34" charset="0"/>
                  </a:rPr>
                  <a:t>N3 receives the packet from N1 at </a:t>
                </a:r>
                <a:r>
                  <a:rPr lang="en-US" sz="1400" dirty="0"/>
                  <a:t>95835.73</a:t>
                </a:r>
                <a:r>
                  <a:rPr lang="en-US" sz="1400" dirty="0">
                    <a:latin typeface="Arial" panose="020B0604020202020204" pitchFamily="34" charset="0"/>
                    <a:cs typeface="Arial" panose="020B0604020202020204" pitchFamily="34" charset="0"/>
                  </a:rPr>
                  <a:t> µs. [qualified node]. Sending time= 629169.06µs. Packet is not present in Q2 of N3, hence add packet and sending time to Q1 of N3. </a:t>
                </a:r>
              </a:p>
              <a:p>
                <a:r>
                  <a:rPr lang="en-US" sz="1800" dirty="0">
                    <a:latin typeface="Arial" panose="020B0604020202020204" pitchFamily="34" charset="0"/>
                    <a:cs typeface="Arial" panose="020B0604020202020204" pitchFamily="34" charset="0"/>
                  </a:rPr>
                  <a:t>Node N3 broadcasts the packet at </a:t>
                </a:r>
                <a14:m>
                  <m:oMath xmlns:m="http://schemas.openxmlformats.org/officeDocument/2006/math">
                    <m:r>
                      <a:rPr lang="en-US" sz="1800" b="0" i="1" dirty="0" smtClean="0">
                        <a:latin typeface="Cambria Math" panose="02040503050406030204" pitchFamily="18" charset="0"/>
                        <a:cs typeface="Arial" panose="020B0604020202020204" pitchFamily="34" charset="0"/>
                      </a:rPr>
                      <m:t>629169.065</m:t>
                    </m:r>
                    <m:r>
                      <a:rPr lang="en-US" sz="1800" i="1" dirty="0" smtClean="0">
                        <a:latin typeface="Cambria Math" panose="02040503050406030204" pitchFamily="18" charset="0"/>
                        <a:cs typeface="Arial" panose="020B0604020202020204" pitchFamily="34" charset="0"/>
                      </a:rPr>
                      <m:t>µ</m:t>
                    </m:r>
                    <m:r>
                      <a:rPr lang="en-US" sz="1800" i="1" dirty="0" smtClean="0">
                        <a:latin typeface="Cambria Math" panose="02040503050406030204" pitchFamily="18" charset="0"/>
                        <a:cs typeface="Arial" panose="020B0604020202020204" pitchFamily="34" charset="0"/>
                      </a:rPr>
                      <m:t>𝑠</m:t>
                    </m:r>
                  </m:oMath>
                </a14:m>
                <a:r>
                  <a:rPr lang="en-US" sz="1800" dirty="0">
                    <a:latin typeface="Arial" panose="020B0604020202020204" pitchFamily="34" charset="0"/>
                    <a:cs typeface="Arial" panose="020B0604020202020204" pitchFamily="34" charset="0"/>
                  </a:rPr>
                  <a:t> which has earlier sending time. </a:t>
                </a:r>
                <a:r>
                  <a:rPr lang="en-US" sz="1800" i="0" dirty="0">
                    <a:latin typeface="Arial" panose="020B0604020202020204" pitchFamily="34" charset="0"/>
                    <a:cs typeface="Arial" panose="020B0604020202020204" pitchFamily="34" charset="0"/>
                  </a:rPr>
                  <a:t>U</a:t>
                </a:r>
                <a:r>
                  <a:rPr lang="en-US" sz="1800" b="0" i="0" dirty="0">
                    <a:latin typeface="Arial" panose="020B0604020202020204" pitchFamily="34" charset="0"/>
                    <a:cs typeface="Arial" panose="020B0604020202020204" pitchFamily="34" charset="0"/>
                  </a:rPr>
                  <a:t>pdate </a:t>
                </a:r>
                <a14:m>
                  <m:oMath xmlns:m="http://schemas.openxmlformats.org/officeDocument/2006/math">
                    <m:sSub>
                      <m:sSubPr>
                        <m:ctrlPr>
                          <a:rPr lang="en-US" sz="1800" b="0" i="1" smtClean="0">
                            <a:latin typeface="Cambria Math" panose="02040503050406030204" pitchFamily="18" charset="0"/>
                            <a:cs typeface="Arial" panose="020B0604020202020204" pitchFamily="34" charset="0"/>
                          </a:rPr>
                        </m:ctrlPr>
                      </m:sSubPr>
                      <m:e>
                        <m:r>
                          <a:rPr lang="en-US" sz="1800" b="0" i="1" smtClean="0">
                            <a:latin typeface="Cambria Math" panose="02040503050406030204" pitchFamily="18" charset="0"/>
                            <a:cs typeface="Arial" panose="020B0604020202020204" pitchFamily="34" charset="0"/>
                          </a:rPr>
                          <m:t>𝑑</m:t>
                        </m:r>
                      </m:e>
                      <m:sub>
                        <m:r>
                          <a:rPr lang="en-US" sz="1800" b="0" i="1" smtClean="0">
                            <a:latin typeface="Cambria Math" panose="02040503050406030204" pitchFamily="18" charset="0"/>
                            <a:cs typeface="Arial" panose="020B0604020202020204" pitchFamily="34" charset="0"/>
                          </a:rPr>
                          <m:t>𝑝</m:t>
                        </m:r>
                      </m:sub>
                    </m:sSub>
                    <m:r>
                      <a:rPr lang="en-US" sz="1800" b="0" i="1" smtClean="0">
                        <a:latin typeface="Cambria Math" panose="02040503050406030204" pitchFamily="18" charset="0"/>
                        <a:cs typeface="Arial" panose="020B0604020202020204" pitchFamily="34" charset="0"/>
                      </a:rPr>
                      <m:t>=40</m:t>
                    </m:r>
                    <m:r>
                      <a:rPr lang="en-US" sz="1800" b="0" i="1" smtClean="0">
                        <a:latin typeface="Cambria Math" panose="02040503050406030204" pitchFamily="18" charset="0"/>
                        <a:cs typeface="Arial" panose="020B0604020202020204" pitchFamily="34" charset="0"/>
                      </a:rPr>
                      <m:t>𝑚</m:t>
                    </m:r>
                  </m:oMath>
                </a14:m>
                <a:r>
                  <a:rPr lang="en-US" sz="1800" dirty="0">
                    <a:latin typeface="Arial" panose="020B0604020202020204" pitchFamily="34" charset="0"/>
                    <a:cs typeface="Arial" panose="020B0604020202020204" pitchFamily="34" charset="0"/>
                  </a:rPr>
                  <a:t>.</a:t>
                </a:r>
              </a:p>
              <a:p>
                <a:pPr lvl="1"/>
                <a:r>
                  <a:rPr lang="en-US" sz="1400" dirty="0">
                    <a:latin typeface="Arial" panose="020B0604020202020204" pitchFamily="34" charset="0"/>
                    <a:cs typeface="Arial" panose="020B0604020202020204" pitchFamily="34" charset="0"/>
                  </a:rPr>
                  <a:t>N2 receives the packet from N3 at 747069.49µs. Checks packet in Q1 of Node 2, already present which has sending time </a:t>
                </a:r>
                <a14:m>
                  <m:oMath xmlns:m="http://schemas.openxmlformats.org/officeDocument/2006/math">
                    <m:r>
                      <a:rPr lang="en-US" sz="1400" b="0" i="1" smtClean="0">
                        <a:latin typeface="Cambria Math" panose="02040503050406030204" pitchFamily="18" charset="0"/>
                        <a:cs typeface="Arial" panose="020B0604020202020204" pitchFamily="34" charset="0"/>
                      </a:rPr>
                      <m:t>861750.5 </m:t>
                    </m:r>
                  </m:oMath>
                </a14:m>
                <a:r>
                  <a:rPr lang="en-US" sz="1400" dirty="0">
                    <a:latin typeface="Arial" panose="020B0604020202020204" pitchFamily="34" charset="0"/>
                    <a:cs typeface="Arial" panose="020B0604020202020204" pitchFamily="34" charset="0"/>
                  </a:rPr>
                  <a:t>(µs). Removes from </a:t>
                </a:r>
                <a:r>
                  <a:rPr lang="en-US" sz="1400" dirty="0"/>
                  <a:t>Q1 which can be seen as (Buffer Dropped) in packet trace </a:t>
                </a:r>
                <a:r>
                  <a:rPr lang="en-US" sz="1400" dirty="0">
                    <a:latin typeface="Arial" panose="020B0604020202020204" pitchFamily="34" charset="0"/>
                    <a:cs typeface="Arial" panose="020B0604020202020204" pitchFamily="34" charset="0"/>
                  </a:rPr>
                  <a:t>and drops the received packet at 747069.49µs. </a:t>
                </a:r>
              </a:p>
              <a:p>
                <a:pPr lvl="1"/>
                <a:r>
                  <a:rPr lang="en-US" sz="1400" dirty="0">
                    <a:latin typeface="Arial" panose="020B0604020202020204" pitchFamily="34" charset="0"/>
                    <a:cs typeface="Arial" panose="020B0604020202020204" pitchFamily="34" charset="0"/>
                  </a:rPr>
                  <a:t>N1 receives the packet from N3 at </a:t>
                </a:r>
                <a:r>
                  <a:rPr lang="en-US" sz="1400" dirty="0"/>
                  <a:t>756327.73</a:t>
                </a:r>
                <a:r>
                  <a:rPr lang="en-US" sz="1400" dirty="0">
                    <a:latin typeface="Arial" panose="020B0604020202020204" pitchFamily="34" charset="0"/>
                    <a:cs typeface="Arial" panose="020B0604020202020204" pitchFamily="34" charset="0"/>
                  </a:rPr>
                  <a:t>µs [not a qualified node] not in Q1 of N1 drop packet.</a:t>
                </a:r>
              </a:p>
              <a:p>
                <a:pPr lvl="1"/>
                <a:r>
                  <a:rPr lang="en-US" sz="1400" dirty="0">
                    <a:latin typeface="Arial" panose="020B0604020202020204" pitchFamily="34" charset="0"/>
                    <a:cs typeface="Arial" panose="020B0604020202020204" pitchFamily="34" charset="0"/>
                  </a:rPr>
                  <a:t>N5 do not receive packet from N3 which is the least depth to destination since it’s not in range. Packet gets errored.</a:t>
                </a:r>
              </a:p>
              <a:p>
                <a:pPr lvl="1"/>
                <a:r>
                  <a:rPr lang="en-US" sz="1400" dirty="0">
                    <a:latin typeface="Arial" panose="020B0604020202020204" pitchFamily="34" charset="0"/>
                    <a:cs typeface="Arial" panose="020B0604020202020204" pitchFamily="34" charset="0"/>
                  </a:rPr>
                  <a:t>Hence no packet reaches the destination.</a:t>
                </a:r>
              </a:p>
              <a:p>
                <a:pPr lvl="1"/>
                <a:endParaRPr lang="en-US" sz="14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562092E9-F58F-2DE4-550A-C4BFB5F2DD46}"/>
                  </a:ext>
                </a:extLst>
              </p:cNvPr>
              <p:cNvSpPr>
                <a:spLocks noGrp="1" noRot="1" noChangeAspect="1" noMove="1" noResize="1" noEditPoints="1" noAdjustHandles="1" noChangeArrowheads="1" noChangeShapeType="1" noTextEdit="1"/>
              </p:cNvSpPr>
              <p:nvPr>
                <p:ph idx="1"/>
              </p:nvPr>
            </p:nvSpPr>
            <p:spPr>
              <a:xfrm>
                <a:off x="838200" y="1825625"/>
                <a:ext cx="10515600" cy="4899266"/>
              </a:xfrm>
              <a:blipFill>
                <a:blip r:embed="rId2"/>
                <a:stretch>
                  <a:fillRect l="-406" t="-622" r="-174"/>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03DE05FC-FA8C-38EB-FEA6-151D8E9E10AB}"/>
              </a:ext>
            </a:extLst>
          </p:cNvPr>
          <p:cNvSpPr>
            <a:spLocks noGrp="1"/>
          </p:cNvSpPr>
          <p:nvPr>
            <p:ph type="sldNum" sz="quarter" idx="12"/>
          </p:nvPr>
        </p:nvSpPr>
        <p:spPr/>
        <p:txBody>
          <a:bodyPr/>
          <a:lstStyle/>
          <a:p>
            <a:fld id="{DC660FAD-630A-40BB-A0C3-01001DFE1636}" type="slidenum">
              <a:rPr lang="en-IN" smtClean="0"/>
              <a:t>26</a:t>
            </a:fld>
            <a:endParaRPr lang="en-IN" dirty="0"/>
          </a:p>
        </p:txBody>
      </p:sp>
    </p:spTree>
    <p:extLst>
      <p:ext uri="{BB962C8B-B14F-4D97-AF65-F5344CB8AC3E}">
        <p14:creationId xmlns:p14="http://schemas.microsoft.com/office/powerpoint/2010/main" val="1913450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ABC67-FE69-36EC-2690-0163DE06BFCB}"/>
              </a:ext>
            </a:extLst>
          </p:cNvPr>
          <p:cNvSpPr>
            <a:spLocks noGrp="1"/>
          </p:cNvSpPr>
          <p:nvPr>
            <p:ph type="title"/>
          </p:nvPr>
        </p:nvSpPr>
        <p:spPr>
          <a:xfrm>
            <a:off x="838200" y="545115"/>
            <a:ext cx="10515600" cy="1325563"/>
          </a:xfrm>
        </p:spPr>
        <p:txBody>
          <a:bodyPr/>
          <a:lstStyle/>
          <a:p>
            <a:r>
              <a:rPr lang="en-US" dirty="0">
                <a:latin typeface="Arial" panose="020B0604020202020204" pitchFamily="34" charset="0"/>
                <a:cs typeface="Arial" panose="020B0604020202020204" pitchFamily="34" charset="0"/>
              </a:rPr>
              <a:t>Case 3: If nodes are </a:t>
            </a:r>
            <a:r>
              <a:rPr lang="en-US" dirty="0"/>
              <a:t>at</a:t>
            </a:r>
            <a:r>
              <a:rPr lang="en-US" dirty="0">
                <a:latin typeface="Arial" panose="020B0604020202020204" pitchFamily="34" charset="0"/>
                <a:cs typeface="Arial" panose="020B0604020202020204" pitchFamily="34" charset="0"/>
              </a:rPr>
              <a:t> same depth and equidistant from source node</a:t>
            </a:r>
            <a:endParaRPr lang="en-IN" dirty="0">
              <a:latin typeface="Arial" panose="020B0604020202020204" pitchFamily="34" charset="0"/>
              <a:cs typeface="Arial" panose="020B0604020202020204" pitchFamily="34" charset="0"/>
            </a:endParaRPr>
          </a:p>
        </p:txBody>
      </p:sp>
      <p:grpSp>
        <p:nvGrpSpPr>
          <p:cNvPr id="11" name="Group 10">
            <a:extLst>
              <a:ext uri="{FF2B5EF4-FFF2-40B4-BE49-F238E27FC236}">
                <a16:creationId xmlns:a16="http://schemas.microsoft.com/office/drawing/2014/main" id="{E3DB20D7-9E3C-CDB9-D7E3-5D60FB5B02DA}"/>
              </a:ext>
            </a:extLst>
          </p:cNvPr>
          <p:cNvGrpSpPr/>
          <p:nvPr/>
        </p:nvGrpSpPr>
        <p:grpSpPr>
          <a:xfrm>
            <a:off x="768191" y="1901493"/>
            <a:ext cx="4302950" cy="3169157"/>
            <a:chOff x="157449" y="1641336"/>
            <a:chExt cx="4901463" cy="3852268"/>
          </a:xfrm>
        </p:grpSpPr>
        <p:pic>
          <p:nvPicPr>
            <p:cNvPr id="4" name="Picture 3">
              <a:extLst>
                <a:ext uri="{FF2B5EF4-FFF2-40B4-BE49-F238E27FC236}">
                  <a16:creationId xmlns:a16="http://schemas.microsoft.com/office/drawing/2014/main" id="{DC087D1B-D3E3-6964-F69D-E94BC47AC5EB}"/>
                </a:ext>
              </a:extLst>
            </p:cNvPr>
            <p:cNvPicPr>
              <a:picLocks noChangeAspect="1"/>
            </p:cNvPicPr>
            <p:nvPr/>
          </p:nvPicPr>
          <p:blipFill>
            <a:blip r:embed="rId3"/>
            <a:stretch>
              <a:fillRect/>
            </a:stretch>
          </p:blipFill>
          <p:spPr>
            <a:xfrm>
              <a:off x="157449" y="1641336"/>
              <a:ext cx="4901463" cy="3852268"/>
            </a:xfrm>
            <a:prstGeom prst="rect">
              <a:avLst/>
            </a:prstGeom>
          </p:spPr>
        </p:pic>
        <p:sp>
          <p:nvSpPr>
            <p:cNvPr id="3" name="TextBox 2">
              <a:extLst>
                <a:ext uri="{FF2B5EF4-FFF2-40B4-BE49-F238E27FC236}">
                  <a16:creationId xmlns:a16="http://schemas.microsoft.com/office/drawing/2014/main" id="{43A4254C-29EA-4628-1C9B-CCBF98C674EA}"/>
                </a:ext>
              </a:extLst>
            </p:cNvPr>
            <p:cNvSpPr txBox="1"/>
            <p:nvPr/>
          </p:nvSpPr>
          <p:spPr>
            <a:xfrm>
              <a:off x="2608181" y="2369361"/>
              <a:ext cx="1049419"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N5 (50,0,0)</a:t>
              </a:r>
              <a:endParaRPr lang="en-IN" sz="12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3EB48046-5A40-8C46-A672-E5C8843D2348}"/>
                </a:ext>
              </a:extLst>
            </p:cNvPr>
            <p:cNvSpPr txBox="1"/>
            <p:nvPr/>
          </p:nvSpPr>
          <p:spPr>
            <a:xfrm>
              <a:off x="3096628" y="3239847"/>
              <a:ext cx="1325296" cy="295570"/>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N3 (70,20,-50)</a:t>
              </a:r>
              <a:endParaRPr lang="en-IN" sz="12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63FD3FDA-A759-36EA-DD2B-4CAB7800FC9A}"/>
                </a:ext>
              </a:extLst>
            </p:cNvPr>
            <p:cNvSpPr txBox="1"/>
            <p:nvPr/>
          </p:nvSpPr>
          <p:spPr>
            <a:xfrm>
              <a:off x="1567329" y="3239847"/>
              <a:ext cx="1325296" cy="295570"/>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N2 (30,20,-50)</a:t>
              </a:r>
              <a:endParaRPr lang="en-IN" sz="12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82A5C8FF-5502-DC96-34BA-92FF9F0DF4A5}"/>
                </a:ext>
              </a:extLst>
            </p:cNvPr>
            <p:cNvSpPr txBox="1"/>
            <p:nvPr/>
          </p:nvSpPr>
          <p:spPr>
            <a:xfrm>
              <a:off x="2695267" y="4094633"/>
              <a:ext cx="1475417" cy="295570"/>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N1 (50,50,-100)</a:t>
              </a:r>
              <a:endParaRPr lang="en-IN" sz="12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160BA746-A7E9-5487-2C66-3629842A6621}"/>
                </a:ext>
              </a:extLst>
            </p:cNvPr>
            <p:cNvSpPr txBox="1"/>
            <p:nvPr/>
          </p:nvSpPr>
          <p:spPr>
            <a:xfrm>
              <a:off x="2683216" y="4822658"/>
              <a:ext cx="1475417" cy="295570"/>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N4 (50,70,-120)</a:t>
              </a:r>
              <a:endParaRPr lang="en-IN" sz="1200" dirty="0">
                <a:latin typeface="Arial" panose="020B0604020202020204" pitchFamily="34" charset="0"/>
                <a:cs typeface="Arial" panose="020B0604020202020204" pitchFamily="34" charset="0"/>
              </a:endParaRPr>
            </a:p>
          </p:txBody>
        </p:sp>
      </p:grpSp>
      <p:sp>
        <p:nvSpPr>
          <p:cNvPr id="15" name="TextBox 14">
            <a:extLst>
              <a:ext uri="{FF2B5EF4-FFF2-40B4-BE49-F238E27FC236}">
                <a16:creationId xmlns:a16="http://schemas.microsoft.com/office/drawing/2014/main" id="{D8C478D6-F0F5-126B-A4C2-3D2166D9860A}"/>
              </a:ext>
            </a:extLst>
          </p:cNvPr>
          <p:cNvSpPr txBox="1"/>
          <p:nvPr/>
        </p:nvSpPr>
        <p:spPr>
          <a:xfrm>
            <a:off x="768191" y="5520407"/>
            <a:ext cx="4549652" cy="877163"/>
          </a:xfrm>
          <a:prstGeom prst="rect">
            <a:avLst/>
          </a:prstGeom>
          <a:noFill/>
        </p:spPr>
        <p:txBody>
          <a:bodyPr wrap="square" rtlCol="0">
            <a:spAutoFit/>
          </a:bodyPr>
          <a:lstStyle/>
          <a:p>
            <a:r>
              <a:rPr lang="en-US" sz="1700" dirty="0">
                <a:latin typeface="Arial" panose="020B0604020202020204" pitchFamily="34" charset="0"/>
                <a:cs typeface="Arial" panose="020B0604020202020204" pitchFamily="34" charset="0"/>
              </a:rPr>
              <a:t>N2 and N3 are at same depth 50m from N1 source node. Both have the same holding time.</a:t>
            </a:r>
            <a:endParaRPr lang="en-IN" sz="17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C50807C-3E8B-1E2C-A4BF-C837208FBED7}"/>
              </a:ext>
            </a:extLst>
          </p:cNvPr>
          <p:cNvSpPr txBox="1"/>
          <p:nvPr/>
        </p:nvSpPr>
        <p:spPr>
          <a:xfrm>
            <a:off x="1765717" y="5187976"/>
            <a:ext cx="2700815" cy="338554"/>
          </a:xfrm>
          <a:prstGeom prst="rect">
            <a:avLst/>
          </a:prstGeom>
          <a:noFill/>
        </p:spPr>
        <p:txBody>
          <a:bodyPr wrap="square" rtlCol="0">
            <a:spAutoFit/>
          </a:bodyPr>
          <a:lstStyle/>
          <a:p>
            <a:r>
              <a:rPr lang="en-US" sz="1600" dirty="0">
                <a:solidFill>
                  <a:schemeClr val="accent1"/>
                </a:solidFill>
                <a:latin typeface="Arial" panose="020B0604020202020204" pitchFamily="34" charset="0"/>
                <a:cs typeface="Arial" panose="020B0604020202020204" pitchFamily="34" charset="0"/>
              </a:rPr>
              <a:t>Scenario of interest</a:t>
            </a:r>
            <a:endParaRPr lang="en-IN" sz="1600" dirty="0">
              <a:solidFill>
                <a:schemeClr val="accent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21E18A69-7468-BA22-D534-8694E83EF0E1}"/>
              </a:ext>
            </a:extLst>
          </p:cNvPr>
          <p:cNvSpPr txBox="1"/>
          <p:nvPr/>
        </p:nvSpPr>
        <p:spPr>
          <a:xfrm>
            <a:off x="7392222" y="5197243"/>
            <a:ext cx="2700815" cy="338554"/>
          </a:xfrm>
          <a:prstGeom prst="rect">
            <a:avLst/>
          </a:prstGeom>
          <a:noFill/>
        </p:spPr>
        <p:txBody>
          <a:bodyPr wrap="square" rtlCol="0">
            <a:spAutoFit/>
          </a:bodyPr>
          <a:lstStyle/>
          <a:p>
            <a:r>
              <a:rPr lang="en-US" sz="1600" dirty="0">
                <a:solidFill>
                  <a:schemeClr val="accent1"/>
                </a:solidFill>
                <a:latin typeface="Arial" panose="020B0604020202020204" pitchFamily="34" charset="0"/>
                <a:cs typeface="Arial" panose="020B0604020202020204" pitchFamily="34" charset="0"/>
              </a:rPr>
              <a:t>Scenario created in NetSim</a:t>
            </a:r>
            <a:endParaRPr lang="en-IN" sz="1600" dirty="0">
              <a:solidFill>
                <a:schemeClr val="accent1"/>
              </a:solidFill>
              <a:latin typeface="Arial" panose="020B0604020202020204" pitchFamily="34" charset="0"/>
              <a:cs typeface="Arial" panose="020B0604020202020204" pitchFamily="34" charset="0"/>
            </a:endParaRPr>
          </a:p>
        </p:txBody>
      </p:sp>
      <p:sp>
        <p:nvSpPr>
          <p:cNvPr id="12" name="Slide Number Placeholder 11">
            <a:extLst>
              <a:ext uri="{FF2B5EF4-FFF2-40B4-BE49-F238E27FC236}">
                <a16:creationId xmlns:a16="http://schemas.microsoft.com/office/drawing/2014/main" id="{340DAE22-74E9-FBC1-9C4E-35CE59EA6F65}"/>
              </a:ext>
            </a:extLst>
          </p:cNvPr>
          <p:cNvSpPr>
            <a:spLocks noGrp="1"/>
          </p:cNvSpPr>
          <p:nvPr>
            <p:ph type="sldNum" sz="quarter" idx="12"/>
          </p:nvPr>
        </p:nvSpPr>
        <p:spPr/>
        <p:txBody>
          <a:bodyPr/>
          <a:lstStyle/>
          <a:p>
            <a:fld id="{DC660FAD-630A-40BB-A0C3-01001DFE1636}" type="slidenum">
              <a:rPr lang="en-IN" smtClean="0"/>
              <a:t>27</a:t>
            </a:fld>
            <a:endParaRPr lang="en-IN" dirty="0"/>
          </a:p>
        </p:txBody>
      </p:sp>
      <p:sp>
        <p:nvSpPr>
          <p:cNvPr id="14" name="TextBox 13">
            <a:extLst>
              <a:ext uri="{FF2B5EF4-FFF2-40B4-BE49-F238E27FC236}">
                <a16:creationId xmlns:a16="http://schemas.microsoft.com/office/drawing/2014/main" id="{A0406428-6175-3A71-80F4-7A98A88281F6}"/>
              </a:ext>
            </a:extLst>
          </p:cNvPr>
          <p:cNvSpPr txBox="1"/>
          <p:nvPr/>
        </p:nvSpPr>
        <p:spPr>
          <a:xfrm>
            <a:off x="6968560" y="5535797"/>
            <a:ext cx="3238119"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Largest Tx-Rx pair is (N1,N5)</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Slot length = 105736 µs</a:t>
            </a:r>
            <a:endParaRPr lang="en-IN" sz="1600" dirty="0">
              <a:latin typeface="Arial" panose="020B0604020202020204" pitchFamily="34" charset="0"/>
              <a:cs typeface="Arial" panose="020B0604020202020204" pitchFamily="34" charset="0"/>
            </a:endParaRPr>
          </a:p>
        </p:txBody>
      </p:sp>
      <p:pic>
        <p:nvPicPr>
          <p:cNvPr id="19" name="Content Placeholder 18">
            <a:extLst>
              <a:ext uri="{FF2B5EF4-FFF2-40B4-BE49-F238E27FC236}">
                <a16:creationId xmlns:a16="http://schemas.microsoft.com/office/drawing/2014/main" id="{AF840728-2004-0268-A518-7D00B2D884EA}"/>
              </a:ext>
            </a:extLst>
          </p:cNvPr>
          <p:cNvPicPr>
            <a:picLocks noGrp="1" noChangeAspect="1"/>
          </p:cNvPicPr>
          <p:nvPr>
            <p:ph idx="1"/>
          </p:nvPr>
        </p:nvPicPr>
        <p:blipFill>
          <a:blip r:embed="rId4"/>
          <a:stretch>
            <a:fillRect/>
          </a:stretch>
        </p:blipFill>
        <p:spPr>
          <a:xfrm>
            <a:off x="5774368" y="1901493"/>
            <a:ext cx="5626505" cy="3293176"/>
          </a:xfrm>
        </p:spPr>
      </p:pic>
    </p:spTree>
    <p:extLst>
      <p:ext uri="{BB962C8B-B14F-4D97-AF65-F5344CB8AC3E}">
        <p14:creationId xmlns:p14="http://schemas.microsoft.com/office/powerpoint/2010/main" val="17198109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F1CE4-8794-CCA1-F119-18AEDF9466B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NetSim Results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E7E8D4A-1095-E842-63BF-293005F8C471}"/>
              </a:ext>
            </a:extLst>
          </p:cNvPr>
          <p:cNvSpPr txBox="1"/>
          <p:nvPr/>
        </p:nvSpPr>
        <p:spPr>
          <a:xfrm>
            <a:off x="1062411" y="4001455"/>
            <a:ext cx="10291389"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N1 is the source node which generates 100 packets. It receives 100 packets from neighboring nodes and discards the packets since it is an unqualified node.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N2 and N3 receives 100 packets from N1. Since both have same holding time, they broadcast the packets at same time. The packets collide at destination.</a:t>
            </a:r>
            <a:endParaRPr lang="en-IN"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2961E109-3DA0-C0FC-51B8-9D0640C7B48D}"/>
              </a:ext>
            </a:extLst>
          </p:cNvPr>
          <p:cNvSpPr>
            <a:spLocks noGrp="1"/>
          </p:cNvSpPr>
          <p:nvPr>
            <p:ph type="sldNum" sz="quarter" idx="12"/>
          </p:nvPr>
        </p:nvSpPr>
        <p:spPr/>
        <p:txBody>
          <a:bodyPr/>
          <a:lstStyle/>
          <a:p>
            <a:fld id="{DC660FAD-630A-40BB-A0C3-01001DFE1636}" type="slidenum">
              <a:rPr lang="en-IN" smtClean="0"/>
              <a:t>28</a:t>
            </a:fld>
            <a:endParaRPr lang="en-IN" dirty="0"/>
          </a:p>
        </p:txBody>
      </p:sp>
      <p:pic>
        <p:nvPicPr>
          <p:cNvPr id="6" name="Picture 5">
            <a:extLst>
              <a:ext uri="{FF2B5EF4-FFF2-40B4-BE49-F238E27FC236}">
                <a16:creationId xmlns:a16="http://schemas.microsoft.com/office/drawing/2014/main" id="{8E1DD996-3A25-DE60-2909-CB148E6417E2}"/>
              </a:ext>
            </a:extLst>
          </p:cNvPr>
          <p:cNvPicPr>
            <a:picLocks noChangeAspect="1"/>
          </p:cNvPicPr>
          <p:nvPr/>
        </p:nvPicPr>
        <p:blipFill>
          <a:blip r:embed="rId3"/>
          <a:stretch>
            <a:fillRect/>
          </a:stretch>
        </p:blipFill>
        <p:spPr>
          <a:xfrm>
            <a:off x="1062411" y="1908873"/>
            <a:ext cx="9942474" cy="1675952"/>
          </a:xfrm>
          <a:prstGeom prst="rect">
            <a:avLst/>
          </a:prstGeom>
        </p:spPr>
      </p:pic>
    </p:spTree>
    <p:extLst>
      <p:ext uri="{BB962C8B-B14F-4D97-AF65-F5344CB8AC3E}">
        <p14:creationId xmlns:p14="http://schemas.microsoft.com/office/powerpoint/2010/main" val="1638004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91B9A-A7A1-D2F2-407E-D89DD0A07750}"/>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Observations</a:t>
            </a:r>
            <a:endParaRPr lang="en-IN"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939A32-1AE5-C02B-B9DC-2F6CE4286B9A}"/>
                  </a:ext>
                </a:extLst>
              </p:cNvPr>
              <p:cNvSpPr>
                <a:spLocks noGrp="1"/>
              </p:cNvSpPr>
              <p:nvPr>
                <p:ph idx="1"/>
              </p:nvPr>
            </p:nvSpPr>
            <p:spPr/>
            <p:txBody>
              <a:bodyPr/>
              <a:lstStyle/>
              <a:p>
                <a:r>
                  <a:rPr lang="en-US" sz="1800" dirty="0">
                    <a:latin typeface="Arial" panose="020B0604020202020204" pitchFamily="34" charset="0"/>
                    <a:cs typeface="Arial" panose="020B0604020202020204" pitchFamily="34" charset="0"/>
                  </a:rPr>
                  <a:t>Node N1 broadcasts the packet at </a:t>
                </a:r>
                <a14:m>
                  <m:oMath xmlns:m="http://schemas.openxmlformats.org/officeDocument/2006/math">
                    <m:r>
                      <a:rPr lang="en-US" sz="1800" i="1" dirty="0" smtClean="0">
                        <a:latin typeface="Cambria Math" panose="02040503050406030204" pitchFamily="18" charset="0"/>
                        <a:cs typeface="Arial" panose="020B0604020202020204" pitchFamily="34" charset="0"/>
                      </a:rPr>
                      <m:t>0</m:t>
                    </m:r>
                    <m:r>
                      <a:rPr lang="en-US" sz="1800" b="0" i="1" dirty="0" smtClean="0">
                        <a:latin typeface="Cambria Math" panose="02040503050406030204" pitchFamily="18" charset="0"/>
                        <a:cs typeface="Arial" panose="020B0604020202020204" pitchFamily="34" charset="0"/>
                      </a:rPr>
                      <m:t>𝑠</m:t>
                    </m:r>
                  </m:oMath>
                </a14:m>
                <a:r>
                  <a:rPr lang="en-US" sz="1800" dirty="0">
                    <a:latin typeface="Arial" panose="020B0604020202020204" pitchFamily="34" charset="0"/>
                    <a:cs typeface="Arial" panose="020B0604020202020204" pitchFamily="34" charset="0"/>
                  </a:rPr>
                  <a:t>. P</a:t>
                </a:r>
                <a:r>
                  <a:rPr lang="en-US" sz="1800" b="0" i="0" dirty="0">
                    <a:latin typeface="Arial" panose="020B0604020202020204" pitchFamily="34" charset="0"/>
                    <a:cs typeface="Arial" panose="020B0604020202020204" pitchFamily="34" charset="0"/>
                  </a:rPr>
                  <a:t>revious hop embedded in packet</a:t>
                </a:r>
                <a14:m>
                  <m:oMath xmlns:m="http://schemas.openxmlformats.org/officeDocument/2006/math">
                    <m:sSub>
                      <m:sSubPr>
                        <m:ctrlPr>
                          <a:rPr lang="en-US" sz="1800" b="0" i="1" dirty="0" smtClean="0">
                            <a:latin typeface="Cambria Math" panose="02040503050406030204" pitchFamily="18" charset="0"/>
                            <a:cs typeface="Arial" panose="020B0604020202020204" pitchFamily="34" charset="0"/>
                          </a:rPr>
                        </m:ctrlPr>
                      </m:sSubPr>
                      <m:e>
                        <m:r>
                          <a:rPr lang="en-US" sz="1800" b="0" i="1" dirty="0" smtClean="0">
                            <a:latin typeface="Cambria Math" panose="02040503050406030204" pitchFamily="18" charset="0"/>
                            <a:cs typeface="Arial" panose="020B0604020202020204" pitchFamily="34" charset="0"/>
                          </a:rPr>
                          <m:t>(</m:t>
                        </m:r>
                        <m:r>
                          <a:rPr lang="en-US" sz="1800" b="0" i="1" dirty="0" smtClean="0">
                            <a:latin typeface="Cambria Math" panose="02040503050406030204" pitchFamily="18" charset="0"/>
                            <a:cs typeface="Arial" panose="020B0604020202020204" pitchFamily="34" charset="0"/>
                          </a:rPr>
                          <m:t>𝑑</m:t>
                        </m:r>
                      </m:e>
                      <m:sub>
                        <m:r>
                          <a:rPr lang="en-US" sz="1800" b="0" i="1" dirty="0" smtClean="0">
                            <a:latin typeface="Cambria Math" panose="02040503050406030204" pitchFamily="18" charset="0"/>
                            <a:cs typeface="Arial" panose="020B0604020202020204" pitchFamily="34" charset="0"/>
                          </a:rPr>
                          <m:t>𝑝</m:t>
                        </m:r>
                      </m:sub>
                    </m:sSub>
                  </m:oMath>
                </a14:m>
                <a:r>
                  <a:rPr lang="en-US" sz="1800" b="0" i="0" dirty="0">
                    <a:latin typeface="Arial" panose="020B0604020202020204" pitchFamily="34" charset="0"/>
                    <a:cs typeface="Arial" panose="020B0604020202020204" pitchFamily="34" charset="0"/>
                  </a:rPr>
                  <a:t>)</a:t>
                </a:r>
                <a14:m>
                  <m:oMath xmlns:m="http://schemas.openxmlformats.org/officeDocument/2006/math">
                    <m:r>
                      <a:rPr lang="en-US" sz="1800" b="0" i="1" smtClean="0">
                        <a:latin typeface="Cambria Math" panose="02040503050406030204" pitchFamily="18" charset="0"/>
                        <a:cs typeface="Arial" panose="020B0604020202020204" pitchFamily="34" charset="0"/>
                      </a:rPr>
                      <m:t>=100</m:t>
                    </m:r>
                    <m:r>
                      <a:rPr lang="en-US" sz="1800" b="0" i="1" smtClean="0">
                        <a:latin typeface="Cambria Math" panose="02040503050406030204" pitchFamily="18" charset="0"/>
                        <a:cs typeface="Arial" panose="020B0604020202020204" pitchFamily="34" charset="0"/>
                      </a:rPr>
                      <m:t>𝑚</m:t>
                    </m:r>
                  </m:oMath>
                </a14:m>
                <a:endParaRPr lang="en-US" sz="1800" dirty="0">
                  <a:latin typeface="Arial" panose="020B0604020202020204" pitchFamily="34" charset="0"/>
                  <a:cs typeface="Arial" panose="020B0604020202020204" pitchFamily="34" charset="0"/>
                </a:endParaRPr>
              </a:p>
              <a:p>
                <a:pPr lvl="1"/>
                <a:r>
                  <a:rPr lang="en-US" sz="1400" dirty="0">
                    <a:latin typeface="Arial" panose="020B0604020202020204" pitchFamily="34" charset="0"/>
                    <a:cs typeface="Arial" panose="020B0604020202020204" pitchFamily="34" charset="0"/>
                  </a:rPr>
                  <a:t>N2 and N3 receives the packet from N1 at 72296.0934µs. [qualified node]. Sending time= 738962.76µs. Packet is not present in Q2 of N2 and N3, hence add packet and sending time to Q1 of N2 and N3. </a:t>
                </a:r>
              </a:p>
              <a:p>
                <a:pPr lvl="1"/>
                <a:r>
                  <a:rPr lang="en-US" sz="1400" dirty="0">
                    <a:latin typeface="Arial" panose="020B0604020202020204" pitchFamily="34" charset="0"/>
                    <a:cs typeface="Arial" panose="020B0604020202020204" pitchFamily="34" charset="0"/>
                  </a:rPr>
                  <a:t>N4 receives the packet from N1 at </a:t>
                </a:r>
                <a:r>
                  <a:rPr lang="en-US" sz="1400" dirty="0"/>
                  <a:t>50056.18</a:t>
                </a:r>
                <a:r>
                  <a:rPr lang="en-US" sz="1400" dirty="0">
                    <a:latin typeface="Arial" panose="020B0604020202020204" pitchFamily="34" charset="0"/>
                    <a:cs typeface="Arial" panose="020B0604020202020204" pitchFamily="34" charset="0"/>
                  </a:rPr>
                  <a:t>µs . Packet is dropped.[ not a qualified node]</a:t>
                </a:r>
              </a:p>
              <a:p>
                <a:r>
                  <a:rPr lang="en-US" sz="1800" dirty="0">
                    <a:latin typeface="Arial" panose="020B0604020202020204" pitchFamily="34" charset="0"/>
                    <a:cs typeface="Arial" panose="020B0604020202020204" pitchFamily="34" charset="0"/>
                  </a:rPr>
                  <a:t>Both N2 &amp; N3 broadcasts the packet at </a:t>
                </a:r>
                <a14:m>
                  <m:oMath xmlns:m="http://schemas.openxmlformats.org/officeDocument/2006/math">
                    <m:r>
                      <a:rPr lang="en-US" sz="1800" i="1" dirty="0">
                        <a:latin typeface="Cambria Math" panose="02040503050406030204" pitchFamily="18" charset="0"/>
                      </a:rPr>
                      <m:t>7</m:t>
                    </m:r>
                    <m:r>
                      <a:rPr lang="en-US" sz="1800" b="0" i="1" dirty="0" smtClean="0">
                        <a:latin typeface="Cambria Math" panose="02040503050406030204" pitchFamily="18" charset="0"/>
                      </a:rPr>
                      <m:t>38962.76</m:t>
                    </m:r>
                    <m:r>
                      <a:rPr lang="en-US" sz="1800" i="1" dirty="0" smtClean="0">
                        <a:latin typeface="Cambria Math" panose="02040503050406030204" pitchFamily="18" charset="0"/>
                        <a:cs typeface="Arial" panose="020B0604020202020204" pitchFamily="34" charset="0"/>
                      </a:rPr>
                      <m:t>µ</m:t>
                    </m:r>
                    <m:r>
                      <a:rPr lang="en-US" sz="1800" i="1" dirty="0" smtClean="0">
                        <a:latin typeface="Cambria Math" panose="02040503050406030204" pitchFamily="18" charset="0"/>
                        <a:cs typeface="Arial" panose="020B0604020202020204" pitchFamily="34" charset="0"/>
                      </a:rPr>
                      <m:t>𝑠</m:t>
                    </m:r>
                  </m:oMath>
                </a14:m>
                <a:r>
                  <a:rPr lang="en-US" sz="1800" dirty="0">
                    <a:latin typeface="Arial" panose="020B0604020202020204" pitchFamily="34" charset="0"/>
                    <a:cs typeface="Arial" panose="020B0604020202020204" pitchFamily="34" charset="0"/>
                  </a:rPr>
                  <a:t> which has earlier sending time. </a:t>
                </a:r>
                <a:r>
                  <a:rPr lang="en-US" sz="1800" i="0" dirty="0">
                    <a:latin typeface="Arial" panose="020B0604020202020204" pitchFamily="34" charset="0"/>
                    <a:cs typeface="Arial" panose="020B0604020202020204" pitchFamily="34" charset="0"/>
                  </a:rPr>
                  <a:t>U</a:t>
                </a:r>
                <a:r>
                  <a:rPr lang="en-US" sz="1800" b="0" i="0" dirty="0">
                    <a:latin typeface="Arial" panose="020B0604020202020204" pitchFamily="34" charset="0"/>
                    <a:cs typeface="Arial" panose="020B0604020202020204" pitchFamily="34" charset="0"/>
                  </a:rPr>
                  <a:t>pdate </a:t>
                </a:r>
                <a14:m>
                  <m:oMath xmlns:m="http://schemas.openxmlformats.org/officeDocument/2006/math">
                    <m:sSub>
                      <m:sSubPr>
                        <m:ctrlPr>
                          <a:rPr lang="en-US" sz="1800" b="0" i="1" smtClean="0">
                            <a:latin typeface="Cambria Math" panose="02040503050406030204" pitchFamily="18" charset="0"/>
                            <a:cs typeface="Arial" panose="020B0604020202020204" pitchFamily="34" charset="0"/>
                          </a:rPr>
                        </m:ctrlPr>
                      </m:sSubPr>
                      <m:e>
                        <m:r>
                          <a:rPr lang="en-US" sz="1800" b="0" i="1" smtClean="0">
                            <a:latin typeface="Cambria Math" panose="02040503050406030204" pitchFamily="18" charset="0"/>
                            <a:cs typeface="Arial" panose="020B0604020202020204" pitchFamily="34" charset="0"/>
                          </a:rPr>
                          <m:t>𝑑</m:t>
                        </m:r>
                      </m:e>
                      <m:sub>
                        <m:r>
                          <a:rPr lang="en-US" sz="1800" b="0" i="1" smtClean="0">
                            <a:latin typeface="Cambria Math" panose="02040503050406030204" pitchFamily="18" charset="0"/>
                            <a:cs typeface="Arial" panose="020B0604020202020204" pitchFamily="34" charset="0"/>
                          </a:rPr>
                          <m:t>𝑝</m:t>
                        </m:r>
                      </m:sub>
                    </m:sSub>
                    <m:r>
                      <a:rPr lang="en-US" sz="1800" b="0" i="1" smtClean="0">
                        <a:latin typeface="Cambria Math" panose="02040503050406030204" pitchFamily="18" charset="0"/>
                        <a:cs typeface="Arial" panose="020B0604020202020204" pitchFamily="34" charset="0"/>
                      </a:rPr>
                      <m:t>=50</m:t>
                    </m:r>
                    <m:r>
                      <a:rPr lang="en-US" sz="1800" b="0" i="1" smtClean="0">
                        <a:latin typeface="Cambria Math" panose="02040503050406030204" pitchFamily="18" charset="0"/>
                        <a:cs typeface="Arial" panose="020B0604020202020204" pitchFamily="34" charset="0"/>
                      </a:rPr>
                      <m:t>𝑚</m:t>
                    </m:r>
                  </m:oMath>
                </a14:m>
                <a:r>
                  <a:rPr lang="en-US" sz="1800" dirty="0">
                    <a:latin typeface="Arial" panose="020B0604020202020204" pitchFamily="34" charset="0"/>
                    <a:cs typeface="Arial" panose="020B0604020202020204" pitchFamily="34" charset="0"/>
                  </a:rPr>
                  <a:t>.</a:t>
                </a:r>
              </a:p>
              <a:p>
                <a:r>
                  <a:rPr lang="en-US" sz="1800" dirty="0">
                    <a:latin typeface="Arial" panose="020B0604020202020204" pitchFamily="34" charset="0"/>
                    <a:cs typeface="Arial" panose="020B0604020202020204" pitchFamily="34" charset="0"/>
                  </a:rPr>
                  <a:t>All</a:t>
                </a:r>
                <a:r>
                  <a:rPr lang="en-US" sz="1800" dirty="0"/>
                  <a:t> the packets get collided at destination N5. There is no retransmission in broadcast application.</a:t>
                </a:r>
                <a:endParaRPr lang="en-US" sz="18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82939A32-1AE5-C02B-B9DC-2F6CE4286B9A}"/>
                  </a:ext>
                </a:extLst>
              </p:cNvPr>
              <p:cNvSpPr>
                <a:spLocks noGrp="1" noRot="1" noChangeAspect="1" noMove="1" noResize="1" noEditPoints="1" noAdjustHandles="1" noChangeArrowheads="1" noChangeShapeType="1" noTextEdit="1"/>
              </p:cNvSpPr>
              <p:nvPr>
                <p:ph idx="1"/>
              </p:nvPr>
            </p:nvSpPr>
            <p:spPr>
              <a:blipFill>
                <a:blip r:embed="rId2"/>
                <a:stretch>
                  <a:fillRect l="-406" t="-700"/>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82F3D538-1C14-746B-0045-371FEB7A66D4}"/>
              </a:ext>
            </a:extLst>
          </p:cNvPr>
          <p:cNvSpPr>
            <a:spLocks noGrp="1"/>
          </p:cNvSpPr>
          <p:nvPr>
            <p:ph type="sldNum" sz="quarter" idx="12"/>
          </p:nvPr>
        </p:nvSpPr>
        <p:spPr/>
        <p:txBody>
          <a:bodyPr/>
          <a:lstStyle/>
          <a:p>
            <a:fld id="{DC660FAD-630A-40BB-A0C3-01001DFE1636}" type="slidenum">
              <a:rPr lang="en-IN" smtClean="0"/>
              <a:t>29</a:t>
            </a:fld>
            <a:endParaRPr lang="en-IN" dirty="0"/>
          </a:p>
        </p:txBody>
      </p:sp>
    </p:spTree>
    <p:extLst>
      <p:ext uri="{BB962C8B-B14F-4D97-AF65-F5344CB8AC3E}">
        <p14:creationId xmlns:p14="http://schemas.microsoft.com/office/powerpoint/2010/main" val="2411999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5BE2A-140F-892F-D6B9-E51F30DAB03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DBR: Introduction</a:t>
            </a:r>
            <a:endParaRPr lang="en-IN"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615874F-79CA-D571-108D-06010A1D8BF2}"/>
                  </a:ext>
                </a:extLst>
              </p:cNvPr>
              <p:cNvSpPr>
                <a:spLocks noGrp="1"/>
              </p:cNvSpPr>
              <p:nvPr>
                <p:ph idx="1"/>
              </p:nvPr>
            </p:nvSpPr>
            <p:spPr>
              <a:xfrm>
                <a:off x="832711" y="1717872"/>
                <a:ext cx="6727166" cy="3824677"/>
              </a:xfrm>
            </p:spPr>
            <p:txBody>
              <a:bodyPr>
                <a:normAutofit fontScale="92500" lnSpcReduction="10000"/>
              </a:bodyPr>
              <a:lstStyle/>
              <a:p>
                <a:pPr algn="just"/>
                <a:r>
                  <a:rPr lang="en-US" sz="1800" dirty="0">
                    <a:latin typeface="Arial" panose="020B0604020202020204" pitchFamily="34" charset="0"/>
                    <a:cs typeface="Arial" panose="020B0604020202020204" pitchFamily="34" charset="0"/>
                  </a:rPr>
                  <a:t>Depth based routing (DBR) is an ad hoc routing protocol for under water acoustic networks</a:t>
                </a:r>
              </a:p>
              <a:p>
                <a:pPr algn="just"/>
                <a:r>
                  <a:rPr lang="en-US" sz="1800" dirty="0">
                    <a:latin typeface="Arial" panose="020B0604020202020204" pitchFamily="34" charset="0"/>
                    <a:cs typeface="Arial" panose="020B0604020202020204" pitchFamily="34" charset="0"/>
                  </a:rPr>
                  <a:t>Key concept: when a node receives a packet, it forwards it only if its own depth is lower than the depth recorded in the packet. Otherwise, it drops the packet.</a:t>
                </a:r>
              </a:p>
              <a:p>
                <a:pPr algn="just"/>
                <a:r>
                  <a:rPr lang="en-US" sz="1800" dirty="0">
                    <a:latin typeface="Arial" panose="020B0604020202020204" pitchFamily="34" charset="0"/>
                    <a:cs typeface="Arial" panose="020B0604020202020204" pitchFamily="34" charset="0"/>
                  </a:rPr>
                  <a:t>When node receives a packet, it compares the depth of the previous hop (</a:t>
                </a:r>
                <a14:m>
                  <m:oMath xmlns:m="http://schemas.openxmlformats.org/officeDocument/2006/math">
                    <m:sSub>
                      <m:sSubPr>
                        <m:ctrlPr>
                          <a:rPr lang="en-US" sz="1800" i="1">
                            <a:latin typeface="Cambria Math" panose="02040503050406030204" pitchFamily="18" charset="0"/>
                            <a:cs typeface="Arial" panose="020B0604020202020204" pitchFamily="34" charset="0"/>
                          </a:rPr>
                        </m:ctrlPr>
                      </m:sSubPr>
                      <m:e>
                        <m:r>
                          <a:rPr lang="en-US" sz="1800" i="1">
                            <a:latin typeface="Cambria Math" panose="02040503050406030204" pitchFamily="18" charset="0"/>
                            <a:cs typeface="Arial" panose="020B0604020202020204" pitchFamily="34" charset="0"/>
                          </a:rPr>
                          <m:t>𝑑</m:t>
                        </m:r>
                      </m:e>
                      <m:sub>
                        <m:r>
                          <a:rPr lang="en-US" sz="1800" i="1">
                            <a:latin typeface="Cambria Math" panose="02040503050406030204" pitchFamily="18" charset="0"/>
                            <a:cs typeface="Arial" panose="020B0604020202020204" pitchFamily="34" charset="0"/>
                          </a:rPr>
                          <m:t>𝑝</m:t>
                        </m:r>
                      </m:sub>
                    </m:sSub>
                  </m:oMath>
                </a14:m>
                <a:r>
                  <a:rPr lang="en-US" sz="1800" dirty="0">
                    <a:latin typeface="Arial" panose="020B0604020202020204" pitchFamily="34" charset="0"/>
                    <a:cs typeface="Arial" panose="020B0604020202020204" pitchFamily="34" charset="0"/>
                  </a:rPr>
                  <a:t>), against its own depth (</a:t>
                </a:r>
                <a14:m>
                  <m:oMath xmlns:m="http://schemas.openxmlformats.org/officeDocument/2006/math">
                    <m:sSub>
                      <m:sSubPr>
                        <m:ctrlPr>
                          <a:rPr lang="en-US" sz="1800" i="1" smtClean="0">
                            <a:latin typeface="Cambria Math" panose="02040503050406030204" pitchFamily="18" charset="0"/>
                            <a:cs typeface="Arial" panose="020B0604020202020204" pitchFamily="34" charset="0"/>
                          </a:rPr>
                        </m:ctrlPr>
                      </m:sSubPr>
                      <m:e>
                        <m:r>
                          <a:rPr lang="en-US" sz="1800" b="0" i="1" smtClean="0">
                            <a:latin typeface="Cambria Math" panose="02040503050406030204" pitchFamily="18" charset="0"/>
                            <a:cs typeface="Arial" panose="020B0604020202020204" pitchFamily="34" charset="0"/>
                          </a:rPr>
                          <m:t>𝑑</m:t>
                        </m:r>
                      </m:e>
                      <m:sub>
                        <m:r>
                          <a:rPr lang="en-US" sz="1800" b="0" i="1" smtClean="0">
                            <a:latin typeface="Cambria Math" panose="02040503050406030204" pitchFamily="18" charset="0"/>
                            <a:cs typeface="Arial" panose="020B0604020202020204" pitchFamily="34" charset="0"/>
                          </a:rPr>
                          <m:t>𝑐</m:t>
                        </m:r>
                      </m:sub>
                    </m:sSub>
                  </m:oMath>
                </a14:m>
                <a:r>
                  <a:rPr lang="en-US" sz="1800" dirty="0">
                    <a:latin typeface="Arial" panose="020B0604020202020204" pitchFamily="34" charset="0"/>
                    <a:cs typeface="Arial" panose="020B0604020202020204" pitchFamily="34" charset="0"/>
                  </a:rPr>
                  <a:t>).</a:t>
                </a:r>
              </a:p>
              <a:p>
                <a:pPr lvl="1" algn="just"/>
                <a:r>
                  <a:rPr lang="en-US" sz="1600" dirty="0">
                    <a:latin typeface="Arial" panose="020B0604020202020204" pitchFamily="34" charset="0"/>
                    <a:cs typeface="Arial" panose="020B0604020202020204" pitchFamily="34" charset="0"/>
                  </a:rPr>
                  <a:t>If the receiving node is closer to the water surface (</a:t>
                </a:r>
                <a14:m>
                  <m:oMath xmlns:m="http://schemas.openxmlformats.org/officeDocument/2006/math">
                    <m:sSub>
                      <m:sSubPr>
                        <m:ctrlPr>
                          <a:rPr lang="en-US" sz="1600" i="1">
                            <a:latin typeface="Cambria Math" panose="02040503050406030204" pitchFamily="18" charset="0"/>
                            <a:cs typeface="Arial" panose="020B0604020202020204" pitchFamily="34" charset="0"/>
                          </a:rPr>
                        </m:ctrlPr>
                      </m:sSubPr>
                      <m:e>
                        <m:r>
                          <a:rPr lang="en-US" sz="1600" i="1">
                            <a:latin typeface="Cambria Math" panose="02040503050406030204" pitchFamily="18" charset="0"/>
                            <a:cs typeface="Arial" panose="020B0604020202020204" pitchFamily="34" charset="0"/>
                          </a:rPr>
                          <m:t>𝑑</m:t>
                        </m:r>
                      </m:e>
                      <m:sub>
                        <m:r>
                          <a:rPr lang="en-US" sz="1600" i="1">
                            <a:latin typeface="Cambria Math" panose="02040503050406030204" pitchFamily="18" charset="0"/>
                            <a:cs typeface="Arial" panose="020B0604020202020204" pitchFamily="34" charset="0"/>
                          </a:rPr>
                          <m:t>𝑐</m:t>
                        </m:r>
                      </m:sub>
                    </m:sSub>
                    <m:r>
                      <a:rPr lang="en-IN" sz="1600" b="0" i="1" smtClean="0">
                        <a:latin typeface="Cambria Math" panose="02040503050406030204" pitchFamily="18" charset="0"/>
                        <a:cs typeface="Arial" panose="020B0604020202020204" pitchFamily="34" charset="0"/>
                      </a:rPr>
                      <m:t>&lt;</m:t>
                    </m:r>
                    <m:sSub>
                      <m:sSubPr>
                        <m:ctrlPr>
                          <a:rPr lang="en-IN" sz="1600" b="0" i="1" smtClean="0">
                            <a:latin typeface="Cambria Math" panose="02040503050406030204" pitchFamily="18" charset="0"/>
                            <a:cs typeface="Arial" panose="020B0604020202020204" pitchFamily="34" charset="0"/>
                          </a:rPr>
                        </m:ctrlPr>
                      </m:sSubPr>
                      <m:e>
                        <m:r>
                          <a:rPr lang="en-IN" sz="1600" b="0" i="1" smtClean="0">
                            <a:latin typeface="Cambria Math" panose="02040503050406030204" pitchFamily="18" charset="0"/>
                            <a:cs typeface="Arial" panose="020B0604020202020204" pitchFamily="34" charset="0"/>
                          </a:rPr>
                          <m:t>𝑑</m:t>
                        </m:r>
                      </m:e>
                      <m:sub>
                        <m:r>
                          <a:rPr lang="en-IN" sz="1600" b="0" i="1" smtClean="0">
                            <a:latin typeface="Cambria Math" panose="02040503050406030204" pitchFamily="18" charset="0"/>
                            <a:cs typeface="Arial" panose="020B0604020202020204" pitchFamily="34" charset="0"/>
                          </a:rPr>
                          <m:t>𝑝</m:t>
                        </m:r>
                      </m:sub>
                    </m:sSub>
                  </m:oMath>
                </a14:m>
                <a:r>
                  <a:rPr lang="en-US" sz="1600" dirty="0">
                    <a:latin typeface="Arial" panose="020B0604020202020204" pitchFamily="34" charset="0"/>
                    <a:cs typeface="Arial" panose="020B0604020202020204" pitchFamily="34" charset="0"/>
                  </a:rPr>
                  <a:t>), it considers itself eligible to forward the packet. </a:t>
                </a:r>
              </a:p>
              <a:p>
                <a:pPr lvl="1" algn="just"/>
                <a:r>
                  <a:rPr lang="en-US" sz="1600" dirty="0">
                    <a:latin typeface="Arial" panose="020B0604020202020204" pitchFamily="34" charset="0"/>
                    <a:cs typeface="Arial" panose="020B0604020202020204" pitchFamily="34" charset="0"/>
                  </a:rPr>
                  <a:t>If the receiving node is farther from the surface (</a:t>
                </a:r>
                <a14:m>
                  <m:oMath xmlns:m="http://schemas.openxmlformats.org/officeDocument/2006/math">
                    <m:sSub>
                      <m:sSubPr>
                        <m:ctrlPr>
                          <a:rPr lang="en-US" sz="1600" i="1">
                            <a:latin typeface="Cambria Math" panose="02040503050406030204" pitchFamily="18" charset="0"/>
                            <a:cs typeface="Arial" panose="020B0604020202020204" pitchFamily="34" charset="0"/>
                          </a:rPr>
                        </m:ctrlPr>
                      </m:sSubPr>
                      <m:e>
                        <m:r>
                          <a:rPr lang="en-US" sz="1600" i="1">
                            <a:latin typeface="Cambria Math" panose="02040503050406030204" pitchFamily="18" charset="0"/>
                            <a:cs typeface="Arial" panose="020B0604020202020204" pitchFamily="34" charset="0"/>
                          </a:rPr>
                          <m:t>𝑑</m:t>
                        </m:r>
                      </m:e>
                      <m:sub>
                        <m:r>
                          <a:rPr lang="en-US" sz="1600" i="1">
                            <a:latin typeface="Cambria Math" panose="02040503050406030204" pitchFamily="18" charset="0"/>
                            <a:cs typeface="Arial" panose="020B0604020202020204" pitchFamily="34" charset="0"/>
                          </a:rPr>
                          <m:t>𝑐</m:t>
                        </m:r>
                      </m:sub>
                    </m:sSub>
                    <m:r>
                      <a:rPr lang="en-IN" sz="1600" b="0" i="1" smtClean="0">
                        <a:latin typeface="Cambria Math" panose="02040503050406030204" pitchFamily="18" charset="0"/>
                        <a:cs typeface="Arial" panose="020B0604020202020204" pitchFamily="34" charset="0"/>
                      </a:rPr>
                      <m:t>&gt;</m:t>
                    </m:r>
                    <m:sSub>
                      <m:sSubPr>
                        <m:ctrlPr>
                          <a:rPr lang="en-IN" sz="1600" b="0" i="1" smtClean="0">
                            <a:latin typeface="Cambria Math" panose="02040503050406030204" pitchFamily="18" charset="0"/>
                            <a:cs typeface="Arial" panose="020B0604020202020204" pitchFamily="34" charset="0"/>
                          </a:rPr>
                        </m:ctrlPr>
                      </m:sSubPr>
                      <m:e>
                        <m:r>
                          <a:rPr lang="en-IN" sz="1600" b="0" i="1" smtClean="0">
                            <a:latin typeface="Cambria Math" panose="02040503050406030204" pitchFamily="18" charset="0"/>
                            <a:cs typeface="Arial" panose="020B0604020202020204" pitchFamily="34" charset="0"/>
                          </a:rPr>
                          <m:t>𝑑</m:t>
                        </m:r>
                      </m:e>
                      <m:sub>
                        <m:r>
                          <a:rPr lang="en-IN" sz="1600" b="0" i="1" smtClean="0">
                            <a:latin typeface="Cambria Math" panose="02040503050406030204" pitchFamily="18" charset="0"/>
                            <a:cs typeface="Arial" panose="020B0604020202020204" pitchFamily="34" charset="0"/>
                          </a:rPr>
                          <m:t>𝑝</m:t>
                        </m:r>
                      </m:sub>
                    </m:sSub>
                  </m:oMath>
                </a14:m>
                <a:r>
                  <a:rPr lang="en-US" sz="1600" dirty="0">
                    <a:latin typeface="Arial" panose="020B0604020202020204" pitchFamily="34" charset="0"/>
                    <a:cs typeface="Arial" panose="020B0604020202020204" pitchFamily="34" charset="0"/>
                  </a:rPr>
                  <a:t>) it drops the packet because the packet comes from a node that is already closer to the surface. </a:t>
                </a:r>
              </a:p>
              <a:p>
                <a:pPr algn="just"/>
                <a:r>
                  <a:rPr lang="en-US" sz="1800" dirty="0">
                    <a:latin typeface="Arial" panose="020B0604020202020204" pitchFamily="34" charset="0"/>
                    <a:cs typeface="Arial" panose="020B0604020202020204" pitchFamily="34" charset="0"/>
                  </a:rPr>
                  <a:t>DBR packet header has three fields: Sender ID, Packet Sequence Number, and Depth</a:t>
                </a:r>
              </a:p>
            </p:txBody>
          </p:sp>
        </mc:Choice>
        <mc:Fallback xmlns="">
          <p:sp>
            <p:nvSpPr>
              <p:cNvPr id="3" name="Content Placeholder 2">
                <a:extLst>
                  <a:ext uri="{FF2B5EF4-FFF2-40B4-BE49-F238E27FC236}">
                    <a16:creationId xmlns:a16="http://schemas.microsoft.com/office/drawing/2014/main" id="{8615874F-79CA-D571-108D-06010A1D8BF2}"/>
                  </a:ext>
                </a:extLst>
              </p:cNvPr>
              <p:cNvSpPr>
                <a:spLocks noGrp="1" noRot="1" noChangeAspect="1" noMove="1" noResize="1" noEditPoints="1" noAdjustHandles="1" noChangeArrowheads="1" noChangeShapeType="1" noTextEdit="1"/>
              </p:cNvSpPr>
              <p:nvPr>
                <p:ph idx="1"/>
              </p:nvPr>
            </p:nvSpPr>
            <p:spPr>
              <a:xfrm>
                <a:off x="832711" y="1717872"/>
                <a:ext cx="6727166" cy="3824677"/>
              </a:xfrm>
              <a:blipFill>
                <a:blip r:embed="rId3"/>
                <a:stretch>
                  <a:fillRect l="-453" t="-1276" r="-544"/>
                </a:stretch>
              </a:blipFill>
            </p:spPr>
            <p:txBody>
              <a:bodyPr/>
              <a:lstStyle/>
              <a:p>
                <a:r>
                  <a:rPr lang="en-IN">
                    <a:noFill/>
                  </a:rPr>
                  <a:t> </a:t>
                </a:r>
              </a:p>
            </p:txBody>
          </p:sp>
        </mc:Fallback>
      </mc:AlternateContent>
      <p:pic>
        <p:nvPicPr>
          <p:cNvPr id="4" name="Content Placeholder 4">
            <a:extLst>
              <a:ext uri="{FF2B5EF4-FFF2-40B4-BE49-F238E27FC236}">
                <a16:creationId xmlns:a16="http://schemas.microsoft.com/office/drawing/2014/main" id="{FED26D09-4392-8834-FF53-9D3D2CA33D3B}"/>
              </a:ext>
            </a:extLst>
          </p:cNvPr>
          <p:cNvPicPr>
            <a:picLocks noChangeAspect="1"/>
          </p:cNvPicPr>
          <p:nvPr/>
        </p:nvPicPr>
        <p:blipFill rotWithShape="1">
          <a:blip r:embed="rId4"/>
          <a:srcRect b="28431"/>
          <a:stretch/>
        </p:blipFill>
        <p:spPr>
          <a:xfrm>
            <a:off x="7720579" y="1432428"/>
            <a:ext cx="4223306" cy="1224137"/>
          </a:xfrm>
          <a:prstGeom prst="rect">
            <a:avLst/>
          </a:prstGeom>
        </p:spPr>
      </p:pic>
      <p:pic>
        <p:nvPicPr>
          <p:cNvPr id="30" name="Picture 29" descr="A screenshot of a computer game&#10;&#10;Description automatically generated">
            <a:extLst>
              <a:ext uri="{FF2B5EF4-FFF2-40B4-BE49-F238E27FC236}">
                <a16:creationId xmlns:a16="http://schemas.microsoft.com/office/drawing/2014/main" id="{233D5A3F-6D5B-47E7-0A74-5A93DBE541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9877" y="2789777"/>
            <a:ext cx="4650948" cy="3327645"/>
          </a:xfrm>
          <a:prstGeom prst="rect">
            <a:avLst/>
          </a:prstGeom>
        </p:spPr>
      </p:pic>
      <p:sp>
        <p:nvSpPr>
          <p:cNvPr id="5" name="Slide Number Placeholder 4">
            <a:extLst>
              <a:ext uri="{FF2B5EF4-FFF2-40B4-BE49-F238E27FC236}">
                <a16:creationId xmlns:a16="http://schemas.microsoft.com/office/drawing/2014/main" id="{D0758A5C-5817-800B-1C6C-A15F63930094}"/>
              </a:ext>
            </a:extLst>
          </p:cNvPr>
          <p:cNvSpPr>
            <a:spLocks noGrp="1"/>
          </p:cNvSpPr>
          <p:nvPr>
            <p:ph type="sldNum" sz="quarter" idx="12"/>
          </p:nvPr>
        </p:nvSpPr>
        <p:spPr/>
        <p:txBody>
          <a:bodyPr/>
          <a:lstStyle/>
          <a:p>
            <a:fld id="{DC660FAD-630A-40BB-A0C3-01001DFE1636}" type="slidenum">
              <a:rPr lang="en-IN" smtClean="0"/>
              <a:t>3</a:t>
            </a:fld>
            <a:endParaRPr lang="en-IN" dirty="0"/>
          </a:p>
        </p:txBody>
      </p:sp>
    </p:spTree>
    <p:extLst>
      <p:ext uri="{BB962C8B-B14F-4D97-AF65-F5344CB8AC3E}">
        <p14:creationId xmlns:p14="http://schemas.microsoft.com/office/powerpoint/2010/main" val="41510398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0451B-1D17-DAFD-C8F3-36B6FCB68E2A}"/>
              </a:ext>
            </a:extLst>
          </p:cNvPr>
          <p:cNvSpPr>
            <a:spLocks noGrp="1"/>
          </p:cNvSpPr>
          <p:nvPr>
            <p:ph type="title"/>
          </p:nvPr>
        </p:nvSpPr>
        <p:spPr>
          <a:xfrm>
            <a:off x="838200" y="322595"/>
            <a:ext cx="10515600" cy="1325563"/>
          </a:xfrm>
        </p:spPr>
        <p:txBody>
          <a:bodyPr>
            <a:normAutofit/>
          </a:bodyPr>
          <a:lstStyle/>
          <a:p>
            <a:r>
              <a:rPr lang="en-US" dirty="0">
                <a:latin typeface="Arial" panose="020B0604020202020204" pitchFamily="34" charset="0"/>
                <a:cs typeface="Arial" panose="020B0604020202020204" pitchFamily="34" charset="0"/>
              </a:rPr>
              <a:t>Case 4: If next hop is destination</a:t>
            </a:r>
            <a:endParaRPr lang="en-IN"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84941A52-B035-B751-D7FD-2F8514837AB3}"/>
              </a:ext>
            </a:extLst>
          </p:cNvPr>
          <p:cNvSpPr txBox="1"/>
          <p:nvPr/>
        </p:nvSpPr>
        <p:spPr>
          <a:xfrm>
            <a:off x="711303" y="5165322"/>
            <a:ext cx="4982818" cy="1138773"/>
          </a:xfrm>
          <a:prstGeom prst="rect">
            <a:avLst/>
          </a:prstGeom>
          <a:noFill/>
        </p:spPr>
        <p:txBody>
          <a:bodyPr wrap="square" rtlCol="0">
            <a:spAutoFit/>
          </a:bodyPr>
          <a:lstStyle/>
          <a:p>
            <a:r>
              <a:rPr lang="en-US" sz="1700" dirty="0">
                <a:latin typeface="Arial" panose="020B0604020202020204" pitchFamily="34" charset="0"/>
                <a:cs typeface="Arial" panose="020B0604020202020204" pitchFamily="34" charset="0"/>
              </a:rPr>
              <a:t>N3 is the destination which is in range with source node N1 and is the next hop. </a:t>
            </a:r>
          </a:p>
          <a:p>
            <a:r>
              <a:rPr lang="en-US" sz="1700" dirty="0">
                <a:latin typeface="Arial" panose="020B0604020202020204" pitchFamily="34" charset="0"/>
                <a:cs typeface="Arial" panose="020B0604020202020204" pitchFamily="34" charset="0"/>
              </a:rPr>
              <a:t>N2 is qualified node for forwarding packets. Hence it forwards packets as per its sending time</a:t>
            </a:r>
            <a:endParaRPr lang="en-IN" sz="1700" dirty="0">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243A4891-A615-185A-351D-BBE0829E3130}"/>
              </a:ext>
            </a:extLst>
          </p:cNvPr>
          <p:cNvGrpSpPr/>
          <p:nvPr/>
        </p:nvGrpSpPr>
        <p:grpSpPr>
          <a:xfrm>
            <a:off x="807442" y="1661275"/>
            <a:ext cx="4420203" cy="3094266"/>
            <a:chOff x="470200" y="1569361"/>
            <a:chExt cx="4631189" cy="3992404"/>
          </a:xfrm>
        </p:grpSpPr>
        <p:pic>
          <p:nvPicPr>
            <p:cNvPr id="8" name="Picture 7">
              <a:extLst>
                <a:ext uri="{FF2B5EF4-FFF2-40B4-BE49-F238E27FC236}">
                  <a16:creationId xmlns:a16="http://schemas.microsoft.com/office/drawing/2014/main" id="{AFDF43B3-4CC3-748F-7AE9-BF06CB99377E}"/>
                </a:ext>
              </a:extLst>
            </p:cNvPr>
            <p:cNvPicPr>
              <a:picLocks noChangeAspect="1"/>
            </p:cNvPicPr>
            <p:nvPr/>
          </p:nvPicPr>
          <p:blipFill>
            <a:blip r:embed="rId3"/>
            <a:stretch>
              <a:fillRect/>
            </a:stretch>
          </p:blipFill>
          <p:spPr>
            <a:xfrm>
              <a:off x="470200" y="1569361"/>
              <a:ext cx="4631189" cy="3992404"/>
            </a:xfrm>
            <a:prstGeom prst="rect">
              <a:avLst/>
            </a:prstGeom>
          </p:spPr>
        </p:pic>
        <p:sp>
          <p:nvSpPr>
            <p:cNvPr id="7" name="TextBox 6">
              <a:extLst>
                <a:ext uri="{FF2B5EF4-FFF2-40B4-BE49-F238E27FC236}">
                  <a16:creationId xmlns:a16="http://schemas.microsoft.com/office/drawing/2014/main" id="{3CC37CFE-EF07-6392-949D-6448112DE5E5}"/>
                </a:ext>
              </a:extLst>
            </p:cNvPr>
            <p:cNvSpPr txBox="1"/>
            <p:nvPr/>
          </p:nvSpPr>
          <p:spPr>
            <a:xfrm>
              <a:off x="2979802" y="2144278"/>
              <a:ext cx="1333138" cy="231536"/>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N3(30,30,-40)</a:t>
              </a:r>
              <a:endParaRPr lang="en-IN" sz="12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8F39B553-2196-CBAB-3092-E9D9CA6C3DA6}"/>
                </a:ext>
              </a:extLst>
            </p:cNvPr>
            <p:cNvSpPr txBox="1"/>
            <p:nvPr/>
          </p:nvSpPr>
          <p:spPr>
            <a:xfrm>
              <a:off x="2585109" y="2555921"/>
              <a:ext cx="1187524" cy="231536"/>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N2(10,40,-60)</a:t>
              </a:r>
              <a:endParaRPr lang="en-IN" sz="1200"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4D0D7325-05AB-8E49-A335-746102A60E37}"/>
                </a:ext>
              </a:extLst>
            </p:cNvPr>
            <p:cNvSpPr txBox="1"/>
            <p:nvPr/>
          </p:nvSpPr>
          <p:spPr>
            <a:xfrm>
              <a:off x="2788933" y="3185723"/>
              <a:ext cx="1333138" cy="231536"/>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N1(20,60,-100)</a:t>
              </a:r>
              <a:endParaRPr lang="en-IN" sz="12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A58D9840-F3E3-1906-BEFA-FA2CBAD8B950}"/>
                </a:ext>
              </a:extLst>
            </p:cNvPr>
            <p:cNvSpPr txBox="1"/>
            <p:nvPr/>
          </p:nvSpPr>
          <p:spPr>
            <a:xfrm>
              <a:off x="2979801" y="3597367"/>
              <a:ext cx="1333139" cy="231536"/>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N4(27,70,-120)</a:t>
              </a:r>
              <a:endParaRPr lang="en-IN" sz="1200" dirty="0">
                <a:latin typeface="Arial" panose="020B0604020202020204" pitchFamily="34" charset="0"/>
                <a:cs typeface="Arial" panose="020B0604020202020204" pitchFamily="34" charset="0"/>
              </a:endParaRPr>
            </a:p>
          </p:txBody>
        </p:sp>
      </p:grpSp>
      <p:sp>
        <p:nvSpPr>
          <p:cNvPr id="9" name="TextBox 8">
            <a:extLst>
              <a:ext uri="{FF2B5EF4-FFF2-40B4-BE49-F238E27FC236}">
                <a16:creationId xmlns:a16="http://schemas.microsoft.com/office/drawing/2014/main" id="{E16F469F-0114-80C3-0165-6AA25EF6CF11}"/>
              </a:ext>
            </a:extLst>
          </p:cNvPr>
          <p:cNvSpPr txBox="1"/>
          <p:nvPr/>
        </p:nvSpPr>
        <p:spPr>
          <a:xfrm>
            <a:off x="8110776" y="4750585"/>
            <a:ext cx="2700815" cy="338554"/>
          </a:xfrm>
          <a:prstGeom prst="rect">
            <a:avLst/>
          </a:prstGeom>
          <a:noFill/>
        </p:spPr>
        <p:txBody>
          <a:bodyPr wrap="square" rtlCol="0">
            <a:spAutoFit/>
          </a:bodyPr>
          <a:lstStyle/>
          <a:p>
            <a:r>
              <a:rPr lang="en-US" sz="1600" dirty="0">
                <a:solidFill>
                  <a:schemeClr val="accent1"/>
                </a:solidFill>
                <a:latin typeface="Arial" panose="020B0604020202020204" pitchFamily="34" charset="0"/>
                <a:cs typeface="Arial" panose="020B0604020202020204" pitchFamily="34" charset="0"/>
              </a:rPr>
              <a:t>Scenario created in NetSim</a:t>
            </a:r>
            <a:endParaRPr lang="en-IN" sz="1600" dirty="0">
              <a:solidFill>
                <a:schemeClr val="accent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FD3B7DE8-FD1C-9FE0-6EC6-D52C7C57F06A}"/>
              </a:ext>
            </a:extLst>
          </p:cNvPr>
          <p:cNvSpPr txBox="1"/>
          <p:nvPr/>
        </p:nvSpPr>
        <p:spPr>
          <a:xfrm>
            <a:off x="2042304" y="4647058"/>
            <a:ext cx="2700815" cy="338554"/>
          </a:xfrm>
          <a:prstGeom prst="rect">
            <a:avLst/>
          </a:prstGeom>
          <a:noFill/>
        </p:spPr>
        <p:txBody>
          <a:bodyPr wrap="square" rtlCol="0">
            <a:spAutoFit/>
          </a:bodyPr>
          <a:lstStyle/>
          <a:p>
            <a:r>
              <a:rPr lang="en-US" sz="1600" dirty="0">
                <a:solidFill>
                  <a:schemeClr val="accent1"/>
                </a:solidFill>
                <a:latin typeface="Arial" panose="020B0604020202020204" pitchFamily="34" charset="0"/>
                <a:cs typeface="Arial" panose="020B0604020202020204" pitchFamily="34" charset="0"/>
              </a:rPr>
              <a:t>Scenario of interest</a:t>
            </a:r>
            <a:endParaRPr lang="en-IN" sz="1600" dirty="0">
              <a:solidFill>
                <a:schemeClr val="accent1"/>
              </a:solidFill>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28C8AEFE-BD37-4654-DD83-941890EE45C3}"/>
              </a:ext>
            </a:extLst>
          </p:cNvPr>
          <p:cNvSpPr>
            <a:spLocks noGrp="1"/>
          </p:cNvSpPr>
          <p:nvPr>
            <p:ph type="sldNum" sz="quarter" idx="12"/>
          </p:nvPr>
        </p:nvSpPr>
        <p:spPr/>
        <p:txBody>
          <a:bodyPr/>
          <a:lstStyle/>
          <a:p>
            <a:fld id="{DC660FAD-630A-40BB-A0C3-01001DFE1636}" type="slidenum">
              <a:rPr lang="en-IN" smtClean="0"/>
              <a:t>30</a:t>
            </a:fld>
            <a:endParaRPr lang="en-IN" dirty="0"/>
          </a:p>
        </p:txBody>
      </p:sp>
      <p:sp>
        <p:nvSpPr>
          <p:cNvPr id="6" name="TextBox 5">
            <a:extLst>
              <a:ext uri="{FF2B5EF4-FFF2-40B4-BE49-F238E27FC236}">
                <a16:creationId xmlns:a16="http://schemas.microsoft.com/office/drawing/2014/main" id="{861EF21E-B690-E856-9900-B592F6D2DCC5}"/>
              </a:ext>
            </a:extLst>
          </p:cNvPr>
          <p:cNvSpPr txBox="1"/>
          <p:nvPr/>
        </p:nvSpPr>
        <p:spPr>
          <a:xfrm>
            <a:off x="7882799" y="5167147"/>
            <a:ext cx="3122086"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Largest Tx-Rx pair is (N2,N4)</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Slot length = 77336 µs</a:t>
            </a:r>
            <a:endParaRPr lang="en-IN" sz="1600" dirty="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73D9DB74-2CE6-7BE7-91D1-8C482E7A29AE}"/>
              </a:ext>
            </a:extLst>
          </p:cNvPr>
          <p:cNvPicPr>
            <a:picLocks noChangeAspect="1"/>
          </p:cNvPicPr>
          <p:nvPr/>
        </p:nvPicPr>
        <p:blipFill>
          <a:blip r:embed="rId4"/>
          <a:stretch>
            <a:fillRect/>
          </a:stretch>
        </p:blipFill>
        <p:spPr>
          <a:xfrm>
            <a:off x="6525623" y="1648158"/>
            <a:ext cx="5291676" cy="3091375"/>
          </a:xfrm>
          <a:prstGeom prst="rect">
            <a:avLst/>
          </a:prstGeom>
        </p:spPr>
      </p:pic>
    </p:spTree>
    <p:extLst>
      <p:ext uri="{BB962C8B-B14F-4D97-AF65-F5344CB8AC3E}">
        <p14:creationId xmlns:p14="http://schemas.microsoft.com/office/powerpoint/2010/main" val="39557087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0DBDC-B3EA-5C71-0160-825AA2AB4C3B}"/>
              </a:ext>
            </a:extLst>
          </p:cNvPr>
          <p:cNvSpPr>
            <a:spLocks noGrp="1"/>
          </p:cNvSpPr>
          <p:nvPr>
            <p:ph type="title"/>
          </p:nvPr>
        </p:nvSpPr>
        <p:spPr>
          <a:xfrm>
            <a:off x="838200" y="365125"/>
            <a:ext cx="10515600" cy="1174917"/>
          </a:xfrm>
        </p:spPr>
        <p:txBody>
          <a:bodyPr/>
          <a:lstStyle/>
          <a:p>
            <a:r>
              <a:rPr lang="en-US" dirty="0">
                <a:latin typeface="Arial" panose="020B0604020202020204" pitchFamily="34" charset="0"/>
                <a:cs typeface="Arial" panose="020B0604020202020204" pitchFamily="34" charset="0"/>
              </a:rPr>
              <a:t>NetSim</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Results</a:t>
            </a:r>
            <a:endParaRPr lang="en-IN"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C3F9BBA4-4582-06AD-477B-1C53E9D4A5A0}"/>
              </a:ext>
            </a:extLst>
          </p:cNvPr>
          <p:cNvSpPr txBox="1"/>
          <p:nvPr/>
        </p:nvSpPr>
        <p:spPr>
          <a:xfrm>
            <a:off x="1136625" y="3637642"/>
            <a:ext cx="9180871" cy="1923604"/>
          </a:xfrm>
          <a:prstGeom prst="rect">
            <a:avLst/>
          </a:prstGeom>
          <a:noFill/>
        </p:spPr>
        <p:txBody>
          <a:bodyPr wrap="square" rtlCol="0">
            <a:spAutoFit/>
          </a:bodyPr>
          <a:lstStyle/>
          <a:p>
            <a:pPr marL="285750" indent="-285750">
              <a:buFont typeface="Arial" panose="020B0604020202020204" pitchFamily="34" charset="0"/>
              <a:buChar char="•"/>
            </a:pPr>
            <a:r>
              <a:rPr lang="en-US" sz="1700" dirty="0">
                <a:latin typeface="Arial" panose="020B0604020202020204" pitchFamily="34" charset="0"/>
                <a:cs typeface="Arial" panose="020B0604020202020204" pitchFamily="34" charset="0"/>
              </a:rPr>
              <a:t>N1 transmits 100 packets. Receives 99 packets from neighbor nodes and drops 99 packets which is an unqualified node drop.</a:t>
            </a:r>
          </a:p>
          <a:p>
            <a:pPr marL="285750" indent="-285750">
              <a:buFont typeface="Arial" panose="020B0604020202020204" pitchFamily="34" charset="0"/>
              <a:buChar char="•"/>
            </a:pPr>
            <a:r>
              <a:rPr lang="en-US" sz="1700" dirty="0">
                <a:latin typeface="Arial" panose="020B0604020202020204" pitchFamily="34" charset="0"/>
                <a:cs typeface="Arial" panose="020B0604020202020204" pitchFamily="34" charset="0"/>
              </a:rPr>
              <a:t>N3 is the destination which receives 187 packets, and 87 packets are duplicate packets received which are dropped.</a:t>
            </a:r>
          </a:p>
          <a:p>
            <a:pPr marL="285750" indent="-285750">
              <a:buFont typeface="Arial" panose="020B0604020202020204" pitchFamily="34" charset="0"/>
              <a:buChar char="•"/>
            </a:pPr>
            <a:r>
              <a:rPr lang="en-US" sz="1700" dirty="0">
                <a:latin typeface="Arial" panose="020B0604020202020204" pitchFamily="34" charset="0"/>
                <a:cs typeface="Arial" panose="020B0604020202020204" pitchFamily="34" charset="0"/>
              </a:rPr>
              <a:t>Since N2 is a qualified node from transmission it transmits packets as per scheduled sending time. It receives 100 packets and forwards 100 packets.</a:t>
            </a:r>
          </a:p>
          <a:p>
            <a:pPr marL="285750" indent="-285750">
              <a:buFont typeface="Arial" panose="020B0604020202020204" pitchFamily="34" charset="0"/>
              <a:buChar char="•"/>
            </a:pPr>
            <a:r>
              <a:rPr lang="en-US" sz="1700" dirty="0">
                <a:latin typeface="Arial" panose="020B0604020202020204" pitchFamily="34" charset="0"/>
                <a:cs typeface="Arial" panose="020B0604020202020204" pitchFamily="34" charset="0"/>
              </a:rPr>
              <a:t>N4 receives 187 packets and drops all the packet since it is an unqualified node.</a:t>
            </a:r>
            <a:endParaRPr lang="en-IN" sz="1700"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1538D8E6-165B-FA5F-B8C4-745932CDD456}"/>
              </a:ext>
            </a:extLst>
          </p:cNvPr>
          <p:cNvSpPr>
            <a:spLocks noGrp="1"/>
          </p:cNvSpPr>
          <p:nvPr>
            <p:ph type="sldNum" sz="quarter" idx="12"/>
          </p:nvPr>
        </p:nvSpPr>
        <p:spPr/>
        <p:txBody>
          <a:bodyPr/>
          <a:lstStyle/>
          <a:p>
            <a:fld id="{DC660FAD-630A-40BB-A0C3-01001DFE1636}" type="slidenum">
              <a:rPr lang="en-IN" smtClean="0"/>
              <a:t>31</a:t>
            </a:fld>
            <a:endParaRPr lang="en-IN" dirty="0"/>
          </a:p>
        </p:txBody>
      </p:sp>
      <p:pic>
        <p:nvPicPr>
          <p:cNvPr id="7" name="Content Placeholder 6">
            <a:extLst>
              <a:ext uri="{FF2B5EF4-FFF2-40B4-BE49-F238E27FC236}">
                <a16:creationId xmlns:a16="http://schemas.microsoft.com/office/drawing/2014/main" id="{30D11E33-5C75-84D1-2C33-87FA2BF0149A}"/>
              </a:ext>
            </a:extLst>
          </p:cNvPr>
          <p:cNvPicPr>
            <a:picLocks noGrp="1" noChangeAspect="1"/>
          </p:cNvPicPr>
          <p:nvPr>
            <p:ph idx="1"/>
          </p:nvPr>
        </p:nvPicPr>
        <p:blipFill>
          <a:blip r:embed="rId2"/>
          <a:stretch>
            <a:fillRect/>
          </a:stretch>
        </p:blipFill>
        <p:spPr>
          <a:xfrm>
            <a:off x="1136625" y="1909165"/>
            <a:ext cx="9180872" cy="1359354"/>
          </a:xfrm>
        </p:spPr>
      </p:pic>
    </p:spTree>
    <p:extLst>
      <p:ext uri="{BB962C8B-B14F-4D97-AF65-F5344CB8AC3E}">
        <p14:creationId xmlns:p14="http://schemas.microsoft.com/office/powerpoint/2010/main" val="877116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AE22B-A8E7-B50D-9368-FBC23D7FA03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Observation</a:t>
            </a:r>
            <a:endParaRPr lang="en-IN"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6F83A1-D305-52CD-6735-66A0B971A700}"/>
                  </a:ext>
                </a:extLst>
              </p:cNvPr>
              <p:cNvSpPr>
                <a:spLocks noGrp="1"/>
              </p:cNvSpPr>
              <p:nvPr>
                <p:ph idx="1"/>
              </p:nvPr>
            </p:nvSpPr>
            <p:spPr>
              <a:xfrm>
                <a:off x="1009132" y="1690688"/>
                <a:ext cx="9779944" cy="2028071"/>
              </a:xfrm>
            </p:spPr>
            <p:txBody>
              <a:bodyPr>
                <a:normAutofit fontScale="85000" lnSpcReduction="20000"/>
              </a:bodyPr>
              <a:lstStyle/>
              <a:p>
                <a:r>
                  <a:rPr lang="en-US" sz="2000" dirty="0">
                    <a:latin typeface="Arial" panose="020B0604020202020204" pitchFamily="34" charset="0"/>
                    <a:cs typeface="Arial" panose="020B0604020202020204" pitchFamily="34" charset="0"/>
                  </a:rPr>
                  <a:t>N1 broadcasts packet at 0sec.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𝑝</m:t>
                        </m:r>
                      </m:sub>
                    </m:sSub>
                    <m:r>
                      <a:rPr lang="en-US" sz="2000" b="0" i="1" smtClean="0">
                        <a:latin typeface="Cambria Math" panose="02040503050406030204" pitchFamily="18" charset="0"/>
                      </a:rPr>
                      <m:t>=100</m:t>
                    </m:r>
                    <m:r>
                      <a:rPr lang="en-US" sz="2000" b="0" i="1" smtClean="0">
                        <a:latin typeface="Cambria Math" panose="02040503050406030204" pitchFamily="18" charset="0"/>
                      </a:rPr>
                      <m:t>𝑚</m:t>
                    </m:r>
                    <m:r>
                      <a:rPr lang="en-US" sz="2000" b="0" i="1" smtClean="0">
                        <a:latin typeface="Cambria Math" panose="02040503050406030204" pitchFamily="18" charset="0"/>
                      </a:rPr>
                      <m:t>)</m:t>
                    </m:r>
                  </m:oMath>
                </a14:m>
                <a:endParaRPr lang="en-US" sz="2000" dirty="0">
                  <a:latin typeface="Arial" panose="020B0604020202020204" pitchFamily="34" charset="0"/>
                  <a:cs typeface="Arial" panose="020B0604020202020204" pitchFamily="34" charset="0"/>
                </a:endParaRPr>
              </a:p>
              <a:p>
                <a:pPr lvl="1"/>
                <a:r>
                  <a:rPr lang="en-US" sz="1900" dirty="0">
                    <a:latin typeface="Arial" panose="020B0604020202020204" pitchFamily="34" charset="0"/>
                    <a:cs typeface="Arial" panose="020B0604020202020204" pitchFamily="34" charset="0"/>
                  </a:rPr>
                  <a:t>N2 receives packet from N1 at </a:t>
                </a:r>
                <a14:m>
                  <m:oMath xmlns:m="http://schemas.openxmlformats.org/officeDocument/2006/math">
                    <m:r>
                      <a:rPr lang="en-US" sz="1900" b="0" i="1" dirty="0" smtClean="0">
                        <a:latin typeface="Cambria Math" panose="02040503050406030204" pitchFamily="18" charset="0"/>
                        <a:cs typeface="Arial" panose="020B0604020202020204" pitchFamily="34" charset="0"/>
                      </a:rPr>
                      <m:t>61750.5µ</m:t>
                    </m:r>
                    <m:r>
                      <a:rPr lang="en-US" sz="1900" b="0" i="1" dirty="0" smtClean="0">
                        <a:latin typeface="Cambria Math" panose="02040503050406030204" pitchFamily="18" charset="0"/>
                        <a:cs typeface="Arial" panose="020B0604020202020204" pitchFamily="34" charset="0"/>
                      </a:rPr>
                      <m:t>𝑠</m:t>
                    </m:r>
                  </m:oMath>
                </a14:m>
                <a:r>
                  <a:rPr lang="en-US" sz="1900" dirty="0">
                    <a:latin typeface="Arial" panose="020B0604020202020204" pitchFamily="34" charset="0"/>
                    <a:cs typeface="Arial" panose="020B0604020202020204" pitchFamily="34" charset="0"/>
                  </a:rPr>
                  <a:t> . [Qualified Node]. Send time = </a:t>
                </a:r>
                <a14:m>
                  <m:oMath xmlns:m="http://schemas.openxmlformats.org/officeDocument/2006/math">
                    <m:r>
                      <a:rPr lang="en-US" sz="1900" b="0" i="0" dirty="0" smtClean="0">
                        <a:latin typeface="Cambria Math" panose="02040503050406030204" pitchFamily="18" charset="0"/>
                        <a:cs typeface="Arial" panose="020B0604020202020204" pitchFamily="34" charset="0"/>
                      </a:rPr>
                      <m:t>861750.50</m:t>
                    </m:r>
                    <m:r>
                      <a:rPr lang="en-US" sz="1900" b="0" i="1" dirty="0" smtClean="0">
                        <a:latin typeface="Cambria Math" panose="02040503050406030204" pitchFamily="18" charset="0"/>
                        <a:cs typeface="Arial" panose="020B0604020202020204" pitchFamily="34" charset="0"/>
                      </a:rPr>
                      <m:t>µ</m:t>
                    </m:r>
                    <m:r>
                      <a:rPr lang="en-US" sz="1900" b="0" i="1" dirty="0" smtClean="0">
                        <a:latin typeface="Cambria Math" panose="02040503050406030204" pitchFamily="18" charset="0"/>
                        <a:cs typeface="Arial" panose="020B0604020202020204" pitchFamily="34" charset="0"/>
                      </a:rPr>
                      <m:t>𝑠</m:t>
                    </m:r>
                  </m:oMath>
                </a14:m>
                <a:r>
                  <a:rPr lang="en-US" sz="1900" dirty="0">
                    <a:latin typeface="Arial" panose="020B0604020202020204" pitchFamily="34" charset="0"/>
                    <a:cs typeface="Arial" panose="020B0604020202020204" pitchFamily="34" charset="0"/>
                  </a:rPr>
                  <a:t>. </a:t>
                </a:r>
              </a:p>
              <a:p>
                <a:pPr lvl="1"/>
                <a:r>
                  <a:rPr lang="en-US" sz="1900" dirty="0">
                    <a:latin typeface="Arial" panose="020B0604020202020204" pitchFamily="34" charset="0"/>
                    <a:cs typeface="Arial" panose="020B0604020202020204" pitchFamily="34" charset="0"/>
                  </a:rPr>
                  <a:t>N4 receives packet from N1 at </a:t>
                </a:r>
                <a14:m>
                  <m:oMath xmlns:m="http://schemas.openxmlformats.org/officeDocument/2006/math">
                    <m:r>
                      <a:rPr lang="en-US" sz="1900" i="1" dirty="0">
                        <a:latin typeface="Cambria Math" panose="02040503050406030204" pitchFamily="18" charset="0"/>
                      </a:rPr>
                      <m:t>4</m:t>
                    </m:r>
                    <m:r>
                      <a:rPr lang="en-US" sz="1900" b="0" i="1" dirty="0" smtClean="0">
                        <a:latin typeface="Cambria Math" panose="02040503050406030204" pitchFamily="18" charset="0"/>
                      </a:rPr>
                      <m:t>6820.49</m:t>
                    </m:r>
                    <m:r>
                      <a:rPr lang="en-US" sz="1900" b="0" i="1" dirty="0" smtClean="0">
                        <a:latin typeface="Cambria Math" panose="02040503050406030204" pitchFamily="18" charset="0"/>
                        <a:cs typeface="Arial" panose="020B0604020202020204" pitchFamily="34" charset="0"/>
                      </a:rPr>
                      <m:t>µ</m:t>
                    </m:r>
                    <m:r>
                      <a:rPr lang="en-US" sz="1900" b="0" i="1" dirty="0" smtClean="0">
                        <a:latin typeface="Cambria Math" panose="02040503050406030204" pitchFamily="18" charset="0"/>
                        <a:cs typeface="Arial" panose="020B0604020202020204" pitchFamily="34" charset="0"/>
                      </a:rPr>
                      <m:t>𝑠</m:t>
                    </m:r>
                  </m:oMath>
                </a14:m>
                <a:r>
                  <a:rPr lang="en-US" sz="1900" dirty="0">
                    <a:latin typeface="Arial" panose="020B0604020202020204" pitchFamily="34" charset="0"/>
                    <a:cs typeface="Arial" panose="020B0604020202020204" pitchFamily="34" charset="0"/>
                  </a:rPr>
                  <a:t> [ not a qualified node] packet dropped.</a:t>
                </a:r>
              </a:p>
              <a:p>
                <a:pPr lvl="1"/>
                <a:r>
                  <a:rPr lang="en-US" sz="1900" dirty="0">
                    <a:latin typeface="Arial" panose="020B0604020202020204" pitchFamily="34" charset="0"/>
                    <a:cs typeface="Arial" panose="020B0604020202020204" pitchFamily="34" charset="0"/>
                  </a:rPr>
                  <a:t>Since next hop is destination node N3 it receives packet at </a:t>
                </a:r>
                <a14:m>
                  <m:oMath xmlns:m="http://schemas.openxmlformats.org/officeDocument/2006/math">
                    <m:r>
                      <a:rPr lang="en-US" sz="1900" b="0" i="0" dirty="0" smtClean="0">
                        <a:latin typeface="Cambria Math" panose="02040503050406030204" pitchFamily="18" charset="0"/>
                        <a:cs typeface="Arial" panose="020B0604020202020204" pitchFamily="34" charset="0"/>
                      </a:rPr>
                      <m:t>76415.</m:t>
                    </m:r>
                    <m:r>
                      <a:rPr lang="en-US" sz="1900" b="0" i="1" dirty="0" smtClean="0">
                        <a:latin typeface="Cambria Math" panose="02040503050406030204" pitchFamily="18" charset="0"/>
                        <a:cs typeface="Arial" panose="020B0604020202020204" pitchFamily="34" charset="0"/>
                      </a:rPr>
                      <m:t>53µ</m:t>
                    </m:r>
                    <m:r>
                      <a:rPr lang="en-US" sz="1900" b="0" i="1" dirty="0" smtClean="0">
                        <a:latin typeface="Cambria Math" panose="02040503050406030204" pitchFamily="18" charset="0"/>
                        <a:cs typeface="Arial" panose="020B0604020202020204" pitchFamily="34" charset="0"/>
                      </a:rPr>
                      <m:t>𝑠</m:t>
                    </m:r>
                  </m:oMath>
                </a14:m>
                <a:r>
                  <a:rPr lang="en-US" sz="19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N2 is the qualified node which forwards packet at </a:t>
                </a:r>
                <a14:m>
                  <m:oMath xmlns:m="http://schemas.openxmlformats.org/officeDocument/2006/math">
                    <m:r>
                      <a:rPr lang="en-US" sz="2000" b="0" i="0" dirty="0" smtClean="0">
                        <a:latin typeface="Cambria Math" panose="02040503050406030204" pitchFamily="18" charset="0"/>
                        <a:cs typeface="Arial" panose="020B0604020202020204" pitchFamily="34" charset="0"/>
                      </a:rPr>
                      <m:t>861750.50</m:t>
                    </m:r>
                    <m:r>
                      <a:rPr lang="en-US" sz="2000" b="0" i="1" dirty="0" smtClean="0">
                        <a:latin typeface="Cambria Math" panose="02040503050406030204" pitchFamily="18" charset="0"/>
                        <a:cs typeface="Arial" panose="020B0604020202020204" pitchFamily="34" charset="0"/>
                      </a:rPr>
                      <m:t>µ</m:t>
                    </m:r>
                    <m:r>
                      <a:rPr lang="en-US" sz="2000" i="1" dirty="0" smtClean="0">
                        <a:latin typeface="Cambria Math" panose="02040503050406030204" pitchFamily="18" charset="0"/>
                        <a:cs typeface="Arial" panose="020B0604020202020204" pitchFamily="34" charset="0"/>
                      </a:rPr>
                      <m:t>𝑠</m:t>
                    </m:r>
                  </m:oMath>
                </a14:m>
                <a:r>
                  <a:rPr lang="en-US" sz="2000" dirty="0">
                    <a:latin typeface="Arial" panose="020B0604020202020204" pitchFamily="34" charset="0"/>
                    <a:cs typeface="Arial" panose="020B0604020202020204" pitchFamily="34" charset="0"/>
                  </a:rPr>
                  <a:t>. Depth is updated.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𝑝</m:t>
                        </m:r>
                      </m:sub>
                    </m:sSub>
                    <m:r>
                      <a:rPr lang="en-US" sz="2000" b="0" i="1" smtClean="0">
                        <a:latin typeface="Cambria Math" panose="02040503050406030204" pitchFamily="18" charset="0"/>
                      </a:rPr>
                      <m:t>=60</m:t>
                    </m:r>
                    <m:r>
                      <a:rPr lang="en-US" sz="2000" b="0" i="1" smtClean="0">
                        <a:latin typeface="Cambria Math" panose="02040503050406030204" pitchFamily="18" charset="0"/>
                      </a:rPr>
                      <m:t>𝑚</m:t>
                    </m:r>
                    <m:r>
                      <a:rPr lang="en-US" sz="2000" b="0" i="1" smtClean="0">
                        <a:latin typeface="Cambria Math" panose="02040503050406030204" pitchFamily="18" charset="0"/>
                      </a:rPr>
                      <m:t>)</m:t>
                    </m:r>
                  </m:oMath>
                </a14:m>
                <a:endParaRPr lang="en-US" sz="2000" b="0" dirty="0">
                  <a:latin typeface="Arial" panose="020B0604020202020204" pitchFamily="34" charset="0"/>
                  <a:cs typeface="Arial" panose="020B0604020202020204" pitchFamily="34" charset="0"/>
                </a:endParaRPr>
              </a:p>
              <a:p>
                <a:pPr lvl="1"/>
                <a:r>
                  <a:rPr lang="en-US" sz="1900" dirty="0">
                    <a:latin typeface="Arial" panose="020B0604020202020204" pitchFamily="34" charset="0"/>
                    <a:cs typeface="Arial" panose="020B0604020202020204" pitchFamily="34" charset="0"/>
                  </a:rPr>
                  <a:t>N3 receives packet at </a:t>
                </a:r>
                <a14:m>
                  <m:oMath xmlns:m="http://schemas.openxmlformats.org/officeDocument/2006/math">
                    <m:r>
                      <a:rPr lang="en-US" sz="1900" i="1" dirty="0">
                        <a:latin typeface="Cambria Math" panose="02040503050406030204" pitchFamily="18" charset="0"/>
                      </a:rPr>
                      <m:t>9</m:t>
                    </m:r>
                    <m:r>
                      <a:rPr lang="en-US" sz="1900" b="0" i="1" dirty="0" smtClean="0">
                        <a:latin typeface="Cambria Math" panose="02040503050406030204" pitchFamily="18" charset="0"/>
                      </a:rPr>
                      <m:t>79232</m:t>
                    </m:r>
                    <m:r>
                      <a:rPr lang="en-US" sz="1900" i="1" dirty="0" smtClean="0">
                        <a:latin typeface="Cambria Math" panose="02040503050406030204" pitchFamily="18" charset="0"/>
                        <a:cs typeface="Arial" panose="020B0604020202020204" pitchFamily="34" charset="0"/>
                      </a:rPr>
                      <m:t>µ</m:t>
                    </m:r>
                    <m:r>
                      <a:rPr lang="en-US" sz="1900" i="1" dirty="0" smtClean="0">
                        <a:latin typeface="Cambria Math" panose="02040503050406030204" pitchFamily="18" charset="0"/>
                        <a:cs typeface="Arial" panose="020B0604020202020204" pitchFamily="34" charset="0"/>
                      </a:rPr>
                      <m:t>𝑠</m:t>
                    </m:r>
                    <m:r>
                      <a:rPr lang="en-US" sz="1900" b="0" i="1" dirty="0" smtClean="0">
                        <a:latin typeface="Cambria Math" panose="02040503050406030204" pitchFamily="18" charset="0"/>
                        <a:cs typeface="Arial" panose="020B0604020202020204" pitchFamily="34" charset="0"/>
                      </a:rPr>
                      <m:t>.</m:t>
                    </m:r>
                  </m:oMath>
                </a14:m>
                <a:r>
                  <a:rPr lang="en-US" sz="1900" dirty="0">
                    <a:latin typeface="Arial" panose="020B0604020202020204" pitchFamily="34" charset="0"/>
                    <a:cs typeface="Arial" panose="020B0604020202020204" pitchFamily="34" charset="0"/>
                  </a:rPr>
                  <a:t> As packets have already reached destination node from N1 at </a:t>
                </a:r>
                <a14:m>
                  <m:oMath xmlns:m="http://schemas.openxmlformats.org/officeDocument/2006/math">
                    <m:r>
                      <a:rPr lang="en-US" sz="1900" i="1" dirty="0">
                        <a:latin typeface="Cambria Math" panose="02040503050406030204" pitchFamily="18" charset="0"/>
                      </a:rPr>
                      <m:t>7</m:t>
                    </m:r>
                    <m:r>
                      <a:rPr lang="en-US" sz="1900" b="0" i="1" dirty="0" smtClean="0">
                        <a:latin typeface="Cambria Math" panose="02040503050406030204" pitchFamily="18" charset="0"/>
                      </a:rPr>
                      <m:t>6415</m:t>
                    </m:r>
                    <m:r>
                      <a:rPr lang="en-US" sz="1900" i="1" dirty="0" smtClean="0">
                        <a:latin typeface="Cambria Math" panose="02040503050406030204" pitchFamily="18" charset="0"/>
                        <a:cs typeface="Arial" panose="020B0604020202020204" pitchFamily="34" charset="0"/>
                      </a:rPr>
                      <m:t>.53µ</m:t>
                    </m:r>
                    <m:r>
                      <a:rPr lang="en-US" sz="1900" i="1" dirty="0" smtClean="0">
                        <a:latin typeface="Cambria Math" panose="02040503050406030204" pitchFamily="18" charset="0"/>
                        <a:cs typeface="Arial" panose="020B0604020202020204" pitchFamily="34" charset="0"/>
                      </a:rPr>
                      <m:t>𝑠</m:t>
                    </m:r>
                  </m:oMath>
                </a14:m>
                <a:r>
                  <a:rPr lang="en-US" sz="1900" dirty="0">
                    <a:latin typeface="Arial" panose="020B0604020202020204" pitchFamily="34" charset="0"/>
                    <a:cs typeface="Arial" panose="020B0604020202020204" pitchFamily="34" charset="0"/>
                  </a:rPr>
                  <a:t>, duplicate packets are dropped.</a:t>
                </a:r>
              </a:p>
              <a:p>
                <a:pPr lvl="1"/>
                <a:endParaRPr lang="en-US" dirty="0">
                  <a:latin typeface="Arial" panose="020B0604020202020204" pitchFamily="34" charset="0"/>
                  <a:cs typeface="Arial" panose="020B0604020202020204" pitchFamily="34" charset="0"/>
                </a:endParaRPr>
              </a:p>
              <a:p>
                <a:pPr lvl="1"/>
                <a:endParaRPr lang="en-IN"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A06F83A1-D305-52CD-6735-66A0B971A700}"/>
                  </a:ext>
                </a:extLst>
              </p:cNvPr>
              <p:cNvSpPr>
                <a:spLocks noGrp="1" noRot="1" noChangeAspect="1" noMove="1" noResize="1" noEditPoints="1" noAdjustHandles="1" noChangeArrowheads="1" noChangeShapeType="1" noTextEdit="1"/>
              </p:cNvSpPr>
              <p:nvPr>
                <p:ph idx="1"/>
              </p:nvPr>
            </p:nvSpPr>
            <p:spPr>
              <a:xfrm>
                <a:off x="1009132" y="1690688"/>
                <a:ext cx="9779944" cy="2028071"/>
              </a:xfrm>
              <a:blipFill>
                <a:blip r:embed="rId2"/>
                <a:stretch>
                  <a:fillRect l="-312" t="-3003"/>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258CC860-DE19-BFDA-42F3-7A192DDED43B}"/>
              </a:ext>
            </a:extLst>
          </p:cNvPr>
          <p:cNvSpPr>
            <a:spLocks noGrp="1"/>
          </p:cNvSpPr>
          <p:nvPr>
            <p:ph type="sldNum" sz="quarter" idx="12"/>
          </p:nvPr>
        </p:nvSpPr>
        <p:spPr/>
        <p:txBody>
          <a:bodyPr/>
          <a:lstStyle/>
          <a:p>
            <a:fld id="{DC660FAD-630A-40BB-A0C3-01001DFE1636}" type="slidenum">
              <a:rPr lang="en-IN" smtClean="0"/>
              <a:t>32</a:t>
            </a:fld>
            <a:endParaRPr lang="en-IN" dirty="0"/>
          </a:p>
        </p:txBody>
      </p:sp>
    </p:spTree>
    <p:extLst>
      <p:ext uri="{BB962C8B-B14F-4D97-AF65-F5344CB8AC3E}">
        <p14:creationId xmlns:p14="http://schemas.microsoft.com/office/powerpoint/2010/main" val="10332392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68489-E198-4D7E-EDAF-3AD2E61B6A36}"/>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Case 5: Two Applications</a:t>
            </a:r>
            <a:endParaRPr lang="en-IN" dirty="0">
              <a:latin typeface="Arial" panose="020B0604020202020204" pitchFamily="34" charset="0"/>
              <a:cs typeface="Arial" panose="020B0604020202020204" pitchFamily="34" charset="0"/>
            </a:endParaRPr>
          </a:p>
        </p:txBody>
      </p:sp>
      <p:grpSp>
        <p:nvGrpSpPr>
          <p:cNvPr id="13" name="Group 12">
            <a:extLst>
              <a:ext uri="{FF2B5EF4-FFF2-40B4-BE49-F238E27FC236}">
                <a16:creationId xmlns:a16="http://schemas.microsoft.com/office/drawing/2014/main" id="{38DC1D2B-613B-EA5F-0C6B-4A29D8E29C5D}"/>
              </a:ext>
            </a:extLst>
          </p:cNvPr>
          <p:cNvGrpSpPr/>
          <p:nvPr/>
        </p:nvGrpSpPr>
        <p:grpSpPr>
          <a:xfrm>
            <a:off x="1022309" y="1302327"/>
            <a:ext cx="4464091" cy="4516377"/>
            <a:chOff x="517709" y="1416274"/>
            <a:chExt cx="4637707" cy="4912413"/>
          </a:xfrm>
        </p:grpSpPr>
        <p:pic>
          <p:nvPicPr>
            <p:cNvPr id="5" name="Picture 4">
              <a:extLst>
                <a:ext uri="{FF2B5EF4-FFF2-40B4-BE49-F238E27FC236}">
                  <a16:creationId xmlns:a16="http://schemas.microsoft.com/office/drawing/2014/main" id="{A82075EF-196D-8DD0-45EA-F18DF6F3A509}"/>
                </a:ext>
              </a:extLst>
            </p:cNvPr>
            <p:cNvPicPr>
              <a:picLocks noChangeAspect="1"/>
            </p:cNvPicPr>
            <p:nvPr/>
          </p:nvPicPr>
          <p:blipFill>
            <a:blip r:embed="rId3"/>
            <a:stretch>
              <a:fillRect/>
            </a:stretch>
          </p:blipFill>
          <p:spPr>
            <a:xfrm>
              <a:off x="517709" y="1416274"/>
              <a:ext cx="4637707" cy="4912413"/>
            </a:xfrm>
            <a:prstGeom prst="rect">
              <a:avLst/>
            </a:prstGeom>
          </p:spPr>
        </p:pic>
        <p:sp>
          <p:nvSpPr>
            <p:cNvPr id="6" name="TextBox 5">
              <a:extLst>
                <a:ext uri="{FF2B5EF4-FFF2-40B4-BE49-F238E27FC236}">
                  <a16:creationId xmlns:a16="http://schemas.microsoft.com/office/drawing/2014/main" id="{801386D3-82C1-8F99-F12B-6205F5326CFB}"/>
                </a:ext>
              </a:extLst>
            </p:cNvPr>
            <p:cNvSpPr txBox="1"/>
            <p:nvPr/>
          </p:nvSpPr>
          <p:spPr>
            <a:xfrm>
              <a:off x="4074224" y="2289140"/>
              <a:ext cx="959445" cy="231536"/>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N5(90,0,0)</a:t>
              </a:r>
              <a:endParaRPr lang="en-IN" sz="12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78A9F8A-951F-3963-310D-A1E14D570564}"/>
                </a:ext>
              </a:extLst>
            </p:cNvPr>
            <p:cNvSpPr txBox="1"/>
            <p:nvPr/>
          </p:nvSpPr>
          <p:spPr>
            <a:xfrm>
              <a:off x="2836563" y="2969722"/>
              <a:ext cx="1333138" cy="231536"/>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N3(30,30,-40)</a:t>
              </a:r>
              <a:endParaRPr lang="en-IN" sz="12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BCC5C27E-3DDD-1AE5-B112-E93E261461DE}"/>
                </a:ext>
              </a:extLst>
            </p:cNvPr>
            <p:cNvSpPr txBox="1"/>
            <p:nvPr/>
          </p:nvSpPr>
          <p:spPr>
            <a:xfrm>
              <a:off x="1916420" y="3297116"/>
              <a:ext cx="1187524" cy="231536"/>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N2(10,40,-60)</a:t>
              </a:r>
              <a:endParaRPr lang="en-IN" sz="12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D01216CA-4F8A-65FC-FDBB-AEF1228672C9}"/>
                </a:ext>
              </a:extLst>
            </p:cNvPr>
            <p:cNvSpPr txBox="1"/>
            <p:nvPr/>
          </p:nvSpPr>
          <p:spPr>
            <a:xfrm>
              <a:off x="2628309" y="3893919"/>
              <a:ext cx="1333138" cy="231536"/>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N1(20,60,-100)</a:t>
              </a:r>
              <a:endParaRPr lang="en-IN" sz="12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DC7757D4-866A-27AB-9B6F-6510BA7BF5E1}"/>
                </a:ext>
              </a:extLst>
            </p:cNvPr>
            <p:cNvSpPr txBox="1"/>
            <p:nvPr/>
          </p:nvSpPr>
          <p:spPr>
            <a:xfrm>
              <a:off x="2977682" y="4297704"/>
              <a:ext cx="1333139" cy="231536"/>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N4(27,70,-120)</a:t>
              </a:r>
              <a:endParaRPr lang="en-IN" sz="1200" dirty="0">
                <a:latin typeface="Arial" panose="020B0604020202020204" pitchFamily="34" charset="0"/>
                <a:cs typeface="Arial" panose="020B0604020202020204" pitchFamily="34" charset="0"/>
              </a:endParaRPr>
            </a:p>
          </p:txBody>
        </p:sp>
      </p:grpSp>
      <p:sp>
        <p:nvSpPr>
          <p:cNvPr id="14" name="TextBox 13">
            <a:extLst>
              <a:ext uri="{FF2B5EF4-FFF2-40B4-BE49-F238E27FC236}">
                <a16:creationId xmlns:a16="http://schemas.microsoft.com/office/drawing/2014/main" id="{7406E4C5-95F4-D6C1-294A-DDA1D983ED45}"/>
              </a:ext>
            </a:extLst>
          </p:cNvPr>
          <p:cNvSpPr txBox="1"/>
          <p:nvPr/>
        </p:nvSpPr>
        <p:spPr>
          <a:xfrm>
            <a:off x="2240866" y="5798093"/>
            <a:ext cx="2700815" cy="338554"/>
          </a:xfrm>
          <a:prstGeom prst="rect">
            <a:avLst/>
          </a:prstGeom>
          <a:noFill/>
        </p:spPr>
        <p:txBody>
          <a:bodyPr wrap="square" rtlCol="0">
            <a:spAutoFit/>
          </a:bodyPr>
          <a:lstStyle/>
          <a:p>
            <a:r>
              <a:rPr lang="en-US" sz="1600" dirty="0">
                <a:solidFill>
                  <a:schemeClr val="accent1"/>
                </a:solidFill>
                <a:latin typeface="Arial" panose="020B0604020202020204" pitchFamily="34" charset="0"/>
                <a:cs typeface="Arial" panose="020B0604020202020204" pitchFamily="34" charset="0"/>
              </a:rPr>
              <a:t>Scenario of interest</a:t>
            </a:r>
            <a:endParaRPr lang="en-IN" sz="1600" dirty="0">
              <a:solidFill>
                <a:schemeClr val="accent1"/>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E6351BCE-2640-D433-BFC2-6C9CC1217ECB}"/>
              </a:ext>
            </a:extLst>
          </p:cNvPr>
          <p:cNvSpPr txBox="1"/>
          <p:nvPr/>
        </p:nvSpPr>
        <p:spPr>
          <a:xfrm>
            <a:off x="8019363" y="4826421"/>
            <a:ext cx="2700815" cy="338554"/>
          </a:xfrm>
          <a:prstGeom prst="rect">
            <a:avLst/>
          </a:prstGeom>
          <a:noFill/>
        </p:spPr>
        <p:txBody>
          <a:bodyPr wrap="square" rtlCol="0">
            <a:spAutoFit/>
          </a:bodyPr>
          <a:lstStyle/>
          <a:p>
            <a:r>
              <a:rPr lang="en-US" sz="1600" dirty="0">
                <a:solidFill>
                  <a:schemeClr val="accent1"/>
                </a:solidFill>
                <a:latin typeface="Arial" panose="020B0604020202020204" pitchFamily="34" charset="0"/>
                <a:cs typeface="Arial" panose="020B0604020202020204" pitchFamily="34" charset="0"/>
              </a:rPr>
              <a:t>Scenario created in NetSim</a:t>
            </a:r>
            <a:endParaRPr lang="en-IN" sz="1600" dirty="0">
              <a:solidFill>
                <a:schemeClr val="accent1"/>
              </a:solidFill>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25DD7E7F-68DD-E7E5-DF67-725E2130940D}"/>
              </a:ext>
            </a:extLst>
          </p:cNvPr>
          <p:cNvSpPr>
            <a:spLocks noGrp="1"/>
          </p:cNvSpPr>
          <p:nvPr>
            <p:ph type="sldNum" sz="quarter" idx="12"/>
          </p:nvPr>
        </p:nvSpPr>
        <p:spPr/>
        <p:txBody>
          <a:bodyPr/>
          <a:lstStyle/>
          <a:p>
            <a:fld id="{DC660FAD-630A-40BB-A0C3-01001DFE1636}" type="slidenum">
              <a:rPr lang="en-IN" smtClean="0"/>
              <a:t>33</a:t>
            </a:fld>
            <a:endParaRPr lang="en-IN" dirty="0"/>
          </a:p>
        </p:txBody>
      </p:sp>
      <p:sp>
        <p:nvSpPr>
          <p:cNvPr id="4" name="TextBox 3">
            <a:extLst>
              <a:ext uri="{FF2B5EF4-FFF2-40B4-BE49-F238E27FC236}">
                <a16:creationId xmlns:a16="http://schemas.microsoft.com/office/drawing/2014/main" id="{A6917DA7-AAD8-5B4A-759C-0E4515D551A4}"/>
              </a:ext>
            </a:extLst>
          </p:cNvPr>
          <p:cNvSpPr txBox="1"/>
          <p:nvPr/>
        </p:nvSpPr>
        <p:spPr>
          <a:xfrm>
            <a:off x="6803734" y="5195043"/>
            <a:ext cx="3232732"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Largest Tx-Rx pair is (N4,N5)</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Slot length = 132895 µs</a:t>
            </a:r>
            <a:endParaRPr lang="en-IN" sz="1600" dirty="0">
              <a:latin typeface="Arial" panose="020B0604020202020204" pitchFamily="34" charset="0"/>
              <a:cs typeface="Arial" panose="020B0604020202020204" pitchFamily="34" charset="0"/>
            </a:endParaRPr>
          </a:p>
        </p:txBody>
      </p:sp>
      <p:pic>
        <p:nvPicPr>
          <p:cNvPr id="20" name="Content Placeholder 19">
            <a:extLst>
              <a:ext uri="{FF2B5EF4-FFF2-40B4-BE49-F238E27FC236}">
                <a16:creationId xmlns:a16="http://schemas.microsoft.com/office/drawing/2014/main" id="{D4141876-436B-7421-A070-CFA316FB7BBC}"/>
              </a:ext>
            </a:extLst>
          </p:cNvPr>
          <p:cNvPicPr>
            <a:picLocks noGrp="1" noChangeAspect="1"/>
          </p:cNvPicPr>
          <p:nvPr>
            <p:ph idx="1"/>
          </p:nvPr>
        </p:nvPicPr>
        <p:blipFill>
          <a:blip r:embed="rId4"/>
          <a:stretch>
            <a:fillRect/>
          </a:stretch>
        </p:blipFill>
        <p:spPr>
          <a:xfrm>
            <a:off x="6368716" y="1688749"/>
            <a:ext cx="5272618" cy="3069062"/>
          </a:xfrm>
        </p:spPr>
      </p:pic>
    </p:spTree>
    <p:extLst>
      <p:ext uri="{BB962C8B-B14F-4D97-AF65-F5344CB8AC3E}">
        <p14:creationId xmlns:p14="http://schemas.microsoft.com/office/powerpoint/2010/main" val="29947640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6990E-A7C3-7F2A-11B3-8E0FFC3F5327}"/>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Observations</a:t>
            </a:r>
            <a:endParaRPr lang="en-IN"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D8D48AAE-75AE-7FEC-777C-767E3532FDE2}"/>
                  </a:ext>
                </a:extLst>
              </p:cNvPr>
              <p:cNvSpPr>
                <a:spLocks noGrp="1"/>
              </p:cNvSpPr>
              <p:nvPr>
                <p:ph idx="1"/>
              </p:nvPr>
            </p:nvSpPr>
            <p:spPr/>
            <p:txBody>
              <a:bodyPr/>
              <a:lstStyle/>
              <a:p>
                <a:r>
                  <a:rPr lang="en-US" sz="1700" dirty="0">
                    <a:latin typeface="Arial" panose="020B0604020202020204" pitchFamily="34" charset="0"/>
                    <a:cs typeface="Arial" panose="020B0604020202020204" pitchFamily="34" charset="0"/>
                  </a:rPr>
                  <a:t>N1 and N4 </a:t>
                </a:r>
                <a:r>
                  <a:rPr lang="en-US" sz="1700" dirty="0"/>
                  <a:t>are</a:t>
                </a:r>
                <a:r>
                  <a:rPr lang="en-US" sz="1700" dirty="0">
                    <a:latin typeface="Arial" panose="020B0604020202020204" pitchFamily="34" charset="0"/>
                    <a:cs typeface="Arial" panose="020B0604020202020204" pitchFamily="34" charset="0"/>
                  </a:rPr>
                  <a:t> the source nodes. Both nodes are in range of qualified forwarding nodes N2 and N3.</a:t>
                </a:r>
              </a:p>
              <a:p>
                <a:r>
                  <a:rPr lang="en-US" sz="1700" dirty="0">
                    <a:latin typeface="Arial" panose="020B0604020202020204" pitchFamily="34" charset="0"/>
                    <a:cs typeface="Arial" panose="020B0604020202020204" pitchFamily="34" charset="0"/>
                  </a:rPr>
                  <a:t>N3 has the lowest depth to destination node N5. Hence it forwards the packet.</a:t>
                </a:r>
              </a:p>
              <a:p>
                <a:r>
                  <a:rPr lang="en-US" sz="1700" dirty="0">
                    <a:latin typeface="Arial" panose="020B0604020202020204" pitchFamily="34" charset="0"/>
                    <a:cs typeface="Arial" panose="020B0604020202020204" pitchFamily="34" charset="0"/>
                  </a:rPr>
                  <a:t>From packet trace we can observe that</a:t>
                </a:r>
                <a:r>
                  <a:rPr lang="en-IN" sz="1700" dirty="0">
                    <a:latin typeface="Arial" panose="020B0604020202020204" pitchFamily="34" charset="0"/>
                    <a:cs typeface="Arial" panose="020B0604020202020204" pitchFamily="34" charset="0"/>
                  </a:rPr>
                  <a:t>,</a:t>
                </a:r>
              </a:p>
              <a:p>
                <a:pPr lvl="1"/>
                <a:r>
                  <a:rPr lang="en-US" sz="1600" dirty="0">
                    <a:latin typeface="Arial" panose="020B0604020202020204" pitchFamily="34" charset="0"/>
                    <a:cs typeface="Arial" panose="020B0604020202020204" pitchFamily="34" charset="0"/>
                  </a:rPr>
                  <a:t>N1 </a:t>
                </a:r>
                <a:r>
                  <a:rPr lang="en-US" sz="1600" dirty="0"/>
                  <a:t>sends</a:t>
                </a:r>
                <a:r>
                  <a:rPr lang="en-US" sz="1600" dirty="0">
                    <a:latin typeface="Arial" panose="020B0604020202020204" pitchFamily="34" charset="0"/>
                    <a:cs typeface="Arial" panose="020B0604020202020204" pitchFamily="34" charset="0"/>
                  </a:rPr>
                  <a:t> packet to lowe</a:t>
                </a:r>
                <a:r>
                  <a:rPr lang="en-US" sz="1600" dirty="0"/>
                  <a:t>r depth N2 and N3 nodes but all the packets are collided since there is ongoing transmission from other nodes at same slot. Hence no packets from N1 reach destination.</a:t>
                </a:r>
                <a:endParaRPr lang="en-US" sz="16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N4 sends packet to N1, N2 and N3, packets to N2 and N3 </a:t>
                </a:r>
                <a:r>
                  <a:rPr lang="en-US" sz="1600" dirty="0"/>
                  <a:t>collide</a:t>
                </a:r>
                <a:r>
                  <a:rPr lang="en-US" sz="1600" dirty="0">
                    <a:latin typeface="Arial" panose="020B0604020202020204" pitchFamily="34" charset="0"/>
                    <a:cs typeface="Arial" panose="020B0604020202020204" pitchFamily="34" charset="0"/>
                  </a:rPr>
                  <a:t> as there is ongoing transmission from other nodes. </a:t>
                </a:r>
              </a:p>
              <a:p>
                <a:pPr lvl="1"/>
                <a:r>
                  <a:rPr lang="en-US" sz="1600" dirty="0"/>
                  <a:t>The packets successfully reach N1 from N4. Then N1 forwards the data to N3 at its sending time. Finally, N3 forwards packets to destination N5</a:t>
                </a:r>
                <a:r>
                  <a:rPr lang="en-US" sz="1600" dirty="0">
                    <a:latin typeface="Arial" panose="020B0604020202020204" pitchFamily="34" charset="0"/>
                    <a:cs typeface="Arial" panose="020B0604020202020204" pitchFamily="34" charset="0"/>
                  </a:rPr>
                  <a:t> </a:t>
                </a:r>
                <a14:m>
                  <m:oMath xmlns:m="http://schemas.openxmlformats.org/officeDocument/2006/math">
                    <m:r>
                      <a:rPr lang="en-US" sz="1600" i="1" dirty="0" smtClean="0">
                        <a:latin typeface="Cambria Math" panose="02040503050406030204" pitchFamily="18" charset="0"/>
                        <a:cs typeface="Arial" panose="020B0604020202020204" pitchFamily="34" charset="0"/>
                      </a:rPr>
                      <m:t>[</m:t>
                    </m:r>
                    <m:r>
                      <a:rPr lang="en-US" sz="1600" i="1" dirty="0" smtClean="0">
                        <a:latin typeface="Cambria Math" panose="02040503050406030204" pitchFamily="18" charset="0"/>
                        <a:cs typeface="Arial" panose="020B0604020202020204" pitchFamily="34" charset="0"/>
                      </a:rPr>
                      <m:t>𝑁</m:t>
                    </m:r>
                    <m:r>
                      <a:rPr lang="en-US" sz="1600" i="1" dirty="0" smtClean="0">
                        <a:latin typeface="Cambria Math" panose="02040503050406030204" pitchFamily="18" charset="0"/>
                        <a:cs typeface="Arial" panose="020B0604020202020204" pitchFamily="34" charset="0"/>
                      </a:rPr>
                      <m:t>4→</m:t>
                    </m:r>
                    <m:r>
                      <a:rPr lang="en-US" sz="1600" i="1" dirty="0" smtClean="0">
                        <a:latin typeface="Cambria Math" panose="02040503050406030204" pitchFamily="18" charset="0"/>
                        <a:cs typeface="Arial" panose="020B0604020202020204" pitchFamily="34" charset="0"/>
                      </a:rPr>
                      <m:t>𝑁</m:t>
                    </m:r>
                    <m:r>
                      <a:rPr lang="en-US" sz="1600" b="0" i="1" dirty="0" smtClean="0">
                        <a:latin typeface="Cambria Math" panose="02040503050406030204" pitchFamily="18" charset="0"/>
                        <a:cs typeface="Arial" panose="020B0604020202020204" pitchFamily="34" charset="0"/>
                      </a:rPr>
                      <m:t>1→</m:t>
                    </m:r>
                    <m:r>
                      <a:rPr lang="en-US" sz="1600" b="0" i="1" dirty="0" smtClean="0">
                        <a:latin typeface="Cambria Math" panose="02040503050406030204" pitchFamily="18" charset="0"/>
                        <a:cs typeface="Arial" panose="020B0604020202020204" pitchFamily="34" charset="0"/>
                      </a:rPr>
                      <m:t>𝑁</m:t>
                    </m:r>
                    <m:r>
                      <a:rPr lang="en-US" sz="1600" b="0" i="1" dirty="0" smtClean="0">
                        <a:latin typeface="Cambria Math" panose="02040503050406030204" pitchFamily="18" charset="0"/>
                        <a:cs typeface="Arial" panose="020B0604020202020204" pitchFamily="34" charset="0"/>
                      </a:rPr>
                      <m:t>3→</m:t>
                    </m:r>
                    <m:r>
                      <a:rPr lang="en-US" sz="1600" i="1" dirty="0" smtClean="0">
                        <a:latin typeface="Cambria Math" panose="02040503050406030204" pitchFamily="18" charset="0"/>
                        <a:cs typeface="Arial" panose="020B0604020202020204" pitchFamily="34" charset="0"/>
                      </a:rPr>
                      <m:t>𝑁</m:t>
                    </m:r>
                    <m:r>
                      <a:rPr lang="en-US" sz="1600" i="1" dirty="0" smtClean="0">
                        <a:latin typeface="Cambria Math" panose="02040503050406030204" pitchFamily="18" charset="0"/>
                        <a:cs typeface="Arial" panose="020B0604020202020204" pitchFamily="34" charset="0"/>
                      </a:rPr>
                      <m:t>5]</m:t>
                    </m:r>
                  </m:oMath>
                </a14:m>
                <a:endParaRPr lang="en-US" sz="1600" dirty="0">
                  <a:latin typeface="Arial" panose="020B0604020202020204" pitchFamily="34" charset="0"/>
                  <a:cs typeface="Arial" panose="020B0604020202020204" pitchFamily="34" charset="0"/>
                </a:endParaRPr>
              </a:p>
            </p:txBody>
          </p:sp>
        </mc:Choice>
        <mc:Fallback xmlns="">
          <p:sp>
            <p:nvSpPr>
              <p:cNvPr id="5" name="Content Placeholder 4">
                <a:extLst>
                  <a:ext uri="{FF2B5EF4-FFF2-40B4-BE49-F238E27FC236}">
                    <a16:creationId xmlns:a16="http://schemas.microsoft.com/office/drawing/2014/main" id="{D8D48AAE-75AE-7FEC-777C-767E3532FDE2}"/>
                  </a:ext>
                </a:extLst>
              </p:cNvPr>
              <p:cNvSpPr>
                <a:spLocks noGrp="1" noRot="1" noChangeAspect="1" noMove="1" noResize="1" noEditPoints="1" noAdjustHandles="1" noChangeArrowheads="1" noChangeShapeType="1" noTextEdit="1"/>
              </p:cNvSpPr>
              <p:nvPr>
                <p:ph idx="1"/>
              </p:nvPr>
            </p:nvSpPr>
            <p:spPr>
              <a:blipFill>
                <a:blip r:embed="rId2"/>
                <a:stretch>
                  <a:fillRect l="-290" t="-420"/>
                </a:stretch>
              </a:blipFill>
            </p:spPr>
            <p:txBody>
              <a:bodyPr/>
              <a:lstStyle/>
              <a:p>
                <a:r>
                  <a:rPr lang="en-IN">
                    <a:noFill/>
                  </a:rPr>
                  <a:t> </a:t>
                </a:r>
              </a:p>
            </p:txBody>
          </p:sp>
        </mc:Fallback>
      </mc:AlternateContent>
      <p:sp>
        <p:nvSpPr>
          <p:cNvPr id="3" name="Slide Number Placeholder 2">
            <a:extLst>
              <a:ext uri="{FF2B5EF4-FFF2-40B4-BE49-F238E27FC236}">
                <a16:creationId xmlns:a16="http://schemas.microsoft.com/office/drawing/2014/main" id="{3280B0F1-5A4D-F7A6-C4F6-77501630F0C3}"/>
              </a:ext>
            </a:extLst>
          </p:cNvPr>
          <p:cNvSpPr>
            <a:spLocks noGrp="1"/>
          </p:cNvSpPr>
          <p:nvPr>
            <p:ph type="sldNum" sz="quarter" idx="12"/>
          </p:nvPr>
        </p:nvSpPr>
        <p:spPr/>
        <p:txBody>
          <a:bodyPr/>
          <a:lstStyle/>
          <a:p>
            <a:fld id="{DC660FAD-630A-40BB-A0C3-01001DFE1636}" type="slidenum">
              <a:rPr lang="en-IN" smtClean="0"/>
              <a:t>34</a:t>
            </a:fld>
            <a:endParaRPr lang="en-IN" dirty="0"/>
          </a:p>
        </p:txBody>
      </p:sp>
    </p:spTree>
    <p:extLst>
      <p:ext uri="{BB962C8B-B14F-4D97-AF65-F5344CB8AC3E}">
        <p14:creationId xmlns:p14="http://schemas.microsoft.com/office/powerpoint/2010/main" val="31262656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9DB17-E8D2-3225-59D6-3CD5046C493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Insights from NetSim simulations</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08D4BE-9CE0-3165-BBDC-FAB8CCD71BA9}"/>
              </a:ext>
            </a:extLst>
          </p:cNvPr>
          <p:cNvSpPr>
            <a:spLocks noGrp="1"/>
          </p:cNvSpPr>
          <p:nvPr>
            <p:ph idx="1"/>
          </p:nvPr>
        </p:nvSpPr>
        <p:spPr>
          <a:xfrm>
            <a:off x="838200" y="1825624"/>
            <a:ext cx="10515600" cy="4792345"/>
          </a:xfrm>
        </p:spPr>
        <p:txBody>
          <a:bodyPr>
            <a:normAutofit/>
          </a:bodyPr>
          <a:lstStyle/>
          <a:p>
            <a:pPr marL="0" indent="0">
              <a:buNone/>
            </a:pPr>
            <a:r>
              <a:rPr lang="en-US" sz="2000" dirty="0">
                <a:latin typeface="Arial" panose="020B0604020202020204" pitchFamily="34" charset="0"/>
                <a:cs typeface="Arial" panose="020B0604020202020204" pitchFamily="34" charset="0"/>
              </a:rPr>
              <a:t>On simulating different DBR cases we observe the following issues with the protocol design:</a:t>
            </a:r>
          </a:p>
          <a:p>
            <a:r>
              <a:rPr lang="en-US" sz="2000" dirty="0">
                <a:latin typeface="Arial" panose="020B0604020202020204" pitchFamily="34" charset="0"/>
                <a:cs typeface="Arial" panose="020B0604020202020204" pitchFamily="34" charset="0"/>
              </a:rPr>
              <a:t>If the next hop from source node is destination, the neighboring nodes that don’t have the packet history, broadcast the same packet as per scheduled sending time.</a:t>
            </a:r>
          </a:p>
          <a:p>
            <a:r>
              <a:rPr lang="en-US" sz="2000" dirty="0">
                <a:latin typeface="Arial" panose="020B0604020202020204" pitchFamily="34" charset="0"/>
                <a:cs typeface="Arial" panose="020B0604020202020204" pitchFamily="34" charset="0"/>
              </a:rPr>
              <a:t>If two nodes, N2 and N3, are positioned nearly equidistant vertically but are widely separated horizontally, their holding times for packets are nearly equal. </a:t>
            </a:r>
          </a:p>
          <a:p>
            <a:pPr lvl="1"/>
            <a:r>
              <a:rPr lang="en-US" sz="1800" dirty="0">
                <a:latin typeface="Arial" panose="020B0604020202020204" pitchFamily="34" charset="0"/>
                <a:cs typeface="Arial" panose="020B0604020202020204" pitchFamily="34" charset="0"/>
              </a:rPr>
              <a:t>When a lower-depth node like N2 receives a packet from N1, it will rebroadcast it. However, due to the substantial horizontal distance between N2 and N3, there will be a delay in the packet reaching N3. </a:t>
            </a:r>
          </a:p>
          <a:p>
            <a:pPr lvl="1"/>
            <a:r>
              <a:rPr lang="en-US" sz="1800" dirty="0">
                <a:latin typeface="Arial" panose="020B0604020202020204" pitchFamily="34" charset="0"/>
                <a:cs typeface="Arial" panose="020B0604020202020204" pitchFamily="34" charset="0"/>
              </a:rPr>
              <a:t>Since N3 is positioned at nearly the same depth as N2, it may end up rebroadcasting the received packet from N1 before receiving the packet from N2.</a:t>
            </a:r>
          </a:p>
        </p:txBody>
      </p:sp>
      <p:sp>
        <p:nvSpPr>
          <p:cNvPr id="4" name="Slide Number Placeholder 3">
            <a:extLst>
              <a:ext uri="{FF2B5EF4-FFF2-40B4-BE49-F238E27FC236}">
                <a16:creationId xmlns:a16="http://schemas.microsoft.com/office/drawing/2014/main" id="{717C68BF-012D-9D17-70EB-7449E4C4B125}"/>
              </a:ext>
            </a:extLst>
          </p:cNvPr>
          <p:cNvSpPr>
            <a:spLocks noGrp="1"/>
          </p:cNvSpPr>
          <p:nvPr>
            <p:ph type="sldNum" sz="quarter" idx="12"/>
          </p:nvPr>
        </p:nvSpPr>
        <p:spPr/>
        <p:txBody>
          <a:bodyPr/>
          <a:lstStyle/>
          <a:p>
            <a:fld id="{DC660FAD-630A-40BB-A0C3-01001DFE1636}" type="slidenum">
              <a:rPr lang="en-IN" smtClean="0"/>
              <a:t>35</a:t>
            </a:fld>
            <a:endParaRPr lang="en-IN" dirty="0"/>
          </a:p>
        </p:txBody>
      </p:sp>
    </p:spTree>
    <p:extLst>
      <p:ext uri="{BB962C8B-B14F-4D97-AF65-F5344CB8AC3E}">
        <p14:creationId xmlns:p14="http://schemas.microsoft.com/office/powerpoint/2010/main" val="33517476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9DB17-E8D2-3225-59D6-3CD5046C493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Insights from </a:t>
            </a:r>
            <a:r>
              <a:rPr lang="en-US" dirty="0" err="1">
                <a:latin typeface="Arial" panose="020B0604020202020204" pitchFamily="34" charset="0"/>
                <a:cs typeface="Arial" panose="020B0604020202020204" pitchFamily="34" charset="0"/>
              </a:rPr>
              <a:t>NetSim</a:t>
            </a:r>
            <a:r>
              <a:rPr lang="en-US" dirty="0">
                <a:latin typeface="Arial" panose="020B0604020202020204" pitchFamily="34" charset="0"/>
                <a:cs typeface="Arial" panose="020B0604020202020204" pitchFamily="34" charset="0"/>
              </a:rPr>
              <a:t> simulations (</a:t>
            </a:r>
            <a:r>
              <a:rPr lang="en-US" dirty="0" err="1"/>
              <a:t>c</a:t>
            </a:r>
            <a:r>
              <a:rPr lang="en-US" dirty="0" err="1">
                <a:latin typeface="Arial" panose="020B0604020202020204" pitchFamily="34" charset="0"/>
                <a:cs typeface="Arial" panose="020B0604020202020204" pitchFamily="34" charset="0"/>
              </a:rPr>
              <a:t>ontd</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08D4BE-9CE0-3165-BBDC-FAB8CCD71BA9}"/>
              </a:ext>
            </a:extLst>
          </p:cNvPr>
          <p:cNvSpPr>
            <a:spLocks noGrp="1"/>
          </p:cNvSpPr>
          <p:nvPr>
            <p:ph idx="1"/>
          </p:nvPr>
        </p:nvSpPr>
        <p:spPr>
          <a:xfrm>
            <a:off x="838201" y="1690688"/>
            <a:ext cx="7432964" cy="4927281"/>
          </a:xfrm>
        </p:spPr>
        <p:txBody>
          <a:bodyPr>
            <a:normAutofit/>
          </a:bodyPr>
          <a:lstStyle/>
          <a:p>
            <a:r>
              <a:rPr lang="en-US" sz="2000" dirty="0">
                <a:latin typeface="Arial" panose="020B0604020202020204" pitchFamily="34" charset="0"/>
                <a:cs typeface="Arial" panose="020B0604020202020204" pitchFamily="34" charset="0"/>
              </a:rPr>
              <a:t>The holding time in DBR only takes into account the difference in depth (vertical height) between sensors. </a:t>
            </a:r>
          </a:p>
          <a:p>
            <a:pPr lvl="1" algn="just"/>
            <a:r>
              <a:rPr lang="en-US" sz="1600" dirty="0">
                <a:latin typeface="Arial" panose="020B0604020202020204" pitchFamily="34" charset="0"/>
                <a:cs typeface="Arial" panose="020B0604020202020204" pitchFamily="34" charset="0"/>
              </a:rPr>
              <a:t>In DBR, the holding time accounts solely for vertical height differences between sensors. Yet, in scenarios with extensive spread along the X or Y axis, significant transmitter-receiver distances may lead to propagation delays surpassing the holding time.</a:t>
            </a:r>
            <a:endParaRPr lang="en-US" sz="1600" dirty="0"/>
          </a:p>
          <a:p>
            <a:r>
              <a:rPr lang="en-IN" sz="2000" dirty="0">
                <a:latin typeface="Arial" panose="020B0604020202020204" pitchFamily="34" charset="0"/>
                <a:cs typeface="Arial" panose="020B0604020202020204" pitchFamily="34" charset="0"/>
              </a:rPr>
              <a:t>Consider four sensors S1, S2, S3 and S4, as shown in the figure.</a:t>
            </a:r>
          </a:p>
          <a:p>
            <a:pPr marL="742950" lvl="1" indent="-285750"/>
            <a:r>
              <a:rPr lang="en-US" sz="1600" dirty="0">
                <a:latin typeface="Arial" panose="020B0604020202020204" pitchFamily="34" charset="0"/>
                <a:cs typeface="Arial" panose="020B0604020202020204" pitchFamily="34" charset="0"/>
              </a:rPr>
              <a:t>S1 sends to S2 and S3 which are within its range.</a:t>
            </a:r>
          </a:p>
          <a:p>
            <a:pPr marL="742950" lvl="1" indent="-285750"/>
            <a:r>
              <a:rPr lang="en-US" sz="1600" dirty="0">
                <a:latin typeface="Arial" panose="020B0604020202020204" pitchFamily="34" charset="0"/>
                <a:cs typeface="Arial" panose="020B0604020202020204" pitchFamily="34" charset="0"/>
              </a:rPr>
              <a:t>As per DBR protocol S3 sends to S4</a:t>
            </a:r>
          </a:p>
          <a:p>
            <a:pPr marL="742950" lvl="1" indent="-285750"/>
            <a:r>
              <a:rPr lang="en-US" sz="1600" dirty="0">
                <a:latin typeface="Arial" panose="020B0604020202020204" pitchFamily="34" charset="0"/>
                <a:cs typeface="Arial" panose="020B0604020202020204" pitchFamily="34" charset="0"/>
              </a:rPr>
              <a:t>However, the propagation delay to S3 exceeds the holding time at S2.</a:t>
            </a:r>
          </a:p>
          <a:p>
            <a:pPr marL="742950" lvl="1" indent="-285750"/>
            <a:r>
              <a:rPr lang="en-US" sz="1600" dirty="0">
                <a:latin typeface="Arial" panose="020B0604020202020204" pitchFamily="34" charset="0"/>
                <a:cs typeface="Arial" panose="020B0604020202020204" pitchFamily="34" charset="0"/>
              </a:rPr>
              <a:t>This causes S2 to transmit before S3 in violation of DBR's </a:t>
            </a:r>
            <a:r>
              <a:rPr lang="en-US" sz="1600">
                <a:latin typeface="Arial" panose="020B0604020202020204" pitchFamily="34" charset="0"/>
                <a:cs typeface="Arial" panose="020B0604020202020204" pitchFamily="34" charset="0"/>
              </a:rPr>
              <a:t>working principle </a:t>
            </a:r>
            <a:endParaRPr lang="en-IN" sz="16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717C68BF-012D-9D17-70EB-7449E4C4B125}"/>
              </a:ext>
            </a:extLst>
          </p:cNvPr>
          <p:cNvSpPr>
            <a:spLocks noGrp="1"/>
          </p:cNvSpPr>
          <p:nvPr>
            <p:ph type="sldNum" sz="quarter" idx="12"/>
          </p:nvPr>
        </p:nvSpPr>
        <p:spPr/>
        <p:txBody>
          <a:bodyPr/>
          <a:lstStyle/>
          <a:p>
            <a:fld id="{DC660FAD-630A-40BB-A0C3-01001DFE1636}" type="slidenum">
              <a:rPr lang="en-IN" smtClean="0"/>
              <a:t>36</a:t>
            </a:fld>
            <a:endParaRPr lang="en-IN" dirty="0"/>
          </a:p>
        </p:txBody>
      </p:sp>
      <p:pic>
        <p:nvPicPr>
          <p:cNvPr id="7" name="Picture 6">
            <a:extLst>
              <a:ext uri="{FF2B5EF4-FFF2-40B4-BE49-F238E27FC236}">
                <a16:creationId xmlns:a16="http://schemas.microsoft.com/office/drawing/2014/main" id="{C4AF2A85-FA01-65D7-065C-4E36E55D36F4}"/>
              </a:ext>
            </a:extLst>
          </p:cNvPr>
          <p:cNvPicPr>
            <a:picLocks noChangeAspect="1"/>
          </p:cNvPicPr>
          <p:nvPr/>
        </p:nvPicPr>
        <p:blipFill>
          <a:blip r:embed="rId2"/>
          <a:stretch>
            <a:fillRect/>
          </a:stretch>
        </p:blipFill>
        <p:spPr>
          <a:xfrm>
            <a:off x="8271165" y="3415223"/>
            <a:ext cx="3082634" cy="276935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5409542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9DB17-E8D2-3225-59D6-3CD5046C493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Insights from </a:t>
            </a:r>
            <a:r>
              <a:rPr lang="en-US" dirty="0" err="1">
                <a:latin typeface="Arial" panose="020B0604020202020204" pitchFamily="34" charset="0"/>
                <a:cs typeface="Arial" panose="020B0604020202020204" pitchFamily="34" charset="0"/>
              </a:rPr>
              <a:t>NetSim</a:t>
            </a:r>
            <a:r>
              <a:rPr lang="en-US" dirty="0">
                <a:latin typeface="Arial" panose="020B0604020202020204" pitchFamily="34" charset="0"/>
                <a:cs typeface="Arial" panose="020B0604020202020204" pitchFamily="34" charset="0"/>
              </a:rPr>
              <a:t> simulations (</a:t>
            </a:r>
            <a:r>
              <a:rPr lang="en-US" dirty="0" err="1"/>
              <a:t>c</a:t>
            </a:r>
            <a:r>
              <a:rPr lang="en-US" dirty="0" err="1">
                <a:latin typeface="Arial" panose="020B0604020202020204" pitchFamily="34" charset="0"/>
                <a:cs typeface="Arial" panose="020B0604020202020204" pitchFamily="34" charset="0"/>
              </a:rPr>
              <a:t>ontd</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08D4BE-9CE0-3165-BBDC-FAB8CCD71BA9}"/>
              </a:ext>
            </a:extLst>
          </p:cNvPr>
          <p:cNvSpPr>
            <a:spLocks noGrp="1"/>
          </p:cNvSpPr>
          <p:nvPr>
            <p:ph idx="1"/>
          </p:nvPr>
        </p:nvSpPr>
        <p:spPr>
          <a:xfrm>
            <a:off x="838200" y="1825624"/>
            <a:ext cx="10515600" cy="4792345"/>
          </a:xfrm>
        </p:spPr>
        <p:txBody>
          <a:bodyPr>
            <a:normAutofit/>
          </a:bodyPr>
          <a:lstStyle/>
          <a:p>
            <a:pPr algn="l"/>
            <a:r>
              <a:rPr lang="en-US" sz="1800" b="0" i="0" dirty="0">
                <a:solidFill>
                  <a:srgbClr val="0D0D0D"/>
                </a:solidFill>
                <a:effectLst/>
                <a:highlight>
                  <a:srgbClr val="FFFFFF"/>
                </a:highlight>
              </a:rPr>
              <a:t>The reference paper lacks an explanation of the MAC protocol's operation and fails to provide any references.</a:t>
            </a:r>
          </a:p>
          <a:p>
            <a:pPr lvl="1"/>
            <a:r>
              <a:rPr lang="en-US" sz="1600" b="0" i="0" dirty="0" err="1">
                <a:solidFill>
                  <a:srgbClr val="0D0D0D"/>
                </a:solidFill>
                <a:effectLst/>
                <a:highlight>
                  <a:srgbClr val="FFFFFF"/>
                </a:highlight>
              </a:rPr>
              <a:t>NetSim</a:t>
            </a:r>
            <a:r>
              <a:rPr lang="en-US" sz="1600" b="0" i="0" dirty="0">
                <a:solidFill>
                  <a:srgbClr val="0D0D0D"/>
                </a:solidFill>
                <a:effectLst/>
                <a:highlight>
                  <a:srgbClr val="FFFFFF"/>
                </a:highlight>
              </a:rPr>
              <a:t> UWAN utilizes the Slotted Aloha protocol in its MAC layer.</a:t>
            </a:r>
          </a:p>
          <a:p>
            <a:pPr lvl="1"/>
            <a:r>
              <a:rPr lang="en-US" sz="1600" b="0" i="0" dirty="0">
                <a:solidFill>
                  <a:srgbClr val="0D0D0D"/>
                </a:solidFill>
                <a:effectLst/>
                <a:highlight>
                  <a:srgbClr val="FFFFFF"/>
                </a:highlight>
              </a:rPr>
              <a:t>Slotted Aloha doesn't incorporate a back-off mechanism before the first transmission.</a:t>
            </a:r>
          </a:p>
          <a:p>
            <a:pPr lvl="1"/>
            <a:r>
              <a:rPr lang="en-US" sz="1600" b="0" i="0" dirty="0">
                <a:solidFill>
                  <a:srgbClr val="0D0D0D"/>
                </a:solidFill>
                <a:effectLst/>
                <a:highlight>
                  <a:srgbClr val="FFFFFF"/>
                </a:highlight>
              </a:rPr>
              <a:t>In Slotted Aloha, collided packets are not retransmitted when broadcasting, and retransmissions occur exclusively for unicast packets.</a:t>
            </a:r>
          </a:p>
          <a:p>
            <a:pPr lvl="1"/>
            <a:r>
              <a:rPr lang="en-US" sz="1600" b="0" i="0" dirty="0">
                <a:solidFill>
                  <a:srgbClr val="0D0D0D"/>
                </a:solidFill>
                <a:effectLst/>
                <a:highlight>
                  <a:srgbClr val="FFFFFF"/>
                </a:highlight>
              </a:rPr>
              <a:t>Consequently, when employing DBR over Slotted Aloha in </a:t>
            </a:r>
            <a:r>
              <a:rPr lang="en-US" sz="1600" b="0" i="0" dirty="0" err="1">
                <a:solidFill>
                  <a:srgbClr val="0D0D0D"/>
                </a:solidFill>
                <a:effectLst/>
                <a:highlight>
                  <a:srgbClr val="FFFFFF"/>
                </a:highlight>
              </a:rPr>
              <a:t>NetSim</a:t>
            </a:r>
            <a:r>
              <a:rPr lang="en-US" sz="1600" b="0" i="0" dirty="0">
                <a:solidFill>
                  <a:srgbClr val="0D0D0D"/>
                </a:solidFill>
                <a:effectLst/>
                <a:highlight>
                  <a:srgbClr val="FFFFFF"/>
                </a:highlight>
              </a:rPr>
              <a:t> UWAN, transmission rates are expected to be notably low, particularly with multiple transmitters. High transmission rates could result in excessive collisions, potentially leading to negligible throughput.</a:t>
            </a:r>
          </a:p>
          <a:p>
            <a:pPr marL="0" indent="0">
              <a:buNone/>
            </a:pPr>
            <a:endParaRPr lang="en-US" sz="20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717C68BF-012D-9D17-70EB-7449E4C4B125}"/>
              </a:ext>
            </a:extLst>
          </p:cNvPr>
          <p:cNvSpPr>
            <a:spLocks noGrp="1"/>
          </p:cNvSpPr>
          <p:nvPr>
            <p:ph type="sldNum" sz="quarter" idx="12"/>
          </p:nvPr>
        </p:nvSpPr>
        <p:spPr/>
        <p:txBody>
          <a:bodyPr/>
          <a:lstStyle/>
          <a:p>
            <a:fld id="{DC660FAD-630A-40BB-A0C3-01001DFE1636}" type="slidenum">
              <a:rPr lang="en-IN" smtClean="0"/>
              <a:t>37</a:t>
            </a:fld>
            <a:endParaRPr lang="en-IN" dirty="0"/>
          </a:p>
        </p:txBody>
      </p:sp>
    </p:spTree>
    <p:extLst>
      <p:ext uri="{BB962C8B-B14F-4D97-AF65-F5344CB8AC3E}">
        <p14:creationId xmlns:p14="http://schemas.microsoft.com/office/powerpoint/2010/main" val="2983971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9DB17-E8D2-3225-59D6-3CD5046C493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References</a:t>
            </a:r>
            <a:endParaRPr lang="en-IN"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717C68BF-012D-9D17-70EB-7449E4C4B125}"/>
              </a:ext>
            </a:extLst>
          </p:cNvPr>
          <p:cNvSpPr>
            <a:spLocks noGrp="1"/>
          </p:cNvSpPr>
          <p:nvPr>
            <p:ph type="sldNum" sz="quarter" idx="12"/>
          </p:nvPr>
        </p:nvSpPr>
        <p:spPr/>
        <p:txBody>
          <a:bodyPr/>
          <a:lstStyle/>
          <a:p>
            <a:fld id="{DC660FAD-630A-40BB-A0C3-01001DFE1636}" type="slidenum">
              <a:rPr lang="en-IN" smtClean="0"/>
              <a:t>38</a:t>
            </a:fld>
            <a:endParaRPr lang="en-IN" dirty="0"/>
          </a:p>
        </p:txBody>
      </p:sp>
      <p:sp>
        <p:nvSpPr>
          <p:cNvPr id="5" name="Footer Placeholder 6">
            <a:extLst>
              <a:ext uri="{FF2B5EF4-FFF2-40B4-BE49-F238E27FC236}">
                <a16:creationId xmlns:a16="http://schemas.microsoft.com/office/drawing/2014/main" id="{3E320C77-3B9C-D194-84B0-5E97723A960F}"/>
              </a:ext>
            </a:extLst>
          </p:cNvPr>
          <p:cNvSpPr>
            <a:spLocks noGrp="1"/>
          </p:cNvSpPr>
          <p:nvPr>
            <p:ph idx="1"/>
          </p:nvPr>
        </p:nvSpPr>
        <p:spPr>
          <a:xfrm>
            <a:off x="838200" y="1825625"/>
            <a:ext cx="10515600" cy="4792663"/>
          </a:xfrm>
        </p:spPr>
        <p:txBody>
          <a:bodyPr>
            <a:normAutofit/>
          </a:bodyPr>
          <a:lstStyle/>
          <a:p>
            <a:pPr marL="457200" indent="-457200">
              <a:buFont typeface="+mj-lt"/>
              <a:buAutoNum type="arabicPeriod"/>
            </a:pPr>
            <a:r>
              <a:rPr lang="en-IN" sz="2000" dirty="0">
                <a:hlinkClick r:id="rId2"/>
              </a:rPr>
              <a:t>DBR: Depth-Based Routing for Underwater Sensor Networks, Hai Yan, </a:t>
            </a:r>
            <a:r>
              <a:rPr lang="en-IN" sz="2000" dirty="0" err="1">
                <a:hlinkClick r:id="rId2"/>
              </a:rPr>
              <a:t>Zhijie</a:t>
            </a:r>
            <a:r>
              <a:rPr lang="en-IN" sz="2000" dirty="0">
                <a:hlinkClick r:id="rId2"/>
              </a:rPr>
              <a:t> Jerry Shi, and Jun-Hong </a:t>
            </a:r>
            <a:r>
              <a:rPr lang="en-IN" sz="2000" dirty="0" err="1">
                <a:hlinkClick r:id="rId2"/>
              </a:rPr>
              <a:t>Cuia</a:t>
            </a:r>
            <a:r>
              <a:rPr lang="en-IN" sz="2000" dirty="0">
                <a:hlinkClick r:id="rId2"/>
              </a:rPr>
              <a:t>, NETWORKING 2008, LNCS </a:t>
            </a:r>
            <a:endParaRPr lang="en-IN" sz="2000" dirty="0"/>
          </a:p>
        </p:txBody>
      </p:sp>
    </p:spTree>
    <p:extLst>
      <p:ext uri="{BB962C8B-B14F-4D97-AF65-F5344CB8AC3E}">
        <p14:creationId xmlns:p14="http://schemas.microsoft.com/office/powerpoint/2010/main" val="364821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5B3AF-6059-069F-9088-D5749FF05951}"/>
              </a:ext>
            </a:extLst>
          </p:cNvPr>
          <p:cNvSpPr>
            <a:spLocks noGrp="1"/>
          </p:cNvSpPr>
          <p:nvPr>
            <p:ph type="title"/>
          </p:nvPr>
        </p:nvSpPr>
        <p:spPr>
          <a:xfrm>
            <a:off x="838200" y="510414"/>
            <a:ext cx="10515600" cy="1049005"/>
          </a:xfrm>
        </p:spPr>
        <p:txBody>
          <a:bodyPr/>
          <a:lstStyle/>
          <a:p>
            <a:r>
              <a:rPr lang="en-US" dirty="0">
                <a:latin typeface="Arial" panose="020B0604020202020204" pitchFamily="34" charset="0"/>
                <a:cs typeface="Arial" panose="020B0604020202020204" pitchFamily="34" charset="0"/>
              </a:rPr>
              <a:t>DBR: Packet forwarding</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A1F9A96-3B4F-2958-B258-5F113CB178DA}"/>
              </a:ext>
            </a:extLst>
          </p:cNvPr>
          <p:cNvSpPr>
            <a:spLocks noGrp="1"/>
          </p:cNvSpPr>
          <p:nvPr>
            <p:ph idx="1"/>
          </p:nvPr>
        </p:nvSpPr>
        <p:spPr>
          <a:xfrm>
            <a:off x="741947" y="1514627"/>
            <a:ext cx="6833766" cy="4939814"/>
          </a:xfrm>
        </p:spPr>
        <p:txBody>
          <a:bodyPr>
            <a:normAutofit lnSpcReduction="10000"/>
          </a:bodyPr>
          <a:lstStyle/>
          <a:p>
            <a:pPr algn="just"/>
            <a:r>
              <a:rPr lang="en-US" sz="1800" dirty="0">
                <a:latin typeface="Arial" panose="020B0604020202020204" pitchFamily="34" charset="0"/>
                <a:cs typeface="Arial" panose="020B0604020202020204" pitchFamily="34" charset="0"/>
              </a:rPr>
              <a:t>When a node forwards a packet</a:t>
            </a:r>
          </a:p>
          <a:p>
            <a:pPr lvl="1"/>
            <a:r>
              <a:rPr lang="en-US" sz="1400" dirty="0">
                <a:latin typeface="Arial" panose="020B0604020202020204" pitchFamily="34" charset="0"/>
                <a:cs typeface="Arial" panose="020B0604020202020204" pitchFamily="34" charset="0"/>
              </a:rPr>
              <a:t>There may be several nearby nodes that can also forward it. If all these nodes simultaneously broadcast the packet, it can cause collisions. This also leads to more energy consumption.</a:t>
            </a:r>
          </a:p>
          <a:p>
            <a:pPr lvl="1"/>
            <a:r>
              <a:rPr lang="en-US" sz="1400" dirty="0">
                <a:latin typeface="Arial" panose="020B0604020202020204" pitchFamily="34" charset="0"/>
                <a:cs typeface="Arial" panose="020B0604020202020204" pitchFamily="34" charset="0"/>
              </a:rPr>
              <a:t>Since packets are broadcast, a node may receive the same packet multiple times.</a:t>
            </a:r>
          </a:p>
          <a:p>
            <a:pPr algn="just"/>
            <a:r>
              <a:rPr lang="en-US" sz="1800" dirty="0">
                <a:latin typeface="Arial" panose="020B0604020202020204" pitchFamily="34" charset="0"/>
                <a:cs typeface="Arial" panose="020B0604020202020204" pitchFamily="34" charset="0"/>
              </a:rPr>
              <a:t>To avoid this</a:t>
            </a:r>
          </a:p>
          <a:p>
            <a:pPr lvl="1" algn="just"/>
            <a:r>
              <a:rPr lang="en-US" sz="1400" dirty="0">
                <a:latin typeface="Arial" panose="020B0604020202020204" pitchFamily="34" charset="0"/>
                <a:cs typeface="Arial" panose="020B0604020202020204" pitchFamily="34" charset="0"/>
              </a:rPr>
              <a:t>The number of forwarding nodes need to be controlled.</a:t>
            </a:r>
          </a:p>
          <a:p>
            <a:pPr lvl="1" algn="just"/>
            <a:r>
              <a:rPr lang="en-US" sz="1400" dirty="0">
                <a:latin typeface="Arial" panose="020B0604020202020204" pitchFamily="34" charset="0"/>
                <a:cs typeface="Arial" panose="020B0604020202020204" pitchFamily="34" charset="0"/>
              </a:rPr>
              <a:t>A node receiving redundant packets should be suppressed.</a:t>
            </a:r>
          </a:p>
          <a:p>
            <a:pPr algn="just"/>
            <a:r>
              <a:rPr lang="en-US" sz="1800" dirty="0">
                <a:latin typeface="Arial" panose="020B0604020202020204" pitchFamily="34" charset="0"/>
                <a:cs typeface="Arial" panose="020B0604020202020204" pitchFamily="34" charset="0"/>
              </a:rPr>
              <a:t>Solution:</a:t>
            </a:r>
          </a:p>
          <a:p>
            <a:pPr lvl="1" algn="just"/>
            <a:r>
              <a:rPr lang="en-US" sz="1400" dirty="0">
                <a:latin typeface="Arial" panose="020B0604020202020204" pitchFamily="34" charset="0"/>
                <a:cs typeface="Arial" panose="020B0604020202020204" pitchFamily="34" charset="0"/>
              </a:rPr>
              <a:t>Priority Queue Q1 is used for controlling number of forwarding nodes.</a:t>
            </a:r>
          </a:p>
          <a:p>
            <a:pPr lvl="1" algn="just"/>
            <a:r>
              <a:rPr lang="en-US" sz="1400" dirty="0">
                <a:latin typeface="Arial" panose="020B0604020202020204" pitchFamily="34" charset="0"/>
                <a:cs typeface="Arial" panose="020B0604020202020204" pitchFamily="34" charset="0"/>
              </a:rPr>
              <a:t>Packet History Buffer Q2 ensures a node receives same packet only once.</a:t>
            </a:r>
          </a:p>
          <a:p>
            <a:pPr algn="just"/>
            <a:r>
              <a:rPr lang="en-IN" sz="1800" dirty="0">
                <a:latin typeface="Arial" panose="020B0604020202020204" pitchFamily="34" charset="0"/>
                <a:cs typeface="Arial" panose="020B0604020202020204" pitchFamily="34" charset="0"/>
              </a:rPr>
              <a:t>Priority Queue (Q1):</a:t>
            </a:r>
          </a:p>
          <a:p>
            <a:pPr lvl="1" algn="just"/>
            <a:r>
              <a:rPr lang="en-US" sz="1400" dirty="0">
                <a:latin typeface="Arial" panose="020B0604020202020204" pitchFamily="34" charset="0"/>
                <a:cs typeface="Arial" panose="020B0604020202020204" pitchFamily="34" charset="0"/>
              </a:rPr>
              <a:t>Q1 contains two items: Packet and scheduled Sending Time for the packet.</a:t>
            </a:r>
            <a:endParaRPr lang="en-IN" sz="14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Packet History Buffer (Q2):</a:t>
            </a:r>
          </a:p>
          <a:p>
            <a:pPr lvl="1" algn="just"/>
            <a:r>
              <a:rPr lang="en-IN" sz="1400" dirty="0">
                <a:latin typeface="Arial" panose="020B0604020202020204" pitchFamily="34" charset="0"/>
                <a:cs typeface="Arial" panose="020B0604020202020204" pitchFamily="34" charset="0"/>
              </a:rPr>
              <a:t>Q2 contains two items: Packet Sequence Number and Sender ID (source ID)</a:t>
            </a:r>
          </a:p>
          <a:p>
            <a:pPr lvl="1" algn="just"/>
            <a:endParaRPr lang="en-US" sz="1400" dirty="0">
              <a:latin typeface="Arial" panose="020B0604020202020204" pitchFamily="34" charset="0"/>
              <a:cs typeface="Arial" panose="020B0604020202020204" pitchFamily="34" charset="0"/>
            </a:endParaRPr>
          </a:p>
        </p:txBody>
      </p:sp>
      <p:pic>
        <p:nvPicPr>
          <p:cNvPr id="31" name="Picture 30" descr="A computer screen shot of a network&#10;&#10;Description automatically generated">
            <a:extLst>
              <a:ext uri="{FF2B5EF4-FFF2-40B4-BE49-F238E27FC236}">
                <a16:creationId xmlns:a16="http://schemas.microsoft.com/office/drawing/2014/main" id="{1AE4B68A-BAA5-D9BB-3A17-164828995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4512" y="2238234"/>
            <a:ext cx="4590177" cy="2760486"/>
          </a:xfrm>
          <a:prstGeom prst="rect">
            <a:avLst/>
          </a:prstGeom>
        </p:spPr>
      </p:pic>
      <p:sp>
        <p:nvSpPr>
          <p:cNvPr id="4" name="Slide Number Placeholder 3">
            <a:extLst>
              <a:ext uri="{FF2B5EF4-FFF2-40B4-BE49-F238E27FC236}">
                <a16:creationId xmlns:a16="http://schemas.microsoft.com/office/drawing/2014/main" id="{BA0408FA-4486-7B67-286A-A52CA12BE659}"/>
              </a:ext>
            </a:extLst>
          </p:cNvPr>
          <p:cNvSpPr>
            <a:spLocks noGrp="1"/>
          </p:cNvSpPr>
          <p:nvPr>
            <p:ph type="sldNum" sz="quarter" idx="12"/>
          </p:nvPr>
        </p:nvSpPr>
        <p:spPr/>
        <p:txBody>
          <a:bodyPr/>
          <a:lstStyle/>
          <a:p>
            <a:fld id="{DC660FAD-630A-40BB-A0C3-01001DFE1636}" type="slidenum">
              <a:rPr lang="en-IN" smtClean="0"/>
              <a:t>4</a:t>
            </a:fld>
            <a:endParaRPr lang="en-IN" dirty="0"/>
          </a:p>
        </p:txBody>
      </p:sp>
    </p:spTree>
    <p:extLst>
      <p:ext uri="{BB962C8B-B14F-4D97-AF65-F5344CB8AC3E}">
        <p14:creationId xmlns:p14="http://schemas.microsoft.com/office/powerpoint/2010/main" val="3326855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236EF-47DF-E9AC-9AF4-800DEE604BEB}"/>
              </a:ext>
            </a:extLst>
          </p:cNvPr>
          <p:cNvSpPr>
            <a:spLocks noGrp="1"/>
          </p:cNvSpPr>
          <p:nvPr>
            <p:ph type="title"/>
          </p:nvPr>
        </p:nvSpPr>
        <p:spPr>
          <a:xfrm>
            <a:off x="838200" y="424619"/>
            <a:ext cx="10515600" cy="1325563"/>
          </a:xfrm>
        </p:spPr>
        <p:txBody>
          <a:bodyPr/>
          <a:lstStyle/>
          <a:p>
            <a:r>
              <a:rPr lang="en-US" dirty="0">
                <a:latin typeface="Arial" panose="020B0604020202020204" pitchFamily="34" charset="0"/>
                <a:cs typeface="Arial" panose="020B0604020202020204" pitchFamily="34" charset="0"/>
              </a:rPr>
              <a:t>DBR: Holding Time</a:t>
            </a:r>
            <a:endParaRPr lang="en-IN"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F90C49-E2A7-9A75-8A0A-79690AD0989B}"/>
                  </a:ext>
                </a:extLst>
              </p:cNvPr>
              <p:cNvSpPr>
                <a:spLocks noGrp="1"/>
              </p:cNvSpPr>
              <p:nvPr>
                <p:ph idx="1"/>
              </p:nvPr>
            </p:nvSpPr>
            <p:spPr>
              <a:xfrm>
                <a:off x="838200" y="1613657"/>
                <a:ext cx="10515600" cy="4819724"/>
              </a:xfrm>
            </p:spPr>
            <p:txBody>
              <a:bodyPr>
                <a:normAutofit lnSpcReduction="10000"/>
              </a:bodyPr>
              <a:lstStyle/>
              <a:p>
                <a:pPr algn="just"/>
                <a:r>
                  <a:rPr lang="en-US" sz="1800" dirty="0">
                    <a:latin typeface="Arial" panose="020B0604020202020204" pitchFamily="34" charset="0"/>
                    <a:cs typeface="Arial" panose="020B0604020202020204" pitchFamily="34" charset="0"/>
                  </a:rPr>
                  <a:t>When a node receives a packet, it does the following: </a:t>
                </a:r>
              </a:p>
              <a:p>
                <a:pPr lvl="1" algn="just"/>
                <a:r>
                  <a:rPr lang="en-US" sz="1400" dirty="0">
                    <a:latin typeface="Arial" panose="020B0604020202020204" pitchFamily="34" charset="0"/>
                    <a:cs typeface="Arial" panose="020B0604020202020204" pitchFamily="34" charset="0"/>
                  </a:rPr>
                  <a:t>It doesn't send it immediately. Instead, it holds the packet for a specific period known as the holding time. </a:t>
                </a:r>
              </a:p>
              <a:p>
                <a:pPr lvl="1" algn="just"/>
                <a:r>
                  <a:rPr lang="en-US" sz="1400" dirty="0">
                    <a:latin typeface="Arial" panose="020B0604020202020204" pitchFamily="34" charset="0"/>
                    <a:cs typeface="Arial" panose="020B0604020202020204" pitchFamily="34" charset="0"/>
                  </a:rPr>
                  <a:t>The scheduled sending time of the packet is determined by the time packet is received and the holding time.</a:t>
                </a:r>
              </a:p>
              <a:p>
                <a:pPr lvl="1" algn="just"/>
                <a:r>
                  <a:rPr lang="en-US" sz="1400" dirty="0">
                    <a:latin typeface="Arial" panose="020B0604020202020204" pitchFamily="34" charset="0"/>
                    <a:cs typeface="Arial" panose="020B0604020202020204" pitchFamily="34" charset="0"/>
                  </a:rPr>
                  <a:t>If the packet is new (not sent by the node before i.e., not in Q2) and comes from a node with a larger depth, it is added to Q1.</a:t>
                </a:r>
              </a:p>
              <a:p>
                <a:pPr lvl="1" algn="just"/>
                <a:r>
                  <a:rPr lang="en-US" sz="1400" dirty="0">
                    <a:latin typeface="Arial" panose="020B0604020202020204" pitchFamily="34" charset="0"/>
                    <a:cs typeface="Arial" panose="020B0604020202020204" pitchFamily="34" charset="0"/>
                  </a:rPr>
                  <a:t>If a packet already in Q1 is received again during the holding time, it is removed from Q1 if the new copy comes from a lower or similar depth node (</a:t>
                </a:r>
                <a14:m>
                  <m:oMath xmlns:m="http://schemas.openxmlformats.org/officeDocument/2006/math">
                    <m:sSub>
                      <m:sSubPr>
                        <m:ctrlPr>
                          <a:rPr lang="en-US" sz="1400" b="0" i="1" smtClean="0">
                            <a:latin typeface="Cambria Math" panose="02040503050406030204" pitchFamily="18" charset="0"/>
                            <a:cs typeface="Arial" panose="020B0604020202020204" pitchFamily="34" charset="0"/>
                          </a:rPr>
                        </m:ctrlPr>
                      </m:sSubPr>
                      <m:e>
                        <m:r>
                          <a:rPr lang="en-US" sz="1400" b="0" i="1" smtClean="0">
                            <a:latin typeface="Cambria Math" panose="02040503050406030204" pitchFamily="18" charset="0"/>
                            <a:cs typeface="Arial" panose="020B0604020202020204" pitchFamily="34" charset="0"/>
                          </a:rPr>
                          <m:t>𝑑</m:t>
                        </m:r>
                      </m:e>
                      <m:sub>
                        <m:r>
                          <a:rPr lang="en-US" sz="1400" b="0" i="1" smtClean="0">
                            <a:latin typeface="Cambria Math" panose="02040503050406030204" pitchFamily="18" charset="0"/>
                            <a:cs typeface="Arial" panose="020B0604020202020204" pitchFamily="34" charset="0"/>
                          </a:rPr>
                          <m:t>𝑝</m:t>
                        </m:r>
                      </m:sub>
                    </m:sSub>
                    <m:r>
                      <a:rPr lang="en-US" sz="1400" b="0" i="1" smtClean="0">
                        <a:latin typeface="Cambria Math" panose="02040503050406030204" pitchFamily="18" charset="0"/>
                        <a:cs typeface="Arial" panose="020B0604020202020204" pitchFamily="34" charset="0"/>
                      </a:rPr>
                      <m:t>≤</m:t>
                    </m:r>
                    <m:sSub>
                      <m:sSubPr>
                        <m:ctrlPr>
                          <a:rPr lang="en-US" sz="1400" b="0" i="1" smtClean="0">
                            <a:latin typeface="Cambria Math" panose="02040503050406030204" pitchFamily="18" charset="0"/>
                            <a:cs typeface="Arial" panose="020B0604020202020204" pitchFamily="34" charset="0"/>
                          </a:rPr>
                        </m:ctrlPr>
                      </m:sSubPr>
                      <m:e>
                        <m:r>
                          <a:rPr lang="en-US" sz="1400" b="0" i="1" smtClean="0">
                            <a:latin typeface="Cambria Math" panose="02040503050406030204" pitchFamily="18" charset="0"/>
                            <a:cs typeface="Arial" panose="020B0604020202020204" pitchFamily="34" charset="0"/>
                          </a:rPr>
                          <m:t>𝑑</m:t>
                        </m:r>
                      </m:e>
                      <m:sub>
                        <m:r>
                          <a:rPr lang="en-US" sz="1400" b="0" i="1" smtClean="0">
                            <a:latin typeface="Cambria Math" panose="02040503050406030204" pitchFamily="18" charset="0"/>
                            <a:cs typeface="Arial" panose="020B0604020202020204" pitchFamily="34" charset="0"/>
                          </a:rPr>
                          <m:t>𝑐</m:t>
                        </m:r>
                      </m:sub>
                    </m:sSub>
                    <m:r>
                      <a:rPr lang="en-US" sz="1400" b="0" i="1" smtClean="0">
                        <a:latin typeface="Cambria Math" panose="02040503050406030204" pitchFamily="18" charset="0"/>
                        <a:cs typeface="Arial" panose="020B0604020202020204" pitchFamily="34" charset="0"/>
                      </a:rPr>
                      <m:t>)</m:t>
                    </m:r>
                  </m:oMath>
                </a14:m>
                <a:r>
                  <a:rPr lang="en-US" sz="1400" dirty="0">
                    <a:latin typeface="Arial" panose="020B0604020202020204" pitchFamily="34" charset="0"/>
                    <a:cs typeface="Arial" panose="020B0604020202020204" pitchFamily="34" charset="0"/>
                  </a:rPr>
                  <a:t>, or its scheduled sending time is updated if the new copy comes from a higher depth node (</a:t>
                </a:r>
                <a14:m>
                  <m:oMath xmlns:m="http://schemas.openxmlformats.org/officeDocument/2006/math">
                    <m:sSub>
                      <m:sSubPr>
                        <m:ctrlPr>
                          <a:rPr lang="en-US" sz="1400" b="0" i="1" smtClean="0">
                            <a:latin typeface="Cambria Math" panose="02040503050406030204" pitchFamily="18" charset="0"/>
                            <a:cs typeface="Arial" panose="020B0604020202020204" pitchFamily="34" charset="0"/>
                          </a:rPr>
                        </m:ctrlPr>
                      </m:sSubPr>
                      <m:e>
                        <m:r>
                          <a:rPr lang="en-US" sz="1400" b="0" i="1" smtClean="0">
                            <a:latin typeface="Cambria Math" panose="02040503050406030204" pitchFamily="18" charset="0"/>
                            <a:cs typeface="Arial" panose="020B0604020202020204" pitchFamily="34" charset="0"/>
                          </a:rPr>
                          <m:t>𝑑</m:t>
                        </m:r>
                      </m:e>
                      <m:sub>
                        <m:r>
                          <a:rPr lang="en-US" sz="1400" b="0" i="1" smtClean="0">
                            <a:latin typeface="Cambria Math" panose="02040503050406030204" pitchFamily="18" charset="0"/>
                            <a:cs typeface="Arial" panose="020B0604020202020204" pitchFamily="34" charset="0"/>
                          </a:rPr>
                          <m:t>𝑝</m:t>
                        </m:r>
                      </m:sub>
                    </m:sSub>
                    <m:r>
                      <a:rPr lang="en-US" sz="1400" b="0" i="1" smtClean="0">
                        <a:latin typeface="Cambria Math" panose="02040503050406030204" pitchFamily="18" charset="0"/>
                        <a:cs typeface="Arial" panose="020B0604020202020204" pitchFamily="34" charset="0"/>
                      </a:rPr>
                      <m:t>&gt;</m:t>
                    </m:r>
                    <m:sSub>
                      <m:sSubPr>
                        <m:ctrlPr>
                          <a:rPr lang="en-US" sz="1400" b="0" i="1" smtClean="0">
                            <a:latin typeface="Cambria Math" panose="02040503050406030204" pitchFamily="18" charset="0"/>
                            <a:cs typeface="Arial" panose="020B0604020202020204" pitchFamily="34" charset="0"/>
                          </a:rPr>
                        </m:ctrlPr>
                      </m:sSubPr>
                      <m:e>
                        <m:r>
                          <a:rPr lang="en-US" sz="1400" b="0" i="1" smtClean="0">
                            <a:latin typeface="Cambria Math" panose="02040503050406030204" pitchFamily="18" charset="0"/>
                            <a:cs typeface="Arial" panose="020B0604020202020204" pitchFamily="34" charset="0"/>
                          </a:rPr>
                          <m:t>𝑑</m:t>
                        </m:r>
                      </m:e>
                      <m:sub>
                        <m:r>
                          <a:rPr lang="en-US" sz="1400" b="0" i="1" smtClean="0">
                            <a:latin typeface="Cambria Math" panose="02040503050406030204" pitchFamily="18" charset="0"/>
                            <a:cs typeface="Arial" panose="020B0604020202020204" pitchFamily="34" charset="0"/>
                          </a:rPr>
                          <m:t>𝑐</m:t>
                        </m:r>
                      </m:sub>
                    </m:sSub>
                    <m:r>
                      <a:rPr lang="en-US" sz="1400" b="0" i="1" smtClean="0">
                        <a:latin typeface="Cambria Math" panose="02040503050406030204" pitchFamily="18" charset="0"/>
                        <a:cs typeface="Arial" panose="020B0604020202020204" pitchFamily="34" charset="0"/>
                      </a:rPr>
                      <m:t>)</m:t>
                    </m:r>
                  </m:oMath>
                </a14:m>
                <a:r>
                  <a:rPr lang="en-US" sz="1400" dirty="0">
                    <a:latin typeface="Arial" panose="020B0604020202020204" pitchFamily="34" charset="0"/>
                    <a:cs typeface="Arial" panose="020B0604020202020204" pitchFamily="34" charset="0"/>
                  </a:rPr>
                  <a:t>.</a:t>
                </a:r>
              </a:p>
              <a:p>
                <a:pPr lvl="1" algn="just"/>
                <a:r>
                  <a:rPr lang="en-US" sz="1400" dirty="0">
                    <a:latin typeface="Arial" panose="020B0604020202020204" pitchFamily="34" charset="0"/>
                    <a:cs typeface="Arial" panose="020B0604020202020204" pitchFamily="34" charset="0"/>
                  </a:rPr>
                  <a:t>After a node sends out a packet as scheduled, it is removed from Q1, and its unique ID is added to Q2. </a:t>
                </a:r>
              </a:p>
              <a:p>
                <a:pPr algn="just"/>
                <a:r>
                  <a:rPr lang="en-US" sz="1800" dirty="0">
                    <a:latin typeface="Arial" panose="020B0604020202020204" pitchFamily="34" charset="0"/>
                    <a:cs typeface="Arial" panose="020B0604020202020204" pitchFamily="34" charset="0"/>
                  </a:rPr>
                  <a:t>Holding Time Computation</a:t>
                </a:r>
              </a:p>
              <a:p>
                <a:pPr marL="457200" lvl="1" indent="0" algn="just">
                  <a:buNone/>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cs typeface="Arial" panose="020B0604020202020204" pitchFamily="34" charset="0"/>
                        </a:rPr>
                        <m:t>𝑓</m:t>
                      </m:r>
                      <m:d>
                        <m:dPr>
                          <m:ctrlPr>
                            <a:rPr lang="en-US" sz="1400" b="0" i="1" smtClean="0">
                              <a:latin typeface="Cambria Math" panose="02040503050406030204" pitchFamily="18" charset="0"/>
                              <a:ea typeface="Cambria Math" panose="02040503050406030204" pitchFamily="18" charset="0"/>
                              <a:cs typeface="Arial" panose="020B0604020202020204" pitchFamily="34" charset="0"/>
                            </a:rPr>
                          </m:ctrlPr>
                        </m:dPr>
                        <m:e>
                          <m:r>
                            <a:rPr lang="en-US" sz="1400" b="0" i="1" smtClean="0">
                              <a:latin typeface="Cambria Math" panose="02040503050406030204" pitchFamily="18" charset="0"/>
                              <a:ea typeface="Cambria Math" panose="02040503050406030204" pitchFamily="18" charset="0"/>
                              <a:cs typeface="Arial" panose="020B0604020202020204" pitchFamily="34" charset="0"/>
                            </a:rPr>
                            <m:t>𝑑</m:t>
                          </m:r>
                        </m:e>
                      </m:d>
                      <m:r>
                        <a:rPr lang="en-US" sz="1400" b="0" i="1" smtClean="0">
                          <a:latin typeface="Cambria Math" panose="02040503050406030204" pitchFamily="18" charset="0"/>
                          <a:ea typeface="Cambria Math" panose="02040503050406030204" pitchFamily="18" charset="0"/>
                          <a:cs typeface="Arial" panose="020B0604020202020204" pitchFamily="34" charset="0"/>
                        </a:rPr>
                        <m:t>=</m:t>
                      </m:r>
                      <m:f>
                        <m:fPr>
                          <m:ctrlPr>
                            <a:rPr lang="en-US" sz="1400" b="0" i="1" smtClean="0">
                              <a:latin typeface="Cambria Math" panose="02040503050406030204" pitchFamily="18" charset="0"/>
                              <a:ea typeface="Cambria Math" panose="02040503050406030204" pitchFamily="18" charset="0"/>
                              <a:cs typeface="Arial" panose="020B0604020202020204" pitchFamily="34" charset="0"/>
                            </a:rPr>
                          </m:ctrlPr>
                        </m:fPr>
                        <m:num>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ea typeface="Cambria Math" panose="02040503050406030204" pitchFamily="18" charset="0"/>
                              <a:cs typeface="Arial" panose="020B0604020202020204" pitchFamily="34" charset="0"/>
                            </a:rPr>
                            <m:t>𝜏</m:t>
                          </m:r>
                        </m:num>
                        <m:den>
                          <m:r>
                            <a:rPr lang="en-US" sz="1400" b="0" i="1" smtClean="0">
                              <a:latin typeface="Cambria Math" panose="02040503050406030204" pitchFamily="18" charset="0"/>
                              <a:ea typeface="Cambria Math" panose="02040503050406030204" pitchFamily="18" charset="0"/>
                              <a:cs typeface="Arial" panose="020B0604020202020204" pitchFamily="34" charset="0"/>
                            </a:rPr>
                            <m:t>𝛿</m:t>
                          </m:r>
                        </m:den>
                      </m:f>
                      <m:r>
                        <a:rPr lang="en-IN" sz="1400" b="0" i="1" smtClean="0">
                          <a:latin typeface="Cambria Math" panose="02040503050406030204" pitchFamily="18" charset="0"/>
                          <a:ea typeface="Cambria Math" panose="02040503050406030204" pitchFamily="18" charset="0"/>
                          <a:cs typeface="Arial" panose="020B0604020202020204" pitchFamily="34" charset="0"/>
                        </a:rPr>
                        <m:t>⋅</m:t>
                      </m:r>
                      <m:d>
                        <m:dPr>
                          <m:ctrlPr>
                            <a:rPr lang="en-US" sz="1400" b="0" i="1" smtClean="0">
                              <a:latin typeface="Cambria Math" panose="02040503050406030204" pitchFamily="18" charset="0"/>
                              <a:ea typeface="Cambria Math" panose="02040503050406030204" pitchFamily="18" charset="0"/>
                              <a:cs typeface="Arial" panose="020B0604020202020204" pitchFamily="34" charset="0"/>
                            </a:rPr>
                          </m:ctrlPr>
                        </m:dPr>
                        <m:e>
                          <m:r>
                            <a:rPr lang="en-US" sz="1400" b="0" i="1" smtClean="0">
                              <a:latin typeface="Cambria Math" panose="02040503050406030204" pitchFamily="18" charset="0"/>
                              <a:ea typeface="Cambria Math" panose="02040503050406030204" pitchFamily="18" charset="0"/>
                              <a:cs typeface="Arial" panose="020B0604020202020204" pitchFamily="34" charset="0"/>
                            </a:rPr>
                            <m:t>𝑅</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𝑑</m:t>
                          </m:r>
                        </m:e>
                      </m:d>
                    </m:oMath>
                  </m:oMathPara>
                </a14:m>
                <a:endParaRPr lang="en-US" sz="1400" i="1" dirty="0">
                  <a:latin typeface="Cambria Math" panose="02040503050406030204" pitchFamily="18" charset="0"/>
                  <a:ea typeface="Cambria Math" panose="02040503050406030204" pitchFamily="18" charset="0"/>
                  <a:cs typeface="Arial" panose="020B0604020202020204" pitchFamily="34" charset="0"/>
                </a:endParaRPr>
              </a:p>
              <a:p>
                <a:pPr marL="457200" lvl="1" indent="0" algn="just">
                  <a:buNone/>
                </a:pPr>
                <a:endParaRPr lang="en-US" sz="1400" b="0" i="1" dirty="0">
                  <a:latin typeface="Cambria Math" panose="02040503050406030204" pitchFamily="18" charset="0"/>
                  <a:ea typeface="Cambria Math" panose="02040503050406030204" pitchFamily="18" charset="0"/>
                  <a:cs typeface="Arial" panose="020B0604020202020204" pitchFamily="34" charset="0"/>
                </a:endParaRPr>
              </a:p>
              <a:p>
                <a:pPr marL="457200" lvl="1" indent="0" algn="just">
                  <a:buNone/>
                </a:pPr>
                <a:r>
                  <a:rPr lang="en-US" sz="1400" dirty="0">
                    <a:latin typeface="Arial" panose="020B0604020202020204" pitchFamily="34" charset="0"/>
                    <a:cs typeface="Arial" panose="020B0604020202020204" pitchFamily="34" charset="0"/>
                  </a:rPr>
                  <a:t>where, R</a:t>
                </a:r>
                <a14:m>
                  <m:oMath xmlns:m="http://schemas.openxmlformats.org/officeDocument/2006/math">
                    <m:r>
                      <a:rPr lang="en-US" sz="1400" b="0" i="0" smtClean="0">
                        <a:latin typeface="Cambria Math" panose="02040503050406030204" pitchFamily="18" charset="0"/>
                        <a:cs typeface="Arial" panose="020B0604020202020204" pitchFamily="34" charset="0"/>
                      </a:rPr>
                      <m:t> </m:t>
                    </m:r>
                    <m:r>
                      <a:rPr lang="en-US" sz="1400" b="0" i="1" smtClean="0">
                        <a:latin typeface="Cambria Math" panose="02040503050406030204" pitchFamily="18" charset="0"/>
                        <a:cs typeface="Arial" panose="020B0604020202020204" pitchFamily="34" charset="0"/>
                      </a:rPr>
                      <m:t>→</m:t>
                    </m:r>
                  </m:oMath>
                </a14:m>
                <a:r>
                  <a:rPr lang="en-US" sz="1400" dirty="0">
                    <a:latin typeface="Arial" panose="020B0604020202020204" pitchFamily="34" charset="0"/>
                    <a:cs typeface="Arial" panose="020B0604020202020204" pitchFamily="34" charset="0"/>
                  </a:rPr>
                  <a:t> is the maximal transmission range of a sensor node.</a:t>
                </a:r>
              </a:p>
              <a:p>
                <a:pPr marL="457200" lvl="1" indent="0" algn="just">
                  <a:buNone/>
                </a:pPr>
                <a:r>
                  <a:rPr lang="en-US" sz="1400" dirty="0">
                    <a:latin typeface="Arial" panose="020B0604020202020204" pitchFamily="34" charset="0"/>
                    <a:cs typeface="Arial" panose="020B0604020202020204" pitchFamily="34" charset="0"/>
                  </a:rPr>
                  <a:t>	   δ </a:t>
                </a:r>
                <a14:m>
                  <m:oMath xmlns:m="http://schemas.openxmlformats.org/officeDocument/2006/math">
                    <m:r>
                      <a:rPr lang="en-US" sz="1400" b="0" i="1" smtClean="0">
                        <a:latin typeface="Cambria Math" panose="02040503050406030204" pitchFamily="18" charset="0"/>
                        <a:cs typeface="Arial" panose="020B0604020202020204" pitchFamily="34" charset="0"/>
                      </a:rPr>
                      <m:t>→</m:t>
                    </m:r>
                  </m:oMath>
                </a14:m>
                <a:r>
                  <a:rPr lang="en-US" sz="1400" dirty="0">
                    <a:latin typeface="Arial" panose="020B0604020202020204" pitchFamily="34" charset="0"/>
                    <a:cs typeface="Arial" panose="020B0604020202020204" pitchFamily="34" charset="0"/>
                  </a:rPr>
                  <a:t> is a value between 0 and R,</a:t>
                </a:r>
              </a:p>
              <a:p>
                <a:pPr marL="457200" lvl="1" indent="0" algn="just">
                  <a:buNone/>
                </a:pPr>
                <a:r>
                  <a:rPr lang="en-US" sz="1400" dirty="0">
                    <a:latin typeface="Arial" panose="020B0604020202020204" pitchFamily="34" charset="0"/>
                    <a:cs typeface="Arial" panose="020B0604020202020204" pitchFamily="34" charset="0"/>
                  </a:rPr>
                  <a:t>            </a:t>
                </a:r>
                <a14:m>
                  <m:oMath xmlns:m="http://schemas.openxmlformats.org/officeDocument/2006/math">
                    <m:r>
                      <a:rPr lang="en-US" sz="1400" i="1" smtClean="0">
                        <a:latin typeface="Cambria Math" panose="02040503050406030204" pitchFamily="18" charset="0"/>
                        <a:ea typeface="Cambria Math" panose="02040503050406030204" pitchFamily="18" charset="0"/>
                        <a:cs typeface="Arial" panose="020B0604020202020204" pitchFamily="34" charset="0"/>
                      </a:rPr>
                      <m:t>𝜏</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f>
                      <m:fPr>
                        <m:ctrlPr>
                          <a:rPr lang="en-US" sz="1400" b="0" i="1" smtClean="0">
                            <a:latin typeface="Cambria Math" panose="02040503050406030204" pitchFamily="18" charset="0"/>
                            <a:ea typeface="Cambria Math" panose="02040503050406030204" pitchFamily="18" charset="0"/>
                            <a:cs typeface="Arial" panose="020B0604020202020204" pitchFamily="34" charset="0"/>
                          </a:rPr>
                        </m:ctrlPr>
                      </m:fPr>
                      <m:num>
                        <m:r>
                          <a:rPr lang="en-US" sz="1400" b="0" i="1" smtClean="0">
                            <a:latin typeface="Cambria Math" panose="02040503050406030204" pitchFamily="18" charset="0"/>
                            <a:ea typeface="Cambria Math" panose="02040503050406030204" pitchFamily="18" charset="0"/>
                            <a:cs typeface="Arial" panose="020B0604020202020204" pitchFamily="34" charset="0"/>
                          </a:rPr>
                          <m:t>𝑅</m:t>
                        </m:r>
                      </m:num>
                      <m:den>
                        <m:sSub>
                          <m:sSubPr>
                            <m:ctrlPr>
                              <a:rPr lang="en-US" sz="14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1400" b="0" i="1" smtClean="0">
                                <a:latin typeface="Cambria Math" panose="02040503050406030204" pitchFamily="18" charset="0"/>
                                <a:ea typeface="Cambria Math" panose="02040503050406030204" pitchFamily="18" charset="0"/>
                                <a:cs typeface="Arial" panose="020B0604020202020204" pitchFamily="34" charset="0"/>
                              </a:rPr>
                              <m:t>𝑉</m:t>
                            </m:r>
                          </m:e>
                          <m:sub>
                            <m:r>
                              <a:rPr lang="en-US" sz="1400" b="0" i="1" smtClean="0">
                                <a:latin typeface="Cambria Math" panose="02040503050406030204" pitchFamily="18" charset="0"/>
                                <a:ea typeface="Cambria Math" panose="02040503050406030204" pitchFamily="18" charset="0"/>
                                <a:cs typeface="Arial" panose="020B0604020202020204" pitchFamily="34" charset="0"/>
                              </a:rPr>
                              <m:t>0</m:t>
                            </m:r>
                          </m:sub>
                        </m:sSub>
                      </m:den>
                    </m:f>
                  </m:oMath>
                </a14:m>
                <a:r>
                  <a:rPr lang="en-US" sz="1400" dirty="0">
                    <a:latin typeface="Arial" panose="020B0604020202020204" pitchFamily="34" charset="0"/>
                    <a:cs typeface="Arial" panose="020B0604020202020204" pitchFamily="34" charset="0"/>
                  </a:rPr>
                  <a:t> </a:t>
                </a:r>
                <a14:m>
                  <m:oMath xmlns:m="http://schemas.openxmlformats.org/officeDocument/2006/math">
                    <m:r>
                      <a:rPr lang="en-US" sz="1400" b="0" i="1" dirty="0" smtClean="0">
                        <a:latin typeface="Cambria Math" panose="02040503050406030204" pitchFamily="18" charset="0"/>
                        <a:cs typeface="Arial" panose="020B0604020202020204" pitchFamily="34" charset="0"/>
                      </a:rPr>
                      <m:t>→ </m:t>
                    </m:r>
                  </m:oMath>
                </a14:m>
                <a:r>
                  <a:rPr lang="en-US" sz="1400" dirty="0">
                    <a:latin typeface="Arial" panose="020B0604020202020204" pitchFamily="34" charset="0"/>
                    <a:cs typeface="Arial" panose="020B0604020202020204" pitchFamily="34" charset="0"/>
                  </a:rPr>
                  <a:t>is the maximal propagation delay of one hop (</a:t>
                </a:r>
                <a14:m>
                  <m:oMath xmlns:m="http://schemas.openxmlformats.org/officeDocument/2006/math">
                    <m:sSub>
                      <m:sSubPr>
                        <m:ctrlPr>
                          <a:rPr lang="en-US" sz="1400" i="1">
                            <a:latin typeface="Cambria Math" panose="02040503050406030204" pitchFamily="18" charset="0"/>
                            <a:ea typeface="Cambria Math" panose="02040503050406030204" pitchFamily="18" charset="0"/>
                            <a:cs typeface="Arial" panose="020B0604020202020204" pitchFamily="34" charset="0"/>
                          </a:rPr>
                        </m:ctrlPr>
                      </m:sSubPr>
                      <m:e>
                        <m:r>
                          <a:rPr lang="en-US" sz="1400" i="1">
                            <a:latin typeface="Cambria Math" panose="02040503050406030204" pitchFamily="18" charset="0"/>
                            <a:ea typeface="Cambria Math" panose="02040503050406030204" pitchFamily="18" charset="0"/>
                            <a:cs typeface="Arial" panose="020B0604020202020204" pitchFamily="34" charset="0"/>
                          </a:rPr>
                          <m:t>𝑉</m:t>
                        </m:r>
                      </m:e>
                      <m:sub>
                        <m:r>
                          <a:rPr lang="en-US" sz="1400" i="1">
                            <a:latin typeface="Cambria Math" panose="02040503050406030204" pitchFamily="18" charset="0"/>
                            <a:ea typeface="Cambria Math" panose="02040503050406030204" pitchFamily="18" charset="0"/>
                            <a:cs typeface="Arial" panose="020B0604020202020204" pitchFamily="34" charset="0"/>
                          </a:rPr>
                          <m:t>0</m:t>
                        </m:r>
                      </m:sub>
                    </m:sSub>
                    <m:r>
                      <a:rPr lang="en-US" sz="1400" b="0" i="0" smtClean="0">
                        <a:latin typeface="Cambria Math" panose="02040503050406030204" pitchFamily="18" charset="0"/>
                        <a:ea typeface="Cambria Math" panose="02040503050406030204" pitchFamily="18" charset="0"/>
                        <a:cs typeface="Arial" panose="020B0604020202020204" pitchFamily="34" charset="0"/>
                      </a:rPr>
                      <m:t> </m:t>
                    </m:r>
                  </m:oMath>
                </a14:m>
                <a:r>
                  <a:rPr lang="en-US" sz="1400" dirty="0">
                    <a:latin typeface="Arial" panose="020B0604020202020204" pitchFamily="34" charset="0"/>
                    <a:cs typeface="Arial" panose="020B0604020202020204" pitchFamily="34" charset="0"/>
                  </a:rPr>
                  <a:t>is the sound propagation speed in water) </a:t>
                </a:r>
              </a:p>
              <a:p>
                <a:pPr marL="457200" lvl="1" indent="0" algn="just">
                  <a:buNone/>
                </a:pPr>
                <a:r>
                  <a:rPr lang="en-US" sz="1400" dirty="0">
                    <a:latin typeface="Arial" panose="020B0604020202020204" pitchFamily="34" charset="0"/>
                    <a:cs typeface="Arial" panose="020B0604020202020204" pitchFamily="34" charset="0"/>
                  </a:rPr>
                  <a:t>	   d </a:t>
                </a:r>
                <a14:m>
                  <m:oMath xmlns:m="http://schemas.openxmlformats.org/officeDocument/2006/math">
                    <m:r>
                      <a:rPr lang="en-US" sz="1400" b="0" i="1" smtClean="0">
                        <a:latin typeface="Cambria Math" panose="02040503050406030204" pitchFamily="18" charset="0"/>
                        <a:cs typeface="Arial" panose="020B0604020202020204" pitchFamily="34" charset="0"/>
                      </a:rPr>
                      <m:t>→ </m:t>
                    </m:r>
                  </m:oMath>
                </a14:m>
                <a:r>
                  <a:rPr lang="en-US" sz="1400" dirty="0">
                    <a:latin typeface="Arial" panose="020B0604020202020204" pitchFamily="34" charset="0"/>
                    <a:cs typeface="Arial" panose="020B0604020202020204" pitchFamily="34" charset="0"/>
                  </a:rPr>
                  <a:t>is the depth difference of the current node and the previous hop.</a:t>
                </a:r>
              </a:p>
              <a:p>
                <a:pPr algn="just"/>
                <a:endParaRPr lang="en-US" sz="2000" dirty="0">
                  <a:latin typeface="Arial" panose="020B0604020202020204" pitchFamily="34" charset="0"/>
                  <a:cs typeface="Arial" panose="020B0604020202020204" pitchFamily="34" charset="0"/>
                </a:endParaRPr>
              </a:p>
              <a:p>
                <a:pPr algn="just"/>
                <a:endParaRPr lang="en-IN" sz="20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58F90C49-E2A7-9A75-8A0A-79690AD0989B}"/>
                  </a:ext>
                </a:extLst>
              </p:cNvPr>
              <p:cNvSpPr>
                <a:spLocks noGrp="1" noRot="1" noChangeAspect="1" noMove="1" noResize="1" noEditPoints="1" noAdjustHandles="1" noChangeArrowheads="1" noChangeShapeType="1" noTextEdit="1"/>
              </p:cNvSpPr>
              <p:nvPr>
                <p:ph idx="1"/>
              </p:nvPr>
            </p:nvSpPr>
            <p:spPr>
              <a:xfrm>
                <a:off x="838200" y="1613657"/>
                <a:ext cx="10515600" cy="4819724"/>
              </a:xfrm>
              <a:blipFill>
                <a:blip r:embed="rId3"/>
                <a:stretch>
                  <a:fillRect l="-406" t="-1266" r="-116"/>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DF157538-B780-A7CB-511D-D02B65717ED6}"/>
              </a:ext>
            </a:extLst>
          </p:cNvPr>
          <p:cNvSpPr>
            <a:spLocks noGrp="1"/>
          </p:cNvSpPr>
          <p:nvPr>
            <p:ph type="sldNum" sz="quarter" idx="12"/>
          </p:nvPr>
        </p:nvSpPr>
        <p:spPr/>
        <p:txBody>
          <a:bodyPr/>
          <a:lstStyle/>
          <a:p>
            <a:fld id="{DC660FAD-630A-40BB-A0C3-01001DFE1636}" type="slidenum">
              <a:rPr lang="en-IN" smtClean="0"/>
              <a:t>5</a:t>
            </a:fld>
            <a:endParaRPr lang="en-IN" dirty="0"/>
          </a:p>
        </p:txBody>
      </p:sp>
    </p:spTree>
    <p:extLst>
      <p:ext uri="{BB962C8B-B14F-4D97-AF65-F5344CB8AC3E}">
        <p14:creationId xmlns:p14="http://schemas.microsoft.com/office/powerpoint/2010/main" val="3365890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2C98F-DAB2-CD9E-8674-CB3BD9432BEB}"/>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DBR: Depth Threshold</a:t>
            </a:r>
            <a:endParaRPr lang="en-IN"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5D0F58E-5E77-271C-9778-AA84E9E59A95}"/>
                  </a:ext>
                </a:extLst>
              </p:cNvPr>
              <p:cNvSpPr txBox="1"/>
              <p:nvPr/>
            </p:nvSpPr>
            <p:spPr>
              <a:xfrm>
                <a:off x="583017" y="1690688"/>
                <a:ext cx="7294957" cy="4017703"/>
              </a:xfrm>
              <a:prstGeom prst="rect">
                <a:avLst/>
              </a:prstGeom>
              <a:noFill/>
            </p:spPr>
            <p:txBody>
              <a:bodyPr wrap="square">
                <a:spAutoFit/>
              </a:bodyPr>
              <a:lstStyle/>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Consider the scenario shown in the fig. Node N1 broadcasts and the packet reaches N2, N3, and N4. </a:t>
                </a:r>
              </a:p>
              <a:p>
                <a:pPr marL="742950" lvl="1"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N4 discards packet. </a:t>
                </a:r>
              </a:p>
              <a:p>
                <a:pPr marL="742950" lvl="1"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N2 broadcasts the packet which reaches N5 and N3, </a:t>
                </a:r>
              </a:p>
              <a:p>
                <a:pPr marL="742950" lvl="1"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N3 is prevented from re-sending because N2’s packet reaches before N3’s sending time</a:t>
                </a: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The holding time satisfies two conditions: </a:t>
                </a:r>
              </a:p>
              <a:p>
                <a:pPr marL="742950" lvl="1" indent="-285750" algn="just">
                  <a:buFont typeface="Arial" panose="020B0604020202020204" pitchFamily="34" charset="0"/>
                  <a:buChar char="•"/>
                </a:pPr>
                <a:r>
                  <a:rPr lang="en-US" sz="1400" dirty="0">
                    <a:latin typeface="Arial" panose="020B0604020202020204" pitchFamily="34" charset="0"/>
                    <a:cs typeface="Arial" panose="020B0604020202020204" pitchFamily="34" charset="0"/>
                  </a:rPr>
                  <a:t>As depth difference (</a:t>
                </a:r>
                <a14:m>
                  <m:oMath xmlns:m="http://schemas.openxmlformats.org/officeDocument/2006/math">
                    <m:r>
                      <a:rPr lang="en-US" sz="1400" b="0" i="1" smtClean="0">
                        <a:latin typeface="Cambria Math" panose="02040503050406030204" pitchFamily="18" charset="0"/>
                        <a:cs typeface="Arial" panose="020B0604020202020204" pitchFamily="34" charset="0"/>
                      </a:rPr>
                      <m:t>𝑑</m:t>
                    </m:r>
                    <m:r>
                      <a:rPr lang="en-US" sz="1400" b="0" i="1" smtClean="0">
                        <a:latin typeface="Cambria Math" panose="02040503050406030204" pitchFamily="18" charset="0"/>
                        <a:cs typeface="Arial" panose="020B0604020202020204" pitchFamily="34" charset="0"/>
                      </a:rPr>
                      <m:t>)</m:t>
                    </m:r>
                  </m:oMath>
                </a14:m>
                <a:r>
                  <a:rPr lang="en-US" sz="1400" dirty="0">
                    <a:latin typeface="Arial" panose="020B0604020202020204" pitchFamily="34" charset="0"/>
                    <a:cs typeface="Arial" panose="020B0604020202020204" pitchFamily="34" charset="0"/>
                  </a:rPr>
                  <a:t> increases holding time decreases.</a:t>
                </a:r>
              </a:p>
              <a:p>
                <a:pPr marL="742950" lvl="1" indent="-285750" algn="just">
                  <a:buFont typeface="Arial" panose="020B0604020202020204" pitchFamily="34" charset="0"/>
                  <a:buChar char="•"/>
                </a:pPr>
                <a:r>
                  <a:rPr lang="en-US" sz="1400" dirty="0">
                    <a:latin typeface="Arial" panose="020B0604020202020204" pitchFamily="34" charset="0"/>
                    <a:cs typeface="Arial" panose="020B0604020202020204" pitchFamily="34" charset="0"/>
                  </a:rPr>
                  <a:t>The holding time gap between neighboring nodes must be sufficiently long for the lower-depth node to hear the higher-depth node's forwarding promptly. </a:t>
                </a: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Depth Threshold (</a:t>
                </a:r>
                <a14:m>
                  <m:oMath xmlns:m="http://schemas.openxmlformats.org/officeDocument/2006/math">
                    <m:sSub>
                      <m:sSubPr>
                        <m:ctrlPr>
                          <a:rPr lang="en-US" sz="160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𝑑</m:t>
                        </m:r>
                      </m:e>
                      <m:sub>
                        <m:r>
                          <a:rPr lang="en-US" sz="1600" b="0" i="1" smtClean="0">
                            <a:latin typeface="Cambria Math" panose="02040503050406030204" pitchFamily="18" charset="0"/>
                            <a:cs typeface="Arial" panose="020B0604020202020204" pitchFamily="34" charset="0"/>
                          </a:rPr>
                          <m:t>𝑡h</m:t>
                        </m:r>
                      </m:sub>
                    </m:sSub>
                  </m:oMath>
                </a14:m>
                <a:r>
                  <a:rPr lang="en-US" sz="1600" dirty="0">
                    <a:latin typeface="Arial" panose="020B0604020202020204" pitchFamily="34" charset="0"/>
                    <a:cs typeface="Arial" panose="020B0604020202020204" pitchFamily="34" charset="0"/>
                  </a:rPr>
                  <a:t>)</a:t>
                </a:r>
              </a:p>
              <a:p>
                <a:pPr marL="742950" lvl="1" indent="-285750" algn="just">
                  <a:buFont typeface="Arial" panose="020B0604020202020204" pitchFamily="34" charset="0"/>
                  <a:buChar char="•"/>
                </a:pPr>
                <a:r>
                  <a:rPr lang="en-US" sz="1400" dirty="0">
                    <a:latin typeface="Arial" panose="020B0604020202020204" pitchFamily="34" charset="0"/>
                    <a:cs typeface="Arial" panose="020B0604020202020204" pitchFamily="34" charset="0"/>
                  </a:rPr>
                  <a:t>A global parameter, Depth Threshold </a:t>
                </a:r>
                <a14:m>
                  <m:oMath xmlns:m="http://schemas.openxmlformats.org/officeDocument/2006/math">
                    <m:sSub>
                      <m:sSubPr>
                        <m:ctrlPr>
                          <a:rPr lang="en-US" sz="1400" i="1" dirty="0" smtClean="0">
                            <a:latin typeface="Cambria Math" panose="02040503050406030204" pitchFamily="18" charset="0"/>
                            <a:cs typeface="Arial" panose="020B0604020202020204" pitchFamily="34" charset="0"/>
                          </a:rPr>
                        </m:ctrlPr>
                      </m:sSubPr>
                      <m:e>
                        <m:r>
                          <a:rPr lang="en-US" sz="1400" i="1" dirty="0" smtClean="0">
                            <a:latin typeface="Cambria Math" panose="02040503050406030204" pitchFamily="18" charset="0"/>
                            <a:cs typeface="Arial" panose="020B0604020202020204" pitchFamily="34" charset="0"/>
                          </a:rPr>
                          <m:t>𝑑</m:t>
                        </m:r>
                      </m:e>
                      <m:sub>
                        <m:r>
                          <a:rPr lang="en-US" sz="1400" i="1" dirty="0" smtClean="0">
                            <a:latin typeface="Cambria Math" panose="02040503050406030204" pitchFamily="18" charset="0"/>
                            <a:cs typeface="Arial" panose="020B0604020202020204" pitchFamily="34" charset="0"/>
                          </a:rPr>
                          <m:t>𝑡h</m:t>
                        </m:r>
                      </m:sub>
                    </m:sSub>
                  </m:oMath>
                </a14:m>
                <a:r>
                  <a:rPr lang="en-US" sz="1400" dirty="0">
                    <a:latin typeface="Arial" panose="020B0604020202020204" pitchFamily="34" charset="0"/>
                    <a:cs typeface="Arial" panose="020B0604020202020204" pitchFamily="34" charset="0"/>
                  </a:rPr>
                  <a:t>, regulates packet forwarding. </a:t>
                </a:r>
              </a:p>
              <a:p>
                <a:pPr marL="742950" lvl="1" indent="-285750" algn="just">
                  <a:buFont typeface="Arial" panose="020B0604020202020204" pitchFamily="34" charset="0"/>
                  <a:buChar char="•"/>
                </a:pPr>
                <a:r>
                  <a:rPr lang="en-US" sz="1400" dirty="0">
                    <a:latin typeface="Arial" panose="020B0604020202020204" pitchFamily="34" charset="0"/>
                    <a:cs typeface="Arial" panose="020B0604020202020204" pitchFamily="34" charset="0"/>
                  </a:rPr>
                  <a:t>A node forwards a packet only if the difference between the packet's previous hop depth (</a:t>
                </a:r>
                <a14:m>
                  <m:oMath xmlns:m="http://schemas.openxmlformats.org/officeDocument/2006/math">
                    <m:sSub>
                      <m:sSubPr>
                        <m:ctrlPr>
                          <a:rPr lang="en-US" sz="1400" i="1" dirty="0" smtClean="0">
                            <a:latin typeface="Cambria Math" panose="02040503050406030204" pitchFamily="18" charset="0"/>
                            <a:cs typeface="Arial" panose="020B0604020202020204" pitchFamily="34" charset="0"/>
                          </a:rPr>
                        </m:ctrlPr>
                      </m:sSubPr>
                      <m:e>
                        <m:r>
                          <a:rPr lang="en-US" sz="1400" i="1" dirty="0" smtClean="0">
                            <a:latin typeface="Cambria Math" panose="02040503050406030204" pitchFamily="18" charset="0"/>
                            <a:cs typeface="Arial" panose="020B0604020202020204" pitchFamily="34" charset="0"/>
                          </a:rPr>
                          <m:t>𝑑</m:t>
                        </m:r>
                      </m:e>
                      <m:sub>
                        <m:r>
                          <a:rPr lang="en-US" sz="1400" i="1" dirty="0" smtClean="0">
                            <a:latin typeface="Cambria Math" panose="02040503050406030204" pitchFamily="18" charset="0"/>
                            <a:cs typeface="Arial" panose="020B0604020202020204" pitchFamily="34" charset="0"/>
                          </a:rPr>
                          <m:t>𝑝</m:t>
                        </m:r>
                      </m:sub>
                    </m:sSub>
                  </m:oMath>
                </a14:m>
                <a:r>
                  <a:rPr lang="en-US" sz="1400" dirty="0">
                    <a:latin typeface="Arial" panose="020B0604020202020204" pitchFamily="34" charset="0"/>
                    <a:cs typeface="Arial" panose="020B0604020202020204" pitchFamily="34" charset="0"/>
                  </a:rPr>
                  <a:t>) and its own depth (</a:t>
                </a:r>
                <a14:m>
                  <m:oMath xmlns:m="http://schemas.openxmlformats.org/officeDocument/2006/math">
                    <m:sSub>
                      <m:sSubPr>
                        <m:ctrlPr>
                          <a:rPr lang="en-US" sz="1400" i="1" dirty="0" smtClean="0">
                            <a:latin typeface="Cambria Math" panose="02040503050406030204" pitchFamily="18" charset="0"/>
                            <a:cs typeface="Arial" panose="020B0604020202020204" pitchFamily="34" charset="0"/>
                          </a:rPr>
                        </m:ctrlPr>
                      </m:sSubPr>
                      <m:e>
                        <m:r>
                          <a:rPr lang="en-US" sz="1400" i="1" dirty="0" smtClean="0">
                            <a:latin typeface="Cambria Math" panose="02040503050406030204" pitchFamily="18" charset="0"/>
                            <a:cs typeface="Arial" panose="020B0604020202020204" pitchFamily="34" charset="0"/>
                          </a:rPr>
                          <m:t>𝑑</m:t>
                        </m:r>
                      </m:e>
                      <m:sub>
                        <m:r>
                          <a:rPr lang="en-US" sz="1400" i="1" dirty="0" smtClean="0">
                            <a:latin typeface="Cambria Math" panose="02040503050406030204" pitchFamily="18" charset="0"/>
                            <a:cs typeface="Arial" panose="020B0604020202020204" pitchFamily="34" charset="0"/>
                          </a:rPr>
                          <m:t>𝑐</m:t>
                        </m:r>
                      </m:sub>
                    </m:sSub>
                  </m:oMath>
                </a14:m>
                <a:r>
                  <a:rPr lang="en-US" sz="1400" dirty="0">
                    <a:latin typeface="Arial" panose="020B0604020202020204" pitchFamily="34" charset="0"/>
                    <a:cs typeface="Arial" panose="020B0604020202020204" pitchFamily="34" charset="0"/>
                  </a:rPr>
                  <a:t>) exceeds </a:t>
                </a:r>
                <a14:m>
                  <m:oMath xmlns:m="http://schemas.openxmlformats.org/officeDocument/2006/math">
                    <m:sSub>
                      <m:sSubPr>
                        <m:ctrlPr>
                          <a:rPr lang="en-US" sz="1400" i="1" dirty="0" smtClean="0">
                            <a:latin typeface="Cambria Math" panose="02040503050406030204" pitchFamily="18" charset="0"/>
                            <a:cs typeface="Arial" panose="020B0604020202020204" pitchFamily="34" charset="0"/>
                          </a:rPr>
                        </m:ctrlPr>
                      </m:sSubPr>
                      <m:e>
                        <m:r>
                          <a:rPr lang="en-US" sz="1400" i="1" dirty="0" smtClean="0">
                            <a:latin typeface="Cambria Math" panose="02040503050406030204" pitchFamily="18" charset="0"/>
                            <a:cs typeface="Arial" panose="020B0604020202020204" pitchFamily="34" charset="0"/>
                          </a:rPr>
                          <m:t>𝑑</m:t>
                        </m:r>
                      </m:e>
                      <m:sub>
                        <m:r>
                          <a:rPr lang="en-US" sz="1400" i="1" dirty="0" smtClean="0">
                            <a:latin typeface="Cambria Math" panose="02040503050406030204" pitchFamily="18" charset="0"/>
                            <a:cs typeface="Arial" panose="020B0604020202020204" pitchFamily="34" charset="0"/>
                          </a:rPr>
                          <m:t>𝑡h</m:t>
                        </m:r>
                      </m:sub>
                    </m:sSub>
                  </m:oMath>
                </a14:m>
                <a:r>
                  <a:rPr lang="en-US" sz="1400" dirty="0">
                    <a:latin typeface="Arial" panose="020B0604020202020204" pitchFamily="34" charset="0"/>
                    <a:cs typeface="Arial" panose="020B0604020202020204" pitchFamily="34" charset="0"/>
                  </a:rPr>
                  <a:t>. </a:t>
                </a:r>
              </a:p>
              <a:p>
                <a:pPr marL="742950" lvl="1" indent="-285750" algn="just">
                  <a:buFont typeface="Arial" panose="020B0604020202020204" pitchFamily="34" charset="0"/>
                  <a:buChar char="•"/>
                </a:pPr>
                <a:r>
                  <a:rPr lang="en-US" sz="1400" dirty="0">
                    <a:latin typeface="Arial" panose="020B0604020202020204" pitchFamily="34" charset="0"/>
                    <a:cs typeface="Arial" panose="020B0604020202020204" pitchFamily="34" charset="0"/>
                  </a:rPr>
                  <a:t>When </a:t>
                </a:r>
                <a14:m>
                  <m:oMath xmlns:m="http://schemas.openxmlformats.org/officeDocument/2006/math">
                    <m:sSub>
                      <m:sSubPr>
                        <m:ctrlPr>
                          <a:rPr lang="en-US" sz="1400" i="1" dirty="0" smtClean="0">
                            <a:latin typeface="Cambria Math" panose="02040503050406030204" pitchFamily="18" charset="0"/>
                            <a:cs typeface="Arial" panose="020B0604020202020204" pitchFamily="34" charset="0"/>
                          </a:rPr>
                        </m:ctrlPr>
                      </m:sSubPr>
                      <m:e>
                        <m:r>
                          <a:rPr lang="en-US" sz="1400" i="1" dirty="0" smtClean="0">
                            <a:latin typeface="Cambria Math" panose="02040503050406030204" pitchFamily="18" charset="0"/>
                            <a:cs typeface="Arial" panose="020B0604020202020204" pitchFamily="34" charset="0"/>
                          </a:rPr>
                          <m:t>𝑑</m:t>
                        </m:r>
                      </m:e>
                      <m:sub>
                        <m:r>
                          <a:rPr lang="en-US" sz="1400" i="1" dirty="0" smtClean="0">
                            <a:latin typeface="Cambria Math" panose="02040503050406030204" pitchFamily="18" charset="0"/>
                            <a:cs typeface="Arial" panose="020B0604020202020204" pitchFamily="34" charset="0"/>
                          </a:rPr>
                          <m:t>𝑡h</m:t>
                        </m:r>
                      </m:sub>
                    </m:sSub>
                    <m:r>
                      <a:rPr lang="en-US" sz="1400" i="1" dirty="0" smtClean="0">
                        <a:latin typeface="Cambria Math" panose="02040503050406030204" pitchFamily="18" charset="0"/>
                        <a:cs typeface="Arial" panose="020B0604020202020204" pitchFamily="34" charset="0"/>
                      </a:rPr>
                      <m:t> </m:t>
                    </m:r>
                  </m:oMath>
                </a14:m>
                <a:r>
                  <a:rPr lang="en-US" sz="1400" dirty="0">
                    <a:latin typeface="Arial" panose="020B0604020202020204" pitchFamily="34" charset="0"/>
                    <a:cs typeface="Arial" panose="020B0604020202020204" pitchFamily="34" charset="0"/>
                  </a:rPr>
                  <a:t>is set to zero, nodes with smaller depths are eligible forwarders.</a:t>
                </a:r>
              </a:p>
              <a:p>
                <a:pPr marL="742950" lvl="1" indent="-285750" algn="just">
                  <a:buFont typeface="Arial" panose="020B0604020202020204" pitchFamily="34" charset="0"/>
                  <a:buChar char="•"/>
                </a:pPr>
                <a:r>
                  <a:rPr lang="en-US" sz="1400" dirty="0">
                    <a:latin typeface="Arial" panose="020B0604020202020204" pitchFamily="34" charset="0"/>
                    <a:cs typeface="Arial" panose="020B0604020202020204" pitchFamily="34" charset="0"/>
                  </a:rPr>
                  <a:t>When </a:t>
                </a:r>
                <a14:m>
                  <m:oMath xmlns:m="http://schemas.openxmlformats.org/officeDocument/2006/math">
                    <m:sSub>
                      <m:sSubPr>
                        <m:ctrlPr>
                          <a:rPr lang="en-US" sz="1400" i="1" dirty="0" smtClean="0">
                            <a:latin typeface="Cambria Math" panose="02040503050406030204" pitchFamily="18" charset="0"/>
                            <a:cs typeface="Arial" panose="020B0604020202020204" pitchFamily="34" charset="0"/>
                          </a:rPr>
                        </m:ctrlPr>
                      </m:sSubPr>
                      <m:e>
                        <m:r>
                          <a:rPr lang="en-US" sz="1400" i="1" dirty="0" smtClean="0">
                            <a:latin typeface="Cambria Math" panose="02040503050406030204" pitchFamily="18" charset="0"/>
                            <a:cs typeface="Arial" panose="020B0604020202020204" pitchFamily="34" charset="0"/>
                          </a:rPr>
                          <m:t>𝑑</m:t>
                        </m:r>
                      </m:e>
                      <m:sub>
                        <m:r>
                          <a:rPr lang="en-US" sz="1400" i="1" dirty="0" smtClean="0">
                            <a:latin typeface="Cambria Math" panose="02040503050406030204" pitchFamily="18" charset="0"/>
                            <a:cs typeface="Arial" panose="020B0604020202020204" pitchFamily="34" charset="0"/>
                          </a:rPr>
                          <m:t>𝑡h</m:t>
                        </m:r>
                      </m:sub>
                    </m:sSub>
                    <m:r>
                      <a:rPr lang="en-US" sz="1400" i="1" dirty="0" smtClean="0">
                        <a:latin typeface="Cambria Math" panose="02040503050406030204" pitchFamily="18" charset="0"/>
                        <a:cs typeface="Arial" panose="020B0604020202020204" pitchFamily="34" charset="0"/>
                      </a:rPr>
                      <m:t> </m:t>
                    </m:r>
                  </m:oMath>
                </a14:m>
                <a:r>
                  <a:rPr lang="en-US" sz="1400" dirty="0">
                    <a:latin typeface="Arial" panose="020B0604020202020204" pitchFamily="34" charset="0"/>
                    <a:cs typeface="Arial" panose="020B0604020202020204" pitchFamily="34" charset="0"/>
                  </a:rPr>
                  <a:t>is set to -𝑅 DBR protocol act as a flooding protocol, with 𝑅 representing the maximum transmission range of a sensor node.</a:t>
                </a:r>
                <a:endParaRPr lang="en-US" sz="1600" dirty="0">
                  <a:latin typeface="Arial" panose="020B0604020202020204" pitchFamily="34" charset="0"/>
                  <a:cs typeface="Arial" panose="020B0604020202020204" pitchFamily="34" charset="0"/>
                </a:endParaRPr>
              </a:p>
            </p:txBody>
          </p:sp>
        </mc:Choice>
        <mc:Fallback xmlns="">
          <p:sp>
            <p:nvSpPr>
              <p:cNvPr id="7" name="TextBox 6">
                <a:extLst>
                  <a:ext uri="{FF2B5EF4-FFF2-40B4-BE49-F238E27FC236}">
                    <a16:creationId xmlns:a16="http://schemas.microsoft.com/office/drawing/2014/main" id="{B5D0F58E-5E77-271C-9778-AA84E9E59A95}"/>
                  </a:ext>
                </a:extLst>
              </p:cNvPr>
              <p:cNvSpPr txBox="1">
                <a:spLocks noRot="1" noChangeAspect="1" noMove="1" noResize="1" noEditPoints="1" noAdjustHandles="1" noChangeArrowheads="1" noChangeShapeType="1" noTextEdit="1"/>
              </p:cNvSpPr>
              <p:nvPr/>
            </p:nvSpPr>
            <p:spPr>
              <a:xfrm>
                <a:off x="583017" y="1690688"/>
                <a:ext cx="7294957" cy="4017703"/>
              </a:xfrm>
              <a:prstGeom prst="rect">
                <a:avLst/>
              </a:prstGeom>
              <a:blipFill>
                <a:blip r:embed="rId3"/>
                <a:stretch>
                  <a:fillRect l="-334" t="-455" r="-502" b="-759"/>
                </a:stretch>
              </a:blipFill>
            </p:spPr>
            <p:txBody>
              <a:bodyPr/>
              <a:lstStyle/>
              <a:p>
                <a:r>
                  <a:rPr lang="en-IN">
                    <a:noFill/>
                  </a:rPr>
                  <a:t> </a:t>
                </a:r>
              </a:p>
            </p:txBody>
          </p:sp>
        </mc:Fallback>
      </mc:AlternateContent>
      <p:pic>
        <p:nvPicPr>
          <p:cNvPr id="10" name="Content Placeholder 9">
            <a:extLst>
              <a:ext uri="{FF2B5EF4-FFF2-40B4-BE49-F238E27FC236}">
                <a16:creationId xmlns:a16="http://schemas.microsoft.com/office/drawing/2014/main" id="{29F0BDAD-C6DB-EF49-28E1-967E5F565729}"/>
              </a:ext>
            </a:extLst>
          </p:cNvPr>
          <p:cNvPicPr>
            <a:picLocks noGrp="1" noChangeAspect="1"/>
          </p:cNvPicPr>
          <p:nvPr>
            <p:ph idx="1"/>
          </p:nvPr>
        </p:nvPicPr>
        <p:blipFill>
          <a:blip r:embed="rId4"/>
          <a:stretch>
            <a:fillRect/>
          </a:stretch>
        </p:blipFill>
        <p:spPr>
          <a:xfrm>
            <a:off x="7877974" y="1634868"/>
            <a:ext cx="4365429" cy="4129344"/>
          </a:xfrm>
          <a:prstGeom prst="rect">
            <a:avLst/>
          </a:prstGeom>
        </p:spPr>
      </p:pic>
      <p:sp>
        <p:nvSpPr>
          <p:cNvPr id="3" name="Slide Number Placeholder 2">
            <a:extLst>
              <a:ext uri="{FF2B5EF4-FFF2-40B4-BE49-F238E27FC236}">
                <a16:creationId xmlns:a16="http://schemas.microsoft.com/office/drawing/2014/main" id="{AEB7CF8D-4593-2169-BF7C-50F104A0FA19}"/>
              </a:ext>
            </a:extLst>
          </p:cNvPr>
          <p:cNvSpPr>
            <a:spLocks noGrp="1"/>
          </p:cNvSpPr>
          <p:nvPr>
            <p:ph type="sldNum" sz="quarter" idx="12"/>
          </p:nvPr>
        </p:nvSpPr>
        <p:spPr/>
        <p:txBody>
          <a:bodyPr/>
          <a:lstStyle/>
          <a:p>
            <a:fld id="{DC660FAD-630A-40BB-A0C3-01001DFE1636}" type="slidenum">
              <a:rPr lang="en-IN" smtClean="0"/>
              <a:t>6</a:t>
            </a:fld>
            <a:endParaRPr lang="en-IN" dirty="0"/>
          </a:p>
        </p:txBody>
      </p:sp>
    </p:spTree>
    <p:extLst>
      <p:ext uri="{BB962C8B-B14F-4D97-AF65-F5344CB8AC3E}">
        <p14:creationId xmlns:p14="http://schemas.microsoft.com/office/powerpoint/2010/main" val="1531815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9F5DCE-05B9-6F51-190C-B72DEBD1E3ED}"/>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DBR: Algorithm</a:t>
            </a:r>
            <a:endParaRPr lang="en-IN" dirty="0">
              <a:latin typeface="Arial" panose="020B0604020202020204" pitchFamily="34" charset="0"/>
              <a:cs typeface="Arial" panose="020B0604020202020204" pitchFamily="34" charset="0"/>
            </a:endParaRPr>
          </a:p>
        </p:txBody>
      </p:sp>
      <p:pic>
        <p:nvPicPr>
          <p:cNvPr id="8" name="Content Placeholder 4">
            <a:extLst>
              <a:ext uri="{FF2B5EF4-FFF2-40B4-BE49-F238E27FC236}">
                <a16:creationId xmlns:a16="http://schemas.microsoft.com/office/drawing/2014/main" id="{06A6006D-95DF-2998-85AD-F26E636137C3}"/>
              </a:ext>
            </a:extLst>
          </p:cNvPr>
          <p:cNvPicPr>
            <a:picLocks noGrp="1" noChangeAspect="1"/>
          </p:cNvPicPr>
          <p:nvPr>
            <p:ph idx="1"/>
          </p:nvPr>
        </p:nvPicPr>
        <p:blipFill rotWithShape="1">
          <a:blip r:embed="rId3"/>
          <a:srcRect b="8967"/>
          <a:stretch/>
        </p:blipFill>
        <p:spPr>
          <a:xfrm>
            <a:off x="838200" y="1381717"/>
            <a:ext cx="4162568" cy="4906442"/>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A1358E5-3CEF-079E-F947-80D355FE3F0F}"/>
                  </a:ext>
                </a:extLst>
              </p:cNvPr>
              <p:cNvSpPr txBox="1"/>
              <p:nvPr/>
            </p:nvSpPr>
            <p:spPr>
              <a:xfrm>
                <a:off x="5503458" y="1639390"/>
                <a:ext cx="6093724" cy="4247317"/>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When a node receives a packet, it first checks if it's eligible to forward it based on depth information and a depth threshold, </a:t>
                </a:r>
                <a14:m>
                  <m:oMath xmlns:m="http://schemas.openxmlformats.org/officeDocument/2006/math">
                    <m:sSub>
                      <m:sSubPr>
                        <m:ctrlPr>
                          <a:rPr lang="en-US" i="1" dirty="0" smtClean="0">
                            <a:latin typeface="Cambria Math" panose="02040503050406030204" pitchFamily="18" charset="0"/>
                            <a:cs typeface="Arial" panose="020B0604020202020204" pitchFamily="34" charset="0"/>
                          </a:rPr>
                        </m:ctrlPr>
                      </m:sSubPr>
                      <m:e>
                        <m:r>
                          <a:rPr lang="en-US" i="1" dirty="0" smtClean="0">
                            <a:latin typeface="Cambria Math" panose="02040503050406030204" pitchFamily="18" charset="0"/>
                            <a:cs typeface="Arial" panose="020B0604020202020204" pitchFamily="34" charset="0"/>
                          </a:rPr>
                          <m:t>𝑑</m:t>
                        </m:r>
                      </m:e>
                      <m:sub>
                        <m:r>
                          <a:rPr lang="en-US" i="1" dirty="0" smtClean="0">
                            <a:latin typeface="Cambria Math" panose="02040503050406030204" pitchFamily="18" charset="0"/>
                            <a:cs typeface="Arial" panose="020B0604020202020204" pitchFamily="34" charset="0"/>
                          </a:rPr>
                          <m:t>𝑡h</m:t>
                        </m:r>
                      </m:sub>
                    </m:sSub>
                  </m:oMath>
                </a14:m>
                <a:r>
                  <a:rPr lang="en-US" dirty="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If the node is not eligible, it looks for the packet in Q1 and removes it if another node has already forwarded it.</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If the node is eligible but the packet is in Q2, it discards the packet since it was recently forwarded.</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Otherwise, the node calculates when to send the packet using the current system time and a holding time and adds the packet to a priority queue called Q1.</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If the packet is already in Q1, its sending time is updated.</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Later, the packets in Q1 will be sent out based on their scheduled sending times.</a:t>
                </a:r>
              </a:p>
            </p:txBody>
          </p:sp>
        </mc:Choice>
        <mc:Fallback xmlns="">
          <p:sp>
            <p:nvSpPr>
              <p:cNvPr id="11" name="TextBox 10">
                <a:extLst>
                  <a:ext uri="{FF2B5EF4-FFF2-40B4-BE49-F238E27FC236}">
                    <a16:creationId xmlns:a16="http://schemas.microsoft.com/office/drawing/2014/main" id="{DA1358E5-3CEF-079E-F947-80D355FE3F0F}"/>
                  </a:ext>
                </a:extLst>
              </p:cNvPr>
              <p:cNvSpPr txBox="1">
                <a:spLocks noRot="1" noChangeAspect="1" noMove="1" noResize="1" noEditPoints="1" noAdjustHandles="1" noChangeArrowheads="1" noChangeShapeType="1" noTextEdit="1"/>
              </p:cNvSpPr>
              <p:nvPr/>
            </p:nvSpPr>
            <p:spPr>
              <a:xfrm>
                <a:off x="5503458" y="1639390"/>
                <a:ext cx="6093724" cy="4247317"/>
              </a:xfrm>
              <a:prstGeom prst="rect">
                <a:avLst/>
              </a:prstGeom>
              <a:blipFill>
                <a:blip r:embed="rId4"/>
                <a:stretch>
                  <a:fillRect l="-701" t="-861" r="-901" b="-1291"/>
                </a:stretch>
              </a:blipFill>
            </p:spPr>
            <p:txBody>
              <a:bodyPr/>
              <a:lstStyle/>
              <a:p>
                <a:r>
                  <a:rPr lang="en-IN">
                    <a:noFill/>
                  </a:rPr>
                  <a:t> </a:t>
                </a:r>
              </a:p>
            </p:txBody>
          </p:sp>
        </mc:Fallback>
      </mc:AlternateContent>
      <p:sp>
        <p:nvSpPr>
          <p:cNvPr id="2" name="Slide Number Placeholder 1">
            <a:extLst>
              <a:ext uri="{FF2B5EF4-FFF2-40B4-BE49-F238E27FC236}">
                <a16:creationId xmlns:a16="http://schemas.microsoft.com/office/drawing/2014/main" id="{2CC1AD63-7FCA-0C77-07CA-939462695831}"/>
              </a:ext>
            </a:extLst>
          </p:cNvPr>
          <p:cNvSpPr>
            <a:spLocks noGrp="1"/>
          </p:cNvSpPr>
          <p:nvPr>
            <p:ph type="sldNum" sz="quarter" idx="12"/>
          </p:nvPr>
        </p:nvSpPr>
        <p:spPr/>
        <p:txBody>
          <a:bodyPr/>
          <a:lstStyle/>
          <a:p>
            <a:fld id="{DC660FAD-630A-40BB-A0C3-01001DFE1636}" type="slidenum">
              <a:rPr lang="en-IN" smtClean="0"/>
              <a:t>7</a:t>
            </a:fld>
            <a:endParaRPr lang="en-IN" dirty="0"/>
          </a:p>
        </p:txBody>
      </p:sp>
    </p:spTree>
    <p:extLst>
      <p:ext uri="{BB962C8B-B14F-4D97-AF65-F5344CB8AC3E}">
        <p14:creationId xmlns:p14="http://schemas.microsoft.com/office/powerpoint/2010/main" val="2578625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FAEDA-9737-A145-C34C-956826571312}"/>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Ignore this warning</a:t>
            </a:r>
            <a:endParaRPr lang="en-IN"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1D34A97E-F0A4-1074-7EE4-370B3E9D0D7A}"/>
              </a:ext>
            </a:extLst>
          </p:cNvPr>
          <p:cNvSpPr txBox="1"/>
          <p:nvPr/>
        </p:nvSpPr>
        <p:spPr>
          <a:xfrm>
            <a:off x="1078074" y="5295997"/>
            <a:ext cx="9239838"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Users will notice the following warning when running simulation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This is shown because of the DBR code modifications carried out.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These warnings can be ignored.  </a:t>
            </a:r>
            <a:endParaRPr lang="en-IN"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5F3A1768-250F-C3E3-E695-7CEC4B91E03A}"/>
              </a:ext>
            </a:extLst>
          </p:cNvPr>
          <p:cNvSpPr>
            <a:spLocks noGrp="1"/>
          </p:cNvSpPr>
          <p:nvPr>
            <p:ph type="sldNum" sz="quarter" idx="12"/>
          </p:nvPr>
        </p:nvSpPr>
        <p:spPr/>
        <p:txBody>
          <a:bodyPr/>
          <a:lstStyle/>
          <a:p>
            <a:fld id="{DC660FAD-630A-40BB-A0C3-01001DFE1636}" type="slidenum">
              <a:rPr lang="en-IN" smtClean="0"/>
              <a:t>8</a:t>
            </a:fld>
            <a:endParaRPr lang="en-IN" dirty="0"/>
          </a:p>
        </p:txBody>
      </p:sp>
      <p:pic>
        <p:nvPicPr>
          <p:cNvPr id="15" name="Content Placeholder 14">
            <a:extLst>
              <a:ext uri="{FF2B5EF4-FFF2-40B4-BE49-F238E27FC236}">
                <a16:creationId xmlns:a16="http://schemas.microsoft.com/office/drawing/2014/main" id="{B8C2ED0D-B8E0-451A-F77D-FB9F8F2A7DF9}"/>
              </a:ext>
            </a:extLst>
          </p:cNvPr>
          <p:cNvPicPr>
            <a:picLocks noGrp="1" noChangeAspect="1"/>
          </p:cNvPicPr>
          <p:nvPr>
            <p:ph idx="1"/>
          </p:nvPr>
        </p:nvPicPr>
        <p:blipFill>
          <a:blip r:embed="rId3"/>
          <a:stretch>
            <a:fillRect/>
          </a:stretch>
        </p:blipFill>
        <p:spPr>
          <a:xfrm>
            <a:off x="2624553" y="1690688"/>
            <a:ext cx="6631744" cy="3468287"/>
          </a:xfrm>
        </p:spPr>
      </p:pic>
    </p:spTree>
    <p:extLst>
      <p:ext uri="{BB962C8B-B14F-4D97-AF65-F5344CB8AC3E}">
        <p14:creationId xmlns:p14="http://schemas.microsoft.com/office/powerpoint/2010/main" val="1133450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412D77-071B-01F3-AD4C-493F7158E8AF}"/>
                  </a:ext>
                </a:extLst>
              </p:cNvPr>
              <p:cNvSpPr>
                <a:spLocks noGrp="1"/>
              </p:cNvSpPr>
              <p:nvPr>
                <p:ph idx="1"/>
              </p:nvPr>
            </p:nvSpPr>
            <p:spPr>
              <a:xfrm>
                <a:off x="5531461" y="1415845"/>
                <a:ext cx="5806767" cy="5065714"/>
              </a:xfrm>
            </p:spPr>
            <p:txBody>
              <a:bodyPr>
                <a:normAutofit lnSpcReduction="10000"/>
              </a:bodyPr>
              <a:lstStyle/>
              <a:p>
                <a:r>
                  <a:rPr lang="en-IN" sz="1700" dirty="0">
                    <a:latin typeface="Arial" panose="020B0604020202020204" pitchFamily="34" charset="0"/>
                    <a:cs typeface="Arial" panose="020B0604020202020204" pitchFamily="34" charset="0"/>
                  </a:rPr>
                  <a:t>N1 is the source node and N5 is the destination node.</a:t>
                </a:r>
              </a:p>
              <a:p>
                <a:r>
                  <a:rPr lang="en-IN" sz="1700" dirty="0">
                    <a:latin typeface="Arial" panose="020B0604020202020204" pitchFamily="34" charset="0"/>
                    <a:cs typeface="Arial" panose="020B0604020202020204" pitchFamily="34" charset="0"/>
                  </a:rPr>
                  <a:t>Both nodes N2 and N3 will receive the packet from N1. They are qualified nodes for forwarding packet since they are “above” N1, i.e., </a:t>
                </a:r>
                <a14:m>
                  <m:oMath xmlns:m="http://schemas.openxmlformats.org/officeDocument/2006/math">
                    <m:sSub>
                      <m:sSubPr>
                        <m:ctrlPr>
                          <a:rPr lang="en-US" sz="1700" b="0" i="1" smtClean="0">
                            <a:latin typeface="Cambria Math" panose="02040503050406030204" pitchFamily="18" charset="0"/>
                            <a:cs typeface="Arial" panose="020B0604020202020204" pitchFamily="34" charset="0"/>
                          </a:rPr>
                        </m:ctrlPr>
                      </m:sSubPr>
                      <m:e>
                        <m:r>
                          <a:rPr lang="en-US" sz="1700" b="0" i="1" smtClean="0">
                            <a:latin typeface="Cambria Math" panose="02040503050406030204" pitchFamily="18" charset="0"/>
                            <a:cs typeface="Arial" panose="020B0604020202020204" pitchFamily="34" charset="0"/>
                          </a:rPr>
                          <m:t>𝑑</m:t>
                        </m:r>
                      </m:e>
                      <m:sub>
                        <m:r>
                          <a:rPr lang="en-US" sz="1700" b="0" i="1" smtClean="0">
                            <a:latin typeface="Cambria Math" panose="02040503050406030204" pitchFamily="18" charset="0"/>
                            <a:cs typeface="Arial" panose="020B0604020202020204" pitchFamily="34" charset="0"/>
                          </a:rPr>
                          <m:t>𝑝</m:t>
                        </m:r>
                      </m:sub>
                    </m:sSub>
                    <m:r>
                      <a:rPr lang="en-US" sz="1700" b="0" i="1" smtClean="0">
                        <a:latin typeface="Cambria Math" panose="02040503050406030204" pitchFamily="18" charset="0"/>
                        <a:cs typeface="Arial" panose="020B0604020202020204" pitchFamily="34" charset="0"/>
                      </a:rPr>
                      <m:t>−</m:t>
                    </m:r>
                    <m:sSub>
                      <m:sSubPr>
                        <m:ctrlPr>
                          <a:rPr lang="en-US" sz="1700" b="0" i="1" smtClean="0">
                            <a:latin typeface="Cambria Math" panose="02040503050406030204" pitchFamily="18" charset="0"/>
                            <a:cs typeface="Arial" panose="020B0604020202020204" pitchFamily="34" charset="0"/>
                          </a:rPr>
                        </m:ctrlPr>
                      </m:sSubPr>
                      <m:e>
                        <m:r>
                          <a:rPr lang="en-US" sz="1700" b="0" i="1" smtClean="0">
                            <a:latin typeface="Cambria Math" panose="02040503050406030204" pitchFamily="18" charset="0"/>
                            <a:cs typeface="Arial" panose="020B0604020202020204" pitchFamily="34" charset="0"/>
                          </a:rPr>
                          <m:t>𝑑</m:t>
                        </m:r>
                      </m:e>
                      <m:sub>
                        <m:r>
                          <a:rPr lang="en-US" sz="1700" b="0" i="1" smtClean="0">
                            <a:latin typeface="Cambria Math" panose="02040503050406030204" pitchFamily="18" charset="0"/>
                            <a:cs typeface="Arial" panose="020B0604020202020204" pitchFamily="34" charset="0"/>
                          </a:rPr>
                          <m:t>𝑐</m:t>
                        </m:r>
                      </m:sub>
                    </m:sSub>
                    <m:r>
                      <a:rPr lang="en-US" sz="1700" b="0" i="1" smtClean="0">
                        <a:latin typeface="Cambria Math" panose="02040503050406030204" pitchFamily="18" charset="0"/>
                        <a:cs typeface="Arial" panose="020B0604020202020204" pitchFamily="34" charset="0"/>
                      </a:rPr>
                      <m:t>&gt;</m:t>
                    </m:r>
                    <m:sSub>
                      <m:sSubPr>
                        <m:ctrlPr>
                          <a:rPr lang="en-US" sz="1700" b="0" i="1" smtClean="0">
                            <a:latin typeface="Cambria Math" panose="02040503050406030204" pitchFamily="18" charset="0"/>
                            <a:cs typeface="Arial" panose="020B0604020202020204" pitchFamily="34" charset="0"/>
                          </a:rPr>
                        </m:ctrlPr>
                      </m:sSubPr>
                      <m:e>
                        <m:r>
                          <a:rPr lang="en-US" sz="1700" b="0" i="1" smtClean="0">
                            <a:latin typeface="Cambria Math" panose="02040503050406030204" pitchFamily="18" charset="0"/>
                            <a:cs typeface="Arial" panose="020B0604020202020204" pitchFamily="34" charset="0"/>
                          </a:rPr>
                          <m:t>𝑑</m:t>
                        </m:r>
                      </m:e>
                      <m:sub>
                        <m:r>
                          <a:rPr lang="en-US" sz="1700" b="0" i="1" smtClean="0">
                            <a:latin typeface="Cambria Math" panose="02040503050406030204" pitchFamily="18" charset="0"/>
                            <a:cs typeface="Arial" panose="020B0604020202020204" pitchFamily="34" charset="0"/>
                          </a:rPr>
                          <m:t>𝑡h</m:t>
                        </m:r>
                      </m:sub>
                    </m:sSub>
                    <m:r>
                      <a:rPr lang="en-IN" sz="1700" b="0" i="0" smtClean="0">
                        <a:latin typeface="Cambria Math" panose="02040503050406030204" pitchFamily="18" charset="0"/>
                        <a:cs typeface="Arial" panose="020B0604020202020204" pitchFamily="34" charset="0"/>
                      </a:rPr>
                      <m:t> </m:t>
                    </m:r>
                  </m:oMath>
                </a14:m>
                <a:r>
                  <a:rPr lang="en-IN" sz="1700" dirty="0">
                    <a:latin typeface="Arial" panose="020B0604020202020204" pitchFamily="34" charset="0"/>
                    <a:cs typeface="Arial" panose="020B0604020202020204" pitchFamily="34" charset="0"/>
                  </a:rPr>
                  <a:t>with </a:t>
                </a:r>
                <a14:m>
                  <m:oMath xmlns:m="http://schemas.openxmlformats.org/officeDocument/2006/math">
                    <m:sSub>
                      <m:sSubPr>
                        <m:ctrlPr>
                          <a:rPr lang="en-US" sz="1700" b="0" i="1" smtClean="0">
                            <a:latin typeface="Cambria Math" panose="02040503050406030204" pitchFamily="18" charset="0"/>
                            <a:cs typeface="Arial" panose="020B0604020202020204" pitchFamily="34" charset="0"/>
                          </a:rPr>
                        </m:ctrlPr>
                      </m:sSubPr>
                      <m:e>
                        <m:r>
                          <a:rPr lang="en-US" sz="1700" b="0" i="1" smtClean="0">
                            <a:latin typeface="Cambria Math" panose="02040503050406030204" pitchFamily="18" charset="0"/>
                            <a:cs typeface="Arial" panose="020B0604020202020204" pitchFamily="34" charset="0"/>
                          </a:rPr>
                          <m:t>𝑑</m:t>
                        </m:r>
                      </m:e>
                      <m:sub>
                        <m:r>
                          <a:rPr lang="en-US" sz="1700" b="0" i="1" smtClean="0">
                            <a:latin typeface="Cambria Math" panose="02040503050406030204" pitchFamily="18" charset="0"/>
                            <a:cs typeface="Arial" panose="020B0604020202020204" pitchFamily="34" charset="0"/>
                          </a:rPr>
                          <m:t>𝑡h</m:t>
                        </m:r>
                      </m:sub>
                    </m:sSub>
                  </m:oMath>
                </a14:m>
                <a:r>
                  <a:rPr lang="en-IN" sz="1700" dirty="0">
                    <a:latin typeface="Arial" panose="020B0604020202020204" pitchFamily="34" charset="0"/>
                    <a:cs typeface="Arial" panose="020B0604020202020204" pitchFamily="34" charset="0"/>
                  </a:rPr>
                  <a:t> set to 0.</a:t>
                </a:r>
              </a:p>
              <a:p>
                <a:r>
                  <a:rPr lang="en-US" sz="1700" dirty="0">
                    <a:latin typeface="Arial" panose="020B0604020202020204" pitchFamily="34" charset="0"/>
                    <a:cs typeface="Arial" panose="020B0604020202020204" pitchFamily="34" charset="0"/>
                  </a:rPr>
                  <a:t>Compute holding time, </a:t>
                </a:r>
                <a14:m>
                  <m:oMath xmlns:m="http://schemas.openxmlformats.org/officeDocument/2006/math">
                    <m:sSub>
                      <m:sSubPr>
                        <m:ctrlPr>
                          <a:rPr lang="en-IN" sz="1700" b="0" i="1" smtClean="0">
                            <a:latin typeface="Cambria Math" panose="02040503050406030204" pitchFamily="18" charset="0"/>
                            <a:cs typeface="Arial" panose="020B0604020202020204" pitchFamily="34" charset="0"/>
                          </a:rPr>
                        </m:ctrlPr>
                      </m:sSubPr>
                      <m:e>
                        <m:r>
                          <a:rPr lang="en-IN" sz="1700" b="0" i="1" smtClean="0">
                            <a:latin typeface="Cambria Math" panose="02040503050406030204" pitchFamily="18" charset="0"/>
                            <a:cs typeface="Arial" panose="020B0604020202020204" pitchFamily="34" charset="0"/>
                          </a:rPr>
                          <m:t>𝐻</m:t>
                        </m:r>
                      </m:e>
                      <m:sub>
                        <m:r>
                          <a:rPr lang="en-IN" sz="1700" b="0" i="1" smtClean="0">
                            <a:latin typeface="Cambria Math" panose="02040503050406030204" pitchFamily="18" charset="0"/>
                            <a:cs typeface="Arial" panose="020B0604020202020204" pitchFamily="34" charset="0"/>
                          </a:rPr>
                          <m:t>𝑡</m:t>
                        </m:r>
                      </m:sub>
                    </m:sSub>
                  </m:oMath>
                </a14:m>
                <a:r>
                  <a:rPr lang="en-US" sz="1700" dirty="0">
                    <a:latin typeface="Arial" panose="020B0604020202020204" pitchFamily="34" charset="0"/>
                    <a:cs typeface="Arial" panose="020B0604020202020204" pitchFamily="34" charset="0"/>
                  </a:rPr>
                  <a:t> for node N2:</a:t>
                </a:r>
                <a14:m>
                  <m:oMath xmlns:m="http://schemas.openxmlformats.org/officeDocument/2006/math">
                    <m:sSub>
                      <m:sSubPr>
                        <m:ctrlPr>
                          <a:rPr lang="en-US" sz="1700" b="0" i="1" smtClean="0">
                            <a:latin typeface="Cambria Math" panose="02040503050406030204" pitchFamily="18" charset="0"/>
                            <a:cs typeface="Arial" panose="020B0604020202020204" pitchFamily="34" charset="0"/>
                          </a:rPr>
                        </m:ctrlPr>
                      </m:sSubPr>
                      <m:e>
                        <m:r>
                          <a:rPr lang="en-US" sz="1700" b="0" i="1" smtClean="0">
                            <a:latin typeface="Cambria Math" panose="02040503050406030204" pitchFamily="18" charset="0"/>
                            <a:cs typeface="Arial" panose="020B0604020202020204" pitchFamily="34" charset="0"/>
                          </a:rPr>
                          <m:t>𝑑</m:t>
                        </m:r>
                      </m:e>
                      <m:sub>
                        <m:r>
                          <a:rPr lang="en-US" sz="1700" b="0" i="1" smtClean="0">
                            <a:latin typeface="Cambria Math" panose="02040503050406030204" pitchFamily="18" charset="0"/>
                            <a:cs typeface="Arial" panose="020B0604020202020204" pitchFamily="34" charset="0"/>
                          </a:rPr>
                          <m:t>𝑝</m:t>
                        </m:r>
                      </m:sub>
                    </m:sSub>
                    <m:r>
                      <a:rPr lang="en-US" sz="1700" b="0" i="1" smtClean="0">
                        <a:latin typeface="Cambria Math" panose="02040503050406030204" pitchFamily="18" charset="0"/>
                        <a:cs typeface="Arial" panose="020B0604020202020204" pitchFamily="34" charset="0"/>
                      </a:rPr>
                      <m:t>=100</m:t>
                    </m:r>
                    <m:r>
                      <a:rPr lang="en-US" sz="1700" b="0" i="1" smtClean="0">
                        <a:latin typeface="Cambria Math" panose="02040503050406030204" pitchFamily="18" charset="0"/>
                        <a:cs typeface="Arial" panose="020B0604020202020204" pitchFamily="34" charset="0"/>
                      </a:rPr>
                      <m:t>𝑚</m:t>
                    </m:r>
                    <m:r>
                      <a:rPr lang="en-US" sz="1700" b="0" i="1" smtClean="0">
                        <a:latin typeface="Cambria Math" panose="02040503050406030204" pitchFamily="18" charset="0"/>
                        <a:cs typeface="Arial" panose="020B0604020202020204" pitchFamily="34" charset="0"/>
                      </a:rPr>
                      <m:t>,</m:t>
                    </m:r>
                    <m:sSub>
                      <m:sSubPr>
                        <m:ctrlPr>
                          <a:rPr lang="en-US" sz="1700" b="0" i="1" smtClean="0">
                            <a:latin typeface="Cambria Math" panose="02040503050406030204" pitchFamily="18" charset="0"/>
                            <a:cs typeface="Arial" panose="020B0604020202020204" pitchFamily="34" charset="0"/>
                          </a:rPr>
                        </m:ctrlPr>
                      </m:sSubPr>
                      <m:e>
                        <m:r>
                          <a:rPr lang="en-US" sz="1700" b="0" i="1" smtClean="0">
                            <a:latin typeface="Cambria Math" panose="02040503050406030204" pitchFamily="18" charset="0"/>
                            <a:cs typeface="Arial" panose="020B0604020202020204" pitchFamily="34" charset="0"/>
                          </a:rPr>
                          <m:t>𝑑</m:t>
                        </m:r>
                      </m:e>
                      <m:sub>
                        <m:r>
                          <a:rPr lang="en-US" sz="1700" b="0" i="1" smtClean="0">
                            <a:latin typeface="Cambria Math" panose="02040503050406030204" pitchFamily="18" charset="0"/>
                            <a:cs typeface="Arial" panose="020B0604020202020204" pitchFamily="34" charset="0"/>
                          </a:rPr>
                          <m:t>𝑐</m:t>
                        </m:r>
                      </m:sub>
                    </m:sSub>
                    <m:r>
                      <a:rPr lang="en-US" sz="1700" b="0" i="1" smtClean="0">
                        <a:latin typeface="Cambria Math" panose="02040503050406030204" pitchFamily="18" charset="0"/>
                        <a:cs typeface="Arial" panose="020B0604020202020204" pitchFamily="34" charset="0"/>
                      </a:rPr>
                      <m:t>=60</m:t>
                    </m:r>
                    <m:r>
                      <a:rPr lang="en-US" sz="1700" b="0" i="1" smtClean="0">
                        <a:latin typeface="Cambria Math" panose="02040503050406030204" pitchFamily="18" charset="0"/>
                        <a:cs typeface="Arial" panose="020B0604020202020204" pitchFamily="34" charset="0"/>
                      </a:rPr>
                      <m:t>𝑚</m:t>
                    </m:r>
                  </m:oMath>
                </a14:m>
                <a:endParaRPr lang="en-US" sz="1700" b="0" i="1" dirty="0">
                  <a:latin typeface="Cambria Math" panose="02040503050406030204" pitchFamily="18" charset="0"/>
                  <a:cs typeface="Arial" panose="020B0604020202020204" pitchFamily="34" charset="0"/>
                </a:endParaRPr>
              </a:p>
              <a:p>
                <a:pPr lvl="1"/>
                <a14:m>
                  <m:oMath xmlns:m="http://schemas.openxmlformats.org/officeDocument/2006/math">
                    <m:r>
                      <a:rPr lang="en-US" sz="1700" b="0" i="1" smtClean="0">
                        <a:latin typeface="Cambria Math" panose="02040503050406030204" pitchFamily="18" charset="0"/>
                      </a:rPr>
                      <m:t>𝜏</m:t>
                    </m:r>
                    <m:r>
                      <a:rPr lang="en-IN" sz="1700" b="0" i="1" smtClean="0">
                        <a:latin typeface="Cambria Math" panose="02040503050406030204" pitchFamily="18" charset="0"/>
                      </a:rPr>
                      <m:t>=</m:t>
                    </m:r>
                    <m:f>
                      <m:fPr>
                        <m:ctrlPr>
                          <a:rPr lang="en-IN" sz="1700" b="0" i="1" smtClean="0">
                            <a:latin typeface="Cambria Math" panose="02040503050406030204" pitchFamily="18" charset="0"/>
                          </a:rPr>
                        </m:ctrlPr>
                      </m:fPr>
                      <m:num>
                        <m:r>
                          <a:rPr lang="en-IN" sz="1700" b="0" i="1" smtClean="0">
                            <a:latin typeface="Cambria Math" panose="02040503050406030204" pitchFamily="18" charset="0"/>
                          </a:rPr>
                          <m:t>𝑅</m:t>
                        </m:r>
                      </m:num>
                      <m:den>
                        <m:sSub>
                          <m:sSubPr>
                            <m:ctrlPr>
                              <a:rPr lang="en-IN" sz="1700" b="0" i="1" smtClean="0">
                                <a:latin typeface="Cambria Math" panose="02040503050406030204" pitchFamily="18" charset="0"/>
                              </a:rPr>
                            </m:ctrlPr>
                          </m:sSubPr>
                          <m:e>
                            <m:r>
                              <a:rPr lang="en-IN" sz="1700" b="0" i="1" smtClean="0">
                                <a:latin typeface="Cambria Math" panose="02040503050406030204" pitchFamily="18" charset="0"/>
                              </a:rPr>
                              <m:t>𝑉</m:t>
                            </m:r>
                          </m:e>
                          <m:sub>
                            <m:r>
                              <a:rPr lang="en-IN" sz="1700" b="0" i="1" smtClean="0">
                                <a:latin typeface="Cambria Math" panose="02040503050406030204" pitchFamily="18" charset="0"/>
                              </a:rPr>
                              <m:t>𝑠</m:t>
                            </m:r>
                          </m:sub>
                        </m:sSub>
                      </m:den>
                    </m:f>
                  </m:oMath>
                </a14:m>
                <a:r>
                  <a:rPr lang="en-IN" sz="1700" b="0" i="1" dirty="0">
                    <a:latin typeface="Arial" panose="020B0604020202020204" pitchFamily="34" charset="0"/>
                    <a:cs typeface="Arial" panose="020B0604020202020204" pitchFamily="34" charset="0"/>
                  </a:rPr>
                  <a:t>  </a:t>
                </a:r>
                <a:r>
                  <a:rPr lang="en-IN" sz="1700" b="0" dirty="0">
                    <a:latin typeface="Arial" panose="020B0604020202020204" pitchFamily="34" charset="0"/>
                    <a:cs typeface="Arial" panose="020B0604020202020204" pitchFamily="34" charset="0"/>
                  </a:rPr>
                  <a:t>where the range, </a:t>
                </a:r>
                <a14:m>
                  <m:oMath xmlns:m="http://schemas.openxmlformats.org/officeDocument/2006/math">
                    <m:r>
                      <a:rPr lang="en-IN" sz="1700" b="0" i="1" smtClean="0">
                        <a:latin typeface="Cambria Math" panose="02040503050406030204" pitchFamily="18" charset="0"/>
                      </a:rPr>
                      <m:t>𝑅</m:t>
                    </m:r>
                  </m:oMath>
                </a14:m>
                <a:r>
                  <a:rPr lang="en-IN" sz="1700" b="0" i="1" dirty="0">
                    <a:latin typeface="Arial" panose="020B0604020202020204" pitchFamily="34" charset="0"/>
                    <a:cs typeface="Arial" panose="020B0604020202020204" pitchFamily="34" charset="0"/>
                  </a:rPr>
                  <a:t> </a:t>
                </a:r>
                <a:r>
                  <a:rPr lang="en-IN" sz="1700" b="0" dirty="0">
                    <a:latin typeface="Arial" panose="020B0604020202020204" pitchFamily="34" charset="0"/>
                    <a:cs typeface="Arial" panose="020B0604020202020204" pitchFamily="34" charset="0"/>
                  </a:rPr>
                  <a:t>has been set to </a:t>
                </a:r>
                <a14:m>
                  <m:oMath xmlns:m="http://schemas.openxmlformats.org/officeDocument/2006/math">
                    <m:r>
                      <a:rPr lang="en-IN" sz="1700" i="1">
                        <a:latin typeface="Cambria Math" panose="02040503050406030204" pitchFamily="18" charset="0"/>
                        <a:cs typeface="Arial" panose="020B0604020202020204" pitchFamily="34" charset="0"/>
                      </a:rPr>
                      <m:t>1</m:t>
                    </m:r>
                    <m:r>
                      <a:rPr lang="en-US" sz="1700" b="0" i="1" smtClean="0">
                        <a:latin typeface="Cambria Math" panose="02040503050406030204" pitchFamily="18" charset="0"/>
                        <a:cs typeface="Arial" panose="020B0604020202020204" pitchFamily="34" charset="0"/>
                      </a:rPr>
                      <m:t>0</m:t>
                    </m:r>
                    <m:r>
                      <a:rPr lang="en-IN" sz="1700" b="0" i="1" smtClean="0">
                        <a:latin typeface="Cambria Math" panose="02040503050406030204" pitchFamily="18" charset="0"/>
                        <a:cs typeface="Arial" panose="020B0604020202020204" pitchFamily="34" charset="0"/>
                      </a:rPr>
                      <m:t>0</m:t>
                    </m:r>
                    <m:r>
                      <a:rPr lang="en-IN" sz="1700" b="0" i="1" smtClean="0">
                        <a:latin typeface="Cambria Math" panose="02040503050406030204" pitchFamily="18" charset="0"/>
                        <a:cs typeface="Arial" panose="020B0604020202020204" pitchFamily="34" charset="0"/>
                      </a:rPr>
                      <m:t>𝑚</m:t>
                    </m:r>
                  </m:oMath>
                </a14:m>
                <a:r>
                  <a:rPr lang="en-IN" sz="1700" b="0" i="1" dirty="0">
                    <a:latin typeface="Arial" panose="020B0604020202020204" pitchFamily="34" charset="0"/>
                    <a:cs typeface="Arial" panose="020B0604020202020204" pitchFamily="34" charset="0"/>
                  </a:rPr>
                  <a:t> </a:t>
                </a:r>
                <a:r>
                  <a:rPr lang="en-IN" sz="1700" b="0" dirty="0">
                    <a:latin typeface="Arial" panose="020B0604020202020204" pitchFamily="34" charset="0"/>
                    <a:cs typeface="Arial" panose="020B0604020202020204" pitchFamily="34" charset="0"/>
                  </a:rPr>
                  <a:t>for our example. </a:t>
                </a:r>
              </a:p>
              <a:p>
                <a:pPr lvl="1"/>
                <a14:m>
                  <m:oMath xmlns:m="http://schemas.openxmlformats.org/officeDocument/2006/math">
                    <m:sSub>
                      <m:sSubPr>
                        <m:ctrlPr>
                          <a:rPr lang="en-IN" sz="1700" b="0" i="1" smtClean="0">
                            <a:latin typeface="Cambria Math" panose="02040503050406030204" pitchFamily="18" charset="0"/>
                            <a:cs typeface="Arial" panose="020B0604020202020204" pitchFamily="34" charset="0"/>
                          </a:rPr>
                        </m:ctrlPr>
                      </m:sSubPr>
                      <m:e>
                        <m:r>
                          <a:rPr lang="en-IN" sz="1700" b="0" i="1" smtClean="0">
                            <a:latin typeface="Cambria Math" panose="02040503050406030204" pitchFamily="18" charset="0"/>
                            <a:cs typeface="Arial" panose="020B0604020202020204" pitchFamily="34" charset="0"/>
                          </a:rPr>
                          <m:t>𝑉</m:t>
                        </m:r>
                      </m:e>
                      <m:sub>
                        <m:r>
                          <a:rPr lang="en-IN" sz="1700" b="0" i="1" smtClean="0">
                            <a:latin typeface="Cambria Math" panose="02040503050406030204" pitchFamily="18" charset="0"/>
                            <a:cs typeface="Arial" panose="020B0604020202020204" pitchFamily="34" charset="0"/>
                          </a:rPr>
                          <m:t>𝑠</m:t>
                        </m:r>
                      </m:sub>
                    </m:sSub>
                  </m:oMath>
                </a14:m>
                <a:r>
                  <a:rPr lang="en-IN" sz="1700" b="0" i="1" dirty="0">
                    <a:latin typeface="Arial" panose="020B0604020202020204" pitchFamily="34" charset="0"/>
                    <a:cs typeface="Arial" panose="020B0604020202020204" pitchFamily="34" charset="0"/>
                  </a:rPr>
                  <a:t> </a:t>
                </a:r>
                <a:r>
                  <a:rPr lang="en-IN" sz="1700" dirty="0">
                    <a:latin typeface="Arial" panose="020B0604020202020204" pitchFamily="34" charset="0"/>
                    <a:cs typeface="Arial" panose="020B0604020202020204" pitchFamily="34" charset="0"/>
                  </a:rPr>
                  <a:t>the speed of sound in water is assumed to </a:t>
                </a:r>
                <a14:m>
                  <m:oMath xmlns:m="http://schemas.openxmlformats.org/officeDocument/2006/math">
                    <m:r>
                      <a:rPr lang="en-IN" sz="1700" b="0" i="1" smtClean="0">
                        <a:latin typeface="Cambria Math" panose="02040503050406030204" pitchFamily="18" charset="0"/>
                        <a:cs typeface="Arial" panose="020B0604020202020204" pitchFamily="34" charset="0"/>
                      </a:rPr>
                      <m:t>1500</m:t>
                    </m:r>
                    <m:r>
                      <a:rPr lang="en-IN" sz="1700" b="0" i="1" smtClean="0">
                        <a:latin typeface="Cambria Math" panose="02040503050406030204" pitchFamily="18" charset="0"/>
                        <a:cs typeface="Arial" panose="020B0604020202020204" pitchFamily="34" charset="0"/>
                      </a:rPr>
                      <m:t>𝑚</m:t>
                    </m:r>
                    <m:r>
                      <a:rPr lang="en-IN" sz="1700" b="0" i="1" smtClean="0">
                        <a:latin typeface="Cambria Math" panose="02040503050406030204" pitchFamily="18" charset="0"/>
                        <a:cs typeface="Arial" panose="020B0604020202020204" pitchFamily="34" charset="0"/>
                      </a:rPr>
                      <m:t>/</m:t>
                    </m:r>
                    <m:r>
                      <a:rPr lang="en-IN" sz="1700" b="0" i="1" smtClean="0">
                        <a:latin typeface="Cambria Math" panose="02040503050406030204" pitchFamily="18" charset="0"/>
                        <a:cs typeface="Arial" panose="020B0604020202020204" pitchFamily="34" charset="0"/>
                      </a:rPr>
                      <m:t>𝑠</m:t>
                    </m:r>
                  </m:oMath>
                </a14:m>
                <a:r>
                  <a:rPr lang="en-IN" sz="1700" b="0" i="1" dirty="0">
                    <a:latin typeface="Arial" panose="020B0604020202020204" pitchFamily="34" charset="0"/>
                    <a:cs typeface="Arial" panose="020B0604020202020204" pitchFamily="34" charset="0"/>
                  </a:rPr>
                  <a:t>. </a:t>
                </a:r>
                <a:endParaRPr lang="en-US" sz="1700" b="0" i="1" dirty="0">
                  <a:latin typeface="Cambria Math" panose="02040503050406030204" pitchFamily="18" charset="0"/>
                  <a:cs typeface="Arial" panose="020B0604020202020204" pitchFamily="34" charset="0"/>
                </a:endParaRPr>
              </a:p>
              <a:p>
                <a:pPr lvl="1"/>
                <a14:m>
                  <m:oMath xmlns:m="http://schemas.openxmlformats.org/officeDocument/2006/math">
                    <m:r>
                      <a:rPr lang="en-IN" sz="1700" b="0" i="1" smtClean="0">
                        <a:latin typeface="Cambria Math" panose="02040503050406030204" pitchFamily="18" charset="0"/>
                        <a:cs typeface="Arial" panose="020B0604020202020204" pitchFamily="34" charset="0"/>
                      </a:rPr>
                      <m:t>𝛿</m:t>
                    </m:r>
                  </m:oMath>
                </a14:m>
                <a:r>
                  <a:rPr lang="en-IN" sz="1700" b="0" i="1" dirty="0">
                    <a:latin typeface="Arial" panose="020B0604020202020204" pitchFamily="34" charset="0"/>
                    <a:cs typeface="Arial" panose="020B0604020202020204" pitchFamily="34" charset="0"/>
                  </a:rPr>
                  <a:t> is set as </a:t>
                </a:r>
                <a14:m>
                  <m:oMath xmlns:m="http://schemas.openxmlformats.org/officeDocument/2006/math">
                    <m:f>
                      <m:fPr>
                        <m:ctrlPr>
                          <a:rPr lang="en-IN" sz="1700" b="0" i="1" smtClean="0">
                            <a:latin typeface="Cambria Math" panose="02040503050406030204" pitchFamily="18" charset="0"/>
                            <a:cs typeface="Arial" panose="020B0604020202020204" pitchFamily="34" charset="0"/>
                          </a:rPr>
                        </m:ctrlPr>
                      </m:fPr>
                      <m:num>
                        <m:r>
                          <a:rPr lang="en-IN" sz="1700" b="0" i="1" smtClean="0">
                            <a:latin typeface="Cambria Math" panose="02040503050406030204" pitchFamily="18" charset="0"/>
                            <a:cs typeface="Arial" panose="020B0604020202020204" pitchFamily="34" charset="0"/>
                          </a:rPr>
                          <m:t>𝑅</m:t>
                        </m:r>
                      </m:num>
                      <m:den>
                        <m:r>
                          <a:rPr lang="en-IN" sz="1700" b="0" i="1" smtClean="0">
                            <a:latin typeface="Cambria Math" panose="02040503050406030204" pitchFamily="18" charset="0"/>
                            <a:cs typeface="Arial" panose="020B0604020202020204" pitchFamily="34" charset="0"/>
                          </a:rPr>
                          <m:t>10</m:t>
                        </m:r>
                      </m:den>
                    </m:f>
                    <m:r>
                      <a:rPr lang="en-IN" sz="1700" b="0" i="1" smtClean="0">
                        <a:latin typeface="Cambria Math" panose="02040503050406030204" pitchFamily="18" charset="0"/>
                        <a:cs typeface="Arial" panose="020B0604020202020204" pitchFamily="34" charset="0"/>
                      </a:rPr>
                      <m:t>,</m:t>
                    </m:r>
                  </m:oMath>
                </a14:m>
                <a:r>
                  <a:rPr lang="en-IN" sz="1700" b="0" i="1" dirty="0">
                    <a:latin typeface="Arial" panose="020B0604020202020204" pitchFamily="34" charset="0"/>
                    <a:cs typeface="Arial" panose="020B0604020202020204" pitchFamily="34" charset="0"/>
                  </a:rPr>
                  <a:t> </a:t>
                </a:r>
                <a:r>
                  <a:rPr lang="en-IN" sz="1700" b="0" dirty="0">
                    <a:latin typeface="Arial" panose="020B0604020202020204" pitchFamily="34" charset="0"/>
                    <a:cs typeface="Arial" panose="020B0604020202020204" pitchFamily="34" charset="0"/>
                  </a:rPr>
                  <a:t>which is </a:t>
                </a:r>
                <a14:m>
                  <m:oMath xmlns:m="http://schemas.openxmlformats.org/officeDocument/2006/math">
                    <m:r>
                      <a:rPr lang="en-US" sz="1700" b="0" i="0" smtClean="0">
                        <a:latin typeface="Cambria Math" panose="02040503050406030204" pitchFamily="18" charset="0"/>
                        <a:cs typeface="Arial" panose="020B0604020202020204" pitchFamily="34" charset="0"/>
                      </a:rPr>
                      <m:t>=</m:t>
                    </m:r>
                    <m:f>
                      <m:fPr>
                        <m:ctrlPr>
                          <a:rPr lang="en-US" sz="1700" b="0" i="1" smtClean="0">
                            <a:latin typeface="Cambria Math" panose="02040503050406030204" pitchFamily="18" charset="0"/>
                            <a:cs typeface="Arial" panose="020B0604020202020204" pitchFamily="34" charset="0"/>
                          </a:rPr>
                        </m:ctrlPr>
                      </m:fPr>
                      <m:num>
                        <m:r>
                          <a:rPr lang="en-US" sz="1700" b="0" i="0" smtClean="0">
                            <a:latin typeface="Cambria Math" panose="02040503050406030204" pitchFamily="18" charset="0"/>
                            <a:cs typeface="Arial" panose="020B0604020202020204" pitchFamily="34" charset="0"/>
                          </a:rPr>
                          <m:t>100</m:t>
                        </m:r>
                      </m:num>
                      <m:den>
                        <m:r>
                          <a:rPr lang="en-US" sz="1700" b="0" i="0" smtClean="0">
                            <a:latin typeface="Cambria Math" panose="02040503050406030204" pitchFamily="18" charset="0"/>
                            <a:cs typeface="Arial" panose="020B0604020202020204" pitchFamily="34" charset="0"/>
                          </a:rPr>
                          <m:t>10</m:t>
                        </m:r>
                      </m:den>
                    </m:f>
                    <m:r>
                      <a:rPr lang="en-US" sz="1700" b="0" i="0" smtClean="0">
                        <a:latin typeface="Cambria Math" panose="02040503050406030204" pitchFamily="18" charset="0"/>
                        <a:cs typeface="Arial" panose="020B0604020202020204" pitchFamily="34" charset="0"/>
                      </a:rPr>
                      <m:t>=</m:t>
                    </m:r>
                    <m:r>
                      <a:rPr lang="en-IN" sz="1700" i="1">
                        <a:latin typeface="Cambria Math" panose="02040503050406030204" pitchFamily="18" charset="0"/>
                        <a:cs typeface="Arial" panose="020B0604020202020204" pitchFamily="34" charset="0"/>
                      </a:rPr>
                      <m:t>1</m:t>
                    </m:r>
                    <m:r>
                      <a:rPr lang="en-US" sz="1700" b="0" i="1" smtClean="0">
                        <a:latin typeface="Cambria Math" panose="02040503050406030204" pitchFamily="18" charset="0"/>
                        <a:cs typeface="Arial" panose="020B0604020202020204" pitchFamily="34" charset="0"/>
                      </a:rPr>
                      <m:t>0</m:t>
                    </m:r>
                    <m:r>
                      <a:rPr lang="en-US" sz="1700" b="0" i="1" smtClean="0">
                        <a:latin typeface="Cambria Math" panose="02040503050406030204" pitchFamily="18" charset="0"/>
                        <a:cs typeface="Arial" panose="020B0604020202020204" pitchFamily="34" charset="0"/>
                      </a:rPr>
                      <m:t>𝑚</m:t>
                    </m:r>
                  </m:oMath>
                </a14:m>
                <a:endParaRPr lang="en-US" sz="1700" dirty="0">
                  <a:latin typeface="Arial" panose="020B0604020202020204" pitchFamily="34" charset="0"/>
                  <a:cs typeface="Arial" panose="020B0604020202020204" pitchFamily="34" charset="0"/>
                </a:endParaRPr>
              </a:p>
              <a:p>
                <a:pPr lvl="1"/>
                <a14:m>
                  <m:oMath xmlns:m="http://schemas.openxmlformats.org/officeDocument/2006/math">
                    <m:sSub>
                      <m:sSubPr>
                        <m:ctrlPr>
                          <a:rPr lang="en-IN" sz="1700" b="0" i="1" smtClean="0">
                            <a:latin typeface="Cambria Math" panose="02040503050406030204" pitchFamily="18" charset="0"/>
                            <a:cs typeface="Arial" panose="020B0604020202020204" pitchFamily="34" charset="0"/>
                          </a:rPr>
                        </m:ctrlPr>
                      </m:sSubPr>
                      <m:e>
                        <m:r>
                          <a:rPr lang="en-US" sz="1700" b="0" i="1" smtClean="0">
                            <a:latin typeface="Cambria Math" panose="02040503050406030204" pitchFamily="18" charset="0"/>
                            <a:cs typeface="Arial" panose="020B0604020202020204" pitchFamily="34" charset="0"/>
                          </a:rPr>
                          <m:t>𝐻</m:t>
                        </m:r>
                      </m:e>
                      <m:sub>
                        <m:r>
                          <a:rPr lang="en-IN" sz="1700" b="0" i="1" smtClean="0">
                            <a:latin typeface="Cambria Math" panose="02040503050406030204" pitchFamily="18" charset="0"/>
                            <a:cs typeface="Arial" panose="020B0604020202020204" pitchFamily="34" charset="0"/>
                          </a:rPr>
                          <m:t>𝑡</m:t>
                        </m:r>
                      </m:sub>
                    </m:sSub>
                    <m:r>
                      <a:rPr lang="en-US" sz="1700" b="0" i="1" smtClean="0">
                        <a:latin typeface="Cambria Math" panose="02040503050406030204" pitchFamily="18" charset="0"/>
                        <a:cs typeface="Arial" panose="020B0604020202020204" pitchFamily="34" charset="0"/>
                      </a:rPr>
                      <m:t> </m:t>
                    </m:r>
                    <m:d>
                      <m:dPr>
                        <m:ctrlPr>
                          <a:rPr lang="en-US" sz="1700" b="0" i="1" smtClean="0">
                            <a:latin typeface="Cambria Math" panose="02040503050406030204" pitchFamily="18" charset="0"/>
                            <a:cs typeface="Arial" panose="020B0604020202020204" pitchFamily="34" charset="0"/>
                          </a:rPr>
                        </m:ctrlPr>
                      </m:dPr>
                      <m:e>
                        <m:r>
                          <a:rPr lang="en-US" sz="1700" b="0" i="1" smtClean="0">
                            <a:latin typeface="Cambria Math" panose="02040503050406030204" pitchFamily="18" charset="0"/>
                            <a:cs typeface="Arial" panose="020B0604020202020204" pitchFamily="34" charset="0"/>
                          </a:rPr>
                          <m:t>𝑠</m:t>
                        </m:r>
                      </m:e>
                    </m:d>
                    <m:r>
                      <a:rPr lang="en-US" sz="1700" b="0" i="1" smtClean="0">
                        <a:latin typeface="Cambria Math" panose="02040503050406030204" pitchFamily="18" charset="0"/>
                        <a:cs typeface="Arial" panose="020B0604020202020204" pitchFamily="34" charset="0"/>
                      </a:rPr>
                      <m:t>=</m:t>
                    </m:r>
                    <m:f>
                      <m:fPr>
                        <m:ctrlPr>
                          <a:rPr lang="en-US" sz="1700" b="0" i="1" smtClean="0">
                            <a:latin typeface="Cambria Math" panose="02040503050406030204" pitchFamily="18" charset="0"/>
                            <a:cs typeface="Arial" panose="020B0604020202020204" pitchFamily="34" charset="0"/>
                          </a:rPr>
                        </m:ctrlPr>
                      </m:fPr>
                      <m:num>
                        <m:r>
                          <a:rPr lang="en-US" sz="1700" b="0" i="1" smtClean="0">
                            <a:latin typeface="Cambria Math" panose="02040503050406030204" pitchFamily="18" charset="0"/>
                            <a:cs typeface="Arial" panose="020B0604020202020204" pitchFamily="34" charset="0"/>
                          </a:rPr>
                          <m:t>2</m:t>
                        </m:r>
                        <m:r>
                          <a:rPr lang="en-US" sz="1700" b="0" i="1" smtClean="0">
                            <a:latin typeface="Cambria Math" panose="02040503050406030204" pitchFamily="18" charset="0"/>
                            <a:cs typeface="Arial" panose="020B0604020202020204" pitchFamily="34" charset="0"/>
                          </a:rPr>
                          <m:t>𝜏</m:t>
                        </m:r>
                      </m:num>
                      <m:den>
                        <m:r>
                          <a:rPr lang="en-US" sz="1700" b="0" i="1" smtClean="0">
                            <a:latin typeface="Cambria Math" panose="02040503050406030204" pitchFamily="18" charset="0"/>
                            <a:cs typeface="Arial" panose="020B0604020202020204" pitchFamily="34" charset="0"/>
                          </a:rPr>
                          <m:t>𝛿</m:t>
                        </m:r>
                      </m:den>
                    </m:f>
                    <m:r>
                      <a:rPr lang="en-US" sz="1700" b="0" i="1" smtClean="0">
                        <a:latin typeface="Cambria Math" panose="02040503050406030204" pitchFamily="18" charset="0"/>
                        <a:cs typeface="Arial" panose="020B0604020202020204" pitchFamily="34" charset="0"/>
                      </a:rPr>
                      <m:t>×</m:t>
                    </m:r>
                    <m:d>
                      <m:dPr>
                        <m:ctrlPr>
                          <a:rPr lang="en-US" sz="1700" b="0" i="1" smtClean="0">
                            <a:latin typeface="Cambria Math" panose="02040503050406030204" pitchFamily="18" charset="0"/>
                            <a:cs typeface="Arial" panose="020B0604020202020204" pitchFamily="34" charset="0"/>
                          </a:rPr>
                        </m:ctrlPr>
                      </m:dPr>
                      <m:e>
                        <m:r>
                          <a:rPr lang="en-US" sz="1700" b="0" i="1" smtClean="0">
                            <a:latin typeface="Cambria Math" panose="02040503050406030204" pitchFamily="18" charset="0"/>
                            <a:cs typeface="Arial" panose="020B0604020202020204" pitchFamily="34" charset="0"/>
                          </a:rPr>
                          <m:t>𝑅</m:t>
                        </m:r>
                        <m:r>
                          <a:rPr lang="en-US" sz="1700" b="0" i="1" smtClean="0">
                            <a:latin typeface="Cambria Math" panose="02040503050406030204" pitchFamily="18" charset="0"/>
                            <a:cs typeface="Arial" panose="020B0604020202020204" pitchFamily="34" charset="0"/>
                          </a:rPr>
                          <m:t>−</m:t>
                        </m:r>
                        <m:r>
                          <a:rPr lang="en-US" sz="1700" b="0" i="1" smtClean="0">
                            <a:latin typeface="Cambria Math" panose="02040503050406030204" pitchFamily="18" charset="0"/>
                            <a:cs typeface="Arial" panose="020B0604020202020204" pitchFamily="34" charset="0"/>
                          </a:rPr>
                          <m:t>𝑑</m:t>
                        </m:r>
                      </m:e>
                    </m:d>
                    <m:r>
                      <a:rPr lang="en-US" sz="1700" b="0" i="1" smtClean="0">
                        <a:latin typeface="Cambria Math" panose="02040503050406030204" pitchFamily="18" charset="0"/>
                        <a:cs typeface="Arial" panose="020B0604020202020204" pitchFamily="34" charset="0"/>
                      </a:rPr>
                      <m:t> </m:t>
                    </m:r>
                  </m:oMath>
                </a14:m>
                <a:r>
                  <a:rPr lang="en-IN" sz="1700" b="0" i="1" dirty="0">
                    <a:latin typeface="Cambria Math" panose="02040503050406030204" pitchFamily="18" charset="0"/>
                    <a:cs typeface="Arial" panose="020B0604020202020204" pitchFamily="34" charset="0"/>
                  </a:rPr>
                  <a:t> </a:t>
                </a:r>
                <a:r>
                  <a:rPr lang="en-IN" sz="1700" b="0" dirty="0">
                    <a:latin typeface="Arial" panose="020B0604020202020204" pitchFamily="34" charset="0"/>
                    <a:cs typeface="Arial" panose="020B0604020202020204" pitchFamily="34" charset="0"/>
                  </a:rPr>
                  <a:t>where</a:t>
                </a:r>
                <a:r>
                  <a:rPr lang="en-IN" sz="1700" b="0" i="1" dirty="0">
                    <a:latin typeface="Cambria Math" panose="02040503050406030204" pitchFamily="18" charset="0"/>
                    <a:cs typeface="Arial" panose="020B0604020202020204" pitchFamily="34" charset="0"/>
                  </a:rPr>
                  <a:t> </a:t>
                </a:r>
                <a14:m>
                  <m:oMath xmlns:m="http://schemas.openxmlformats.org/officeDocument/2006/math">
                    <m:r>
                      <a:rPr lang="en-US" sz="1700" i="1">
                        <a:latin typeface="Cambria Math" panose="02040503050406030204" pitchFamily="18" charset="0"/>
                        <a:cs typeface="Arial" panose="020B0604020202020204" pitchFamily="34" charset="0"/>
                      </a:rPr>
                      <m:t>𝜏</m:t>
                    </m:r>
                    <m:r>
                      <a:rPr lang="en-US" sz="1700" i="1">
                        <a:latin typeface="Cambria Math" panose="02040503050406030204" pitchFamily="18" charset="0"/>
                        <a:cs typeface="Arial" panose="020B0604020202020204" pitchFamily="34" charset="0"/>
                      </a:rPr>
                      <m:t>=</m:t>
                    </m:r>
                    <m:f>
                      <m:fPr>
                        <m:ctrlPr>
                          <a:rPr lang="en-US" sz="1700" i="1">
                            <a:latin typeface="Cambria Math" panose="02040503050406030204" pitchFamily="18" charset="0"/>
                            <a:cs typeface="Arial" panose="020B0604020202020204" pitchFamily="34" charset="0"/>
                          </a:rPr>
                        </m:ctrlPr>
                      </m:fPr>
                      <m:num>
                        <m:r>
                          <a:rPr lang="en-US" sz="1700" i="1">
                            <a:latin typeface="Cambria Math" panose="02040503050406030204" pitchFamily="18" charset="0"/>
                            <a:cs typeface="Arial" panose="020B0604020202020204" pitchFamily="34" charset="0"/>
                          </a:rPr>
                          <m:t>𝑅</m:t>
                        </m:r>
                      </m:num>
                      <m:den>
                        <m:sSub>
                          <m:sSubPr>
                            <m:ctrlPr>
                              <a:rPr lang="en-US" sz="1700" i="1">
                                <a:latin typeface="Cambria Math" panose="02040503050406030204" pitchFamily="18" charset="0"/>
                                <a:cs typeface="Arial" panose="020B0604020202020204" pitchFamily="34" charset="0"/>
                              </a:rPr>
                            </m:ctrlPr>
                          </m:sSubPr>
                          <m:e>
                            <m:r>
                              <a:rPr lang="en-US" sz="1700" i="1">
                                <a:latin typeface="Cambria Math" panose="02040503050406030204" pitchFamily="18" charset="0"/>
                                <a:cs typeface="Arial" panose="020B0604020202020204" pitchFamily="34" charset="0"/>
                              </a:rPr>
                              <m:t>𝑉</m:t>
                            </m:r>
                          </m:e>
                          <m:sub>
                            <m:r>
                              <a:rPr lang="en-US" sz="1700" i="1">
                                <a:latin typeface="Cambria Math" panose="02040503050406030204" pitchFamily="18" charset="0"/>
                                <a:cs typeface="Arial" panose="020B0604020202020204" pitchFamily="34" charset="0"/>
                              </a:rPr>
                              <m:t>𝑠</m:t>
                            </m:r>
                          </m:sub>
                        </m:sSub>
                      </m:den>
                    </m:f>
                    <m:r>
                      <a:rPr lang="en-US" sz="1700" i="1">
                        <a:latin typeface="Cambria Math" panose="02040503050406030204" pitchFamily="18" charset="0"/>
                        <a:cs typeface="Arial" panose="020B0604020202020204" pitchFamily="34" charset="0"/>
                      </a:rPr>
                      <m:t>=</m:t>
                    </m:r>
                    <m:f>
                      <m:fPr>
                        <m:ctrlPr>
                          <a:rPr lang="en-US" sz="1700" i="1">
                            <a:latin typeface="Cambria Math" panose="02040503050406030204" pitchFamily="18" charset="0"/>
                            <a:cs typeface="Arial" panose="020B0604020202020204" pitchFamily="34" charset="0"/>
                          </a:rPr>
                        </m:ctrlPr>
                      </m:fPr>
                      <m:num>
                        <m:r>
                          <a:rPr lang="en-US" sz="1700" i="1">
                            <a:latin typeface="Cambria Math" panose="02040503050406030204" pitchFamily="18" charset="0"/>
                            <a:cs typeface="Arial" panose="020B0604020202020204" pitchFamily="34" charset="0"/>
                          </a:rPr>
                          <m:t>100</m:t>
                        </m:r>
                      </m:num>
                      <m:den>
                        <m:r>
                          <a:rPr lang="en-US" sz="1700" i="1">
                            <a:latin typeface="Cambria Math" panose="02040503050406030204" pitchFamily="18" charset="0"/>
                            <a:cs typeface="Arial" panose="020B0604020202020204" pitchFamily="34" charset="0"/>
                          </a:rPr>
                          <m:t>1500</m:t>
                        </m:r>
                      </m:den>
                    </m:f>
                  </m:oMath>
                </a14:m>
                <a:endParaRPr lang="en-US" sz="1700" dirty="0">
                  <a:latin typeface="Arial" panose="020B0604020202020204" pitchFamily="34" charset="0"/>
                  <a:cs typeface="Arial" panose="020B0604020202020204" pitchFamily="34" charset="0"/>
                </a:endParaRPr>
              </a:p>
              <a:p>
                <a:pPr lvl="1"/>
                <a14:m>
                  <m:oMath xmlns:m="http://schemas.openxmlformats.org/officeDocument/2006/math">
                    <m:sSub>
                      <m:sSubPr>
                        <m:ctrlPr>
                          <a:rPr lang="en-IN" sz="1700" b="0" i="1" dirty="0" smtClean="0">
                            <a:solidFill>
                              <a:schemeClr val="tx1"/>
                            </a:solidFill>
                            <a:latin typeface="Cambria Math" panose="02040503050406030204" pitchFamily="18" charset="0"/>
                            <a:cs typeface="Arial" panose="020B0604020202020204" pitchFamily="34" charset="0"/>
                          </a:rPr>
                        </m:ctrlPr>
                      </m:sSubPr>
                      <m:e>
                        <m:r>
                          <a:rPr lang="en-US" sz="1700" i="1" dirty="0" smtClean="0">
                            <a:solidFill>
                              <a:schemeClr val="tx1"/>
                            </a:solidFill>
                            <a:latin typeface="Cambria Math" panose="02040503050406030204" pitchFamily="18" charset="0"/>
                            <a:cs typeface="Arial" panose="020B0604020202020204" pitchFamily="34" charset="0"/>
                          </a:rPr>
                          <m:t>𝐻</m:t>
                        </m:r>
                      </m:e>
                      <m:sub>
                        <m:r>
                          <a:rPr lang="en-IN" sz="1700" b="0" i="1" dirty="0" smtClean="0">
                            <a:solidFill>
                              <a:schemeClr val="tx1"/>
                            </a:solidFill>
                            <a:latin typeface="Cambria Math" panose="02040503050406030204" pitchFamily="18" charset="0"/>
                            <a:cs typeface="Arial" panose="020B0604020202020204" pitchFamily="34" charset="0"/>
                          </a:rPr>
                          <m:t>𝑡</m:t>
                        </m:r>
                      </m:sub>
                    </m:sSub>
                    <m:r>
                      <a:rPr lang="en-IN" sz="1700" b="0" i="1" dirty="0" smtClean="0">
                        <a:solidFill>
                          <a:schemeClr val="tx1"/>
                        </a:solidFill>
                        <a:latin typeface="Cambria Math" panose="02040503050406030204" pitchFamily="18" charset="0"/>
                        <a:cs typeface="Arial" panose="020B0604020202020204" pitchFamily="34" charset="0"/>
                      </a:rPr>
                      <m:t>(</m:t>
                    </m:r>
                    <m:r>
                      <a:rPr lang="en-IN" sz="1700" b="0" i="1" dirty="0" smtClean="0">
                        <a:solidFill>
                          <a:schemeClr val="tx1"/>
                        </a:solidFill>
                        <a:latin typeface="Cambria Math" panose="02040503050406030204" pitchFamily="18" charset="0"/>
                        <a:cs typeface="Arial" panose="020B0604020202020204" pitchFamily="34" charset="0"/>
                      </a:rPr>
                      <m:t>𝑠</m:t>
                    </m:r>
                    <m:r>
                      <a:rPr lang="en-IN" sz="1700" b="0" i="1" dirty="0" smtClean="0">
                        <a:solidFill>
                          <a:schemeClr val="tx1"/>
                        </a:solidFill>
                        <a:latin typeface="Cambria Math" panose="02040503050406030204" pitchFamily="18" charset="0"/>
                        <a:cs typeface="Arial" panose="020B0604020202020204" pitchFamily="34" charset="0"/>
                      </a:rPr>
                      <m:t>)=</m:t>
                    </m:r>
                    <m:f>
                      <m:fPr>
                        <m:ctrlPr>
                          <a:rPr lang="en-US" sz="1700" b="0" i="1" dirty="0" smtClean="0">
                            <a:solidFill>
                              <a:schemeClr val="tx1"/>
                            </a:solidFill>
                            <a:latin typeface="Cambria Math" panose="02040503050406030204" pitchFamily="18" charset="0"/>
                            <a:cs typeface="Arial" panose="020B0604020202020204" pitchFamily="34" charset="0"/>
                          </a:rPr>
                        </m:ctrlPr>
                      </m:fPr>
                      <m:num>
                        <m:r>
                          <a:rPr lang="en-US" sz="1700" i="1" dirty="0" smtClean="0">
                            <a:solidFill>
                              <a:schemeClr val="tx1"/>
                            </a:solidFill>
                            <a:latin typeface="Cambria Math" panose="02040503050406030204" pitchFamily="18" charset="0"/>
                            <a:cs typeface="Arial" panose="020B0604020202020204" pitchFamily="34" charset="0"/>
                          </a:rPr>
                          <m:t>2</m:t>
                        </m:r>
                        <m:r>
                          <a:rPr lang="en-US" sz="1700" b="0" i="1" dirty="0" smtClean="0">
                            <a:solidFill>
                              <a:schemeClr val="tx1"/>
                            </a:solidFill>
                            <a:latin typeface="Cambria Math" panose="02040503050406030204" pitchFamily="18" charset="0"/>
                            <a:cs typeface="Arial" panose="020B0604020202020204" pitchFamily="34" charset="0"/>
                          </a:rPr>
                          <m:t>×100</m:t>
                        </m:r>
                      </m:num>
                      <m:den>
                        <m:r>
                          <a:rPr lang="en-US" sz="1700" b="0" i="1" dirty="0" smtClean="0">
                            <a:solidFill>
                              <a:schemeClr val="tx1"/>
                            </a:solidFill>
                            <a:latin typeface="Cambria Math" panose="02040503050406030204" pitchFamily="18" charset="0"/>
                            <a:cs typeface="Arial" panose="020B0604020202020204" pitchFamily="34" charset="0"/>
                          </a:rPr>
                          <m:t>1500×10</m:t>
                        </m:r>
                      </m:den>
                    </m:f>
                    <m:r>
                      <a:rPr lang="en-US" sz="1700" b="0" i="1" dirty="0" smtClean="0">
                        <a:solidFill>
                          <a:schemeClr val="tx1"/>
                        </a:solidFill>
                        <a:latin typeface="Cambria Math" panose="02040503050406030204" pitchFamily="18" charset="0"/>
                        <a:cs typeface="Arial" panose="020B0604020202020204" pitchFamily="34" charset="0"/>
                      </a:rPr>
                      <m:t>×</m:t>
                    </m:r>
                    <m:d>
                      <m:dPr>
                        <m:ctrlPr>
                          <a:rPr lang="en-US" sz="1700" b="0" i="1" dirty="0" smtClean="0">
                            <a:solidFill>
                              <a:schemeClr val="tx1"/>
                            </a:solidFill>
                            <a:latin typeface="Cambria Math" panose="02040503050406030204" pitchFamily="18" charset="0"/>
                            <a:cs typeface="Arial" panose="020B0604020202020204" pitchFamily="34" charset="0"/>
                          </a:rPr>
                        </m:ctrlPr>
                      </m:dPr>
                      <m:e>
                        <m:r>
                          <a:rPr lang="en-US" sz="1700" b="0" i="1" dirty="0" smtClean="0">
                            <a:solidFill>
                              <a:schemeClr val="tx1"/>
                            </a:solidFill>
                            <a:latin typeface="Cambria Math" panose="02040503050406030204" pitchFamily="18" charset="0"/>
                            <a:cs typeface="Arial" panose="020B0604020202020204" pitchFamily="34" charset="0"/>
                          </a:rPr>
                          <m:t>100−</m:t>
                        </m:r>
                        <m:r>
                          <a:rPr lang="en-US" sz="1700" b="0" i="0" dirty="0" smtClean="0">
                            <a:solidFill>
                              <a:schemeClr val="tx1"/>
                            </a:solidFill>
                            <a:latin typeface="Cambria Math" panose="02040503050406030204" pitchFamily="18" charset="0"/>
                            <a:cs typeface="Arial" panose="020B0604020202020204" pitchFamily="34" charset="0"/>
                          </a:rPr>
                          <m:t>40</m:t>
                        </m:r>
                      </m:e>
                    </m:d>
                    <m:r>
                      <a:rPr lang="en-US" sz="1700" b="0" i="0" dirty="0" smtClean="0">
                        <a:solidFill>
                          <a:schemeClr val="tx1"/>
                        </a:solidFill>
                        <a:latin typeface="Cambria Math" panose="02040503050406030204" pitchFamily="18" charset="0"/>
                        <a:cs typeface="Arial" panose="020B0604020202020204" pitchFamily="34" charset="0"/>
                      </a:rPr>
                      <m:t> </m:t>
                    </m:r>
                  </m:oMath>
                </a14:m>
                <a:r>
                  <a:rPr lang="en-US" sz="1700" dirty="0">
                    <a:latin typeface="Arial" panose="020B0604020202020204" pitchFamily="34" charset="0"/>
                    <a:cs typeface="Arial" panose="020B0604020202020204" pitchFamily="34" charset="0"/>
                  </a:rPr>
                  <a:t>where d is depth</a:t>
                </a:r>
              </a:p>
              <a:p>
                <a:pPr marL="457200" lvl="1" indent="0">
                  <a:buNone/>
                </a:pPr>
                <a:r>
                  <a:rPr lang="en-US" sz="1700" dirty="0">
                    <a:latin typeface="Arial" panose="020B0604020202020204" pitchFamily="34" charset="0"/>
                    <a:cs typeface="Arial" panose="020B0604020202020204" pitchFamily="34" charset="0"/>
                  </a:rPr>
                  <a:t>    difference.</a:t>
                </a:r>
                <a14:m>
                  <m:oMath xmlns:m="http://schemas.openxmlformats.org/officeDocument/2006/math">
                    <m:r>
                      <a:rPr lang="en-US" sz="1700" b="0" i="0" smtClean="0">
                        <a:latin typeface="Cambria Math" panose="02040503050406030204" pitchFamily="18" charset="0"/>
                        <a:cs typeface="Arial" panose="020B0604020202020204" pitchFamily="34" charset="0"/>
                      </a:rPr>
                      <m:t>   </m:t>
                    </m:r>
                    <m:r>
                      <a:rPr lang="en-US" sz="1700" b="0" i="1" smtClean="0">
                        <a:latin typeface="Cambria Math" panose="02040503050406030204" pitchFamily="18" charset="0"/>
                        <a:cs typeface="Arial" panose="020B0604020202020204" pitchFamily="34" charset="0"/>
                      </a:rPr>
                      <m:t>𝑑</m:t>
                    </m:r>
                    <m:r>
                      <a:rPr lang="en-US" sz="1700" b="0" i="1" smtClean="0">
                        <a:latin typeface="Cambria Math" panose="02040503050406030204" pitchFamily="18" charset="0"/>
                        <a:cs typeface="Arial" panose="020B0604020202020204" pitchFamily="34" charset="0"/>
                      </a:rPr>
                      <m:t>=</m:t>
                    </m:r>
                    <m:sSub>
                      <m:sSubPr>
                        <m:ctrlPr>
                          <a:rPr lang="en-US" sz="1700" b="0" i="1" smtClean="0">
                            <a:latin typeface="Cambria Math" panose="02040503050406030204" pitchFamily="18" charset="0"/>
                            <a:cs typeface="Arial" panose="020B0604020202020204" pitchFamily="34" charset="0"/>
                          </a:rPr>
                        </m:ctrlPr>
                      </m:sSubPr>
                      <m:e>
                        <m:r>
                          <a:rPr lang="en-US" sz="1700" b="0" i="1" smtClean="0">
                            <a:latin typeface="Cambria Math" panose="02040503050406030204" pitchFamily="18" charset="0"/>
                            <a:cs typeface="Arial" panose="020B0604020202020204" pitchFamily="34" charset="0"/>
                          </a:rPr>
                          <m:t>𝑑</m:t>
                        </m:r>
                      </m:e>
                      <m:sub>
                        <m:r>
                          <a:rPr lang="en-US" sz="1700" b="0" i="1" smtClean="0">
                            <a:latin typeface="Cambria Math" panose="02040503050406030204" pitchFamily="18" charset="0"/>
                            <a:cs typeface="Arial" panose="020B0604020202020204" pitchFamily="34" charset="0"/>
                          </a:rPr>
                          <m:t>𝑝</m:t>
                        </m:r>
                      </m:sub>
                    </m:sSub>
                    <m:r>
                      <a:rPr lang="en-US" sz="1700" b="0" i="1" smtClean="0">
                        <a:latin typeface="Cambria Math" panose="02040503050406030204" pitchFamily="18" charset="0"/>
                        <a:cs typeface="Arial" panose="020B0604020202020204" pitchFamily="34" charset="0"/>
                      </a:rPr>
                      <m:t>−</m:t>
                    </m:r>
                    <m:sSub>
                      <m:sSubPr>
                        <m:ctrlPr>
                          <a:rPr lang="en-US" sz="1700" b="0" i="1" smtClean="0">
                            <a:latin typeface="Cambria Math" panose="02040503050406030204" pitchFamily="18" charset="0"/>
                            <a:cs typeface="Arial" panose="020B0604020202020204" pitchFamily="34" charset="0"/>
                          </a:rPr>
                        </m:ctrlPr>
                      </m:sSubPr>
                      <m:e>
                        <m:r>
                          <a:rPr lang="en-US" sz="1700" b="0" i="1" smtClean="0">
                            <a:latin typeface="Cambria Math" panose="02040503050406030204" pitchFamily="18" charset="0"/>
                            <a:cs typeface="Arial" panose="020B0604020202020204" pitchFamily="34" charset="0"/>
                          </a:rPr>
                          <m:t>𝑑</m:t>
                        </m:r>
                      </m:e>
                      <m:sub>
                        <m:r>
                          <a:rPr lang="en-US" sz="1700" b="0" i="1" smtClean="0">
                            <a:latin typeface="Cambria Math" panose="02040503050406030204" pitchFamily="18" charset="0"/>
                            <a:cs typeface="Arial" panose="020B0604020202020204" pitchFamily="34" charset="0"/>
                          </a:rPr>
                          <m:t>𝑐</m:t>
                        </m:r>
                      </m:sub>
                    </m:sSub>
                    <m:r>
                      <a:rPr lang="en-US" sz="1700" b="0" i="1" smtClean="0">
                        <a:latin typeface="Cambria Math" panose="02040503050406030204" pitchFamily="18" charset="0"/>
                        <a:cs typeface="Arial" panose="020B0604020202020204" pitchFamily="34" charset="0"/>
                      </a:rPr>
                      <m:t>=100−60=40</m:t>
                    </m:r>
                    <m:r>
                      <a:rPr lang="en-US" sz="1700" b="0" i="1" smtClean="0">
                        <a:latin typeface="Cambria Math" panose="02040503050406030204" pitchFamily="18" charset="0"/>
                        <a:cs typeface="Arial" panose="020B0604020202020204" pitchFamily="34" charset="0"/>
                      </a:rPr>
                      <m:t>𝑚</m:t>
                    </m:r>
                  </m:oMath>
                </a14:m>
                <a:endParaRPr lang="en-US" sz="1700" dirty="0">
                  <a:latin typeface="Arial" panose="020B0604020202020204" pitchFamily="34" charset="0"/>
                  <a:cs typeface="Arial" panose="020B0604020202020204" pitchFamily="34" charset="0"/>
                </a:endParaRPr>
              </a:p>
              <a:p>
                <a:pPr lvl="1"/>
                <a:r>
                  <a:rPr lang="en-US" sz="1700" dirty="0">
                    <a:latin typeface="Arial" panose="020B0604020202020204" pitchFamily="34" charset="0"/>
                    <a:cs typeface="Arial" panose="020B0604020202020204" pitchFamily="34" charset="0"/>
                  </a:rPr>
                  <a:t>Hence </a:t>
                </a:r>
                <a14:m>
                  <m:oMath xmlns:m="http://schemas.openxmlformats.org/officeDocument/2006/math">
                    <m:sSub>
                      <m:sSubPr>
                        <m:ctrlPr>
                          <a:rPr lang="en-US" sz="1700" b="0" i="1" smtClean="0">
                            <a:latin typeface="Cambria Math" panose="02040503050406030204" pitchFamily="18" charset="0"/>
                            <a:cs typeface="Arial" panose="020B0604020202020204" pitchFamily="34" charset="0"/>
                          </a:rPr>
                        </m:ctrlPr>
                      </m:sSubPr>
                      <m:e>
                        <m:r>
                          <a:rPr lang="en-US" sz="1700" b="0" i="1" smtClean="0">
                            <a:latin typeface="Cambria Math" panose="02040503050406030204" pitchFamily="18" charset="0"/>
                            <a:cs typeface="Arial" panose="020B0604020202020204" pitchFamily="34" charset="0"/>
                          </a:rPr>
                          <m:t>𝐻</m:t>
                        </m:r>
                      </m:e>
                      <m:sub>
                        <m:r>
                          <a:rPr lang="en-US" sz="1700" b="0" i="1" smtClean="0">
                            <a:latin typeface="Cambria Math" panose="02040503050406030204" pitchFamily="18" charset="0"/>
                            <a:cs typeface="Arial" panose="020B0604020202020204" pitchFamily="34" charset="0"/>
                          </a:rPr>
                          <m:t>𝑡</m:t>
                        </m:r>
                      </m:sub>
                    </m:sSub>
                    <m:r>
                      <a:rPr lang="en-US" sz="1700" b="0" i="1" smtClean="0">
                        <a:latin typeface="Cambria Math" panose="02040503050406030204" pitchFamily="18" charset="0"/>
                        <a:cs typeface="Arial" panose="020B0604020202020204" pitchFamily="34" charset="0"/>
                      </a:rPr>
                      <m:t>=</m:t>
                    </m:r>
                    <m:f>
                      <m:fPr>
                        <m:ctrlPr>
                          <a:rPr lang="en-US" sz="1700" b="0" i="1" smtClean="0">
                            <a:latin typeface="Cambria Math" panose="02040503050406030204" pitchFamily="18" charset="0"/>
                            <a:cs typeface="Arial" panose="020B0604020202020204" pitchFamily="34" charset="0"/>
                          </a:rPr>
                        </m:ctrlPr>
                      </m:fPr>
                      <m:num>
                        <m:r>
                          <a:rPr lang="en-US" sz="1700" b="0" i="1" smtClean="0">
                            <a:latin typeface="Cambria Math" panose="02040503050406030204" pitchFamily="18" charset="0"/>
                            <a:cs typeface="Arial" panose="020B0604020202020204" pitchFamily="34" charset="0"/>
                          </a:rPr>
                          <m:t>2×100</m:t>
                        </m:r>
                      </m:num>
                      <m:den>
                        <m:r>
                          <a:rPr lang="en-US" sz="1700" b="0" i="1" smtClean="0">
                            <a:latin typeface="Cambria Math" panose="02040503050406030204" pitchFamily="18" charset="0"/>
                            <a:cs typeface="Arial" panose="020B0604020202020204" pitchFamily="34" charset="0"/>
                          </a:rPr>
                          <m:t>1500×10</m:t>
                        </m:r>
                      </m:den>
                    </m:f>
                    <m:r>
                      <a:rPr lang="en-US" sz="1700" b="0" i="1" smtClean="0">
                        <a:latin typeface="Cambria Math" panose="02040503050406030204" pitchFamily="18" charset="0"/>
                        <a:cs typeface="Arial" panose="020B0604020202020204" pitchFamily="34" charset="0"/>
                      </a:rPr>
                      <m:t>×</m:t>
                    </m:r>
                    <m:d>
                      <m:dPr>
                        <m:ctrlPr>
                          <a:rPr lang="en-US" sz="1700" b="0" i="1" smtClean="0">
                            <a:latin typeface="Cambria Math" panose="02040503050406030204" pitchFamily="18" charset="0"/>
                            <a:cs typeface="Arial" panose="020B0604020202020204" pitchFamily="34" charset="0"/>
                          </a:rPr>
                        </m:ctrlPr>
                      </m:dPr>
                      <m:e>
                        <m:r>
                          <a:rPr lang="en-US" sz="1700" b="0" i="1" smtClean="0">
                            <a:latin typeface="Cambria Math" panose="02040503050406030204" pitchFamily="18" charset="0"/>
                            <a:cs typeface="Arial" panose="020B0604020202020204" pitchFamily="34" charset="0"/>
                          </a:rPr>
                          <m:t>60</m:t>
                        </m:r>
                      </m:e>
                    </m:d>
                    <m:r>
                      <a:rPr lang="en-US" sz="1700" b="0" i="0" smtClean="0">
                        <a:latin typeface="Cambria Math" panose="02040503050406030204" pitchFamily="18" charset="0"/>
                        <a:cs typeface="Arial" panose="020B0604020202020204" pitchFamily="34" charset="0"/>
                      </a:rPr>
                      <m:t>=0.8</m:t>
                    </m:r>
                    <m:r>
                      <m:rPr>
                        <m:sty m:val="p"/>
                      </m:rPr>
                      <a:rPr lang="en-US" sz="1700" b="0" i="0" smtClean="0">
                        <a:latin typeface="Cambria Math" panose="02040503050406030204" pitchFamily="18" charset="0"/>
                        <a:cs typeface="Arial" panose="020B0604020202020204" pitchFamily="34" charset="0"/>
                      </a:rPr>
                      <m:t>s</m:t>
                    </m:r>
                    <m:r>
                      <a:rPr lang="en-US" sz="1700" b="0" i="0" smtClean="0">
                        <a:latin typeface="Cambria Math" panose="02040503050406030204" pitchFamily="18" charset="0"/>
                        <a:cs typeface="Arial" panose="020B0604020202020204" pitchFamily="34" charset="0"/>
                      </a:rPr>
                      <m:t>=800</m:t>
                    </m:r>
                    <m:r>
                      <m:rPr>
                        <m:sty m:val="p"/>
                      </m:rPr>
                      <a:rPr lang="en-US" sz="1700" b="0" i="0" smtClean="0">
                        <a:latin typeface="Cambria Math" panose="02040503050406030204" pitchFamily="18" charset="0"/>
                        <a:cs typeface="Arial" panose="020B0604020202020204" pitchFamily="34" charset="0"/>
                      </a:rPr>
                      <m:t>ms</m:t>
                    </m:r>
                  </m:oMath>
                </a14:m>
                <a:endParaRPr lang="en-US" sz="1700" dirty="0">
                  <a:latin typeface="Arial" panose="020B0604020202020204" pitchFamily="34" charset="0"/>
                  <a:cs typeface="Arial" panose="020B0604020202020204" pitchFamily="34" charset="0"/>
                </a:endParaRPr>
              </a:p>
              <a:p>
                <a:endParaRPr lang="en-US" sz="15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60412D77-071B-01F3-AD4C-493F7158E8AF}"/>
                  </a:ext>
                </a:extLst>
              </p:cNvPr>
              <p:cNvSpPr>
                <a:spLocks noGrp="1" noRot="1" noChangeAspect="1" noMove="1" noResize="1" noEditPoints="1" noAdjustHandles="1" noChangeArrowheads="1" noChangeShapeType="1" noTextEdit="1"/>
              </p:cNvSpPr>
              <p:nvPr>
                <p:ph idx="1"/>
              </p:nvPr>
            </p:nvSpPr>
            <p:spPr>
              <a:xfrm>
                <a:off x="5531461" y="1415845"/>
                <a:ext cx="5806767" cy="5065714"/>
              </a:xfrm>
              <a:blipFill>
                <a:blip r:embed="rId2"/>
                <a:stretch>
                  <a:fillRect l="-525" t="-842" r="-210"/>
                </a:stretch>
              </a:blipFill>
            </p:spPr>
            <p:txBody>
              <a:bodyPr/>
              <a:lstStyle/>
              <a:p>
                <a:r>
                  <a:rPr lang="en-IN">
                    <a:noFill/>
                  </a:rPr>
                  <a:t> </a:t>
                </a:r>
              </a:p>
            </p:txBody>
          </p:sp>
        </mc:Fallback>
      </mc:AlternateContent>
      <p:sp>
        <p:nvSpPr>
          <p:cNvPr id="2" name="Title 5">
            <a:extLst>
              <a:ext uri="{FF2B5EF4-FFF2-40B4-BE49-F238E27FC236}">
                <a16:creationId xmlns:a16="http://schemas.microsoft.com/office/drawing/2014/main" id="{82332299-9815-9DD6-75D4-CA03F7B1E8A1}"/>
              </a:ext>
            </a:extLst>
          </p:cNvPr>
          <p:cNvSpPr>
            <a:spLocks noGrp="1"/>
          </p:cNvSpPr>
          <p:nvPr>
            <p:ph type="title"/>
          </p:nvPr>
        </p:nvSpPr>
        <p:spPr>
          <a:xfrm>
            <a:off x="838200" y="365125"/>
            <a:ext cx="10515600" cy="1325563"/>
          </a:xfrm>
        </p:spPr>
        <p:txBody>
          <a:bodyPr/>
          <a:lstStyle/>
          <a:p>
            <a:r>
              <a:rPr lang="en-US" dirty="0">
                <a:latin typeface="Arial" panose="020B0604020202020204" pitchFamily="34" charset="0"/>
                <a:cs typeface="Arial" panose="020B0604020202020204" pitchFamily="34" charset="0"/>
              </a:rPr>
              <a:t>DBR: An Example</a:t>
            </a:r>
            <a:endParaRPr lang="en-IN" dirty="0">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39BD92B5-D13F-CE6B-6204-B7FAB000A6E4}"/>
              </a:ext>
            </a:extLst>
          </p:cNvPr>
          <p:cNvGrpSpPr/>
          <p:nvPr/>
        </p:nvGrpSpPr>
        <p:grpSpPr>
          <a:xfrm>
            <a:off x="907898" y="1674715"/>
            <a:ext cx="3662220" cy="4267849"/>
            <a:chOff x="609424" y="1268530"/>
            <a:chExt cx="4198185" cy="4770665"/>
          </a:xfrm>
        </p:grpSpPr>
        <p:pic>
          <p:nvPicPr>
            <p:cNvPr id="5" name="Picture 4">
              <a:extLst>
                <a:ext uri="{FF2B5EF4-FFF2-40B4-BE49-F238E27FC236}">
                  <a16:creationId xmlns:a16="http://schemas.microsoft.com/office/drawing/2014/main" id="{908E92A4-AD34-A4EE-4A80-BF7F92996BAE}"/>
                </a:ext>
              </a:extLst>
            </p:cNvPr>
            <p:cNvPicPr>
              <a:picLocks noChangeAspect="1"/>
            </p:cNvPicPr>
            <p:nvPr/>
          </p:nvPicPr>
          <p:blipFill>
            <a:blip r:embed="rId3"/>
            <a:stretch>
              <a:fillRect/>
            </a:stretch>
          </p:blipFill>
          <p:spPr>
            <a:xfrm>
              <a:off x="609424" y="1268530"/>
              <a:ext cx="4198185" cy="4770665"/>
            </a:xfrm>
            <a:prstGeom prst="rect">
              <a:avLst/>
            </a:prstGeom>
          </p:spPr>
        </p:pic>
        <p:sp>
          <p:nvSpPr>
            <p:cNvPr id="6" name="TextBox 5">
              <a:extLst>
                <a:ext uri="{FF2B5EF4-FFF2-40B4-BE49-F238E27FC236}">
                  <a16:creationId xmlns:a16="http://schemas.microsoft.com/office/drawing/2014/main" id="{30DC19BE-F552-2252-E0CD-53F0915EB3A1}"/>
                </a:ext>
              </a:extLst>
            </p:cNvPr>
            <p:cNvSpPr txBox="1"/>
            <p:nvPr/>
          </p:nvSpPr>
          <p:spPr>
            <a:xfrm>
              <a:off x="3489510" y="2037566"/>
              <a:ext cx="1187304"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N5(90,0,0)</a:t>
              </a:r>
              <a:endParaRPr lang="en-IN" sz="12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F3A7985F-0397-FE07-45CC-51B30C31B4DC}"/>
                </a:ext>
              </a:extLst>
            </p:cNvPr>
            <p:cNvSpPr txBox="1"/>
            <p:nvPr/>
          </p:nvSpPr>
          <p:spPr>
            <a:xfrm>
              <a:off x="2591182" y="2798705"/>
              <a:ext cx="1649746"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N3(30,30,-40)</a:t>
              </a:r>
              <a:endParaRPr lang="en-IN" sz="12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6029730A-3D2B-254E-9139-631668C5A3FF}"/>
                </a:ext>
              </a:extLst>
            </p:cNvPr>
            <p:cNvSpPr txBox="1"/>
            <p:nvPr/>
          </p:nvSpPr>
          <p:spPr>
            <a:xfrm>
              <a:off x="1452514" y="3190383"/>
              <a:ext cx="1469550"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N2(10,40,-60)</a:t>
              </a:r>
              <a:endParaRPr lang="en-IN" sz="12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0DB88FC6-EE5D-BD7D-B213-4B7ECEB995EB}"/>
                </a:ext>
              </a:extLst>
            </p:cNvPr>
            <p:cNvSpPr txBox="1"/>
            <p:nvPr/>
          </p:nvSpPr>
          <p:spPr>
            <a:xfrm>
              <a:off x="2329979" y="3859060"/>
              <a:ext cx="1649746"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N1(20,60,-100)</a:t>
              </a:r>
              <a:endParaRPr lang="en-IN" sz="12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B9D77406-F7A8-617C-7D93-7FFC0FFAF60E}"/>
                </a:ext>
              </a:extLst>
            </p:cNvPr>
            <p:cNvSpPr txBox="1"/>
            <p:nvPr/>
          </p:nvSpPr>
          <p:spPr>
            <a:xfrm>
              <a:off x="2798614" y="4277300"/>
              <a:ext cx="1649747"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N4(27,70,-120)</a:t>
              </a:r>
              <a:endParaRPr lang="en-IN" sz="1200" dirty="0">
                <a:latin typeface="Arial" panose="020B0604020202020204" pitchFamily="34" charset="0"/>
                <a:cs typeface="Arial" panose="020B0604020202020204" pitchFamily="34" charset="0"/>
              </a:endParaRPr>
            </a:p>
          </p:txBody>
        </p:sp>
      </p:grpSp>
      <p:cxnSp>
        <p:nvCxnSpPr>
          <p:cNvPr id="12" name="Straight Arrow Connector 11">
            <a:extLst>
              <a:ext uri="{FF2B5EF4-FFF2-40B4-BE49-F238E27FC236}">
                <a16:creationId xmlns:a16="http://schemas.microsoft.com/office/drawing/2014/main" id="{6D13F0AE-10C8-3809-BBA7-27540F5BB313}"/>
              </a:ext>
            </a:extLst>
          </p:cNvPr>
          <p:cNvCxnSpPr>
            <a:cxnSpLocks/>
          </p:cNvCxnSpPr>
          <p:nvPr/>
        </p:nvCxnSpPr>
        <p:spPr>
          <a:xfrm>
            <a:off x="4028396" y="5263922"/>
            <a:ext cx="45667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CECC387-67AD-95FD-7CDB-A15D2551389C}"/>
                  </a:ext>
                </a:extLst>
              </p:cNvPr>
              <p:cNvSpPr txBox="1"/>
              <p:nvPr/>
            </p:nvSpPr>
            <p:spPr>
              <a:xfrm>
                <a:off x="4503324" y="5108765"/>
                <a:ext cx="1043709"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𝑅</m:t>
                      </m:r>
                      <m:r>
                        <a:rPr lang="en-US" sz="1400" i="1" dirty="0" smtClean="0">
                          <a:latin typeface="Cambria Math" panose="02040503050406030204" pitchFamily="18" charset="0"/>
                        </a:rPr>
                        <m:t>=100</m:t>
                      </m:r>
                      <m:r>
                        <a:rPr lang="en-US" sz="1400" i="1" dirty="0" smtClean="0">
                          <a:latin typeface="Cambria Math" panose="02040503050406030204" pitchFamily="18" charset="0"/>
                        </a:rPr>
                        <m:t>𝑚</m:t>
                      </m:r>
                    </m:oMath>
                  </m:oMathPara>
                </a14:m>
                <a:endParaRPr lang="en-US" sz="14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𝑑</m:t>
                          </m:r>
                        </m:e>
                        <m:sub>
                          <m:r>
                            <a:rPr lang="en-US" sz="1400" b="0" i="1" smtClean="0">
                              <a:latin typeface="Cambria Math" panose="02040503050406030204" pitchFamily="18" charset="0"/>
                            </a:rPr>
                            <m:t>𝑡h</m:t>
                          </m:r>
                        </m:sub>
                      </m:sSub>
                      <m:r>
                        <a:rPr lang="en-US" sz="1400" b="0" i="1" smtClean="0">
                          <a:latin typeface="Cambria Math" panose="02040503050406030204" pitchFamily="18" charset="0"/>
                        </a:rPr>
                        <m:t>=0</m:t>
                      </m:r>
                    </m:oMath>
                  </m:oMathPara>
                </a14:m>
                <a:endParaRPr lang="en-IN" sz="1400" dirty="0"/>
              </a:p>
            </p:txBody>
          </p:sp>
        </mc:Choice>
        <mc:Fallback xmlns="">
          <p:sp>
            <p:nvSpPr>
              <p:cNvPr id="13" name="TextBox 12">
                <a:extLst>
                  <a:ext uri="{FF2B5EF4-FFF2-40B4-BE49-F238E27FC236}">
                    <a16:creationId xmlns:a16="http://schemas.microsoft.com/office/drawing/2014/main" id="{2CECC387-67AD-95FD-7CDB-A15D2551389C}"/>
                  </a:ext>
                </a:extLst>
              </p:cNvPr>
              <p:cNvSpPr txBox="1">
                <a:spLocks noRot="1" noChangeAspect="1" noMove="1" noResize="1" noEditPoints="1" noAdjustHandles="1" noChangeArrowheads="1" noChangeShapeType="1" noTextEdit="1"/>
              </p:cNvSpPr>
              <p:nvPr/>
            </p:nvSpPr>
            <p:spPr>
              <a:xfrm>
                <a:off x="4503324" y="5108765"/>
                <a:ext cx="1043709" cy="523220"/>
              </a:xfrm>
              <a:prstGeom prst="rect">
                <a:avLst/>
              </a:prstGeom>
              <a:blipFill>
                <a:blip r:embed="rId4"/>
                <a:stretch>
                  <a:fillRect/>
                </a:stretch>
              </a:blipFill>
            </p:spPr>
            <p:txBody>
              <a:bodyPr/>
              <a:lstStyle/>
              <a:p>
                <a:r>
                  <a:rPr lang="en-IN">
                    <a:noFill/>
                  </a:rPr>
                  <a:t> </a:t>
                </a:r>
              </a:p>
            </p:txBody>
          </p:sp>
        </mc:Fallback>
      </mc:AlternateContent>
      <p:sp>
        <p:nvSpPr>
          <p:cNvPr id="11" name="Slide Number Placeholder 10">
            <a:extLst>
              <a:ext uri="{FF2B5EF4-FFF2-40B4-BE49-F238E27FC236}">
                <a16:creationId xmlns:a16="http://schemas.microsoft.com/office/drawing/2014/main" id="{A7D653A0-7759-110E-2351-5EAAC46D520B}"/>
              </a:ext>
            </a:extLst>
          </p:cNvPr>
          <p:cNvSpPr>
            <a:spLocks noGrp="1"/>
          </p:cNvSpPr>
          <p:nvPr>
            <p:ph type="sldNum" sz="quarter" idx="12"/>
          </p:nvPr>
        </p:nvSpPr>
        <p:spPr/>
        <p:txBody>
          <a:bodyPr/>
          <a:lstStyle/>
          <a:p>
            <a:fld id="{DC660FAD-630A-40BB-A0C3-01001DFE1636}" type="slidenum">
              <a:rPr lang="en-IN" smtClean="0"/>
              <a:t>9</a:t>
            </a:fld>
            <a:endParaRPr lang="en-IN" dirty="0"/>
          </a:p>
        </p:txBody>
      </p:sp>
    </p:spTree>
    <p:extLst>
      <p:ext uri="{BB962C8B-B14F-4D97-AF65-F5344CB8AC3E}">
        <p14:creationId xmlns:p14="http://schemas.microsoft.com/office/powerpoint/2010/main" val="2872170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26808</TotalTime>
  <Words>4929</Words>
  <Application>Microsoft Office PowerPoint</Application>
  <PresentationFormat>Widescreen</PresentationFormat>
  <Paragraphs>425</Paragraphs>
  <Slides>38</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Aptos</vt:lpstr>
      <vt:lpstr>Arial</vt:lpstr>
      <vt:lpstr>Calibri</vt:lpstr>
      <vt:lpstr>Cambria Math</vt:lpstr>
      <vt:lpstr>Office Theme</vt:lpstr>
      <vt:lpstr>NetSim UWAN Library Depth Based Routing (DBR)</vt:lpstr>
      <vt:lpstr>How to set up the DBR project in NetSim?</vt:lpstr>
      <vt:lpstr>DBR: Introduction</vt:lpstr>
      <vt:lpstr>DBR: Packet forwarding</vt:lpstr>
      <vt:lpstr>DBR: Holding Time</vt:lpstr>
      <vt:lpstr>DBR: Depth Threshold</vt:lpstr>
      <vt:lpstr>DBR: Algorithm</vt:lpstr>
      <vt:lpstr>Ignore this warning</vt:lpstr>
      <vt:lpstr>DBR: An Example</vt:lpstr>
      <vt:lpstr>DBR: An Example (contd.)</vt:lpstr>
      <vt:lpstr>DBR: An Example (contd.)</vt:lpstr>
      <vt:lpstr>Case 1: Single Hop Transmission</vt:lpstr>
      <vt:lpstr>Simulation Parameters in NetSim</vt:lpstr>
      <vt:lpstr>DBR: Depth Threshold and Delta</vt:lpstr>
      <vt:lpstr>Slot length computation</vt:lpstr>
      <vt:lpstr>DBR Metrics Table in NetSim</vt:lpstr>
      <vt:lpstr>DBR log file in NetSim</vt:lpstr>
      <vt:lpstr>NetSim Results</vt:lpstr>
      <vt:lpstr>Observations</vt:lpstr>
      <vt:lpstr>Observations</vt:lpstr>
      <vt:lpstr>Observations</vt:lpstr>
      <vt:lpstr>Observations</vt:lpstr>
      <vt:lpstr>Observations</vt:lpstr>
      <vt:lpstr>Case 2: Next hop is a void zone</vt:lpstr>
      <vt:lpstr>NetSim Results</vt:lpstr>
      <vt:lpstr>Observations</vt:lpstr>
      <vt:lpstr>Case 3: If nodes are at same depth and equidistant from source node</vt:lpstr>
      <vt:lpstr>NetSim Results</vt:lpstr>
      <vt:lpstr>Observations</vt:lpstr>
      <vt:lpstr>Case 4: If next hop is destination</vt:lpstr>
      <vt:lpstr>NetSim Results</vt:lpstr>
      <vt:lpstr>Observation</vt:lpstr>
      <vt:lpstr>Case 5: Two Applications</vt:lpstr>
      <vt:lpstr>Observations</vt:lpstr>
      <vt:lpstr>Insights from NetSim simulations</vt:lpstr>
      <vt:lpstr>Insights from NetSim simulations (contd…)</vt:lpstr>
      <vt:lpstr>Insights from NetSim simulations (contd…)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Routing Protocols DBR</dc:title>
  <dc:creator>Sreerang R</dc:creator>
  <cp:lastModifiedBy>Sreerang R</cp:lastModifiedBy>
  <cp:revision>342</cp:revision>
  <dcterms:created xsi:type="dcterms:W3CDTF">2023-06-02T06:54:29Z</dcterms:created>
  <dcterms:modified xsi:type="dcterms:W3CDTF">2024-11-05T08:36:24Z</dcterms:modified>
</cp:coreProperties>
</file>