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65" r:id="rId2"/>
    <p:sldId id="343" r:id="rId3"/>
    <p:sldId id="333" r:id="rId4"/>
    <p:sldId id="332" r:id="rId5"/>
    <p:sldId id="326" r:id="rId6"/>
    <p:sldId id="327" r:id="rId7"/>
    <p:sldId id="328" r:id="rId8"/>
    <p:sldId id="331" r:id="rId9"/>
    <p:sldId id="260" r:id="rId10"/>
    <p:sldId id="322" r:id="rId11"/>
    <p:sldId id="323" r:id="rId12"/>
    <p:sldId id="272" r:id="rId13"/>
    <p:sldId id="273" r:id="rId14"/>
    <p:sldId id="274" r:id="rId15"/>
    <p:sldId id="344"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7748B8-A387-4FED-9588-47F4D13620D1}" v="3" dt="2024-11-29T03:47:26.4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353" autoAdjust="0"/>
    <p:restoredTop sz="86895" autoAdjust="0"/>
  </p:normalViewPr>
  <p:slideViewPr>
    <p:cSldViewPr snapToGrid="0">
      <p:cViewPr>
        <p:scale>
          <a:sx n="66" d="100"/>
          <a:sy n="66" d="100"/>
        </p:scale>
        <p:origin x="48" y="48"/>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nav Viswanathan" userId="f64ff4643c523780" providerId="LiveId" clId="{F57748B8-A387-4FED-9588-47F4D13620D1}"/>
    <pc:docChg chg="custSel delSld modSld">
      <pc:chgData name="Pranav Viswanathan" userId="f64ff4643c523780" providerId="LiveId" clId="{F57748B8-A387-4FED-9588-47F4D13620D1}" dt="2024-11-29T03:48:11.369" v="31" actId="20577"/>
      <pc:docMkLst>
        <pc:docMk/>
      </pc:docMkLst>
      <pc:sldChg chg="modSp mod">
        <pc:chgData name="Pranav Viswanathan" userId="f64ff4643c523780" providerId="LiveId" clId="{F57748B8-A387-4FED-9588-47F4D13620D1}" dt="2024-11-29T03:48:11.369" v="31" actId="20577"/>
        <pc:sldMkLst>
          <pc:docMk/>
          <pc:sldMk cId="808035782" sldId="265"/>
        </pc:sldMkLst>
        <pc:spChg chg="mod">
          <ac:chgData name="Pranav Viswanathan" userId="f64ff4643c523780" providerId="LiveId" clId="{F57748B8-A387-4FED-9588-47F4D13620D1}" dt="2024-11-29T03:48:11.369" v="31" actId="20577"/>
          <ac:spMkLst>
            <pc:docMk/>
            <pc:sldMk cId="808035782" sldId="265"/>
            <ac:spMk id="4" creationId="{3AED2A82-E286-C0A4-6697-48592A6EA51D}"/>
          </ac:spMkLst>
        </pc:spChg>
      </pc:sldChg>
      <pc:sldChg chg="modSp mod">
        <pc:chgData name="Pranav Viswanathan" userId="f64ff4643c523780" providerId="LiveId" clId="{F57748B8-A387-4FED-9588-47F4D13620D1}" dt="2024-11-29T03:47:38.098" v="29" actId="404"/>
        <pc:sldMkLst>
          <pc:docMk/>
          <pc:sldMk cId="0" sldId="274"/>
        </pc:sldMkLst>
        <pc:spChg chg="mod">
          <ac:chgData name="Pranav Viswanathan" userId="f64ff4643c523780" providerId="LiveId" clId="{F57748B8-A387-4FED-9588-47F4D13620D1}" dt="2024-11-29T03:47:38.098" v="29" actId="404"/>
          <ac:spMkLst>
            <pc:docMk/>
            <pc:sldMk cId="0" sldId="274"/>
            <ac:spMk id="310" creationId="{00000000-0000-0000-0000-000000000000}"/>
          </ac:spMkLst>
        </pc:spChg>
      </pc:sldChg>
      <pc:sldChg chg="modSp mod">
        <pc:chgData name="Pranav Viswanathan" userId="f64ff4643c523780" providerId="LiveId" clId="{F57748B8-A387-4FED-9588-47F4D13620D1}" dt="2024-11-29T03:47:18.712" v="23" actId="27636"/>
        <pc:sldMkLst>
          <pc:docMk/>
          <pc:sldMk cId="0" sldId="275"/>
        </pc:sldMkLst>
        <pc:spChg chg="mod">
          <ac:chgData name="Pranav Viswanathan" userId="f64ff4643c523780" providerId="LiveId" clId="{F57748B8-A387-4FED-9588-47F4D13620D1}" dt="2024-11-29T03:47:18.712" v="23" actId="27636"/>
          <ac:spMkLst>
            <pc:docMk/>
            <pc:sldMk cId="0" sldId="275"/>
            <ac:spMk id="318" creationId="{00000000-0000-0000-0000-000000000000}"/>
          </ac:spMkLst>
        </pc:spChg>
      </pc:sldChg>
      <pc:sldChg chg="modSp del mod">
        <pc:chgData name="Pranav Viswanathan" userId="f64ff4643c523780" providerId="LiveId" clId="{F57748B8-A387-4FED-9588-47F4D13620D1}" dt="2024-11-29T03:47:10.991" v="18" actId="47"/>
        <pc:sldMkLst>
          <pc:docMk/>
          <pc:sldMk cId="1654587369" sldId="277"/>
        </pc:sldMkLst>
        <pc:spChg chg="mod">
          <ac:chgData name="Pranav Viswanathan" userId="f64ff4643c523780" providerId="LiveId" clId="{F57748B8-A387-4FED-9588-47F4D13620D1}" dt="2024-11-29T03:46:11.958" v="17" actId="403"/>
          <ac:spMkLst>
            <pc:docMk/>
            <pc:sldMk cId="1654587369" sldId="277"/>
            <ac:spMk id="318" creationId="{00000000-0000-0000-0000-000000000000}"/>
          </ac:spMkLst>
        </pc:spChg>
      </pc:sldChg>
      <pc:sldChg chg="modSp del">
        <pc:chgData name="Pranav Viswanathan" userId="f64ff4643c523780" providerId="LiveId" clId="{F57748B8-A387-4FED-9588-47F4D13620D1}" dt="2024-11-29T03:47:30.369" v="26" actId="47"/>
        <pc:sldMkLst>
          <pc:docMk/>
          <pc:sldMk cId="2807302183" sldId="278"/>
        </pc:sldMkLst>
        <pc:spChg chg="mod">
          <ac:chgData name="Pranav Viswanathan" userId="f64ff4643c523780" providerId="LiveId" clId="{F57748B8-A387-4FED-9588-47F4D13620D1}" dt="2024-11-29T03:47:26.492" v="25" actId="403"/>
          <ac:spMkLst>
            <pc:docMk/>
            <pc:sldMk cId="2807302183" sldId="278"/>
            <ac:spMk id="4" creationId="{46A5CAEF-E5BC-3085-79D1-97544A627271}"/>
          </ac:spMkLst>
        </pc:spChg>
      </pc:sldChg>
    </pc:docChg>
  </pc:docChgLst>
  <pc:docChgLst>
    <pc:chgData name="Pranav Viswanathan" userId="f64ff4643c523780" providerId="LiveId" clId="{FF309C40-2F82-47BE-9593-E0939DA696D6}"/>
    <pc:docChg chg="undo custSel delSld modSld">
      <pc:chgData name="Pranav Viswanathan" userId="f64ff4643c523780" providerId="LiveId" clId="{FF309C40-2F82-47BE-9593-E0939DA696D6}" dt="2024-11-27T04:10:26.405" v="104" actId="47"/>
      <pc:docMkLst>
        <pc:docMk/>
      </pc:docMkLst>
      <pc:sldChg chg="modNotesTx">
        <pc:chgData name="Pranav Viswanathan" userId="f64ff4643c523780" providerId="LiveId" clId="{FF309C40-2F82-47BE-9593-E0939DA696D6}" dt="2024-11-27T04:09:30.790" v="103" actId="20577"/>
        <pc:sldMkLst>
          <pc:docMk/>
          <pc:sldMk cId="3175369929" sldId="260"/>
        </pc:sldMkLst>
      </pc:sldChg>
      <pc:sldChg chg="modSp mod">
        <pc:chgData name="Pranav Viswanathan" userId="f64ff4643c523780" providerId="LiveId" clId="{FF309C40-2F82-47BE-9593-E0939DA696D6}" dt="2024-11-27T03:57:29.085" v="0" actId="2711"/>
        <pc:sldMkLst>
          <pc:docMk/>
          <pc:sldMk cId="808035782" sldId="265"/>
        </pc:sldMkLst>
        <pc:spChg chg="mod">
          <ac:chgData name="Pranav Viswanathan" userId="f64ff4643c523780" providerId="LiveId" clId="{FF309C40-2F82-47BE-9593-E0939DA696D6}" dt="2024-11-27T03:57:29.085" v="0" actId="2711"/>
          <ac:spMkLst>
            <pc:docMk/>
            <pc:sldMk cId="808035782" sldId="265"/>
            <ac:spMk id="4" creationId="{3AED2A82-E286-C0A4-6697-48592A6EA51D}"/>
          </ac:spMkLst>
        </pc:spChg>
      </pc:sldChg>
      <pc:sldChg chg="del">
        <pc:chgData name="Pranav Viswanathan" userId="f64ff4643c523780" providerId="LiveId" clId="{FF309C40-2F82-47BE-9593-E0939DA696D6}" dt="2024-11-27T04:03:16.446" v="16" actId="47"/>
        <pc:sldMkLst>
          <pc:docMk/>
          <pc:sldMk cId="3906611510" sldId="266"/>
        </pc:sldMkLst>
      </pc:sldChg>
      <pc:sldChg chg="addSp delSp modSp mod modAnim">
        <pc:chgData name="Pranav Viswanathan" userId="f64ff4643c523780" providerId="LiveId" clId="{FF309C40-2F82-47BE-9593-E0939DA696D6}" dt="2024-11-27T04:09:20.943" v="101" actId="1076"/>
        <pc:sldMkLst>
          <pc:docMk/>
          <pc:sldMk cId="1727849478" sldId="327"/>
        </pc:sldMkLst>
        <pc:spChg chg="mod">
          <ac:chgData name="Pranav Viswanathan" userId="f64ff4643c523780" providerId="LiveId" clId="{FF309C40-2F82-47BE-9593-E0939DA696D6}" dt="2024-11-27T04:05:43.052" v="35" actId="21"/>
          <ac:spMkLst>
            <pc:docMk/>
            <pc:sldMk cId="1727849478" sldId="327"/>
            <ac:spMk id="2" creationId="{89F09F84-36AD-CE63-1048-0E64F4CC5EC9}"/>
          </ac:spMkLst>
        </pc:spChg>
        <pc:spChg chg="add del mod">
          <ac:chgData name="Pranav Viswanathan" userId="f64ff4643c523780" providerId="LiveId" clId="{FF309C40-2F82-47BE-9593-E0939DA696D6}" dt="2024-11-27T04:05:58.903" v="40" actId="478"/>
          <ac:spMkLst>
            <pc:docMk/>
            <pc:sldMk cId="1727849478" sldId="327"/>
            <ac:spMk id="4" creationId="{F28A2993-5CFF-BC14-3432-04F03171FC1F}"/>
          </ac:spMkLst>
        </pc:spChg>
        <pc:spChg chg="add mod">
          <ac:chgData name="Pranav Viswanathan" userId="f64ff4643c523780" providerId="LiveId" clId="{FF309C40-2F82-47BE-9593-E0939DA696D6}" dt="2024-11-27T04:09:20.943" v="101" actId="1076"/>
          <ac:spMkLst>
            <pc:docMk/>
            <pc:sldMk cId="1727849478" sldId="327"/>
            <ac:spMk id="6" creationId="{0AF8AD4C-B48E-7B77-5A2F-BC63E1384D48}"/>
          </ac:spMkLst>
        </pc:spChg>
        <pc:spChg chg="add mod">
          <ac:chgData name="Pranav Viswanathan" userId="f64ff4643c523780" providerId="LiveId" clId="{FF309C40-2F82-47BE-9593-E0939DA696D6}" dt="2024-11-27T04:08:58.842" v="96" actId="207"/>
          <ac:spMkLst>
            <pc:docMk/>
            <pc:sldMk cId="1727849478" sldId="327"/>
            <ac:spMk id="10" creationId="{FFCFF06A-D4A8-805B-EDDA-BFD8AD862291}"/>
          </ac:spMkLst>
        </pc:spChg>
        <pc:picChg chg="mod">
          <ac:chgData name="Pranav Viswanathan" userId="f64ff4643c523780" providerId="LiveId" clId="{FF309C40-2F82-47BE-9593-E0939DA696D6}" dt="2024-11-27T04:06:22.045" v="49" actId="1076"/>
          <ac:picMkLst>
            <pc:docMk/>
            <pc:sldMk cId="1727849478" sldId="327"/>
            <ac:picMk id="5" creationId="{64013F5A-280C-C244-EC7F-2843E6BA5479}"/>
          </ac:picMkLst>
        </pc:picChg>
        <pc:picChg chg="mod">
          <ac:chgData name="Pranav Viswanathan" userId="f64ff4643c523780" providerId="LiveId" clId="{FF309C40-2F82-47BE-9593-E0939DA696D6}" dt="2024-11-27T04:06:27.183" v="51" actId="1076"/>
          <ac:picMkLst>
            <pc:docMk/>
            <pc:sldMk cId="1727849478" sldId="327"/>
            <ac:picMk id="7" creationId="{283F4D3C-FBB1-A36B-64C8-0F5FB466CFCB}"/>
          </ac:picMkLst>
        </pc:picChg>
        <pc:picChg chg="mod">
          <ac:chgData name="Pranav Viswanathan" userId="f64ff4643c523780" providerId="LiveId" clId="{FF309C40-2F82-47BE-9593-E0939DA696D6}" dt="2024-11-27T04:06:56.626" v="88" actId="1076"/>
          <ac:picMkLst>
            <pc:docMk/>
            <pc:sldMk cId="1727849478" sldId="327"/>
            <ac:picMk id="9" creationId="{7851928B-A072-A600-1DC5-76332B2DDEFF}"/>
          </ac:picMkLst>
        </pc:picChg>
      </pc:sldChg>
      <pc:sldChg chg="addSp delSp modSp mod">
        <pc:chgData name="Pranav Viswanathan" userId="f64ff4643c523780" providerId="LiveId" clId="{FF309C40-2F82-47BE-9593-E0939DA696D6}" dt="2024-11-27T04:03:59.972" v="22" actId="6549"/>
        <pc:sldMkLst>
          <pc:docMk/>
          <pc:sldMk cId="3035991903" sldId="332"/>
        </pc:sldMkLst>
        <pc:spChg chg="mod">
          <ac:chgData name="Pranav Viswanathan" userId="f64ff4643c523780" providerId="LiveId" clId="{FF309C40-2F82-47BE-9593-E0939DA696D6}" dt="2024-11-27T04:03:59.972" v="22" actId="6549"/>
          <ac:spMkLst>
            <pc:docMk/>
            <pc:sldMk cId="3035991903" sldId="332"/>
            <ac:spMk id="2" creationId="{1F4A7B96-146C-CB52-6E6C-F706C0C396EA}"/>
          </ac:spMkLst>
        </pc:spChg>
        <pc:spChg chg="add del mod">
          <ac:chgData name="Pranav Viswanathan" userId="f64ff4643c523780" providerId="LiveId" clId="{FF309C40-2F82-47BE-9593-E0939DA696D6}" dt="2024-11-27T04:03:43.292" v="18" actId="478"/>
          <ac:spMkLst>
            <pc:docMk/>
            <pc:sldMk cId="3035991903" sldId="332"/>
            <ac:spMk id="4" creationId="{74A86FB8-49BC-C1AE-CCAD-56611031BF3A}"/>
          </ac:spMkLst>
        </pc:spChg>
        <pc:spChg chg="add mod">
          <ac:chgData name="Pranav Viswanathan" userId="f64ff4643c523780" providerId="LiveId" clId="{FF309C40-2F82-47BE-9593-E0939DA696D6}" dt="2024-11-27T04:03:43.762" v="19"/>
          <ac:spMkLst>
            <pc:docMk/>
            <pc:sldMk cId="3035991903" sldId="332"/>
            <ac:spMk id="5" creationId="{6A6F6F63-8628-D3D7-75F9-34E207548DE1}"/>
          </ac:spMkLst>
        </pc:spChg>
        <pc:spChg chg="del">
          <ac:chgData name="Pranav Viswanathan" userId="f64ff4643c523780" providerId="LiveId" clId="{FF309C40-2F82-47BE-9593-E0939DA696D6}" dt="2024-11-27T04:03:39.782" v="17" actId="478"/>
          <ac:spMkLst>
            <pc:docMk/>
            <pc:sldMk cId="3035991903" sldId="332"/>
            <ac:spMk id="6" creationId="{37A0AC38-F3E5-FDC1-4894-147E2F9D5C36}"/>
          </ac:spMkLst>
        </pc:spChg>
        <pc:graphicFrameChg chg="add mod">
          <ac:chgData name="Pranav Viswanathan" userId="f64ff4643c523780" providerId="LiveId" clId="{FF309C40-2F82-47BE-9593-E0939DA696D6}" dt="2024-11-27T04:03:43.762" v="19"/>
          <ac:graphicFrameMkLst>
            <pc:docMk/>
            <pc:sldMk cId="3035991903" sldId="332"/>
            <ac:graphicFrameMk id="7" creationId="{5EA4BA37-E137-7665-B6D2-536D1677D10B}"/>
          </ac:graphicFrameMkLst>
        </pc:graphicFrameChg>
      </pc:sldChg>
      <pc:sldChg chg="addSp delSp modSp mod">
        <pc:chgData name="Pranav Viswanathan" userId="f64ff4643c523780" providerId="LiveId" clId="{FF309C40-2F82-47BE-9593-E0939DA696D6}" dt="2024-11-27T04:02:42.768" v="9" actId="14100"/>
        <pc:sldMkLst>
          <pc:docMk/>
          <pc:sldMk cId="1587510613" sldId="333"/>
        </pc:sldMkLst>
        <pc:spChg chg="del">
          <ac:chgData name="Pranav Viswanathan" userId="f64ff4643c523780" providerId="LiveId" clId="{FF309C40-2F82-47BE-9593-E0939DA696D6}" dt="2024-11-27T04:02:25.309" v="5" actId="478"/>
          <ac:spMkLst>
            <pc:docMk/>
            <pc:sldMk cId="1587510613" sldId="333"/>
            <ac:spMk id="3" creationId="{6DC0F224-5C28-9C29-2BBF-E78497272A53}"/>
          </ac:spMkLst>
        </pc:spChg>
        <pc:spChg chg="add del mod">
          <ac:chgData name="Pranav Viswanathan" userId="f64ff4643c523780" providerId="LiveId" clId="{FF309C40-2F82-47BE-9593-E0939DA696D6}" dt="2024-11-27T04:02:29.753" v="6" actId="478"/>
          <ac:spMkLst>
            <pc:docMk/>
            <pc:sldMk cId="1587510613" sldId="333"/>
            <ac:spMk id="4" creationId="{6DEF8999-9DB6-3CC9-85BB-CD3A52E3E7C5}"/>
          </ac:spMkLst>
        </pc:spChg>
        <pc:spChg chg="mod">
          <ac:chgData name="Pranav Viswanathan" userId="f64ff4643c523780" providerId="LiveId" clId="{FF309C40-2F82-47BE-9593-E0939DA696D6}" dt="2024-11-27T04:02:42.768" v="9" actId="14100"/>
          <ac:spMkLst>
            <pc:docMk/>
            <pc:sldMk cId="1587510613" sldId="333"/>
            <ac:spMk id="5" creationId="{7D068F43-83BB-5542-4C4C-39F746C05E80}"/>
          </ac:spMkLst>
        </pc:spChg>
        <pc:spChg chg="add mod">
          <ac:chgData name="Pranav Viswanathan" userId="f64ff4643c523780" providerId="LiveId" clId="{FF309C40-2F82-47BE-9593-E0939DA696D6}" dt="2024-11-27T04:02:30.195" v="7"/>
          <ac:spMkLst>
            <pc:docMk/>
            <pc:sldMk cId="1587510613" sldId="333"/>
            <ac:spMk id="6" creationId="{9C8CA239-8D16-EB28-BD34-9190A7FDA447}"/>
          </ac:spMkLst>
        </pc:spChg>
        <pc:spChg chg="add mod">
          <ac:chgData name="Pranav Viswanathan" userId="f64ff4643c523780" providerId="LiveId" clId="{FF309C40-2F82-47BE-9593-E0939DA696D6}" dt="2024-11-27T04:02:30.195" v="7"/>
          <ac:spMkLst>
            <pc:docMk/>
            <pc:sldMk cId="1587510613" sldId="333"/>
            <ac:spMk id="7" creationId="{8FF598AE-2C83-1556-38BC-02A6939DB364}"/>
          </ac:spMkLst>
        </pc:spChg>
        <pc:spChg chg="add mod">
          <ac:chgData name="Pranav Viswanathan" userId="f64ff4643c523780" providerId="LiveId" clId="{FF309C40-2F82-47BE-9593-E0939DA696D6}" dt="2024-11-27T04:02:30.195" v="7"/>
          <ac:spMkLst>
            <pc:docMk/>
            <pc:sldMk cId="1587510613" sldId="333"/>
            <ac:spMk id="8" creationId="{EC274C60-F23A-881A-F616-CED6EB7A8FE4}"/>
          </ac:spMkLst>
        </pc:spChg>
        <pc:picChg chg="add mod">
          <ac:chgData name="Pranav Viswanathan" userId="f64ff4643c523780" providerId="LiveId" clId="{FF309C40-2F82-47BE-9593-E0939DA696D6}" dt="2024-11-27T04:02:30.195" v="7"/>
          <ac:picMkLst>
            <pc:docMk/>
            <pc:sldMk cId="1587510613" sldId="333"/>
            <ac:picMk id="9" creationId="{99DB2BA0-52E4-64CF-F1D5-EB04D19479D2}"/>
          </ac:picMkLst>
        </pc:picChg>
      </pc:sldChg>
      <pc:sldChg chg="del">
        <pc:chgData name="Pranav Viswanathan" userId="f64ff4643c523780" providerId="LiveId" clId="{FF309C40-2F82-47BE-9593-E0939DA696D6}" dt="2024-11-27T04:02:45.722" v="10" actId="47"/>
        <pc:sldMkLst>
          <pc:docMk/>
          <pc:sldMk cId="776470300" sldId="336"/>
        </pc:sldMkLst>
      </pc:sldChg>
      <pc:sldChg chg="del">
        <pc:chgData name="Pranav Viswanathan" userId="f64ff4643c523780" providerId="LiveId" clId="{FF309C40-2F82-47BE-9593-E0939DA696D6}" dt="2024-11-27T04:02:46.793" v="11" actId="47"/>
        <pc:sldMkLst>
          <pc:docMk/>
          <pc:sldMk cId="1265095512" sldId="337"/>
        </pc:sldMkLst>
      </pc:sldChg>
      <pc:sldChg chg="del">
        <pc:chgData name="Pranav Viswanathan" userId="f64ff4643c523780" providerId="LiveId" clId="{FF309C40-2F82-47BE-9593-E0939DA696D6}" dt="2024-11-27T04:02:48.116" v="12" actId="47"/>
        <pc:sldMkLst>
          <pc:docMk/>
          <pc:sldMk cId="822238878" sldId="338"/>
        </pc:sldMkLst>
      </pc:sldChg>
      <pc:sldChg chg="del">
        <pc:chgData name="Pranav Viswanathan" userId="f64ff4643c523780" providerId="LiveId" clId="{FF309C40-2F82-47BE-9593-E0939DA696D6}" dt="2024-11-27T04:02:49.667" v="13" actId="47"/>
        <pc:sldMkLst>
          <pc:docMk/>
          <pc:sldMk cId="3886043355" sldId="339"/>
        </pc:sldMkLst>
      </pc:sldChg>
      <pc:sldChg chg="del">
        <pc:chgData name="Pranav Viswanathan" userId="f64ff4643c523780" providerId="LiveId" clId="{FF309C40-2F82-47BE-9593-E0939DA696D6}" dt="2024-11-27T04:02:51.832" v="14" actId="47"/>
        <pc:sldMkLst>
          <pc:docMk/>
          <pc:sldMk cId="728872934" sldId="340"/>
        </pc:sldMkLst>
      </pc:sldChg>
      <pc:sldChg chg="del">
        <pc:chgData name="Pranav Viswanathan" userId="f64ff4643c523780" providerId="LiveId" clId="{FF309C40-2F82-47BE-9593-E0939DA696D6}" dt="2024-11-27T04:02:52.415" v="15" actId="47"/>
        <pc:sldMkLst>
          <pc:docMk/>
          <pc:sldMk cId="679496162" sldId="341"/>
        </pc:sldMkLst>
      </pc:sldChg>
      <pc:sldChg chg="del">
        <pc:chgData name="Pranav Viswanathan" userId="f64ff4643c523780" providerId="LiveId" clId="{FF309C40-2F82-47BE-9593-E0939DA696D6}" dt="2024-11-27T04:10:26.405" v="104" actId="47"/>
        <pc:sldMkLst>
          <pc:docMk/>
          <pc:sldMk cId="3422553084" sldId="342"/>
        </pc:sldMkLst>
      </pc:sldChg>
      <pc:sldChg chg="addSp delSp modSp mod">
        <pc:chgData name="Pranav Viswanathan" userId="f64ff4643c523780" providerId="LiveId" clId="{FF309C40-2F82-47BE-9593-E0939DA696D6}" dt="2024-11-27T03:58:33.163" v="4" actId="14100"/>
        <pc:sldMkLst>
          <pc:docMk/>
          <pc:sldMk cId="986437611" sldId="343"/>
        </pc:sldMkLst>
        <pc:spChg chg="mod">
          <ac:chgData name="Pranav Viswanathan" userId="f64ff4643c523780" providerId="LiveId" clId="{FF309C40-2F82-47BE-9593-E0939DA696D6}" dt="2024-11-27T03:58:33.163" v="4" actId="14100"/>
          <ac:spMkLst>
            <pc:docMk/>
            <pc:sldMk cId="986437611" sldId="343"/>
            <ac:spMk id="3" creationId="{A4BAF5FC-EB2C-70D1-E098-ECCA8622210D}"/>
          </ac:spMkLst>
        </pc:spChg>
        <pc:picChg chg="add mod">
          <ac:chgData name="Pranav Viswanathan" userId="f64ff4643c523780" providerId="LiveId" clId="{FF309C40-2F82-47BE-9593-E0939DA696D6}" dt="2024-11-27T03:58:28.907" v="3" actId="1076"/>
          <ac:picMkLst>
            <pc:docMk/>
            <pc:sldMk cId="986437611" sldId="343"/>
            <ac:picMk id="4" creationId="{9F0F985E-FCEB-512C-A82E-149C13282A37}"/>
          </ac:picMkLst>
        </pc:picChg>
        <pc:picChg chg="del">
          <ac:chgData name="Pranav Viswanathan" userId="f64ff4643c523780" providerId="LiveId" clId="{FF309C40-2F82-47BE-9593-E0939DA696D6}" dt="2024-11-27T03:58:25.708" v="1" actId="478"/>
          <ac:picMkLst>
            <pc:docMk/>
            <pc:sldMk cId="986437611" sldId="343"/>
            <ac:picMk id="66" creationId="{893E0FCF-18F5-A96C-83FB-47B192871746}"/>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5T03:33:24.689"/>
    </inkml:context>
    <inkml:brush xml:id="br0">
      <inkml:brushProperty name="width" value="0.05" units="cm"/>
      <inkml:brushProperty name="height" value="0.05" units="cm"/>
      <inkml:brushProperty name="color" value="#66CC00"/>
    </inkml:brush>
  </inkml:definitions>
  <inkml:trace contextRef="#ctx0" brushRef="#br0">0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668BD2-FD19-464B-81AF-4D1142770AB3}" type="datetimeFigureOut">
              <a:rPr lang="en-IN" smtClean="0"/>
              <a:t>29-11-2024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7FE1CC-E42B-4D7C-9CCF-29DF9641ADFD}" type="slidenum">
              <a:rPr lang="en-IN" smtClean="0"/>
              <a:t>‹#›</a:t>
            </a:fld>
            <a:endParaRPr lang="en-IN"/>
          </a:p>
        </p:txBody>
      </p:sp>
    </p:spTree>
    <p:extLst>
      <p:ext uri="{BB962C8B-B14F-4D97-AF65-F5344CB8AC3E}">
        <p14:creationId xmlns:p14="http://schemas.microsoft.com/office/powerpoint/2010/main" val="2688810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768547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7FE1CC-E42B-4D7C-9CCF-29DF9641ADFD}" type="slidenum">
              <a:rPr lang="en-IN" smtClean="0"/>
              <a:t>9</a:t>
            </a:fld>
            <a:endParaRPr lang="en-IN"/>
          </a:p>
        </p:txBody>
      </p:sp>
    </p:spTree>
    <p:extLst>
      <p:ext uri="{BB962C8B-B14F-4D97-AF65-F5344CB8AC3E}">
        <p14:creationId xmlns:p14="http://schemas.microsoft.com/office/powerpoint/2010/main" val="2620637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2" name="Google Shape;292;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8" name="Google Shape;298;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07" name="Google Shape;307;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0BD38-D815-3BA5-4216-E99589D575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F39D4DB-0B36-557E-DDEB-42B73E26DE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03C289-F236-B04E-0583-ED0475C8DF42}"/>
              </a:ext>
            </a:extLst>
          </p:cNvPr>
          <p:cNvSpPr>
            <a:spLocks noGrp="1"/>
          </p:cNvSpPr>
          <p:nvPr>
            <p:ph type="dt" sz="half" idx="10"/>
          </p:nvPr>
        </p:nvSpPr>
        <p:spPr/>
        <p:txBody>
          <a:bodyPr/>
          <a:lstStyle/>
          <a:p>
            <a:fld id="{7EAF2DF8-9219-47A6-8D61-05BEEC2D80CB}" type="datetimeFigureOut">
              <a:rPr lang="en-IN" smtClean="0"/>
              <a:t>29-11-2024</a:t>
            </a:fld>
            <a:endParaRPr lang="en-IN"/>
          </a:p>
        </p:txBody>
      </p:sp>
      <p:sp>
        <p:nvSpPr>
          <p:cNvPr id="5" name="Footer Placeholder 4">
            <a:extLst>
              <a:ext uri="{FF2B5EF4-FFF2-40B4-BE49-F238E27FC236}">
                <a16:creationId xmlns:a16="http://schemas.microsoft.com/office/drawing/2014/main" id="{6465C7D1-0EC1-3A86-EA97-B11A95DCDE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E24B64-23AF-F845-4C7A-41A27426E590}"/>
              </a:ext>
            </a:extLst>
          </p:cNvPr>
          <p:cNvSpPr>
            <a:spLocks noGrp="1"/>
          </p:cNvSpPr>
          <p:nvPr>
            <p:ph type="sldNum" sz="quarter" idx="12"/>
          </p:nvPr>
        </p:nvSpPr>
        <p:spPr/>
        <p:txBody>
          <a:bodyPr/>
          <a:lstStyle/>
          <a:p>
            <a:fld id="{EFA92901-EFC5-4956-ACF4-76C1CC5F8D57}" type="slidenum">
              <a:rPr lang="en-IN" smtClean="0"/>
              <a:t>‹#›</a:t>
            </a:fld>
            <a:endParaRPr lang="en-IN"/>
          </a:p>
        </p:txBody>
      </p:sp>
      <p:pic>
        <p:nvPicPr>
          <p:cNvPr id="7" name="Google Shape;157;p25">
            <a:extLst>
              <a:ext uri="{FF2B5EF4-FFF2-40B4-BE49-F238E27FC236}">
                <a16:creationId xmlns:a16="http://schemas.microsoft.com/office/drawing/2014/main" id="{26D1518E-319B-FE8A-B82A-6B8ED2ECBF03}"/>
              </a:ext>
            </a:extLst>
          </p:cNvPr>
          <p:cNvPicPr preferRelativeResize="0"/>
          <p:nvPr userDrawn="1"/>
        </p:nvPicPr>
        <p:blipFill rotWithShape="1">
          <a:blip r:embed="rId2">
            <a:alphaModFix/>
          </a:blip>
          <a:srcRect/>
          <a:stretch/>
        </p:blipFill>
        <p:spPr>
          <a:xfrm>
            <a:off x="189609" y="162520"/>
            <a:ext cx="545887" cy="511555"/>
          </a:xfrm>
          <a:prstGeom prst="rect">
            <a:avLst/>
          </a:prstGeom>
          <a:noFill/>
          <a:ln>
            <a:noFill/>
          </a:ln>
        </p:spPr>
      </p:pic>
    </p:spTree>
    <p:extLst>
      <p:ext uri="{BB962C8B-B14F-4D97-AF65-F5344CB8AC3E}">
        <p14:creationId xmlns:p14="http://schemas.microsoft.com/office/powerpoint/2010/main" val="598954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3DA67-6CD0-43F6-274F-0F35C29F044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D418413-EF20-5619-9D5B-10C279A0D4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D0D735-B206-C1E9-9776-2CB99399DB6F}"/>
              </a:ext>
            </a:extLst>
          </p:cNvPr>
          <p:cNvSpPr>
            <a:spLocks noGrp="1"/>
          </p:cNvSpPr>
          <p:nvPr>
            <p:ph type="dt" sz="half" idx="10"/>
          </p:nvPr>
        </p:nvSpPr>
        <p:spPr/>
        <p:txBody>
          <a:bodyPr/>
          <a:lstStyle/>
          <a:p>
            <a:fld id="{7EAF2DF8-9219-47A6-8D61-05BEEC2D80CB}" type="datetimeFigureOut">
              <a:rPr lang="en-IN" smtClean="0"/>
              <a:t>29-11-2024</a:t>
            </a:fld>
            <a:endParaRPr lang="en-IN"/>
          </a:p>
        </p:txBody>
      </p:sp>
      <p:sp>
        <p:nvSpPr>
          <p:cNvPr id="5" name="Footer Placeholder 4">
            <a:extLst>
              <a:ext uri="{FF2B5EF4-FFF2-40B4-BE49-F238E27FC236}">
                <a16:creationId xmlns:a16="http://schemas.microsoft.com/office/drawing/2014/main" id="{DE3F3D1C-39AE-876C-A274-D3C109DA21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AA8582-F69A-1230-48EE-3AA19796D52B}"/>
              </a:ext>
            </a:extLst>
          </p:cNvPr>
          <p:cNvSpPr>
            <a:spLocks noGrp="1"/>
          </p:cNvSpPr>
          <p:nvPr>
            <p:ph type="sldNum" sz="quarter" idx="12"/>
          </p:nvPr>
        </p:nvSpPr>
        <p:spPr/>
        <p:txBody>
          <a:bodyPr/>
          <a:lstStyle/>
          <a:p>
            <a:fld id="{EFA92901-EFC5-4956-ACF4-76C1CC5F8D57}" type="slidenum">
              <a:rPr lang="en-IN" smtClean="0"/>
              <a:t>‹#›</a:t>
            </a:fld>
            <a:endParaRPr lang="en-IN"/>
          </a:p>
        </p:txBody>
      </p:sp>
    </p:spTree>
    <p:extLst>
      <p:ext uri="{BB962C8B-B14F-4D97-AF65-F5344CB8AC3E}">
        <p14:creationId xmlns:p14="http://schemas.microsoft.com/office/powerpoint/2010/main" val="1873409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5118DC-9023-63B0-7295-C7D1ECF7AB6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E3FA475-3BAB-3550-0F37-9C48803045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90167F-5D2D-9943-CC62-A96C540990AB}"/>
              </a:ext>
            </a:extLst>
          </p:cNvPr>
          <p:cNvSpPr>
            <a:spLocks noGrp="1"/>
          </p:cNvSpPr>
          <p:nvPr>
            <p:ph type="dt" sz="half" idx="10"/>
          </p:nvPr>
        </p:nvSpPr>
        <p:spPr/>
        <p:txBody>
          <a:bodyPr/>
          <a:lstStyle/>
          <a:p>
            <a:fld id="{7EAF2DF8-9219-47A6-8D61-05BEEC2D80CB}" type="datetimeFigureOut">
              <a:rPr lang="en-IN" smtClean="0"/>
              <a:t>29-11-2024</a:t>
            </a:fld>
            <a:endParaRPr lang="en-IN"/>
          </a:p>
        </p:txBody>
      </p:sp>
      <p:sp>
        <p:nvSpPr>
          <p:cNvPr id="5" name="Footer Placeholder 4">
            <a:extLst>
              <a:ext uri="{FF2B5EF4-FFF2-40B4-BE49-F238E27FC236}">
                <a16:creationId xmlns:a16="http://schemas.microsoft.com/office/drawing/2014/main" id="{E5709197-5741-31F6-13A6-92446AB165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C61B41-7EE2-C47E-8470-0F3E6C88BBC9}"/>
              </a:ext>
            </a:extLst>
          </p:cNvPr>
          <p:cNvSpPr>
            <a:spLocks noGrp="1"/>
          </p:cNvSpPr>
          <p:nvPr>
            <p:ph type="sldNum" sz="quarter" idx="12"/>
          </p:nvPr>
        </p:nvSpPr>
        <p:spPr/>
        <p:txBody>
          <a:bodyPr/>
          <a:lstStyle/>
          <a:p>
            <a:fld id="{EFA92901-EFC5-4956-ACF4-76C1CC5F8D57}" type="slidenum">
              <a:rPr lang="en-IN" smtClean="0"/>
              <a:t>‹#›</a:t>
            </a:fld>
            <a:endParaRPr lang="en-IN"/>
          </a:p>
        </p:txBody>
      </p:sp>
    </p:spTree>
    <p:extLst>
      <p:ext uri="{BB962C8B-B14F-4D97-AF65-F5344CB8AC3E}">
        <p14:creationId xmlns:p14="http://schemas.microsoft.com/office/powerpoint/2010/main" val="4093891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D2A4C-EFEA-B976-7188-5E6E14754BEF}"/>
              </a:ext>
            </a:extLst>
          </p:cNvPr>
          <p:cNvSpPr>
            <a:spLocks noGrp="1"/>
          </p:cNvSpPr>
          <p:nvPr>
            <p:ph type="title"/>
          </p:nvPr>
        </p:nvSpPr>
        <p:spPr>
          <a:xfrm>
            <a:off x="838200" y="18255"/>
            <a:ext cx="10515600" cy="1325563"/>
          </a:xfrm>
        </p:spPr>
        <p:txBody>
          <a:bodyPr/>
          <a:lstStyle>
            <a:lvl1pPr>
              <a:defRPr>
                <a:solidFill>
                  <a:srgbClr val="0070C0"/>
                </a:solidFill>
                <a:latin typeface="Arial" panose="020B0604020202020204" pitchFamily="34" charset="0"/>
                <a:cs typeface="Arial" panose="020B0604020202020204" pitchFamily="34" charset="0"/>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F539418D-074C-AED1-BCB1-AC7152285802}"/>
              </a:ext>
            </a:extLst>
          </p:cNvPr>
          <p:cNvSpPr>
            <a:spLocks noGrp="1"/>
          </p:cNvSpPr>
          <p:nvPr>
            <p:ph idx="1"/>
          </p:nvPr>
        </p:nvSpPr>
        <p:spPr>
          <a:xfrm>
            <a:off x="838200" y="1584994"/>
            <a:ext cx="10515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620EF244-12E6-66AE-947E-AD431EBBE214}"/>
              </a:ext>
            </a:extLst>
          </p:cNvPr>
          <p:cNvSpPr>
            <a:spLocks noGrp="1"/>
          </p:cNvSpPr>
          <p:nvPr>
            <p:ph type="dt" sz="half" idx="10"/>
          </p:nvPr>
        </p:nvSpPr>
        <p:spPr/>
        <p:txBody>
          <a:bodyPr/>
          <a:lstStyle/>
          <a:p>
            <a:fld id="{7EAF2DF8-9219-47A6-8D61-05BEEC2D80CB}" type="datetimeFigureOut">
              <a:rPr lang="en-IN" smtClean="0"/>
              <a:t>29-11-2024</a:t>
            </a:fld>
            <a:endParaRPr lang="en-IN"/>
          </a:p>
        </p:txBody>
      </p:sp>
      <p:sp>
        <p:nvSpPr>
          <p:cNvPr id="5" name="Footer Placeholder 4">
            <a:extLst>
              <a:ext uri="{FF2B5EF4-FFF2-40B4-BE49-F238E27FC236}">
                <a16:creationId xmlns:a16="http://schemas.microsoft.com/office/drawing/2014/main" id="{46DCC297-072C-9552-9FA0-36A016984F05}"/>
              </a:ext>
            </a:extLst>
          </p:cNvPr>
          <p:cNvSpPr>
            <a:spLocks noGrp="1"/>
          </p:cNvSpPr>
          <p:nvPr>
            <p:ph type="ftr" sz="quarter" idx="11"/>
          </p:nvPr>
        </p:nvSpPr>
        <p:spPr/>
        <p:txBody>
          <a:bodyPr/>
          <a:lstStyle/>
          <a:p>
            <a:endParaRPr lang="en-IN"/>
          </a:p>
        </p:txBody>
      </p:sp>
      <p:pic>
        <p:nvPicPr>
          <p:cNvPr id="7" name="Google Shape;157;p25">
            <a:extLst>
              <a:ext uri="{FF2B5EF4-FFF2-40B4-BE49-F238E27FC236}">
                <a16:creationId xmlns:a16="http://schemas.microsoft.com/office/drawing/2014/main" id="{1887CFE5-1771-E0FF-B70A-F76B45B32CCB}"/>
              </a:ext>
            </a:extLst>
          </p:cNvPr>
          <p:cNvPicPr preferRelativeResize="0"/>
          <p:nvPr userDrawn="1"/>
        </p:nvPicPr>
        <p:blipFill rotWithShape="1">
          <a:blip r:embed="rId2">
            <a:alphaModFix/>
          </a:blip>
          <a:srcRect/>
          <a:stretch/>
        </p:blipFill>
        <p:spPr>
          <a:xfrm>
            <a:off x="189609" y="162520"/>
            <a:ext cx="545887" cy="511555"/>
          </a:xfrm>
          <a:prstGeom prst="rect">
            <a:avLst/>
          </a:prstGeom>
          <a:noFill/>
          <a:ln>
            <a:noFill/>
          </a:ln>
        </p:spPr>
      </p:pic>
    </p:spTree>
    <p:extLst>
      <p:ext uri="{BB962C8B-B14F-4D97-AF65-F5344CB8AC3E}">
        <p14:creationId xmlns:p14="http://schemas.microsoft.com/office/powerpoint/2010/main" val="1987335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555B9-5CB0-77F1-8119-27BBE009F0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92147B4-2F42-1D7D-1D23-C4033AF06D7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846A51-4A7E-FB32-2453-DDB4E9649926}"/>
              </a:ext>
            </a:extLst>
          </p:cNvPr>
          <p:cNvSpPr>
            <a:spLocks noGrp="1"/>
          </p:cNvSpPr>
          <p:nvPr>
            <p:ph type="dt" sz="half" idx="10"/>
          </p:nvPr>
        </p:nvSpPr>
        <p:spPr/>
        <p:txBody>
          <a:bodyPr/>
          <a:lstStyle/>
          <a:p>
            <a:fld id="{7EAF2DF8-9219-47A6-8D61-05BEEC2D80CB}" type="datetimeFigureOut">
              <a:rPr lang="en-IN" smtClean="0"/>
              <a:t>29-11-2024</a:t>
            </a:fld>
            <a:endParaRPr lang="en-IN"/>
          </a:p>
        </p:txBody>
      </p:sp>
      <p:sp>
        <p:nvSpPr>
          <p:cNvPr id="5" name="Footer Placeholder 4">
            <a:extLst>
              <a:ext uri="{FF2B5EF4-FFF2-40B4-BE49-F238E27FC236}">
                <a16:creationId xmlns:a16="http://schemas.microsoft.com/office/drawing/2014/main" id="{1DEC3DE9-D66C-1FA3-BD6D-FE1535FC12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4CDCF0-0E47-88C5-659A-20EAB542E6F5}"/>
              </a:ext>
            </a:extLst>
          </p:cNvPr>
          <p:cNvSpPr>
            <a:spLocks noGrp="1"/>
          </p:cNvSpPr>
          <p:nvPr>
            <p:ph type="sldNum" sz="quarter" idx="12"/>
          </p:nvPr>
        </p:nvSpPr>
        <p:spPr/>
        <p:txBody>
          <a:bodyPr/>
          <a:lstStyle/>
          <a:p>
            <a:fld id="{EFA92901-EFC5-4956-ACF4-76C1CC5F8D57}" type="slidenum">
              <a:rPr lang="en-IN" smtClean="0"/>
              <a:t>‹#›</a:t>
            </a:fld>
            <a:endParaRPr lang="en-IN"/>
          </a:p>
        </p:txBody>
      </p:sp>
      <p:pic>
        <p:nvPicPr>
          <p:cNvPr id="7" name="Google Shape;157;p25">
            <a:extLst>
              <a:ext uri="{FF2B5EF4-FFF2-40B4-BE49-F238E27FC236}">
                <a16:creationId xmlns:a16="http://schemas.microsoft.com/office/drawing/2014/main" id="{5D03E3A7-70C6-9081-8C85-A9BD656C23F7}"/>
              </a:ext>
            </a:extLst>
          </p:cNvPr>
          <p:cNvPicPr preferRelativeResize="0"/>
          <p:nvPr userDrawn="1"/>
        </p:nvPicPr>
        <p:blipFill rotWithShape="1">
          <a:blip r:embed="rId2">
            <a:alphaModFix/>
          </a:blip>
          <a:srcRect/>
          <a:stretch/>
        </p:blipFill>
        <p:spPr>
          <a:xfrm>
            <a:off x="189609" y="162520"/>
            <a:ext cx="545887" cy="511555"/>
          </a:xfrm>
          <a:prstGeom prst="rect">
            <a:avLst/>
          </a:prstGeom>
          <a:noFill/>
          <a:ln>
            <a:noFill/>
          </a:ln>
        </p:spPr>
      </p:pic>
    </p:spTree>
    <p:extLst>
      <p:ext uri="{BB962C8B-B14F-4D97-AF65-F5344CB8AC3E}">
        <p14:creationId xmlns:p14="http://schemas.microsoft.com/office/powerpoint/2010/main" val="275205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35264-566C-B67F-9793-BEBDF6283A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AC1A6E5-E00F-864A-E1D4-8282480485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BAC8786-3820-7AE9-F25B-ED16BDAE3A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65B6939-0760-FF3B-B7D6-795644ABF89D}"/>
              </a:ext>
            </a:extLst>
          </p:cNvPr>
          <p:cNvSpPr>
            <a:spLocks noGrp="1"/>
          </p:cNvSpPr>
          <p:nvPr>
            <p:ph type="dt" sz="half" idx="10"/>
          </p:nvPr>
        </p:nvSpPr>
        <p:spPr/>
        <p:txBody>
          <a:bodyPr/>
          <a:lstStyle/>
          <a:p>
            <a:fld id="{7EAF2DF8-9219-47A6-8D61-05BEEC2D80CB}" type="datetimeFigureOut">
              <a:rPr lang="en-IN" smtClean="0"/>
              <a:t>29-11-2024</a:t>
            </a:fld>
            <a:endParaRPr lang="en-IN"/>
          </a:p>
        </p:txBody>
      </p:sp>
      <p:sp>
        <p:nvSpPr>
          <p:cNvPr id="6" name="Footer Placeholder 5">
            <a:extLst>
              <a:ext uri="{FF2B5EF4-FFF2-40B4-BE49-F238E27FC236}">
                <a16:creationId xmlns:a16="http://schemas.microsoft.com/office/drawing/2014/main" id="{5F0A77FD-D30B-794F-9BE3-5BEC537832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6439C4-5C20-D65F-185D-6D0F8F52D6B0}"/>
              </a:ext>
            </a:extLst>
          </p:cNvPr>
          <p:cNvSpPr>
            <a:spLocks noGrp="1"/>
          </p:cNvSpPr>
          <p:nvPr>
            <p:ph type="sldNum" sz="quarter" idx="12"/>
          </p:nvPr>
        </p:nvSpPr>
        <p:spPr/>
        <p:txBody>
          <a:bodyPr/>
          <a:lstStyle/>
          <a:p>
            <a:fld id="{EFA92901-EFC5-4956-ACF4-76C1CC5F8D57}" type="slidenum">
              <a:rPr lang="en-IN" smtClean="0"/>
              <a:t>‹#›</a:t>
            </a:fld>
            <a:endParaRPr lang="en-IN"/>
          </a:p>
        </p:txBody>
      </p:sp>
      <p:pic>
        <p:nvPicPr>
          <p:cNvPr id="8" name="Google Shape;157;p25">
            <a:extLst>
              <a:ext uri="{FF2B5EF4-FFF2-40B4-BE49-F238E27FC236}">
                <a16:creationId xmlns:a16="http://schemas.microsoft.com/office/drawing/2014/main" id="{2E5333B2-74CE-9AD8-3956-05AA96962FD4}"/>
              </a:ext>
            </a:extLst>
          </p:cNvPr>
          <p:cNvPicPr preferRelativeResize="0"/>
          <p:nvPr userDrawn="1"/>
        </p:nvPicPr>
        <p:blipFill rotWithShape="1">
          <a:blip r:embed="rId2">
            <a:alphaModFix/>
          </a:blip>
          <a:srcRect/>
          <a:stretch/>
        </p:blipFill>
        <p:spPr>
          <a:xfrm>
            <a:off x="189609" y="162520"/>
            <a:ext cx="545887" cy="511555"/>
          </a:xfrm>
          <a:prstGeom prst="rect">
            <a:avLst/>
          </a:prstGeom>
          <a:noFill/>
          <a:ln>
            <a:noFill/>
          </a:ln>
        </p:spPr>
      </p:pic>
    </p:spTree>
    <p:extLst>
      <p:ext uri="{BB962C8B-B14F-4D97-AF65-F5344CB8AC3E}">
        <p14:creationId xmlns:p14="http://schemas.microsoft.com/office/powerpoint/2010/main" val="3960513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D6DD3-E0D4-6774-DDEC-77150D886D0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A86563A-4D33-8746-5092-B282F1FD71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933C27-6FF0-1E43-13C3-3072DE8319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B625380-740C-24F3-A5E2-2D87EE46CD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E323CC-0985-6D15-2892-2605E5051E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17653A9-335E-0D53-F3C3-7F167BCB70AB}"/>
              </a:ext>
            </a:extLst>
          </p:cNvPr>
          <p:cNvSpPr>
            <a:spLocks noGrp="1"/>
          </p:cNvSpPr>
          <p:nvPr>
            <p:ph type="dt" sz="half" idx="10"/>
          </p:nvPr>
        </p:nvSpPr>
        <p:spPr/>
        <p:txBody>
          <a:bodyPr/>
          <a:lstStyle/>
          <a:p>
            <a:fld id="{7EAF2DF8-9219-47A6-8D61-05BEEC2D80CB}" type="datetimeFigureOut">
              <a:rPr lang="en-IN" smtClean="0"/>
              <a:t>29-11-2024</a:t>
            </a:fld>
            <a:endParaRPr lang="en-IN"/>
          </a:p>
        </p:txBody>
      </p:sp>
      <p:sp>
        <p:nvSpPr>
          <p:cNvPr id="8" name="Footer Placeholder 7">
            <a:extLst>
              <a:ext uri="{FF2B5EF4-FFF2-40B4-BE49-F238E27FC236}">
                <a16:creationId xmlns:a16="http://schemas.microsoft.com/office/drawing/2014/main" id="{0706E37D-8963-03C2-0EBA-C13DDE272E0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0773DD2-2ADE-1996-F9E0-0102F4A09948}"/>
              </a:ext>
            </a:extLst>
          </p:cNvPr>
          <p:cNvSpPr>
            <a:spLocks noGrp="1"/>
          </p:cNvSpPr>
          <p:nvPr>
            <p:ph type="sldNum" sz="quarter" idx="12"/>
          </p:nvPr>
        </p:nvSpPr>
        <p:spPr/>
        <p:txBody>
          <a:bodyPr/>
          <a:lstStyle/>
          <a:p>
            <a:fld id="{EFA92901-EFC5-4956-ACF4-76C1CC5F8D57}" type="slidenum">
              <a:rPr lang="en-IN" smtClean="0"/>
              <a:t>‹#›</a:t>
            </a:fld>
            <a:endParaRPr lang="en-IN"/>
          </a:p>
        </p:txBody>
      </p:sp>
    </p:spTree>
    <p:extLst>
      <p:ext uri="{BB962C8B-B14F-4D97-AF65-F5344CB8AC3E}">
        <p14:creationId xmlns:p14="http://schemas.microsoft.com/office/powerpoint/2010/main" val="191628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01F0D-A90E-431E-B235-E4DE52AD7AD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4D8EC62-3B9B-A01B-2DAD-0255176798BB}"/>
              </a:ext>
            </a:extLst>
          </p:cNvPr>
          <p:cNvSpPr>
            <a:spLocks noGrp="1"/>
          </p:cNvSpPr>
          <p:nvPr>
            <p:ph type="dt" sz="half" idx="10"/>
          </p:nvPr>
        </p:nvSpPr>
        <p:spPr/>
        <p:txBody>
          <a:bodyPr/>
          <a:lstStyle/>
          <a:p>
            <a:fld id="{7EAF2DF8-9219-47A6-8D61-05BEEC2D80CB}" type="datetimeFigureOut">
              <a:rPr lang="en-IN" smtClean="0"/>
              <a:t>29-11-2024</a:t>
            </a:fld>
            <a:endParaRPr lang="en-IN"/>
          </a:p>
        </p:txBody>
      </p:sp>
      <p:sp>
        <p:nvSpPr>
          <p:cNvPr id="4" name="Footer Placeholder 3">
            <a:extLst>
              <a:ext uri="{FF2B5EF4-FFF2-40B4-BE49-F238E27FC236}">
                <a16:creationId xmlns:a16="http://schemas.microsoft.com/office/drawing/2014/main" id="{0C799926-B725-C3D6-0F7D-1044748AF8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C5721B1-306C-6289-4D94-CF24C1067654}"/>
              </a:ext>
            </a:extLst>
          </p:cNvPr>
          <p:cNvSpPr>
            <a:spLocks noGrp="1"/>
          </p:cNvSpPr>
          <p:nvPr>
            <p:ph type="sldNum" sz="quarter" idx="12"/>
          </p:nvPr>
        </p:nvSpPr>
        <p:spPr/>
        <p:txBody>
          <a:bodyPr/>
          <a:lstStyle/>
          <a:p>
            <a:fld id="{EFA92901-EFC5-4956-ACF4-76C1CC5F8D57}" type="slidenum">
              <a:rPr lang="en-IN" smtClean="0"/>
              <a:t>‹#›</a:t>
            </a:fld>
            <a:endParaRPr lang="en-IN"/>
          </a:p>
        </p:txBody>
      </p:sp>
    </p:spTree>
    <p:extLst>
      <p:ext uri="{BB962C8B-B14F-4D97-AF65-F5344CB8AC3E}">
        <p14:creationId xmlns:p14="http://schemas.microsoft.com/office/powerpoint/2010/main" val="1297138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641392-122C-170C-845E-D9CD3D1D26CD}"/>
              </a:ext>
            </a:extLst>
          </p:cNvPr>
          <p:cNvSpPr>
            <a:spLocks noGrp="1"/>
          </p:cNvSpPr>
          <p:nvPr>
            <p:ph type="dt" sz="half" idx="10"/>
          </p:nvPr>
        </p:nvSpPr>
        <p:spPr/>
        <p:txBody>
          <a:bodyPr/>
          <a:lstStyle/>
          <a:p>
            <a:fld id="{7EAF2DF8-9219-47A6-8D61-05BEEC2D80CB}" type="datetimeFigureOut">
              <a:rPr lang="en-IN" smtClean="0"/>
              <a:t>29-11-2024</a:t>
            </a:fld>
            <a:endParaRPr lang="en-IN"/>
          </a:p>
        </p:txBody>
      </p:sp>
      <p:sp>
        <p:nvSpPr>
          <p:cNvPr id="3" name="Footer Placeholder 2">
            <a:extLst>
              <a:ext uri="{FF2B5EF4-FFF2-40B4-BE49-F238E27FC236}">
                <a16:creationId xmlns:a16="http://schemas.microsoft.com/office/drawing/2014/main" id="{6432E363-A26F-3097-FD17-598BD905A0E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8AACF5F-333E-43AB-3972-E2C1EC7B112F}"/>
              </a:ext>
            </a:extLst>
          </p:cNvPr>
          <p:cNvSpPr>
            <a:spLocks noGrp="1"/>
          </p:cNvSpPr>
          <p:nvPr>
            <p:ph type="sldNum" sz="quarter" idx="12"/>
          </p:nvPr>
        </p:nvSpPr>
        <p:spPr/>
        <p:txBody>
          <a:bodyPr/>
          <a:lstStyle/>
          <a:p>
            <a:fld id="{EFA92901-EFC5-4956-ACF4-76C1CC5F8D57}" type="slidenum">
              <a:rPr lang="en-IN" smtClean="0"/>
              <a:t>‹#›</a:t>
            </a:fld>
            <a:endParaRPr lang="en-IN"/>
          </a:p>
        </p:txBody>
      </p:sp>
    </p:spTree>
    <p:extLst>
      <p:ext uri="{BB962C8B-B14F-4D97-AF65-F5344CB8AC3E}">
        <p14:creationId xmlns:p14="http://schemas.microsoft.com/office/powerpoint/2010/main" val="2441946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AA723-A1A6-25BB-3E6D-5DF7F8DCE6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37BA536-A262-D110-039A-D5557083B1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B473019-09D2-8E64-3304-0B93A234A9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7FC072-9CB6-EC51-209B-6047E8EEF29D}"/>
              </a:ext>
            </a:extLst>
          </p:cNvPr>
          <p:cNvSpPr>
            <a:spLocks noGrp="1"/>
          </p:cNvSpPr>
          <p:nvPr>
            <p:ph type="dt" sz="half" idx="10"/>
          </p:nvPr>
        </p:nvSpPr>
        <p:spPr/>
        <p:txBody>
          <a:bodyPr/>
          <a:lstStyle/>
          <a:p>
            <a:fld id="{7EAF2DF8-9219-47A6-8D61-05BEEC2D80CB}" type="datetimeFigureOut">
              <a:rPr lang="en-IN" smtClean="0"/>
              <a:t>29-11-2024</a:t>
            </a:fld>
            <a:endParaRPr lang="en-IN"/>
          </a:p>
        </p:txBody>
      </p:sp>
      <p:sp>
        <p:nvSpPr>
          <p:cNvPr id="6" name="Footer Placeholder 5">
            <a:extLst>
              <a:ext uri="{FF2B5EF4-FFF2-40B4-BE49-F238E27FC236}">
                <a16:creationId xmlns:a16="http://schemas.microsoft.com/office/drawing/2014/main" id="{6590F6C8-BADD-62D9-7442-C41A10B0CC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D91A5F-9BBB-2242-9F20-B97AC7ACC80C}"/>
              </a:ext>
            </a:extLst>
          </p:cNvPr>
          <p:cNvSpPr>
            <a:spLocks noGrp="1"/>
          </p:cNvSpPr>
          <p:nvPr>
            <p:ph type="sldNum" sz="quarter" idx="12"/>
          </p:nvPr>
        </p:nvSpPr>
        <p:spPr/>
        <p:txBody>
          <a:bodyPr/>
          <a:lstStyle/>
          <a:p>
            <a:fld id="{EFA92901-EFC5-4956-ACF4-76C1CC5F8D57}" type="slidenum">
              <a:rPr lang="en-IN" smtClean="0"/>
              <a:t>‹#›</a:t>
            </a:fld>
            <a:endParaRPr lang="en-IN"/>
          </a:p>
        </p:txBody>
      </p:sp>
    </p:spTree>
    <p:extLst>
      <p:ext uri="{BB962C8B-B14F-4D97-AF65-F5344CB8AC3E}">
        <p14:creationId xmlns:p14="http://schemas.microsoft.com/office/powerpoint/2010/main" val="996978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D26BE-C7E5-8AFC-0A39-EE276342CB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6E3835F-959D-BB7E-FCA6-15600F2901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AB4F0A0-0A0D-114D-4DF8-DEF3CF99F2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0844FC-D105-27DB-529C-82FD20D0D379}"/>
              </a:ext>
            </a:extLst>
          </p:cNvPr>
          <p:cNvSpPr>
            <a:spLocks noGrp="1"/>
          </p:cNvSpPr>
          <p:nvPr>
            <p:ph type="dt" sz="half" idx="10"/>
          </p:nvPr>
        </p:nvSpPr>
        <p:spPr/>
        <p:txBody>
          <a:bodyPr/>
          <a:lstStyle/>
          <a:p>
            <a:fld id="{7EAF2DF8-9219-47A6-8D61-05BEEC2D80CB}" type="datetimeFigureOut">
              <a:rPr lang="en-IN" smtClean="0"/>
              <a:t>29-11-2024</a:t>
            </a:fld>
            <a:endParaRPr lang="en-IN"/>
          </a:p>
        </p:txBody>
      </p:sp>
      <p:sp>
        <p:nvSpPr>
          <p:cNvPr id="6" name="Footer Placeholder 5">
            <a:extLst>
              <a:ext uri="{FF2B5EF4-FFF2-40B4-BE49-F238E27FC236}">
                <a16:creationId xmlns:a16="http://schemas.microsoft.com/office/drawing/2014/main" id="{3ED73A40-E9E2-17E3-F394-A88A8B1113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F0E435-942D-894F-24C7-08A3DFAB6033}"/>
              </a:ext>
            </a:extLst>
          </p:cNvPr>
          <p:cNvSpPr>
            <a:spLocks noGrp="1"/>
          </p:cNvSpPr>
          <p:nvPr>
            <p:ph type="sldNum" sz="quarter" idx="12"/>
          </p:nvPr>
        </p:nvSpPr>
        <p:spPr/>
        <p:txBody>
          <a:bodyPr/>
          <a:lstStyle/>
          <a:p>
            <a:fld id="{EFA92901-EFC5-4956-ACF4-76C1CC5F8D57}" type="slidenum">
              <a:rPr lang="en-IN" smtClean="0"/>
              <a:t>‹#›</a:t>
            </a:fld>
            <a:endParaRPr lang="en-IN"/>
          </a:p>
        </p:txBody>
      </p:sp>
    </p:spTree>
    <p:extLst>
      <p:ext uri="{BB962C8B-B14F-4D97-AF65-F5344CB8AC3E}">
        <p14:creationId xmlns:p14="http://schemas.microsoft.com/office/powerpoint/2010/main" val="2138852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3961D7-E443-BA6E-C575-A6F58B9216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27A1309-93F5-0265-A07C-8210FE47FC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A43CF6-FCE5-1F35-0A19-3240004A77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EAF2DF8-9219-47A6-8D61-05BEEC2D80CB}" type="datetimeFigureOut">
              <a:rPr lang="en-IN" smtClean="0"/>
              <a:t>29-11-2024</a:t>
            </a:fld>
            <a:endParaRPr lang="en-IN"/>
          </a:p>
        </p:txBody>
      </p:sp>
      <p:sp>
        <p:nvSpPr>
          <p:cNvPr id="5" name="Footer Placeholder 4">
            <a:extLst>
              <a:ext uri="{FF2B5EF4-FFF2-40B4-BE49-F238E27FC236}">
                <a16:creationId xmlns:a16="http://schemas.microsoft.com/office/drawing/2014/main" id="{6F4F4415-6A34-EADC-5BEB-F6DC84AD5C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0ABCA21D-831F-C069-642E-58F56C778D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FA92901-EFC5-4956-ACF4-76C1CC5F8D57}" type="slidenum">
              <a:rPr lang="en-IN" smtClean="0"/>
              <a:t>‹#›</a:t>
            </a:fld>
            <a:endParaRPr lang="en-IN"/>
          </a:p>
        </p:txBody>
      </p:sp>
    </p:spTree>
    <p:extLst>
      <p:ext uri="{BB962C8B-B14F-4D97-AF65-F5344CB8AC3E}">
        <p14:creationId xmlns:p14="http://schemas.microsoft.com/office/powerpoint/2010/main" val="395169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hyperlink" Target="https://support.tetcos.com/support/solutions/articles/14000128666-downloading-and-setting-up-netsim-file-exchange-projects"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2.xml"/><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0F5CB-B664-55CE-0AF8-9C0E13E6C1D3}"/>
              </a:ext>
            </a:extLst>
          </p:cNvPr>
          <p:cNvSpPr>
            <a:spLocks noGrp="1"/>
          </p:cNvSpPr>
          <p:nvPr>
            <p:ph type="ctrTitle"/>
          </p:nvPr>
        </p:nvSpPr>
        <p:spPr>
          <a:xfrm>
            <a:off x="705050" y="1053289"/>
            <a:ext cx="10634750" cy="2203062"/>
          </a:xfrm>
        </p:spPr>
        <p:txBody>
          <a:bodyPr>
            <a:normAutofit/>
          </a:bodyPr>
          <a:lstStyle/>
          <a:p>
            <a:r>
              <a:rPr lang="en-IN" sz="4400" dirty="0">
                <a:solidFill>
                  <a:srgbClr val="0070C0"/>
                </a:solidFill>
                <a:latin typeface="Arial" panose="020B0604020202020204" pitchFamily="34" charset="0"/>
                <a:cs typeface="Arial" panose="020B0604020202020204" pitchFamily="34" charset="0"/>
              </a:rPr>
              <a:t>Scheduling for Delay Constrained Throughput Maximization in 5G NR using Reinforcement Learning </a:t>
            </a:r>
          </a:p>
        </p:txBody>
      </p:sp>
      <p:sp>
        <p:nvSpPr>
          <p:cNvPr id="4" name="Google Shape;156;p25">
            <a:extLst>
              <a:ext uri="{FF2B5EF4-FFF2-40B4-BE49-F238E27FC236}">
                <a16:creationId xmlns:a16="http://schemas.microsoft.com/office/drawing/2014/main" id="{3AED2A82-E286-C0A4-6697-48592A6EA51D}"/>
              </a:ext>
            </a:extLst>
          </p:cNvPr>
          <p:cNvSpPr txBox="1"/>
          <p:nvPr/>
        </p:nvSpPr>
        <p:spPr>
          <a:xfrm>
            <a:off x="326580" y="4135065"/>
            <a:ext cx="11338198" cy="258528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b="0" i="0" u="none" strike="noStrike" cap="none" dirty="0">
                <a:solidFill>
                  <a:schemeClr val="accent1"/>
                </a:solidFill>
                <a:latin typeface="Arial"/>
                <a:ea typeface="Arial"/>
                <a:cs typeface="Arial"/>
                <a:sym typeface="Arial"/>
              </a:rPr>
              <a:t>Applicable Release</a:t>
            </a:r>
            <a:r>
              <a:rPr lang="en-US" b="0" i="0" u="none" strike="noStrike" cap="none" dirty="0">
                <a:solidFill>
                  <a:schemeClr val="dk1"/>
                </a:solidFill>
                <a:latin typeface="Arial"/>
                <a:ea typeface="Arial"/>
                <a:cs typeface="Arial"/>
                <a:sym typeface="Arial"/>
              </a:rPr>
              <a:t>: </a:t>
            </a:r>
            <a:r>
              <a:rPr lang="en-US" b="0" i="0" u="none" strike="noStrike" cap="none" dirty="0" err="1">
                <a:solidFill>
                  <a:schemeClr val="dk1"/>
                </a:solidFill>
                <a:latin typeface="Arial"/>
                <a:ea typeface="Arial"/>
                <a:cs typeface="Arial"/>
                <a:sym typeface="Arial"/>
              </a:rPr>
              <a:t>NetSim</a:t>
            </a:r>
            <a:r>
              <a:rPr lang="en-US" b="0" i="0" u="none" strike="noStrike" cap="none" dirty="0">
                <a:solidFill>
                  <a:schemeClr val="dk1"/>
                </a:solidFill>
                <a:latin typeface="Arial"/>
                <a:ea typeface="Arial"/>
                <a:cs typeface="Arial"/>
                <a:sym typeface="Arial"/>
              </a:rPr>
              <a:t> v14.1 or higher </a:t>
            </a:r>
            <a:endParaRPr dirty="0"/>
          </a:p>
          <a:p>
            <a:pPr marL="0" marR="0" lvl="0" indent="0" algn="l" rtl="0">
              <a:spcBef>
                <a:spcPts val="0"/>
              </a:spcBef>
              <a:spcAft>
                <a:spcPts val="0"/>
              </a:spcAft>
              <a:buNone/>
            </a:pPr>
            <a:r>
              <a:rPr lang="en-US" b="0" i="0" u="none" strike="noStrike" cap="none" dirty="0">
                <a:solidFill>
                  <a:schemeClr val="accent1"/>
                </a:solidFill>
                <a:latin typeface="Arial"/>
                <a:ea typeface="Arial"/>
                <a:cs typeface="Arial"/>
                <a:sym typeface="Arial"/>
              </a:rPr>
              <a:t>Applicable Version(s): </a:t>
            </a:r>
            <a:r>
              <a:rPr lang="en-US" b="0" i="0" u="none" strike="noStrike" cap="none" dirty="0" err="1">
                <a:solidFill>
                  <a:schemeClr val="dk1"/>
                </a:solidFill>
                <a:latin typeface="Arial"/>
                <a:ea typeface="Arial"/>
                <a:cs typeface="Arial"/>
                <a:sym typeface="Arial"/>
              </a:rPr>
              <a:t>NetSim</a:t>
            </a:r>
            <a:r>
              <a:rPr lang="en-US" b="0" i="0" u="none" strike="noStrike" cap="none" dirty="0">
                <a:solidFill>
                  <a:schemeClr val="dk1"/>
                </a:solidFill>
                <a:latin typeface="Arial"/>
                <a:ea typeface="Arial"/>
                <a:cs typeface="Arial"/>
                <a:sym typeface="Arial"/>
              </a:rPr>
              <a:t> Standard</a:t>
            </a:r>
            <a:endParaRPr dirty="0"/>
          </a:p>
          <a:p>
            <a:pPr marL="0" marR="0" lvl="0" indent="0" algn="l" rtl="0">
              <a:spcBef>
                <a:spcPts val="0"/>
              </a:spcBef>
              <a:spcAft>
                <a:spcPts val="0"/>
              </a:spcAft>
              <a:buNone/>
            </a:pPr>
            <a:r>
              <a:rPr lang="en-US" b="0" i="0" u="none" strike="noStrike" cap="none" dirty="0">
                <a:solidFill>
                  <a:schemeClr val="accent1"/>
                </a:solidFill>
                <a:latin typeface="Arial"/>
                <a:ea typeface="Arial"/>
                <a:cs typeface="Arial"/>
                <a:sym typeface="Arial"/>
              </a:rPr>
              <a:t>Project download </a:t>
            </a:r>
            <a:r>
              <a:rPr lang="en-US" b="0" i="0" u="none" strike="noStrike" cap="none">
                <a:solidFill>
                  <a:schemeClr val="accent1"/>
                </a:solidFill>
                <a:latin typeface="Arial"/>
                <a:ea typeface="Arial"/>
                <a:cs typeface="Arial"/>
                <a:sym typeface="Arial"/>
              </a:rPr>
              <a:t>link</a:t>
            </a:r>
            <a:r>
              <a:rPr lang="en-US" b="0" i="0" u="none" strike="noStrike" cap="none">
                <a:solidFill>
                  <a:schemeClr val="dk1"/>
                </a:solidFill>
                <a:latin typeface="Arial"/>
                <a:ea typeface="Arial"/>
                <a:cs typeface="Arial"/>
                <a:sym typeface="Arial"/>
              </a:rPr>
              <a:t>: </a:t>
            </a:r>
            <a:endParaRPr lang="en-US"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b="0" i="0" u="none" strike="noStrike" cap="none" dirty="0">
                <a:solidFill>
                  <a:schemeClr val="dk1"/>
                </a:solidFill>
                <a:latin typeface="Arial"/>
                <a:ea typeface="Arial"/>
                <a:cs typeface="Arial"/>
                <a:sym typeface="Arial"/>
              </a:rPr>
              <a:t>The URL has the exported </a:t>
            </a:r>
            <a:r>
              <a:rPr lang="en-US" b="0" i="0" u="none" strike="noStrike" cap="none" dirty="0" err="1">
                <a:solidFill>
                  <a:schemeClr val="dk1"/>
                </a:solidFill>
                <a:latin typeface="Arial"/>
                <a:ea typeface="Arial"/>
                <a:cs typeface="Arial"/>
                <a:sym typeface="Arial"/>
              </a:rPr>
              <a:t>NetSim</a:t>
            </a:r>
            <a:r>
              <a:rPr lang="en-US" b="0" i="0" u="none" strike="noStrike" cap="none" dirty="0">
                <a:solidFill>
                  <a:schemeClr val="dk1"/>
                </a:solidFill>
                <a:latin typeface="Arial"/>
                <a:ea typeface="Arial"/>
                <a:cs typeface="Arial"/>
                <a:sym typeface="Arial"/>
              </a:rPr>
              <a:t> scenario for the example used in this document and the python script to run the reinforcement learning simulation</a:t>
            </a:r>
          </a:p>
          <a:p>
            <a:pPr marL="0" marR="0" lvl="0" indent="0" algn="l" rtl="0">
              <a:spcBef>
                <a:spcPts val="0"/>
              </a:spcBef>
              <a:spcAft>
                <a:spcPts val="0"/>
              </a:spcAft>
              <a:buNone/>
            </a:pPr>
            <a:endParaRPr lang="en-US" dirty="0">
              <a:solidFill>
                <a:schemeClr val="dk1"/>
              </a:solidFill>
            </a:endParaRPr>
          </a:p>
          <a:p>
            <a:pPr marL="0" marR="0" lvl="0" indent="0" algn="l" rtl="0">
              <a:spcBef>
                <a:spcPts val="0"/>
              </a:spcBef>
              <a:spcAft>
                <a:spcPts val="0"/>
              </a:spcAft>
              <a:buNone/>
            </a:pPr>
            <a:endParaRPr lang="en-US" dirty="0">
              <a:solidFill>
                <a:schemeClr val="dk1"/>
              </a:solidFill>
              <a:latin typeface="Arial" panose="020B0604020202020204" pitchFamily="34" charset="0"/>
              <a:cs typeface="Arial" panose="020B0604020202020204" pitchFamily="34" charset="0"/>
            </a:endParaRPr>
          </a:p>
          <a:p>
            <a:pPr marL="0" marR="0" lvl="0" indent="0" algn="l" rtl="0">
              <a:spcBef>
                <a:spcPts val="0"/>
              </a:spcBef>
              <a:spcAft>
                <a:spcPts val="0"/>
              </a:spcAft>
              <a:buNone/>
            </a:pPr>
            <a:r>
              <a:rPr lang="en-US" dirty="0">
                <a:solidFill>
                  <a:schemeClr val="dk1"/>
                </a:solidFill>
                <a:latin typeface="Arial" panose="020B0604020202020204" pitchFamily="34" charset="0"/>
                <a:cs typeface="Arial" panose="020B0604020202020204" pitchFamily="34" charset="0"/>
              </a:rPr>
              <a:t>Please refer to </a:t>
            </a:r>
            <a:r>
              <a:rPr lang="en-US" dirty="0">
                <a:solidFill>
                  <a:schemeClr val="dk1"/>
                </a:solidFill>
                <a:latin typeface="Arial" panose="020B0604020202020204" pitchFamily="34" charset="0"/>
                <a:cs typeface="Arial" panose="020B0604020202020204" pitchFamily="34" charset="0"/>
                <a:hlinkClick r:id="rId2" action="ppaction://hlinksldjump"/>
              </a:rPr>
              <a:t>slide 12 </a:t>
            </a:r>
            <a:r>
              <a:rPr lang="en-US" dirty="0">
                <a:solidFill>
                  <a:schemeClr val="dk1"/>
                </a:solidFill>
                <a:latin typeface="Arial" panose="020B0604020202020204" pitchFamily="34" charset="0"/>
                <a:cs typeface="Arial" panose="020B0604020202020204" pitchFamily="34" charset="0"/>
              </a:rPr>
              <a:t>for the steps to run the reinforcement learning (RL) algorithm.</a:t>
            </a:r>
            <a:endParaRPr lang="en-US" b="0" i="0" u="none" strike="noStrike" cap="none" dirty="0">
              <a:solidFill>
                <a:schemeClr val="dk1"/>
              </a:solidFill>
              <a:latin typeface="Arial" panose="020B0604020202020204" pitchFamily="34" charset="0"/>
              <a:ea typeface="Arial"/>
              <a:cs typeface="Arial" panose="020B0604020202020204" pitchFamily="34" charset="0"/>
              <a:sym typeface="Arial"/>
            </a:endParaRPr>
          </a:p>
        </p:txBody>
      </p:sp>
    </p:spTree>
    <p:extLst>
      <p:ext uri="{BB962C8B-B14F-4D97-AF65-F5344CB8AC3E}">
        <p14:creationId xmlns:p14="http://schemas.microsoft.com/office/powerpoint/2010/main" val="808035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A7B96-146C-CB52-6E6C-F706C0C396EA}"/>
              </a:ext>
            </a:extLst>
          </p:cNvPr>
          <p:cNvSpPr>
            <a:spLocks noGrp="1"/>
          </p:cNvSpPr>
          <p:nvPr>
            <p:ph type="title"/>
          </p:nvPr>
        </p:nvSpPr>
        <p:spPr/>
        <p:txBody>
          <a:bodyPr/>
          <a:lstStyle/>
          <a:p>
            <a:r>
              <a:rPr lang="en-US" dirty="0"/>
              <a:t>NetSim Python Interfacing</a:t>
            </a:r>
            <a:endParaRPr lang="en-IN" dirty="0"/>
          </a:p>
        </p:txBody>
      </p:sp>
      <p:sp>
        <p:nvSpPr>
          <p:cNvPr id="3" name="Content Placeholder 2">
            <a:extLst>
              <a:ext uri="{FF2B5EF4-FFF2-40B4-BE49-F238E27FC236}">
                <a16:creationId xmlns:a16="http://schemas.microsoft.com/office/drawing/2014/main" id="{2481A5B9-408C-F3F1-D8B5-CEE256F15A64}"/>
              </a:ext>
            </a:extLst>
          </p:cNvPr>
          <p:cNvSpPr>
            <a:spLocks noGrp="1"/>
          </p:cNvSpPr>
          <p:nvPr>
            <p:ph idx="1"/>
          </p:nvPr>
        </p:nvSpPr>
        <p:spPr>
          <a:xfrm>
            <a:off x="838200" y="1825626"/>
            <a:ext cx="10515600" cy="4020004"/>
          </a:xfrm>
        </p:spPr>
        <p:txBody>
          <a:bodyPr>
            <a:normAutofit/>
          </a:bodyPr>
          <a:lstStyle/>
          <a:p>
            <a:pPr marL="0" indent="0">
              <a:buNone/>
            </a:pPr>
            <a:r>
              <a:rPr lang="en-US" sz="1600" b="1" dirty="0"/>
              <a:t>Introduction to Python C Socket Interfacing:</a:t>
            </a:r>
          </a:p>
          <a:p>
            <a:pPr lvl="1"/>
            <a:r>
              <a:rPr lang="en-US" sz="1600" dirty="0"/>
              <a:t>Python facilitates seamless integration with C for socket programming tasks.</a:t>
            </a:r>
          </a:p>
          <a:p>
            <a:pPr lvl="1"/>
            <a:r>
              <a:rPr lang="en-US" sz="1600" dirty="0"/>
              <a:t>Python uses the </a:t>
            </a:r>
            <a:r>
              <a:rPr lang="en-US" sz="1600" dirty="0">
                <a:solidFill>
                  <a:srgbClr val="657B83"/>
                </a:solidFill>
              </a:rPr>
              <a:t>socket</a:t>
            </a:r>
            <a:r>
              <a:rPr lang="en-US" sz="1600" dirty="0"/>
              <a:t> module to interact with C side functions.</a:t>
            </a:r>
          </a:p>
          <a:p>
            <a:pPr marL="457200" lvl="1" indent="0">
              <a:buNone/>
            </a:pPr>
            <a:endParaRPr lang="en-US" sz="1600" dirty="0"/>
          </a:p>
          <a:p>
            <a:pPr marL="0" indent="0">
              <a:buNone/>
            </a:pPr>
            <a:r>
              <a:rPr lang="en-US" sz="1600" b="1" dirty="0"/>
              <a:t>Python Code:</a:t>
            </a:r>
          </a:p>
          <a:p>
            <a:pPr lvl="1"/>
            <a:r>
              <a:rPr lang="en-US" sz="1600" dirty="0"/>
              <a:t>    Python creates a client socket in the host machine and connects with the C side server</a:t>
            </a:r>
          </a:p>
          <a:p>
            <a:pPr lvl="1"/>
            <a:r>
              <a:rPr lang="en-US" sz="1600" dirty="0"/>
              <a:t>    Key functions include:</a:t>
            </a:r>
          </a:p>
          <a:p>
            <a:pPr lvl="2"/>
            <a:endParaRPr lang="en-US" sz="1600" dirty="0"/>
          </a:p>
        </p:txBody>
      </p:sp>
      <p:sp>
        <p:nvSpPr>
          <p:cNvPr id="9" name="Rectangle 1">
            <a:extLst>
              <a:ext uri="{FF2B5EF4-FFF2-40B4-BE49-F238E27FC236}">
                <a16:creationId xmlns:a16="http://schemas.microsoft.com/office/drawing/2014/main" id="{1F88B07F-935B-451B-14C9-0C8746979147}"/>
              </a:ext>
            </a:extLst>
          </p:cNvPr>
          <p:cNvSpPr>
            <a:spLocks noChangeArrowheads="1"/>
          </p:cNvSpPr>
          <p:nvPr/>
        </p:nvSpPr>
        <p:spPr bwMode="auto">
          <a:xfrm>
            <a:off x="838200" y="20970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1" name="Rectangle 2">
            <a:extLst>
              <a:ext uri="{FF2B5EF4-FFF2-40B4-BE49-F238E27FC236}">
                <a16:creationId xmlns:a16="http://schemas.microsoft.com/office/drawing/2014/main" id="{0F1DD273-40A4-F71B-1A35-307A4A5A7CFB}"/>
              </a:ext>
            </a:extLst>
          </p:cNvPr>
          <p:cNvSpPr>
            <a:spLocks noChangeArrowheads="1"/>
          </p:cNvSpPr>
          <p:nvPr/>
        </p:nvSpPr>
        <p:spPr bwMode="auto">
          <a:xfrm>
            <a:off x="838200" y="2597151"/>
            <a:ext cx="9430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15" name="TextBox 14">
            <a:extLst>
              <a:ext uri="{FF2B5EF4-FFF2-40B4-BE49-F238E27FC236}">
                <a16:creationId xmlns:a16="http://schemas.microsoft.com/office/drawing/2014/main" id="{9F4A3BF5-6C11-0FFA-A568-26192A38D384}"/>
              </a:ext>
            </a:extLst>
          </p:cNvPr>
          <p:cNvSpPr txBox="1"/>
          <p:nvPr/>
        </p:nvSpPr>
        <p:spPr>
          <a:xfrm>
            <a:off x="1913893" y="4132153"/>
            <a:ext cx="9090992" cy="1323439"/>
          </a:xfrm>
          <a:prstGeom prst="rect">
            <a:avLst/>
          </a:prstGeom>
          <a:noFill/>
        </p:spPr>
        <p:txBody>
          <a:bodyPr wrap="square">
            <a:spAutoFit/>
          </a:bodyPr>
          <a:lstStyle/>
          <a:p>
            <a:r>
              <a:rPr lang="en-US" sz="1600" b="0" dirty="0">
                <a:solidFill>
                  <a:srgbClr val="569CD6"/>
                </a:solidFill>
                <a:effectLst/>
                <a:highlight>
                  <a:srgbClr val="1E1E1E"/>
                </a:highlight>
                <a:latin typeface="Consolas" panose="020B0609020204030204" pitchFamily="49" charset="0"/>
              </a:rPr>
              <a:t>def</a:t>
            </a:r>
            <a:r>
              <a:rPr lang="en-US" sz="1600" b="0" dirty="0">
                <a:solidFill>
                  <a:srgbClr val="D4D4D4"/>
                </a:solidFill>
                <a:effectLst/>
                <a:highlight>
                  <a:srgbClr val="1E1E1E"/>
                </a:highlight>
                <a:latin typeface="Consolas" panose="020B0609020204030204" pitchFamily="49" charset="0"/>
              </a:rPr>
              <a:t> </a:t>
            </a:r>
            <a:r>
              <a:rPr lang="en-US" sz="1600" b="0" dirty="0">
                <a:solidFill>
                  <a:srgbClr val="DCDCAA"/>
                </a:solidFill>
                <a:effectLst/>
                <a:highlight>
                  <a:srgbClr val="1E1E1E"/>
                </a:highlight>
                <a:latin typeface="Consolas" panose="020B0609020204030204" pitchFamily="49" charset="0"/>
              </a:rPr>
              <a:t>NETSIM_interface_queue_throughputs</a:t>
            </a:r>
            <a:r>
              <a:rPr lang="en-US" sz="1600" b="0" dirty="0">
                <a:solidFill>
                  <a:srgbClr val="D4D4D4"/>
                </a:solidFill>
                <a:effectLst/>
                <a:highlight>
                  <a:srgbClr val="1E1E1E"/>
                </a:highlight>
                <a:latin typeface="Consolas" panose="020B0609020204030204" pitchFamily="49" charset="0"/>
              </a:rPr>
              <a:t>(</a:t>
            </a:r>
            <a:r>
              <a:rPr lang="en-US" sz="1600" b="0" dirty="0">
                <a:solidFill>
                  <a:srgbClr val="9CDCFE"/>
                </a:solidFill>
                <a:effectLst/>
                <a:highlight>
                  <a:srgbClr val="1E1E1E"/>
                </a:highlight>
                <a:latin typeface="Consolas" panose="020B0609020204030204" pitchFamily="49" charset="0"/>
              </a:rPr>
              <a:t>action</a:t>
            </a:r>
            <a:r>
              <a:rPr lang="en-US" sz="1600" b="0" dirty="0">
                <a:solidFill>
                  <a:srgbClr val="D4D4D4"/>
                </a:solidFill>
                <a:effectLst/>
                <a:highlight>
                  <a:srgbClr val="1E1E1E"/>
                </a:highlight>
                <a:latin typeface="Consolas" panose="020B0609020204030204" pitchFamily="49" charset="0"/>
              </a:rPr>
              <a:t>):</a:t>
            </a:r>
            <a:endParaRPr lang="en-US" sz="1600" b="0" i="0" u="none" strike="noStrike" dirty="0">
              <a:solidFill>
                <a:srgbClr val="657B83"/>
              </a:solidFill>
              <a:effectLst/>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600" b="0" i="0" u="none" strike="noStrike" dirty="0">
                <a:solidFill>
                  <a:srgbClr val="657B83"/>
                </a:solidFill>
                <a:effectLst/>
                <a:latin typeface="Arial" panose="020B0604020202020204" pitchFamily="34" charset="0"/>
                <a:cs typeface="Arial" panose="020B0604020202020204" pitchFamily="34" charset="0"/>
              </a:rPr>
              <a:t>Sends the allocations to NetSim with a header </a:t>
            </a:r>
          </a:p>
          <a:p>
            <a:pPr marL="742950" lvl="1" indent="-285750">
              <a:buFont typeface="Arial" panose="020B0604020202020204" pitchFamily="34" charset="0"/>
              <a:buChar char="•"/>
            </a:pPr>
            <a:r>
              <a:rPr lang="en-US" sz="1600" dirty="0">
                <a:solidFill>
                  <a:srgbClr val="657B83"/>
                </a:solidFill>
                <a:latin typeface="Arial" panose="020B0604020202020204" pitchFamily="34" charset="0"/>
                <a:cs typeface="Arial" panose="020B0604020202020204" pitchFamily="34" charset="0"/>
              </a:rPr>
              <a:t>Receives acknowledgement integer value from NetSim </a:t>
            </a:r>
          </a:p>
          <a:p>
            <a:pPr marL="742950" lvl="1" indent="-285750">
              <a:buFont typeface="Arial" panose="020B0604020202020204" pitchFamily="34" charset="0"/>
              <a:buChar char="•"/>
            </a:pPr>
            <a:r>
              <a:rPr lang="en-US" sz="1600" b="0" i="0" u="none" strike="noStrike" dirty="0">
                <a:solidFill>
                  <a:srgbClr val="657B83"/>
                </a:solidFill>
                <a:effectLst/>
                <a:latin typeface="Arial" panose="020B0604020202020204" pitchFamily="34" charset="0"/>
                <a:cs typeface="Arial" panose="020B0604020202020204" pitchFamily="34" charset="0"/>
              </a:rPr>
              <a:t>Sends a request </a:t>
            </a:r>
            <a:r>
              <a:rPr lang="en-US" sz="1600" dirty="0">
                <a:solidFill>
                  <a:srgbClr val="657B83"/>
                </a:solidFill>
                <a:latin typeface="Arial" panose="020B0604020202020204" pitchFamily="34" charset="0"/>
                <a:cs typeface="Arial" panose="020B0604020202020204" pitchFamily="34" charset="0"/>
              </a:rPr>
              <a:t>value to NetSim to receive the updated queue length and the reward</a:t>
            </a:r>
          </a:p>
          <a:p>
            <a:pPr marL="742950" lvl="1" indent="-285750">
              <a:buFont typeface="Arial" panose="020B0604020202020204" pitchFamily="34" charset="0"/>
              <a:buChar char="•"/>
            </a:pPr>
            <a:r>
              <a:rPr lang="en-US" sz="1600" b="0" i="0" u="none" strike="noStrike" dirty="0">
                <a:solidFill>
                  <a:srgbClr val="657B83"/>
                </a:solidFill>
                <a:effectLst/>
                <a:latin typeface="Arial" panose="020B0604020202020204" pitchFamily="34" charset="0"/>
                <a:cs typeface="Arial" panose="020B0604020202020204" pitchFamily="34" charset="0"/>
              </a:rPr>
              <a:t>Receives the next state </a:t>
            </a:r>
            <a:r>
              <a:rPr lang="en-US" sz="1600" dirty="0">
                <a:solidFill>
                  <a:srgbClr val="657B83"/>
                </a:solidFill>
                <a:latin typeface="Arial" panose="020B0604020202020204" pitchFamily="34" charset="0"/>
                <a:cs typeface="Arial" panose="020B0604020202020204" pitchFamily="34" charset="0"/>
              </a:rPr>
              <a:t>and the reward</a:t>
            </a:r>
            <a:r>
              <a:rPr lang="en-US" sz="1600" b="0" i="0" u="none" strike="noStrike" dirty="0">
                <a:solidFill>
                  <a:srgbClr val="657B83"/>
                </a:solidFill>
                <a:effectLst/>
                <a:latin typeface="Arial" panose="020B0604020202020204" pitchFamily="34" charset="0"/>
                <a:cs typeface="Arial" panose="020B0604020202020204" pitchFamily="34" charset="0"/>
              </a:rPr>
              <a:t> from NetSim</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15500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5CFA5-46D5-EBD1-C0B7-A24DF84F3E32}"/>
              </a:ext>
            </a:extLst>
          </p:cNvPr>
          <p:cNvSpPr>
            <a:spLocks noGrp="1"/>
          </p:cNvSpPr>
          <p:nvPr>
            <p:ph type="title"/>
          </p:nvPr>
        </p:nvSpPr>
        <p:spPr/>
        <p:txBody>
          <a:bodyPr/>
          <a:lstStyle/>
          <a:p>
            <a:r>
              <a:rPr lang="en-US" dirty="0"/>
              <a:t>NetSim Python Interfacing</a:t>
            </a:r>
            <a:endParaRPr lang="en-IN" dirty="0"/>
          </a:p>
        </p:txBody>
      </p:sp>
      <p:sp>
        <p:nvSpPr>
          <p:cNvPr id="3" name="Content Placeholder 2">
            <a:extLst>
              <a:ext uri="{FF2B5EF4-FFF2-40B4-BE49-F238E27FC236}">
                <a16:creationId xmlns:a16="http://schemas.microsoft.com/office/drawing/2014/main" id="{14938648-A571-4F25-B82A-70851CBC8486}"/>
              </a:ext>
            </a:extLst>
          </p:cNvPr>
          <p:cNvSpPr>
            <a:spLocks noGrp="1"/>
          </p:cNvSpPr>
          <p:nvPr>
            <p:ph idx="1"/>
          </p:nvPr>
        </p:nvSpPr>
        <p:spPr>
          <a:xfrm>
            <a:off x="838200" y="1450530"/>
            <a:ext cx="10515600" cy="365125"/>
          </a:xfrm>
        </p:spPr>
        <p:txBody>
          <a:bodyPr>
            <a:normAutofit/>
          </a:bodyPr>
          <a:lstStyle/>
          <a:p>
            <a:pPr marL="0" indent="0">
              <a:buNone/>
            </a:pPr>
            <a:r>
              <a:rPr lang="en-US" sz="1600" b="1" dirty="0"/>
              <a:t>NetSim C code key functions</a:t>
            </a:r>
          </a:p>
        </p:txBody>
      </p:sp>
      <p:graphicFrame>
        <p:nvGraphicFramePr>
          <p:cNvPr id="8" name="Table 7">
            <a:extLst>
              <a:ext uri="{FF2B5EF4-FFF2-40B4-BE49-F238E27FC236}">
                <a16:creationId xmlns:a16="http://schemas.microsoft.com/office/drawing/2014/main" id="{A44AEC17-8A59-C76D-D4AE-58D1AD2469FA}"/>
              </a:ext>
            </a:extLst>
          </p:cNvPr>
          <p:cNvGraphicFramePr>
            <a:graphicFrameLocks noGrp="1"/>
          </p:cNvGraphicFramePr>
          <p:nvPr>
            <p:extLst>
              <p:ext uri="{D42A27DB-BD31-4B8C-83A1-F6EECF244321}">
                <p14:modId xmlns:p14="http://schemas.microsoft.com/office/powerpoint/2010/main" val="1613487167"/>
              </p:ext>
            </p:extLst>
          </p:nvPr>
        </p:nvGraphicFramePr>
        <p:xfrm>
          <a:off x="838200" y="2037905"/>
          <a:ext cx="10325100" cy="4272280"/>
        </p:xfrm>
        <a:graphic>
          <a:graphicData uri="http://schemas.openxmlformats.org/drawingml/2006/table">
            <a:tbl>
              <a:tblPr/>
              <a:tblGrid>
                <a:gridCol w="10325100">
                  <a:extLst>
                    <a:ext uri="{9D8B030D-6E8A-4147-A177-3AD203B41FA5}">
                      <a16:colId xmlns:a16="http://schemas.microsoft.com/office/drawing/2014/main" val="867381799"/>
                    </a:ext>
                  </a:extLst>
                </a:gridCol>
              </a:tblGrid>
              <a:tr h="1789947">
                <a:tc>
                  <a:txBody>
                    <a:bodyPr/>
                    <a:lstStyle/>
                    <a:p>
                      <a:pPr rtl="0" fontAlgn="t">
                        <a:spcBef>
                          <a:spcPts val="0"/>
                        </a:spcBef>
                        <a:spcAft>
                          <a:spcPts val="0"/>
                        </a:spcAft>
                      </a:pPr>
                      <a:r>
                        <a:rPr lang="en-US" sz="1600" b="0" i="0" u="none" strike="noStrike" dirty="0">
                          <a:solidFill>
                            <a:srgbClr val="000088"/>
                          </a:solidFill>
                          <a:effectLst/>
                          <a:highlight>
                            <a:srgbClr val="FFFFFF"/>
                          </a:highlight>
                          <a:latin typeface="Arial" panose="020B0604020202020204" pitchFamily="34" charset="0"/>
                          <a:cs typeface="Arial" panose="020B0604020202020204" pitchFamily="34" charset="0"/>
                        </a:rPr>
                        <a:t>void</a:t>
                      </a:r>
                      <a:r>
                        <a:rPr lang="en-US" sz="1600" b="0" i="0" u="none" strike="noStrike" dirty="0">
                          <a:solidFill>
                            <a:srgbClr val="000000"/>
                          </a:solidFill>
                          <a:effectLst/>
                          <a:highlight>
                            <a:srgbClr val="FFFFFF"/>
                          </a:highlight>
                          <a:latin typeface="Arial" panose="020B0604020202020204" pitchFamily="34" charset="0"/>
                          <a:cs typeface="Arial" panose="020B0604020202020204" pitchFamily="34" charset="0"/>
                        </a:rPr>
                        <a:t> </a:t>
                      </a:r>
                      <a:r>
                        <a:rPr lang="en-US" sz="1600" b="0" i="0" u="none" strike="noStrike" dirty="0">
                          <a:solidFill>
                            <a:srgbClr val="660066"/>
                          </a:solidFill>
                          <a:effectLst/>
                          <a:highlight>
                            <a:srgbClr val="FFFFFF"/>
                          </a:highlight>
                          <a:latin typeface="Arial" panose="020B0604020202020204" pitchFamily="34" charset="0"/>
                          <a:cs typeface="Arial" panose="020B0604020202020204" pitchFamily="34" charset="0"/>
                        </a:rPr>
                        <a:t>init_waiting_struct_socket1() : </a:t>
                      </a:r>
                    </a:p>
                    <a:p>
                      <a:pPr marL="742950" lvl="1" indent="-285750" rtl="0" fontAlgn="t">
                        <a:spcBef>
                          <a:spcPts val="0"/>
                        </a:spcBef>
                        <a:spcAft>
                          <a:spcPts val="0"/>
                        </a:spcAft>
                        <a:buFont typeface="Arial" panose="020B0604020202020204" pitchFamily="34" charset="0"/>
                        <a:buChar char="•"/>
                      </a:pPr>
                      <a:r>
                        <a:rPr lang="en-US" sz="1600" b="0" i="0" u="none" strike="noStrike" dirty="0">
                          <a:solidFill>
                            <a:schemeClr val="tx1"/>
                          </a:solidFill>
                          <a:effectLst/>
                          <a:highlight>
                            <a:srgbClr val="FFFFFF"/>
                          </a:highlight>
                          <a:latin typeface="Arial" panose="020B0604020202020204" pitchFamily="34" charset="0"/>
                          <a:cs typeface="Arial" panose="020B0604020202020204" pitchFamily="34" charset="0"/>
                        </a:rPr>
                        <a:t>Initializes the Winsock library and calls the </a:t>
                      </a:r>
                      <a:r>
                        <a:rPr lang="en-US" sz="1600" b="0" i="0" u="none" strike="noStrike" dirty="0">
                          <a:solidFill>
                            <a:srgbClr val="660066"/>
                          </a:solidFill>
                          <a:effectLst/>
                          <a:highlight>
                            <a:srgbClr val="FFFFFF"/>
                          </a:highlight>
                          <a:latin typeface="Arial" panose="020B0604020202020204" pitchFamily="34" charset="0"/>
                          <a:cs typeface="Arial" panose="020B0604020202020204" pitchFamily="34" charset="0"/>
                        </a:rPr>
                        <a:t>listenForPython() function </a:t>
                      </a:r>
                    </a:p>
                    <a:p>
                      <a:pPr rtl="0" fontAlgn="t">
                        <a:spcBef>
                          <a:spcPts val="0"/>
                        </a:spcBef>
                        <a:spcAft>
                          <a:spcPts val="0"/>
                        </a:spcAft>
                      </a:pPr>
                      <a:r>
                        <a:rPr lang="en-US" sz="1600" b="0" i="0" u="none" strike="noStrike" dirty="0">
                          <a:solidFill>
                            <a:schemeClr val="accent1">
                              <a:lumMod val="75000"/>
                            </a:schemeClr>
                          </a:solidFill>
                          <a:effectLst/>
                          <a:highlight>
                            <a:srgbClr val="FFFFFF"/>
                          </a:highlight>
                          <a:latin typeface="Arial" panose="020B0604020202020204" pitchFamily="34" charset="0"/>
                          <a:cs typeface="Arial" panose="020B0604020202020204" pitchFamily="34" charset="0"/>
                        </a:rPr>
                        <a:t>bool</a:t>
                      </a:r>
                      <a:r>
                        <a:rPr lang="en-US" sz="1600" b="0" i="0" u="none" strike="noStrike" dirty="0">
                          <a:solidFill>
                            <a:srgbClr val="660066"/>
                          </a:solidFill>
                          <a:effectLst/>
                          <a:highlight>
                            <a:srgbClr val="FFFFFF"/>
                          </a:highlight>
                          <a:latin typeface="Arial" panose="020B0604020202020204" pitchFamily="34" charset="0"/>
                          <a:cs typeface="Arial" panose="020B0604020202020204" pitchFamily="34" charset="0"/>
                        </a:rPr>
                        <a:t> listenForPython() : </a:t>
                      </a:r>
                    </a:p>
                    <a:p>
                      <a:pPr marL="742950" lvl="1" indent="-285750" rtl="0" fontAlgn="t">
                        <a:spcBef>
                          <a:spcPts val="0"/>
                        </a:spcBef>
                        <a:spcAft>
                          <a:spcPts val="0"/>
                        </a:spcAft>
                        <a:buFont typeface="Arial" panose="020B0604020202020204" pitchFamily="34" charset="0"/>
                        <a:buChar char="•"/>
                      </a:pPr>
                      <a:r>
                        <a:rPr lang="en-US" sz="1600" dirty="0">
                          <a:solidFill>
                            <a:schemeClr val="tx1"/>
                          </a:solidFill>
                          <a:effectLst/>
                          <a:highlight>
                            <a:srgbClr val="FFFFFF"/>
                          </a:highlight>
                          <a:latin typeface="Arial" panose="020B0604020202020204" pitchFamily="34" charset="0"/>
                          <a:cs typeface="Arial" panose="020B0604020202020204" pitchFamily="34" charset="0"/>
                        </a:rPr>
                        <a:t>Resolves the server address and port</a:t>
                      </a:r>
                    </a:p>
                    <a:p>
                      <a:pPr marL="742950" lvl="1" indent="-285750" rtl="0" fontAlgn="t">
                        <a:spcBef>
                          <a:spcPts val="0"/>
                        </a:spcBef>
                        <a:spcAft>
                          <a:spcPts val="0"/>
                        </a:spcAft>
                        <a:buFont typeface="Arial" panose="020B0604020202020204" pitchFamily="34" charset="0"/>
                        <a:buChar char="•"/>
                      </a:pPr>
                      <a:r>
                        <a:rPr lang="en-US" sz="1600" dirty="0">
                          <a:solidFill>
                            <a:schemeClr val="tx1"/>
                          </a:solidFill>
                          <a:effectLst/>
                          <a:highlight>
                            <a:srgbClr val="FFFFFF"/>
                          </a:highlight>
                          <a:latin typeface="Arial" panose="020B0604020202020204" pitchFamily="34" charset="0"/>
                          <a:cs typeface="Arial" panose="020B0604020202020204" pitchFamily="34" charset="0"/>
                        </a:rPr>
                        <a:t>Creates a socket for connecting to the server</a:t>
                      </a:r>
                    </a:p>
                    <a:p>
                      <a:pPr marL="742950" lvl="1" indent="-285750" rtl="0" fontAlgn="t">
                        <a:spcBef>
                          <a:spcPts val="0"/>
                        </a:spcBef>
                        <a:spcAft>
                          <a:spcPts val="0"/>
                        </a:spcAft>
                        <a:buFont typeface="Arial" panose="020B0604020202020204" pitchFamily="34" charset="0"/>
                        <a:buChar char="•"/>
                      </a:pPr>
                      <a:r>
                        <a:rPr lang="en-US" sz="1600" dirty="0">
                          <a:solidFill>
                            <a:schemeClr val="tx1"/>
                          </a:solidFill>
                          <a:effectLst/>
                          <a:highlight>
                            <a:srgbClr val="FFFFFF"/>
                          </a:highlight>
                          <a:latin typeface="Arial" panose="020B0604020202020204" pitchFamily="34" charset="0"/>
                          <a:cs typeface="Arial" panose="020B0604020202020204" pitchFamily="34" charset="0"/>
                        </a:rPr>
                        <a:t>Sets up the TCP listening socket</a:t>
                      </a:r>
                    </a:p>
                    <a:p>
                      <a:pPr marL="742950" lvl="1" indent="-285750" rtl="0" fontAlgn="t">
                        <a:spcBef>
                          <a:spcPts val="0"/>
                        </a:spcBef>
                        <a:spcAft>
                          <a:spcPts val="0"/>
                        </a:spcAft>
                        <a:buFont typeface="Arial" panose="020B0604020202020204" pitchFamily="34" charset="0"/>
                        <a:buChar char="•"/>
                      </a:pPr>
                      <a:r>
                        <a:rPr lang="en-US" sz="1600" dirty="0">
                          <a:solidFill>
                            <a:schemeClr val="tx1"/>
                          </a:solidFill>
                          <a:effectLst/>
                          <a:highlight>
                            <a:srgbClr val="FFFFFF"/>
                          </a:highlight>
                          <a:latin typeface="Arial" panose="020B0604020202020204" pitchFamily="34" charset="0"/>
                          <a:cs typeface="Arial" panose="020B0604020202020204" pitchFamily="34" charset="0"/>
                        </a:rPr>
                        <a:t>Waits for client socket connection </a:t>
                      </a:r>
                    </a:p>
                    <a:p>
                      <a:pPr marL="0" marR="0" lvl="0" indent="0" algn="l" defTabSz="914400" rtl="0" eaLnBrk="1" fontAlgn="t" latinLnBrk="0" hangingPunct="1">
                        <a:lnSpc>
                          <a:spcPct val="100000"/>
                        </a:lnSpc>
                        <a:spcBef>
                          <a:spcPts val="0"/>
                        </a:spcBef>
                        <a:spcAft>
                          <a:spcPts val="0"/>
                        </a:spcAft>
                        <a:buClrTx/>
                        <a:buSzTx/>
                        <a:buFont typeface="Arial" panose="020B0604020202020204" pitchFamily="34" charset="0"/>
                        <a:buNone/>
                        <a:tabLst/>
                        <a:defRPr/>
                      </a:pPr>
                      <a:r>
                        <a:rPr lang="en-US" sz="1600" dirty="0">
                          <a:solidFill>
                            <a:srgbClr val="0000FF"/>
                          </a:solidFill>
                          <a:latin typeface="Arial" panose="020B0604020202020204" pitchFamily="34" charset="0"/>
                          <a:cs typeface="Arial" panose="020B0604020202020204" pitchFamily="34" charset="0"/>
                        </a:rPr>
                        <a:t>void</a:t>
                      </a:r>
                      <a:r>
                        <a:rPr lang="en-US" sz="1600" dirty="0">
                          <a:solidFill>
                            <a:srgbClr val="000000"/>
                          </a:solidFill>
                          <a:latin typeface="Arial" panose="020B0604020202020204" pitchFamily="34" charset="0"/>
                          <a:cs typeface="Arial" panose="020B0604020202020204" pitchFamily="34" charset="0"/>
                        </a:rPr>
                        <a:t> </a:t>
                      </a:r>
                      <a:r>
                        <a:rPr lang="en-US" sz="1600" b="0" i="0" u="none" strike="noStrike" kern="1200" dirty="0" err="1">
                          <a:solidFill>
                            <a:srgbClr val="000088"/>
                          </a:solidFill>
                          <a:effectLst/>
                          <a:highlight>
                            <a:srgbClr val="FFFFFF"/>
                          </a:highlight>
                          <a:latin typeface="Arial" panose="020B0604020202020204" pitchFamily="34" charset="0"/>
                          <a:ea typeface="+mn-ea"/>
                          <a:cs typeface="Arial" panose="020B0604020202020204" pitchFamily="34" charset="0"/>
                        </a:rPr>
                        <a:t>handle_Send_Receive</a:t>
                      </a:r>
                      <a:r>
                        <a:rPr lang="en-US" sz="1600" dirty="0">
                          <a:solidFill>
                            <a:srgbClr val="000000"/>
                          </a:solidFill>
                          <a:latin typeface="Arial" panose="020B0604020202020204" pitchFamily="34" charset="0"/>
                          <a:cs typeface="Arial" panose="020B0604020202020204" pitchFamily="34" charset="0"/>
                        </a:rPr>
                        <a:t>(</a:t>
                      </a:r>
                      <a:r>
                        <a:rPr lang="en-US" sz="1600" dirty="0">
                          <a:solidFill>
                            <a:srgbClr val="0000FF"/>
                          </a:solidFill>
                          <a:latin typeface="Arial" panose="020B0604020202020204" pitchFamily="34" charset="0"/>
                          <a:cs typeface="Arial" panose="020B0604020202020204" pitchFamily="34" charset="0"/>
                        </a:rPr>
                        <a:t>struct</a:t>
                      </a:r>
                      <a:r>
                        <a:rPr lang="en-US" sz="1600" dirty="0">
                          <a:solidFill>
                            <a:srgbClr val="000000"/>
                          </a:solidFill>
                          <a:latin typeface="Arial" panose="020B0604020202020204" pitchFamily="34" charset="0"/>
                          <a:cs typeface="Arial" panose="020B0604020202020204" pitchFamily="34" charset="0"/>
                        </a:rPr>
                        <a:t> </a:t>
                      </a:r>
                      <a:r>
                        <a:rPr lang="en-US" sz="1600" dirty="0" err="1">
                          <a:solidFill>
                            <a:srgbClr val="2B91AF"/>
                          </a:solidFill>
                          <a:latin typeface="Arial" panose="020B0604020202020204" pitchFamily="34" charset="0"/>
                          <a:cs typeface="Arial" panose="020B0604020202020204" pitchFamily="34" charset="0"/>
                        </a:rPr>
                        <a:t>Queue_Length_Reward</a:t>
                      </a:r>
                      <a:r>
                        <a:rPr lang="en-US" sz="1600" dirty="0">
                          <a:solidFill>
                            <a:srgbClr val="000000"/>
                          </a:solidFill>
                          <a:latin typeface="Arial" panose="020B0604020202020204" pitchFamily="34" charset="0"/>
                          <a:cs typeface="Arial" panose="020B0604020202020204" pitchFamily="34" charset="0"/>
                        </a:rPr>
                        <a:t>* </a:t>
                      </a:r>
                      <a:r>
                        <a:rPr lang="en-US" sz="1600" dirty="0">
                          <a:solidFill>
                            <a:srgbClr val="808080"/>
                          </a:solidFill>
                          <a:latin typeface="Arial" panose="020B0604020202020204" pitchFamily="34" charset="0"/>
                          <a:cs typeface="Arial" panose="020B0604020202020204" pitchFamily="34" charset="0"/>
                        </a:rPr>
                        <a:t>Param1</a:t>
                      </a:r>
                      <a:r>
                        <a:rPr lang="en-US" sz="1600" dirty="0">
                          <a:solidFill>
                            <a:srgbClr val="000000"/>
                          </a:solidFill>
                          <a:latin typeface="Arial" panose="020B0604020202020204" pitchFamily="34" charset="0"/>
                          <a:cs typeface="Arial" panose="020B0604020202020204" pitchFamily="34" charset="0"/>
                        </a:rPr>
                        <a:t>, </a:t>
                      </a:r>
                      <a:r>
                        <a:rPr lang="en-US" sz="1600" dirty="0">
                          <a:solidFill>
                            <a:srgbClr val="0000FF"/>
                          </a:solidFill>
                          <a:latin typeface="Arial" panose="020B0604020202020204" pitchFamily="34" charset="0"/>
                          <a:cs typeface="Arial" panose="020B0604020202020204" pitchFamily="34" charset="0"/>
                        </a:rPr>
                        <a:t>int</a:t>
                      </a:r>
                      <a:r>
                        <a:rPr lang="en-US" sz="1600" dirty="0">
                          <a:solidFill>
                            <a:srgbClr val="000000"/>
                          </a:solidFill>
                          <a:latin typeface="Arial" panose="020B0604020202020204" pitchFamily="34" charset="0"/>
                          <a:cs typeface="Arial" panose="020B0604020202020204" pitchFamily="34" charset="0"/>
                        </a:rPr>
                        <a:t>* </a:t>
                      </a:r>
                      <a:r>
                        <a:rPr lang="en-US" sz="1600" dirty="0">
                          <a:solidFill>
                            <a:srgbClr val="808080"/>
                          </a:solidFill>
                          <a:latin typeface="Arial" panose="020B0604020202020204" pitchFamily="34" charset="0"/>
                          <a:cs typeface="Arial" panose="020B0604020202020204" pitchFamily="34" charset="0"/>
                        </a:rPr>
                        <a:t>action</a:t>
                      </a:r>
                      <a:r>
                        <a:rPr lang="en-US" sz="1600" dirty="0">
                          <a:solidFill>
                            <a:srgbClr val="000000"/>
                          </a:solidFill>
                          <a:latin typeface="Arial" panose="020B0604020202020204" pitchFamily="34" charset="0"/>
                          <a:cs typeface="Arial" panose="020B0604020202020204" pitchFamily="34" charset="0"/>
                        </a:rPr>
                        <a:t>)</a:t>
                      </a:r>
                      <a:endParaRPr lang="en-US" sz="1600" b="0" i="0" u="none" strike="noStrike" kern="1200" dirty="0">
                        <a:solidFill>
                          <a:srgbClr val="660066"/>
                        </a:solidFill>
                        <a:effectLst/>
                        <a:highlight>
                          <a:srgbClr val="FFFFFF"/>
                        </a:highlight>
                        <a:latin typeface="Arial" panose="020B0604020202020204" pitchFamily="34" charset="0"/>
                        <a:ea typeface="+mn-ea"/>
                        <a:cs typeface="Arial" panose="020B0604020202020204" pitchFamily="34" charset="0"/>
                      </a:endParaRPr>
                    </a:p>
                    <a:p>
                      <a:pPr marL="742950" lvl="1" indent="-285750" rtl="0" fontAlgn="t">
                        <a:spcBef>
                          <a:spcPts val="0"/>
                        </a:spcBef>
                        <a:spcAft>
                          <a:spcPts val="0"/>
                        </a:spcAft>
                        <a:buFont typeface="Arial" panose="020B0604020202020204" pitchFamily="34" charset="0"/>
                        <a:buChar char="•"/>
                      </a:pPr>
                      <a:r>
                        <a:rPr lang="en-US" sz="1600" dirty="0">
                          <a:solidFill>
                            <a:schemeClr val="tx1"/>
                          </a:solidFill>
                          <a:effectLst/>
                          <a:highlight>
                            <a:srgbClr val="FFFFFF"/>
                          </a:highlight>
                          <a:latin typeface="Arial" panose="020B0604020202020204" pitchFamily="34" charset="0"/>
                          <a:cs typeface="Arial" panose="020B0604020202020204" pitchFamily="34" charset="0"/>
                        </a:rPr>
                        <a:t>Receives the message type from Python </a:t>
                      </a:r>
                    </a:p>
                    <a:p>
                      <a:pPr marL="742950" lvl="1" indent="-285750" rtl="0" fontAlgn="t">
                        <a:spcBef>
                          <a:spcPts val="0"/>
                        </a:spcBef>
                        <a:spcAft>
                          <a:spcPts val="0"/>
                        </a:spcAft>
                        <a:buFont typeface="Arial" panose="020B0604020202020204" pitchFamily="34" charset="0"/>
                        <a:buChar char="•"/>
                      </a:pPr>
                      <a:r>
                        <a:rPr lang="en-US" sz="1600" dirty="0">
                          <a:solidFill>
                            <a:schemeClr val="tx1"/>
                          </a:solidFill>
                          <a:effectLst/>
                          <a:highlight>
                            <a:srgbClr val="FFFFFF"/>
                          </a:highlight>
                          <a:latin typeface="Arial" panose="020B0604020202020204" pitchFamily="34" charset="0"/>
                          <a:cs typeface="Arial" panose="020B0604020202020204" pitchFamily="34" charset="0"/>
                        </a:rPr>
                        <a:t>If message type is to “receive actions”, receives the allocations from Python and sends back an acknowledgement message</a:t>
                      </a:r>
                    </a:p>
                    <a:p>
                      <a:pPr marL="742950" lvl="1" indent="-285750" rtl="0" fontAlgn="t">
                        <a:spcBef>
                          <a:spcPts val="0"/>
                        </a:spcBef>
                        <a:spcAft>
                          <a:spcPts val="0"/>
                        </a:spcAft>
                        <a:buFont typeface="Arial" panose="020B0604020202020204" pitchFamily="34" charset="0"/>
                        <a:buChar char="•"/>
                      </a:pPr>
                      <a:r>
                        <a:rPr lang="en-US" sz="1600" dirty="0">
                          <a:solidFill>
                            <a:schemeClr val="tx1"/>
                          </a:solidFill>
                          <a:effectLst/>
                          <a:highlight>
                            <a:srgbClr val="FFFFFF"/>
                          </a:highlight>
                          <a:latin typeface="Arial" panose="020B0604020202020204" pitchFamily="34" charset="0"/>
                          <a:cs typeface="Arial" panose="020B0604020202020204" pitchFamily="34" charset="0"/>
                        </a:rPr>
                        <a:t>If message type is to “send queue length and rewards”, sends back the state and reward back to Python using the </a:t>
                      </a:r>
                      <a:r>
                        <a:rPr lang="en-US" sz="1600" b="0" i="0" u="none" strike="noStrike" kern="1200" dirty="0" err="1">
                          <a:solidFill>
                            <a:srgbClr val="660066"/>
                          </a:solidFill>
                          <a:effectLst/>
                          <a:latin typeface="Arial" panose="020B0604020202020204" pitchFamily="34" charset="0"/>
                          <a:ea typeface="+mn-ea"/>
                          <a:cs typeface="Arial" panose="020B0604020202020204" pitchFamily="34" charset="0"/>
                        </a:rPr>
                        <a:t>send_Queue_Length_Reward_at_Time_Step</a:t>
                      </a:r>
                      <a:r>
                        <a:rPr lang="en-US" sz="1600" b="0" i="0" u="none" strike="noStrike" kern="1200" dirty="0">
                          <a:solidFill>
                            <a:srgbClr val="660066"/>
                          </a:solidFill>
                          <a:effectLst/>
                          <a:highlight>
                            <a:srgbClr val="FFFFFF"/>
                          </a:highlight>
                          <a:latin typeface="Arial" panose="020B0604020202020204" pitchFamily="34" charset="0"/>
                          <a:ea typeface="+mn-ea"/>
                          <a:cs typeface="Arial" panose="020B0604020202020204" pitchFamily="34" charset="0"/>
                        </a:rPr>
                        <a:t>() </a:t>
                      </a:r>
                      <a:r>
                        <a:rPr lang="en-US" sz="1600" b="0" i="0" u="none" strike="noStrike" kern="1200" dirty="0">
                          <a:solidFill>
                            <a:schemeClr val="tx1"/>
                          </a:solidFill>
                          <a:effectLst/>
                          <a:highlight>
                            <a:srgbClr val="FFFFFF"/>
                          </a:highlight>
                          <a:latin typeface="Arial" panose="020B0604020202020204" pitchFamily="34" charset="0"/>
                          <a:ea typeface="+mn-ea"/>
                          <a:cs typeface="Arial" panose="020B0604020202020204" pitchFamily="34" charset="0"/>
                        </a:rPr>
                        <a:t>function</a:t>
                      </a:r>
                    </a:p>
                    <a:p>
                      <a:pPr marL="0" lvl="0" indent="0" rtl="0" fontAlgn="t">
                        <a:spcBef>
                          <a:spcPts val="0"/>
                        </a:spcBef>
                        <a:spcAft>
                          <a:spcPts val="0"/>
                        </a:spcAft>
                        <a:buFont typeface="Arial" panose="020B0604020202020204" pitchFamily="34" charset="0"/>
                        <a:buNone/>
                      </a:pPr>
                      <a:r>
                        <a:rPr lang="en-IN" sz="1600" b="0" i="0" u="none" strike="noStrike" kern="1200" dirty="0">
                          <a:solidFill>
                            <a:srgbClr val="000088"/>
                          </a:solidFill>
                          <a:effectLst/>
                          <a:highlight>
                            <a:srgbClr val="FFFFFF"/>
                          </a:highlight>
                          <a:latin typeface="Arial" panose="020B0604020202020204" pitchFamily="34" charset="0"/>
                          <a:ea typeface="+mn-ea"/>
                          <a:cs typeface="Arial" panose="020B0604020202020204" pitchFamily="34" charset="0"/>
                        </a:rPr>
                        <a:t>void </a:t>
                      </a:r>
                      <a:r>
                        <a:rPr lang="en-US" sz="1600" b="0" i="0" u="none" strike="noStrike" kern="1200" dirty="0" err="1">
                          <a:solidFill>
                            <a:srgbClr val="660066"/>
                          </a:solidFill>
                          <a:effectLst/>
                          <a:highlight>
                            <a:srgbClr val="FFFFFF"/>
                          </a:highlight>
                          <a:latin typeface="Arial" panose="020B0604020202020204" pitchFamily="34" charset="0"/>
                          <a:ea typeface="+mn-ea"/>
                          <a:cs typeface="Arial" panose="020B0604020202020204" pitchFamily="34" charset="0"/>
                        </a:rPr>
                        <a:t>send_Queue_Length_Reward_at_Time_Step</a:t>
                      </a:r>
                      <a:r>
                        <a:rPr lang="en-US" sz="1600" b="0" i="0" u="none" strike="noStrike" kern="1200" dirty="0">
                          <a:solidFill>
                            <a:srgbClr val="660066"/>
                          </a:solidFill>
                          <a:effectLst/>
                          <a:highlight>
                            <a:srgbClr val="FFFFFF"/>
                          </a:highlight>
                          <a:latin typeface="Arial" panose="020B0604020202020204" pitchFamily="34" charset="0"/>
                          <a:ea typeface="+mn-ea"/>
                          <a:cs typeface="Arial" panose="020B0604020202020204" pitchFamily="34" charset="0"/>
                        </a:rPr>
                        <a:t> () : </a:t>
                      </a:r>
                    </a:p>
                    <a:p>
                      <a:pPr marL="742950" lvl="1" indent="-285750" rtl="0" fontAlgn="t">
                        <a:spcBef>
                          <a:spcPts val="0"/>
                        </a:spcBef>
                        <a:spcAft>
                          <a:spcPts val="0"/>
                        </a:spcAft>
                        <a:buFont typeface="Arial" panose="020B0604020202020204" pitchFamily="34" charset="0"/>
                        <a:buChar char="•"/>
                      </a:pPr>
                      <a:r>
                        <a:rPr lang="en-US" sz="1600" b="0" i="0" u="none" strike="noStrike" kern="1200" dirty="0">
                          <a:solidFill>
                            <a:schemeClr val="tx1"/>
                          </a:solidFill>
                          <a:effectLst/>
                          <a:highlight>
                            <a:srgbClr val="FFFFFF"/>
                          </a:highlight>
                          <a:latin typeface="Arial" panose="020B0604020202020204" pitchFamily="34" charset="0"/>
                          <a:ea typeface="+mn-ea"/>
                          <a:cs typeface="Arial" panose="020B0604020202020204" pitchFamily="34" charset="0"/>
                        </a:rPr>
                        <a:t>sends the list of updated queue length of the DS node, reward, list of throughputs and </a:t>
                      </a:r>
                      <a:r>
                        <a:rPr lang="en-US" sz="1600" b="0" i="0" u="none" strike="noStrike" kern="1200" dirty="0" err="1">
                          <a:solidFill>
                            <a:schemeClr val="tx1"/>
                          </a:solidFill>
                          <a:effectLst/>
                          <a:highlight>
                            <a:srgbClr val="FFFFFF"/>
                          </a:highlight>
                          <a:latin typeface="Arial" panose="020B0604020202020204" pitchFamily="34" charset="0"/>
                          <a:ea typeface="+mn-ea"/>
                          <a:cs typeface="Arial" panose="020B0604020202020204" pitchFamily="34" charset="0"/>
                        </a:rPr>
                        <a:t>sinrs</a:t>
                      </a:r>
                      <a:r>
                        <a:rPr lang="en-US" sz="1600" b="0" i="0" u="none" strike="noStrike" kern="1200" dirty="0">
                          <a:solidFill>
                            <a:schemeClr val="tx1"/>
                          </a:solidFill>
                          <a:effectLst/>
                          <a:highlight>
                            <a:srgbClr val="FFFFFF"/>
                          </a:highlight>
                          <a:latin typeface="Arial" panose="020B0604020202020204" pitchFamily="34" charset="0"/>
                          <a:ea typeface="+mn-ea"/>
                          <a:cs typeface="Arial" panose="020B0604020202020204" pitchFamily="34" charset="0"/>
                        </a:rPr>
                        <a:t> received from the LTENR project in </a:t>
                      </a:r>
                      <a:r>
                        <a:rPr lang="en-US" sz="1600" b="0" i="0" u="none" strike="noStrike" kern="1200" dirty="0" err="1">
                          <a:solidFill>
                            <a:schemeClr val="tx1"/>
                          </a:solidFill>
                          <a:effectLst/>
                          <a:highlight>
                            <a:srgbClr val="FFFFFF"/>
                          </a:highlight>
                          <a:latin typeface="Arial" panose="020B0604020202020204" pitchFamily="34" charset="0"/>
                          <a:ea typeface="+mn-ea"/>
                          <a:cs typeface="Arial" panose="020B0604020202020204" pitchFamily="34" charset="0"/>
                        </a:rPr>
                        <a:t>NetSim</a:t>
                      </a:r>
                      <a:r>
                        <a:rPr lang="en-US" sz="1600" b="0" i="0" u="none" strike="noStrike" kern="1200" dirty="0">
                          <a:solidFill>
                            <a:schemeClr val="tx1"/>
                          </a:solidFill>
                          <a:effectLst/>
                          <a:highlight>
                            <a:srgbClr val="FFFFFF"/>
                          </a:highlight>
                          <a:latin typeface="Arial" panose="020B0604020202020204" pitchFamily="34" charset="0"/>
                          <a:ea typeface="+mn-ea"/>
                          <a:cs typeface="Arial" panose="020B0604020202020204" pitchFamily="34" charset="0"/>
                        </a:rPr>
                        <a:t> back to python</a:t>
                      </a:r>
                    </a:p>
                    <a:p>
                      <a:pPr marL="742950" lvl="1" indent="-285750" rtl="0" fontAlgn="t">
                        <a:spcBef>
                          <a:spcPts val="0"/>
                        </a:spcBef>
                        <a:spcAft>
                          <a:spcPts val="0"/>
                        </a:spcAft>
                        <a:buFont typeface="Arial" panose="020B0604020202020204" pitchFamily="34" charset="0"/>
                        <a:buChar char="•"/>
                      </a:pPr>
                      <a:endParaRPr lang="en-US" sz="1600" dirty="0">
                        <a:solidFill>
                          <a:schemeClr val="tx1"/>
                        </a:solidFill>
                        <a:effectLst/>
                        <a:highlight>
                          <a:srgbClr val="FFFFFF"/>
                        </a:highlight>
                        <a:latin typeface="Arial" panose="020B0604020202020204" pitchFamily="34" charset="0"/>
                        <a:cs typeface="Arial" panose="020B0604020202020204" pitchFamily="34" charset="0"/>
                      </a:endParaRPr>
                    </a:p>
                  </a:txBody>
                  <a:tcPr marL="63500" marR="63500" marT="63500" marB="63500">
                    <a:lnL>
                      <a:noFill/>
                    </a:lnL>
                    <a:lnR>
                      <a:noFill/>
                    </a:lnR>
                    <a:lnT>
                      <a:noFill/>
                    </a:lnT>
                    <a:lnB>
                      <a:noFill/>
                    </a:lnB>
                    <a:solidFill>
                      <a:srgbClr val="FFFFFF"/>
                    </a:solidFill>
                  </a:tcPr>
                </a:tc>
                <a:extLst>
                  <a:ext uri="{0D108BD9-81ED-4DB2-BD59-A6C34878D82A}">
                    <a16:rowId xmlns:a16="http://schemas.microsoft.com/office/drawing/2014/main" val="950755551"/>
                  </a:ext>
                </a:extLst>
              </a:tr>
            </a:tbl>
          </a:graphicData>
        </a:graphic>
      </p:graphicFrame>
    </p:spTree>
    <p:extLst>
      <p:ext uri="{BB962C8B-B14F-4D97-AF65-F5344CB8AC3E}">
        <p14:creationId xmlns:p14="http://schemas.microsoft.com/office/powerpoint/2010/main" val="3284737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1"/>
          <p:cNvSpPr txBox="1">
            <a:spLocks noGrp="1"/>
          </p:cNvSpPr>
          <p:nvPr>
            <p:ph type="title"/>
          </p:nvPr>
        </p:nvSpPr>
        <p:spPr>
          <a:xfrm>
            <a:off x="838200" y="2850194"/>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Arial"/>
              <a:buNone/>
            </a:pPr>
            <a:r>
              <a:rPr lang="en-US"/>
              <a:t>Appendix</a:t>
            </a:r>
            <a:endParaRPr/>
          </a:p>
        </p:txBody>
      </p:sp>
      <p:sp>
        <p:nvSpPr>
          <p:cNvPr id="295" name="Google Shape;295;p41"/>
          <p:cNvSpPr txBox="1">
            <a:spLocks noGrp="1"/>
          </p:cNvSpPr>
          <p:nvPr>
            <p:ph type="sldNum" idx="12"/>
          </p:nvPr>
        </p:nvSpPr>
        <p:spPr>
          <a:xfrm>
            <a:off x="11004885" y="6356350"/>
            <a:ext cx="1054768"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000" b="0" i="0" u="none" strike="noStrike" cap="none">
                <a:solidFill>
                  <a:srgbClr val="888888"/>
                </a:solidFill>
                <a:latin typeface="+mj-lt"/>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2"/>
          <p:cNvSpPr txBox="1">
            <a:spLocks noGrp="1"/>
          </p:cNvSpPr>
          <p:nvPr>
            <p:ph type="title"/>
          </p:nvPr>
        </p:nvSpPr>
        <p:spPr>
          <a:xfrm>
            <a:off x="838199" y="365125"/>
            <a:ext cx="11234196"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dirty="0">
                <a:latin typeface="Arial"/>
                <a:ea typeface="Arial"/>
                <a:cs typeface="Arial"/>
                <a:sym typeface="Arial"/>
              </a:rPr>
              <a:t>How to run the RL simulation?</a:t>
            </a:r>
            <a:endParaRPr dirty="0">
              <a:latin typeface="Arial"/>
              <a:ea typeface="Arial"/>
              <a:cs typeface="Arial"/>
              <a:sym typeface="Arial"/>
            </a:endParaRPr>
          </a:p>
        </p:txBody>
      </p:sp>
      <p:sp>
        <p:nvSpPr>
          <p:cNvPr id="301" name="Google Shape;301;p42"/>
          <p:cNvSpPr txBox="1">
            <a:spLocks noGrp="1"/>
          </p:cNvSpPr>
          <p:nvPr>
            <p:ph type="body" idx="1"/>
          </p:nvPr>
        </p:nvSpPr>
        <p:spPr>
          <a:xfrm>
            <a:off x="957900" y="1671448"/>
            <a:ext cx="9759261" cy="4947900"/>
          </a:xfrm>
          <a:prstGeom prst="rect">
            <a:avLst/>
          </a:prstGeom>
          <a:noFill/>
          <a:ln>
            <a:noFill/>
          </a:ln>
        </p:spPr>
        <p:txBody>
          <a:bodyPr spcFirstLastPara="1" wrap="square" lIns="91425" tIns="45700" rIns="91425" bIns="45700" anchor="t" anchorCtr="0">
            <a:noAutofit/>
          </a:bodyPr>
          <a:lstStyle/>
          <a:p>
            <a:pPr marL="228600" lvl="0" indent="-228600" algn="l" rtl="0">
              <a:lnSpc>
                <a:spcPct val="100000"/>
              </a:lnSpc>
              <a:spcBef>
                <a:spcPts val="0"/>
              </a:spcBef>
              <a:spcAft>
                <a:spcPts val="0"/>
              </a:spcAft>
              <a:buClr>
                <a:schemeClr val="dk1"/>
              </a:buClr>
              <a:buSzPts val="1600"/>
              <a:buChar char="•"/>
            </a:pPr>
            <a:r>
              <a:rPr lang="en-US" sz="1400" dirty="0">
                <a:latin typeface="Arial"/>
                <a:ea typeface="Arial"/>
                <a:cs typeface="Arial"/>
                <a:sym typeface="Arial"/>
              </a:rPr>
              <a:t>Download the project from </a:t>
            </a:r>
            <a:r>
              <a:rPr lang="en-US" sz="1400" dirty="0" err="1">
                <a:latin typeface="Arial"/>
                <a:ea typeface="Arial"/>
                <a:cs typeface="Arial"/>
                <a:sym typeface="Arial"/>
              </a:rPr>
              <a:t>Github</a:t>
            </a:r>
            <a:r>
              <a:rPr lang="en-US" sz="1400" dirty="0">
                <a:latin typeface="Arial"/>
                <a:ea typeface="Arial"/>
                <a:cs typeface="Arial"/>
                <a:sym typeface="Arial"/>
              </a:rPr>
              <a:t> link provided in </a:t>
            </a:r>
            <a:r>
              <a:rPr lang="en-US" sz="1400" dirty="0">
                <a:latin typeface="Arial"/>
                <a:ea typeface="Arial"/>
                <a:cs typeface="Arial"/>
                <a:sym typeface="Arial"/>
                <a:hlinkClick r:id="rId3" action="ppaction://hlinksldjump"/>
              </a:rPr>
              <a:t>slide 1</a:t>
            </a:r>
            <a:r>
              <a:rPr lang="en-US" sz="1400" dirty="0">
                <a:latin typeface="Arial"/>
                <a:ea typeface="Arial"/>
                <a:cs typeface="Arial"/>
                <a:sym typeface="Arial"/>
              </a:rPr>
              <a:t>.</a:t>
            </a:r>
            <a:endParaRPr sz="1400" dirty="0"/>
          </a:p>
          <a:p>
            <a:pPr marL="228600" lvl="0" indent="-228600" algn="l" rtl="0">
              <a:lnSpc>
                <a:spcPct val="100000"/>
              </a:lnSpc>
              <a:spcBef>
                <a:spcPts val="600"/>
              </a:spcBef>
              <a:spcAft>
                <a:spcPts val="0"/>
              </a:spcAft>
              <a:buClr>
                <a:schemeClr val="dk1"/>
              </a:buClr>
              <a:buSzPts val="1600"/>
              <a:buChar char="•"/>
            </a:pPr>
            <a:r>
              <a:rPr lang="en-US" sz="1400" dirty="0">
                <a:latin typeface="Arial"/>
                <a:ea typeface="Arial"/>
                <a:cs typeface="Arial"/>
                <a:sym typeface="Arial"/>
              </a:rPr>
              <a:t>Follow the instructions provided in the following link to setup the project in NetSim</a:t>
            </a:r>
            <a:endParaRPr sz="1400" dirty="0"/>
          </a:p>
          <a:p>
            <a:pPr marL="685800" lvl="1" indent="-228600" algn="l" rtl="0">
              <a:lnSpc>
                <a:spcPct val="100000"/>
              </a:lnSpc>
              <a:spcBef>
                <a:spcPts val="600"/>
              </a:spcBef>
              <a:spcAft>
                <a:spcPts val="0"/>
              </a:spcAft>
              <a:buClr>
                <a:schemeClr val="dk1"/>
              </a:buClr>
              <a:buSzPts val="1600"/>
              <a:buChar char="•"/>
            </a:pPr>
            <a:r>
              <a:rPr lang="en-US" sz="1400" u="sng" dirty="0">
                <a:solidFill>
                  <a:schemeClr val="hlink"/>
                </a:solidFill>
                <a:latin typeface="Arial"/>
                <a:ea typeface="Arial"/>
                <a:cs typeface="Arial"/>
                <a:sym typeface="Arial"/>
                <a:hlinkClick r:id="rId4"/>
              </a:rPr>
              <a:t>https://support.tetcos.com/support/solutions/articles/14000128666-downloading-and-setting-up-netsim-file-exchange-projects</a:t>
            </a:r>
            <a:endParaRPr sz="1400" dirty="0"/>
          </a:p>
          <a:p>
            <a:pPr marL="228600" lvl="0" indent="-228600" algn="l" rtl="0">
              <a:lnSpc>
                <a:spcPct val="100000"/>
              </a:lnSpc>
              <a:spcBef>
                <a:spcPts val="600"/>
              </a:spcBef>
              <a:spcAft>
                <a:spcPts val="0"/>
              </a:spcAft>
              <a:buClr>
                <a:schemeClr val="dk1"/>
              </a:buClr>
              <a:buSzPts val="1600"/>
              <a:buChar char="•"/>
            </a:pPr>
            <a:r>
              <a:rPr lang="en-US" sz="1400" dirty="0">
                <a:latin typeface="Arial"/>
                <a:ea typeface="Arial"/>
                <a:cs typeface="Arial"/>
                <a:sym typeface="Arial"/>
              </a:rPr>
              <a:t>For the RL simulation, we first need to run NetSim usin</a:t>
            </a:r>
            <a:r>
              <a:rPr lang="en-US" sz="1400" dirty="0"/>
              <a:t>g the command line interface(CLI)</a:t>
            </a:r>
            <a:endParaRPr sz="1400" dirty="0">
              <a:latin typeface="Arial"/>
              <a:ea typeface="Arial"/>
              <a:cs typeface="Arial"/>
              <a:sym typeface="Arial"/>
            </a:endParaRPr>
          </a:p>
          <a:p>
            <a:pPr marL="228600" lvl="0" indent="-228600" algn="l" rtl="0">
              <a:lnSpc>
                <a:spcPct val="100000"/>
              </a:lnSpc>
              <a:spcBef>
                <a:spcPts val="600"/>
              </a:spcBef>
              <a:spcAft>
                <a:spcPts val="0"/>
              </a:spcAft>
              <a:buClr>
                <a:schemeClr val="dk1"/>
              </a:buClr>
              <a:buSzPts val="1600"/>
              <a:buChar char="•"/>
            </a:pPr>
            <a:r>
              <a:rPr lang="en-US" sz="1400" dirty="0"/>
              <a:t>Open the Run menu with Windows Key + R, then type "cmd." Press "Enter" to open Command Prompt</a:t>
            </a:r>
            <a:endParaRPr sz="1400" dirty="0"/>
          </a:p>
          <a:p>
            <a:pPr marL="228600" lvl="0" indent="-228600" algn="l" rtl="0">
              <a:lnSpc>
                <a:spcPct val="100000"/>
              </a:lnSpc>
              <a:spcBef>
                <a:spcPts val="600"/>
              </a:spcBef>
              <a:spcAft>
                <a:spcPts val="0"/>
              </a:spcAft>
              <a:buClr>
                <a:schemeClr val="dk1"/>
              </a:buClr>
              <a:buSzPts val="1600"/>
              <a:buChar char="•"/>
            </a:pPr>
            <a:r>
              <a:rPr lang="en-US" sz="1400" dirty="0"/>
              <a:t>Note the Experiment path. Experiment path is the current workspace location of the NetSim that you want to run. The default path will be something like </a:t>
            </a:r>
            <a:r>
              <a:rPr lang="en-US" sz="1400" i="1" dirty="0"/>
              <a:t>"</a:t>
            </a:r>
            <a:r>
              <a:rPr lang="en-US" sz="1400" b="1" i="1" dirty="0"/>
              <a:t>C:\Users\PC\Documents\NetSim\Workspaces\&lt;experiment folder&gt;</a:t>
            </a:r>
            <a:r>
              <a:rPr lang="en-US" sz="1400" dirty="0"/>
              <a:t>" for 64-bit.</a:t>
            </a:r>
            <a:endParaRPr sz="1400" dirty="0"/>
          </a:p>
          <a:p>
            <a:pPr marL="228600" lvl="0" indent="-228600" algn="l" rtl="0">
              <a:lnSpc>
                <a:spcPct val="100000"/>
              </a:lnSpc>
              <a:spcBef>
                <a:spcPts val="600"/>
              </a:spcBef>
              <a:spcAft>
                <a:spcPts val="0"/>
              </a:spcAft>
              <a:buClr>
                <a:schemeClr val="dk1"/>
              </a:buClr>
              <a:buSzPts val="1600"/>
              <a:buChar char="•"/>
            </a:pPr>
            <a:r>
              <a:rPr lang="en-US" sz="1400" dirty="0"/>
              <a:t>Change the directory to the application path using the following command, below is an example command 	                    </a:t>
            </a:r>
            <a:r>
              <a:rPr lang="en-US" sz="1400" b="1" dirty="0"/>
              <a:t>&gt;cd \&lt;app path&gt; </a:t>
            </a:r>
            <a:endParaRPr sz="1400" b="1" dirty="0"/>
          </a:p>
          <a:p>
            <a:pPr marL="0" lvl="0" indent="0" algn="l" rtl="0">
              <a:lnSpc>
                <a:spcPct val="100000"/>
              </a:lnSpc>
              <a:spcBef>
                <a:spcPts val="600"/>
              </a:spcBef>
              <a:spcAft>
                <a:spcPts val="0"/>
              </a:spcAft>
              <a:buNone/>
            </a:pPr>
            <a:endParaRPr sz="1400" b="1" dirty="0"/>
          </a:p>
          <a:p>
            <a:pPr marL="0" lvl="0" indent="0" algn="l" rtl="0">
              <a:lnSpc>
                <a:spcPct val="100000"/>
              </a:lnSpc>
              <a:spcBef>
                <a:spcPts val="600"/>
              </a:spcBef>
              <a:spcAft>
                <a:spcPts val="0"/>
              </a:spcAft>
              <a:buNone/>
            </a:pPr>
            <a:endParaRPr sz="1400" b="1" dirty="0"/>
          </a:p>
          <a:p>
            <a:pPr marL="0" lvl="0" indent="0" algn="l" rtl="0">
              <a:lnSpc>
                <a:spcPct val="100000"/>
              </a:lnSpc>
              <a:spcBef>
                <a:spcPts val="600"/>
              </a:spcBef>
              <a:spcAft>
                <a:spcPts val="0"/>
              </a:spcAft>
              <a:buNone/>
            </a:pPr>
            <a:endParaRPr sz="1400" b="1" dirty="0"/>
          </a:p>
          <a:p>
            <a:pPr marL="228600" lvl="0" indent="0" algn="l" rtl="0">
              <a:lnSpc>
                <a:spcPct val="100000"/>
              </a:lnSpc>
              <a:spcBef>
                <a:spcPts val="600"/>
              </a:spcBef>
              <a:spcAft>
                <a:spcPts val="0"/>
              </a:spcAft>
              <a:buNone/>
            </a:pPr>
            <a:endParaRPr sz="1400" b="1" dirty="0"/>
          </a:p>
          <a:p>
            <a:pPr marL="0" lvl="0" indent="0" algn="l" rtl="0">
              <a:lnSpc>
                <a:spcPct val="100000"/>
              </a:lnSpc>
              <a:spcBef>
                <a:spcPts val="600"/>
              </a:spcBef>
              <a:spcAft>
                <a:spcPts val="0"/>
              </a:spcAft>
              <a:buClr>
                <a:schemeClr val="dk1"/>
              </a:buClr>
              <a:buSzPts val="1600"/>
              <a:buFont typeface="Arial"/>
              <a:buNone/>
            </a:pPr>
            <a:endParaRPr sz="1400" dirty="0"/>
          </a:p>
          <a:p>
            <a:pPr marL="0" lvl="0" indent="0" algn="l" rtl="0">
              <a:lnSpc>
                <a:spcPct val="100000"/>
              </a:lnSpc>
              <a:spcBef>
                <a:spcPts val="600"/>
              </a:spcBef>
              <a:spcAft>
                <a:spcPts val="0"/>
              </a:spcAft>
              <a:buClr>
                <a:schemeClr val="dk1"/>
              </a:buClr>
              <a:buSzPts val="1600"/>
              <a:buFont typeface="Arial"/>
              <a:buNone/>
            </a:pPr>
            <a:endParaRPr sz="1400" b="1" dirty="0"/>
          </a:p>
          <a:p>
            <a:pPr marL="0" lvl="0" indent="0" algn="l" rtl="0">
              <a:lnSpc>
                <a:spcPct val="100000"/>
              </a:lnSpc>
              <a:spcBef>
                <a:spcPts val="600"/>
              </a:spcBef>
              <a:spcAft>
                <a:spcPts val="0"/>
              </a:spcAft>
              <a:buNone/>
            </a:pPr>
            <a:endParaRPr sz="1400" b="1" dirty="0"/>
          </a:p>
          <a:p>
            <a:pPr marL="228600" lvl="0" indent="-127000" algn="l" rtl="0">
              <a:lnSpc>
                <a:spcPct val="100000"/>
              </a:lnSpc>
              <a:spcBef>
                <a:spcPts val="600"/>
              </a:spcBef>
              <a:spcAft>
                <a:spcPts val="0"/>
              </a:spcAft>
              <a:buClr>
                <a:schemeClr val="dk1"/>
              </a:buClr>
              <a:buSzPts val="1600"/>
              <a:buNone/>
            </a:pPr>
            <a:endParaRPr sz="1400" dirty="0"/>
          </a:p>
        </p:txBody>
      </p:sp>
      <p:sp>
        <p:nvSpPr>
          <p:cNvPr id="302" name="Google Shape;302;p42"/>
          <p:cNvSpPr txBox="1">
            <a:spLocks noGrp="1"/>
          </p:cNvSpPr>
          <p:nvPr>
            <p:ph type="sldNum" idx="12"/>
          </p:nvPr>
        </p:nvSpPr>
        <p:spPr>
          <a:xfrm>
            <a:off x="11004885" y="6356350"/>
            <a:ext cx="1054768"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000" b="0" i="0" u="none" strike="noStrike" cap="none">
                <a:solidFill>
                  <a:srgbClr val="888888"/>
                </a:solidFill>
                <a:latin typeface="+mj-lt"/>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13</a:t>
            </a:fld>
            <a:endParaRPr/>
          </a:p>
        </p:txBody>
      </p:sp>
      <p:pic>
        <p:nvPicPr>
          <p:cNvPr id="303" name="Google Shape;303;p42"/>
          <p:cNvPicPr preferRelativeResize="0"/>
          <p:nvPr/>
        </p:nvPicPr>
        <p:blipFill rotWithShape="1">
          <a:blip r:embed="rId5">
            <a:alphaModFix/>
          </a:blip>
          <a:srcRect/>
          <a:stretch/>
        </p:blipFill>
        <p:spPr>
          <a:xfrm>
            <a:off x="2348280" y="4775006"/>
            <a:ext cx="6669530" cy="100276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3"/>
          <p:cNvSpPr txBox="1">
            <a:spLocks noGrp="1"/>
          </p:cNvSpPr>
          <p:nvPr>
            <p:ph type="sldNum" idx="12"/>
          </p:nvPr>
        </p:nvSpPr>
        <p:spPr>
          <a:xfrm>
            <a:off x="11004885" y="6356350"/>
            <a:ext cx="1054768"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000" b="0" i="0" u="none" strike="noStrike" cap="none">
                <a:solidFill>
                  <a:srgbClr val="888888"/>
                </a:solidFill>
                <a:latin typeface="+mj-lt"/>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14</a:t>
            </a:fld>
            <a:endParaRPr/>
          </a:p>
        </p:txBody>
      </p:sp>
      <p:sp>
        <p:nvSpPr>
          <p:cNvPr id="310" name="Google Shape;310;p43"/>
          <p:cNvSpPr txBox="1"/>
          <p:nvPr/>
        </p:nvSpPr>
        <p:spPr>
          <a:xfrm>
            <a:off x="874488" y="1319264"/>
            <a:ext cx="11107372" cy="5436393"/>
          </a:xfrm>
          <a:prstGeom prst="rect">
            <a:avLst/>
          </a:prstGeom>
          <a:no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Clr>
                <a:schemeClr val="dk1"/>
              </a:buClr>
              <a:buSzPts val="1600"/>
              <a:buFont typeface="Arial"/>
              <a:buChar char="•"/>
            </a:pPr>
            <a:r>
              <a:rPr lang="en-US" sz="1600" dirty="0">
                <a:latin typeface="Arial" panose="020B0604020202020204" pitchFamily="34" charset="0"/>
                <a:cs typeface="Arial" panose="020B0604020202020204" pitchFamily="34" charset="0"/>
              </a:rPr>
              <a:t>Update the </a:t>
            </a:r>
            <a:r>
              <a:rPr lang="en-US" sz="1600" b="1" dirty="0">
                <a:latin typeface="Arial" panose="020B0604020202020204" pitchFamily="34" charset="0"/>
                <a:cs typeface="Arial" panose="020B0604020202020204" pitchFamily="34" charset="0"/>
              </a:rPr>
              <a:t>iopath</a:t>
            </a:r>
            <a:r>
              <a:rPr lang="en-US"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apppath</a:t>
            </a:r>
            <a:r>
              <a:rPr lang="en-US" sz="1600" dirty="0">
                <a:latin typeface="Arial" panose="020B0604020202020204" pitchFamily="34" charset="0"/>
                <a:cs typeface="Arial" panose="020B0604020202020204" pitchFamily="34" charset="0"/>
              </a:rPr>
              <a:t>, and license path or server IP address in the auto_simulate.py script:</a:t>
            </a:r>
          </a:p>
          <a:p>
            <a:pPr marL="228600" marR="0" lvl="0" indent="-228600" algn="l" rtl="0">
              <a:lnSpc>
                <a:spcPct val="100000"/>
              </a:lnSpc>
              <a:spcBef>
                <a:spcPts val="0"/>
              </a:spcBef>
              <a:spcAft>
                <a:spcPts val="0"/>
              </a:spcAft>
              <a:buClr>
                <a:schemeClr val="dk1"/>
              </a:buClr>
              <a:buSzPts val="1600"/>
              <a:buFont typeface="Arial"/>
              <a:buChar char="•"/>
            </a:pPr>
            <a:endParaRPr lang="en-US" sz="1600" dirty="0">
              <a:latin typeface="Arial" panose="020B0604020202020204" pitchFamily="34" charset="0"/>
              <a:cs typeface="Arial" panose="020B0604020202020204" pitchFamily="34" charset="0"/>
            </a:endParaRPr>
          </a:p>
          <a:p>
            <a:pPr marL="685800" lvl="1" indent="-228600">
              <a:buClr>
                <a:schemeClr val="dk1"/>
              </a:buClr>
              <a:buSzPts val="1600"/>
              <a:buFont typeface="Arial"/>
              <a:buChar char="•"/>
            </a:pPr>
            <a:r>
              <a:rPr lang="en-US" sz="1600" b="1" dirty="0">
                <a:latin typeface="Arial" panose="020B0604020202020204" pitchFamily="34" charset="0"/>
                <a:cs typeface="Arial" panose="020B0604020202020204" pitchFamily="34" charset="0"/>
              </a:rPr>
              <a:t>iopath</a:t>
            </a:r>
            <a:r>
              <a:rPr lang="en-US" sz="1600" dirty="0">
                <a:latin typeface="Arial" panose="020B0604020202020204" pitchFamily="34" charset="0"/>
                <a:cs typeface="Arial" panose="020B0604020202020204" pitchFamily="34" charset="0"/>
              </a:rPr>
              <a:t>: Set this to the path of the current scenario, e.g., Max_throughput_delay_scheduling.</a:t>
            </a:r>
          </a:p>
          <a:p>
            <a:pPr marL="685800" lvl="1" indent="-228600">
              <a:buClr>
                <a:schemeClr val="dk1"/>
              </a:buClr>
              <a:buSzPts val="1600"/>
              <a:buFont typeface="Arial"/>
              <a:buChar char="•"/>
            </a:pPr>
            <a:r>
              <a:rPr lang="en-US" sz="1600" dirty="0">
                <a:latin typeface="Arial" panose="020B0604020202020204" pitchFamily="34" charset="0"/>
                <a:cs typeface="Arial" panose="020B0604020202020204" pitchFamily="34" charset="0"/>
              </a:rPr>
              <a:t>The </a:t>
            </a:r>
            <a:r>
              <a:rPr lang="en-US" sz="1600" b="1" dirty="0">
                <a:latin typeface="Arial" panose="020B0604020202020204" pitchFamily="34" charset="0"/>
                <a:cs typeface="Arial" panose="020B0604020202020204" pitchFamily="34" charset="0"/>
              </a:rPr>
              <a:t>License</a:t>
            </a:r>
            <a:r>
              <a:rPr lang="en-US" sz="1600" dirty="0">
                <a:latin typeface="Arial" panose="020B0604020202020204" pitchFamily="34" charset="0"/>
                <a:cs typeface="Arial" panose="020B0604020202020204" pitchFamily="34" charset="0"/>
              </a:rPr>
              <a:t> should be configured to either:</a:t>
            </a:r>
          </a:p>
          <a:p>
            <a:pPr lvl="2">
              <a:buClr>
                <a:schemeClr val="dk1"/>
              </a:buClr>
              <a:buSzPts val="1600"/>
            </a:pPr>
            <a:r>
              <a:rPr lang="en-US" sz="1600" dirty="0">
                <a:latin typeface="Arial" panose="020B0604020202020204" pitchFamily="34" charset="0"/>
                <a:cs typeface="Arial" panose="020B0604020202020204" pitchFamily="34" charset="0"/>
              </a:rPr>
              <a:t>1. The IP address of the system hosting the NetSim license server, or</a:t>
            </a:r>
          </a:p>
          <a:p>
            <a:pPr lvl="2">
              <a:buClr>
                <a:schemeClr val="dk1"/>
              </a:buClr>
              <a:buSzPts val="1600"/>
            </a:pPr>
            <a:r>
              <a:rPr lang="en-US" sz="1600" dirty="0">
                <a:latin typeface="Arial" panose="020B0604020202020204" pitchFamily="34" charset="0"/>
                <a:cs typeface="Arial" panose="020B0604020202020204" pitchFamily="34" charset="0"/>
              </a:rPr>
              <a:t>2. The path to the license file (ensure to uncomment the section for the license file). apppath: Set this to the bin_x64 folder of the workspace where NetSimCore.exe is located.</a:t>
            </a:r>
          </a:p>
          <a:p>
            <a:pPr marL="228600" marR="0" lvl="0" indent="-228600" algn="l" rtl="0">
              <a:lnSpc>
                <a:spcPct val="100000"/>
              </a:lnSpc>
              <a:spcBef>
                <a:spcPts val="0"/>
              </a:spcBef>
              <a:spcAft>
                <a:spcPts val="0"/>
              </a:spcAft>
              <a:buClr>
                <a:schemeClr val="dk1"/>
              </a:buClr>
              <a:buSzPts val="1600"/>
              <a:buFont typeface="Arial"/>
              <a:buChar char="•"/>
            </a:pPr>
            <a:endParaRPr lang="en-US" sz="1600" dirty="0">
              <a:latin typeface="Arial" panose="020B0604020202020204" pitchFamily="34" charset="0"/>
              <a:cs typeface="Arial" panose="020B0604020202020204" pitchFamily="34" charset="0"/>
            </a:endParaRPr>
          </a:p>
          <a:p>
            <a:pPr marL="228600" marR="0" lvl="0" indent="-228600" algn="l" rtl="0">
              <a:lnSpc>
                <a:spcPct val="100000"/>
              </a:lnSpc>
              <a:spcBef>
                <a:spcPts val="0"/>
              </a:spcBef>
              <a:spcAft>
                <a:spcPts val="0"/>
              </a:spcAft>
              <a:buClr>
                <a:schemeClr val="dk1"/>
              </a:buClr>
              <a:buSzPts val="1600"/>
              <a:buFont typeface="Arial"/>
              <a:buChar char="•"/>
            </a:pPr>
            <a:r>
              <a:rPr lang="en-US" sz="1600" dirty="0">
                <a:latin typeface="Arial" panose="020B0604020202020204" pitchFamily="34" charset="0"/>
                <a:cs typeface="Arial" panose="020B0604020202020204" pitchFamily="34" charset="0"/>
              </a:rPr>
              <a:t>Ensure that all necessary files and the Python script are in the experiment folder where configuration.netsim is present.</a:t>
            </a:r>
          </a:p>
          <a:p>
            <a:pPr marL="228600" marR="0" lvl="0" indent="-228600" algn="l" rtl="0">
              <a:lnSpc>
                <a:spcPct val="100000"/>
              </a:lnSpc>
              <a:spcBef>
                <a:spcPts val="0"/>
              </a:spcBef>
              <a:spcAft>
                <a:spcPts val="0"/>
              </a:spcAft>
              <a:buClr>
                <a:schemeClr val="dk1"/>
              </a:buClr>
              <a:buSzPts val="1600"/>
              <a:buFont typeface="Arial"/>
              <a:buChar char="•"/>
            </a:pPr>
            <a:endParaRPr lang="en-US" sz="1600" dirty="0">
              <a:latin typeface="Arial" panose="020B0604020202020204" pitchFamily="34" charset="0"/>
              <a:cs typeface="Arial" panose="020B0604020202020204" pitchFamily="34" charset="0"/>
            </a:endParaRPr>
          </a:p>
          <a:p>
            <a:pPr marL="228600" marR="0" lvl="0" indent="-228600" algn="l" rtl="0">
              <a:lnSpc>
                <a:spcPct val="100000"/>
              </a:lnSpc>
              <a:spcBef>
                <a:spcPts val="0"/>
              </a:spcBef>
              <a:spcAft>
                <a:spcPts val="0"/>
              </a:spcAft>
              <a:buClr>
                <a:schemeClr val="dk1"/>
              </a:buClr>
              <a:buSzPts val="1600"/>
              <a:buFont typeface="Arial"/>
              <a:buChar char="•"/>
            </a:pPr>
            <a:r>
              <a:rPr lang="en-US" sz="1600" dirty="0">
                <a:latin typeface="Arial" panose="020B0604020202020204" pitchFamily="34" charset="0"/>
                <a:cs typeface="Arial" panose="020B0604020202020204" pitchFamily="34" charset="0"/>
              </a:rPr>
              <a:t>Backup the configuration.netsim file. Save a copy as input.xml for continuous updates with seed values.</a:t>
            </a:r>
          </a:p>
          <a:p>
            <a:pPr marL="228600" marR="0" lvl="0" indent="-228600" algn="l" rtl="0">
              <a:lnSpc>
                <a:spcPct val="100000"/>
              </a:lnSpc>
              <a:spcBef>
                <a:spcPts val="0"/>
              </a:spcBef>
              <a:spcAft>
                <a:spcPts val="0"/>
              </a:spcAft>
              <a:buClr>
                <a:schemeClr val="dk1"/>
              </a:buClr>
              <a:buSzPts val="1600"/>
              <a:buFont typeface="Arial"/>
              <a:buChar char="•"/>
            </a:pPr>
            <a:endParaRPr lang="en-US" sz="1600" dirty="0">
              <a:latin typeface="Arial" panose="020B0604020202020204" pitchFamily="34" charset="0"/>
              <a:cs typeface="Arial" panose="020B0604020202020204" pitchFamily="34" charset="0"/>
            </a:endParaRPr>
          </a:p>
          <a:p>
            <a:pPr marL="228600" marR="0" lvl="0" indent="-228600" algn="l" rtl="0">
              <a:lnSpc>
                <a:spcPct val="100000"/>
              </a:lnSpc>
              <a:spcBef>
                <a:spcPts val="0"/>
              </a:spcBef>
              <a:spcAft>
                <a:spcPts val="0"/>
              </a:spcAft>
              <a:buClr>
                <a:schemeClr val="dk1"/>
              </a:buClr>
              <a:buSzPts val="1600"/>
              <a:buFont typeface="Arial"/>
              <a:buChar char="•"/>
            </a:pPr>
            <a:r>
              <a:rPr lang="en-US" sz="1600" dirty="0">
                <a:latin typeface="Arial" panose="020B0604020202020204" pitchFamily="34" charset="0"/>
                <a:cs typeface="Arial" panose="020B0604020202020204" pitchFamily="34" charset="0"/>
              </a:rPr>
              <a:t>Run the auto_simulate.py script.</a:t>
            </a:r>
          </a:p>
          <a:p>
            <a:pPr marL="228600" marR="0" lvl="0" indent="-228600" algn="l" rtl="0">
              <a:lnSpc>
                <a:spcPct val="100000"/>
              </a:lnSpc>
              <a:spcBef>
                <a:spcPts val="0"/>
              </a:spcBef>
              <a:spcAft>
                <a:spcPts val="0"/>
              </a:spcAft>
              <a:buClr>
                <a:schemeClr val="dk1"/>
              </a:buClr>
              <a:buSzPts val="1600"/>
              <a:buFont typeface="Arial"/>
              <a:buChar char="•"/>
            </a:pPr>
            <a:endParaRPr lang="en-US" sz="1600" dirty="0">
              <a:latin typeface="Arial" panose="020B0604020202020204" pitchFamily="34" charset="0"/>
              <a:cs typeface="Arial" panose="020B0604020202020204" pitchFamily="34" charset="0"/>
            </a:endParaRPr>
          </a:p>
          <a:p>
            <a:pPr marL="228600" marR="0" lvl="0" indent="-228600" algn="l" rtl="0">
              <a:lnSpc>
                <a:spcPct val="100000"/>
              </a:lnSpc>
              <a:spcBef>
                <a:spcPts val="0"/>
              </a:spcBef>
              <a:spcAft>
                <a:spcPts val="0"/>
              </a:spcAft>
              <a:buClr>
                <a:schemeClr val="dk1"/>
              </a:buClr>
              <a:buSzPts val="1600"/>
              <a:buFont typeface="Arial"/>
              <a:buChar char="•"/>
            </a:pPr>
            <a:r>
              <a:rPr lang="en-US" sz="1600" dirty="0">
                <a:latin typeface="Arial" panose="020B0604020202020204" pitchFamily="34" charset="0"/>
                <a:cs typeface="Arial" panose="020B0604020202020204" pitchFamily="34" charset="0"/>
              </a:rPr>
              <a:t>Open a new command prompt window. Change the directory to where the Python file and requirements.txt are located.</a:t>
            </a:r>
          </a:p>
          <a:p>
            <a:pPr marL="228600" marR="0" lvl="0" indent="-228600" algn="l" rtl="0">
              <a:lnSpc>
                <a:spcPct val="100000"/>
              </a:lnSpc>
              <a:spcBef>
                <a:spcPts val="0"/>
              </a:spcBef>
              <a:spcAft>
                <a:spcPts val="0"/>
              </a:spcAft>
              <a:buClr>
                <a:schemeClr val="dk1"/>
              </a:buClr>
              <a:buSzPts val="1600"/>
              <a:buFont typeface="Arial"/>
              <a:buChar char="•"/>
            </a:pPr>
            <a:endParaRPr lang="en-US" sz="1600" dirty="0">
              <a:latin typeface="Arial" panose="020B0604020202020204" pitchFamily="34" charset="0"/>
              <a:cs typeface="Arial" panose="020B0604020202020204" pitchFamily="34" charset="0"/>
            </a:endParaRPr>
          </a:p>
          <a:p>
            <a:pPr marL="228600" marR="0" lvl="0" indent="-228600" algn="l" rtl="0">
              <a:lnSpc>
                <a:spcPct val="100000"/>
              </a:lnSpc>
              <a:spcBef>
                <a:spcPts val="0"/>
              </a:spcBef>
              <a:spcAft>
                <a:spcPts val="0"/>
              </a:spcAft>
              <a:buClr>
                <a:schemeClr val="dk1"/>
              </a:buClr>
              <a:buSzPts val="1600"/>
              <a:buFont typeface="Arial"/>
              <a:buChar char="•"/>
            </a:pPr>
            <a:r>
              <a:rPr lang="en-US" sz="1600" dirty="0">
                <a:latin typeface="Arial" panose="020B0604020202020204" pitchFamily="34" charset="0"/>
                <a:cs typeface="Arial" panose="020B0604020202020204" pitchFamily="34" charset="0"/>
              </a:rPr>
              <a:t>To run Tabular Q Learning:</a:t>
            </a:r>
          </a:p>
          <a:p>
            <a:pPr marL="685800" lvl="1" indent="-228600">
              <a:buClr>
                <a:schemeClr val="dk1"/>
              </a:buClr>
              <a:buSzPts val="1600"/>
              <a:buFont typeface="Arial"/>
              <a:buChar char="•"/>
            </a:pPr>
            <a:r>
              <a:rPr lang="en-US" sz="1600" dirty="0">
                <a:latin typeface="Arial" panose="020B0604020202020204" pitchFamily="34" charset="0"/>
                <a:cs typeface="Arial" panose="020B0604020202020204" pitchFamily="34" charset="0"/>
              </a:rPr>
              <a:t>Type python &lt;filename&gt;, where &lt;filename&gt; is </a:t>
            </a:r>
            <a:r>
              <a:rPr lang="en-US" sz="1600" dirty="0" err="1">
                <a:latin typeface="Arial" panose="020B0604020202020204" pitchFamily="34" charset="0"/>
                <a:cs typeface="Arial" panose="020B0604020202020204" pitchFamily="34" charset="0"/>
              </a:rPr>
              <a:t>RL_delay_scheduling</a:t>
            </a:r>
            <a:r>
              <a:rPr lang="en-US" sz="1600" dirty="0">
                <a:latin typeface="Arial" panose="020B0604020202020204" pitchFamily="34" charset="0"/>
                <a:cs typeface="Arial" panose="020B0604020202020204" pitchFamily="34" charset="0"/>
              </a:rPr>
              <a:t>, and press Enter.</a:t>
            </a:r>
          </a:p>
          <a:p>
            <a:pPr marL="685800" lvl="1" indent="-228600">
              <a:buClr>
                <a:schemeClr val="dk1"/>
              </a:buClr>
              <a:buSzPts val="1600"/>
              <a:buFont typeface="Arial"/>
              <a:buChar char="•"/>
            </a:pPr>
            <a:r>
              <a:rPr lang="en-US" sz="1600" dirty="0">
                <a:latin typeface="Arial" panose="020B0604020202020204" pitchFamily="34" charset="0"/>
                <a:cs typeface="Arial" panose="020B0604020202020204" pitchFamily="34" charset="0"/>
              </a:rPr>
              <a:t>The script will prompt for the number of episodes. Enter the default value, 2000, and press Enter to start the simulation.</a:t>
            </a:r>
          </a:p>
        </p:txBody>
      </p:sp>
      <p:sp>
        <p:nvSpPr>
          <p:cNvPr id="312" name="Google Shape;312;p43"/>
          <p:cNvSpPr txBox="1">
            <a:spLocks noGrp="1"/>
          </p:cNvSpPr>
          <p:nvPr>
            <p:ph type="title"/>
          </p:nvPr>
        </p:nvSpPr>
        <p:spPr>
          <a:xfrm>
            <a:off x="747664" y="102343"/>
            <a:ext cx="11234196"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dirty="0">
                <a:latin typeface="Arial"/>
                <a:ea typeface="Arial"/>
                <a:cs typeface="Arial"/>
                <a:sym typeface="Arial"/>
              </a:rPr>
              <a:t>How to run the RL simulation ?</a:t>
            </a:r>
            <a:endParaRPr dirty="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0705C-F56B-454B-4981-36324B8A5046}"/>
              </a:ext>
            </a:extLst>
          </p:cNvPr>
          <p:cNvSpPr>
            <a:spLocks noGrp="1"/>
          </p:cNvSpPr>
          <p:nvPr>
            <p:ph type="title"/>
          </p:nvPr>
        </p:nvSpPr>
        <p:spPr/>
        <p:txBody>
          <a:bodyPr/>
          <a:lstStyle/>
          <a:p>
            <a:r>
              <a:rPr lang="en-US" dirty="0">
                <a:latin typeface="Arial"/>
                <a:ea typeface="Arial"/>
                <a:cs typeface="Arial"/>
                <a:sym typeface="Arial"/>
              </a:rPr>
              <a:t>How to run the RL simulation ?</a:t>
            </a:r>
            <a:endParaRPr lang="en-IN" dirty="0"/>
          </a:p>
        </p:txBody>
      </p:sp>
      <p:sp>
        <p:nvSpPr>
          <p:cNvPr id="3" name="Content Placeholder 2">
            <a:extLst>
              <a:ext uri="{FF2B5EF4-FFF2-40B4-BE49-F238E27FC236}">
                <a16:creationId xmlns:a16="http://schemas.microsoft.com/office/drawing/2014/main" id="{4F4A4C61-EEA3-1E96-C106-8EA2D937EB49}"/>
              </a:ext>
            </a:extLst>
          </p:cNvPr>
          <p:cNvSpPr>
            <a:spLocks noGrp="1"/>
          </p:cNvSpPr>
          <p:nvPr>
            <p:ph idx="1"/>
          </p:nvPr>
        </p:nvSpPr>
        <p:spPr/>
        <p:txBody>
          <a:bodyPr/>
          <a:lstStyle/>
          <a:p>
            <a:pPr marL="228600" lvl="0" indent="-228600" algn="l" rtl="0">
              <a:lnSpc>
                <a:spcPct val="100000"/>
              </a:lnSpc>
              <a:spcBef>
                <a:spcPts val="0"/>
              </a:spcBef>
              <a:spcAft>
                <a:spcPts val="0"/>
              </a:spcAft>
              <a:buClr>
                <a:schemeClr val="dk1"/>
              </a:buClr>
              <a:buSzPts val="1600"/>
              <a:buChar char="•"/>
            </a:pPr>
            <a:r>
              <a:rPr lang="en-US" sz="1600" dirty="0"/>
              <a:t>To change the number of episodes, we need to make two changes. First, we need to change the input we give to the python script. Second, we need to edit the looping command which we use to run NetSim. Edit the </a:t>
            </a:r>
            <a:r>
              <a:rPr lang="en-US" sz="1600" b="1" dirty="0"/>
              <a:t>&lt;NUM_EPISODES&gt;</a:t>
            </a:r>
            <a:r>
              <a:rPr lang="en-US" sz="1600" dirty="0"/>
              <a:t> variable in the command</a:t>
            </a:r>
          </a:p>
          <a:p>
            <a:pPr marL="228600" lvl="0" indent="-228600" algn="l" rtl="0">
              <a:lnSpc>
                <a:spcPct val="100000"/>
              </a:lnSpc>
              <a:spcBef>
                <a:spcPts val="600"/>
              </a:spcBef>
              <a:spcAft>
                <a:spcPts val="0"/>
              </a:spcAft>
              <a:buClr>
                <a:schemeClr val="dk1"/>
              </a:buClr>
              <a:buSzPts val="1600"/>
              <a:buChar char="•"/>
            </a:pPr>
            <a:r>
              <a:rPr lang="en-US" sz="1600" dirty="0"/>
              <a:t>For Tabular Q Learning:</a:t>
            </a:r>
          </a:p>
          <a:p>
            <a:pPr marL="685800" lvl="1" indent="-228600" algn="l" rtl="0">
              <a:lnSpc>
                <a:spcPct val="100000"/>
              </a:lnSpc>
              <a:spcBef>
                <a:spcPts val="600"/>
              </a:spcBef>
              <a:spcAft>
                <a:spcPts val="0"/>
              </a:spcAft>
              <a:buClr>
                <a:schemeClr val="dk1"/>
              </a:buClr>
              <a:buSzPts val="1370"/>
              <a:buChar char="•"/>
            </a:pPr>
            <a:r>
              <a:rPr lang="en-US" sz="1600" dirty="0"/>
              <a:t>Upon running the simulation, the python script will create two folders, named “plots” and “logs” where it will save the result plots and log files, respectively. These folders will be created in the same working directory as the python script</a:t>
            </a:r>
          </a:p>
          <a:p>
            <a:pPr marL="685800" lvl="1" indent="-228600" algn="l" rtl="0">
              <a:lnSpc>
                <a:spcPct val="100000"/>
              </a:lnSpc>
              <a:spcBef>
                <a:spcPts val="600"/>
              </a:spcBef>
              <a:spcAft>
                <a:spcPts val="0"/>
              </a:spcAft>
              <a:buClr>
                <a:schemeClr val="dk1"/>
              </a:buClr>
              <a:buSzPts val="1370"/>
              <a:buChar char="•"/>
            </a:pPr>
            <a:r>
              <a:rPr lang="en-US" sz="1600" dirty="0"/>
              <a:t>Close the plots after viewing them, to allow them to be saved. </a:t>
            </a:r>
          </a:p>
          <a:p>
            <a:pPr marL="685800" lvl="1" indent="-228600" algn="l" rtl="0">
              <a:lnSpc>
                <a:spcPct val="100000"/>
              </a:lnSpc>
              <a:spcBef>
                <a:spcPts val="600"/>
              </a:spcBef>
              <a:spcAft>
                <a:spcPts val="0"/>
              </a:spcAft>
              <a:buClr>
                <a:schemeClr val="dk1"/>
              </a:buClr>
              <a:buSzPts val="1370"/>
              <a:buChar char="•"/>
            </a:pPr>
            <a:r>
              <a:rPr lang="en-US" sz="1600" dirty="0"/>
              <a:t>In the “logs” folder, all the log files will be saved which can be used for debugging</a:t>
            </a:r>
          </a:p>
          <a:p>
            <a:endParaRPr lang="en-IN" dirty="0"/>
          </a:p>
        </p:txBody>
      </p:sp>
    </p:spTree>
    <p:extLst>
      <p:ext uri="{BB962C8B-B14F-4D97-AF65-F5344CB8AC3E}">
        <p14:creationId xmlns:p14="http://schemas.microsoft.com/office/powerpoint/2010/main" val="1666387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dirty="0">
                <a:latin typeface="Arial"/>
                <a:ea typeface="Arial"/>
                <a:cs typeface="Arial"/>
                <a:sym typeface="Arial"/>
              </a:rPr>
              <a:t>How to run the RL simulation ?</a:t>
            </a:r>
            <a:endParaRPr dirty="0"/>
          </a:p>
        </p:txBody>
      </p:sp>
      <p:sp>
        <p:nvSpPr>
          <p:cNvPr id="318" name="Google Shape;318;p44"/>
          <p:cNvSpPr txBox="1">
            <a:spLocks noGrp="1"/>
          </p:cNvSpPr>
          <p:nvPr>
            <p:ph type="body" idx="1"/>
          </p:nvPr>
        </p:nvSpPr>
        <p:spPr>
          <a:xfrm>
            <a:off x="838200" y="5395912"/>
            <a:ext cx="8353926" cy="1325563"/>
          </a:xfrm>
          <a:prstGeom prst="rect">
            <a:avLst/>
          </a:prstGeom>
          <a:noFill/>
          <a:ln>
            <a:noFill/>
          </a:ln>
        </p:spPr>
        <p:txBody>
          <a:bodyPr spcFirstLastPara="1" wrap="square" lIns="91425" tIns="45700" rIns="91425" bIns="45700" anchor="t" anchorCtr="0">
            <a:noAutofit/>
          </a:bodyPr>
          <a:lstStyle/>
          <a:p>
            <a:pPr>
              <a:lnSpc>
                <a:spcPct val="100000"/>
              </a:lnSpc>
              <a:spcBef>
                <a:spcPts val="600"/>
              </a:spcBef>
              <a:buClr>
                <a:schemeClr val="dk1"/>
              </a:buClr>
              <a:buSzPts val="1370"/>
            </a:pPr>
            <a:r>
              <a:rPr lang="en-US" sz="1600" dirty="0"/>
              <a:t>To modify the Lagrange Multiplier in NetSim:</a:t>
            </a:r>
          </a:p>
          <a:p>
            <a:pPr marL="800100" lvl="1" indent="-342900">
              <a:lnSpc>
                <a:spcPct val="100000"/>
              </a:lnSpc>
              <a:spcBef>
                <a:spcPts val="600"/>
              </a:spcBef>
              <a:buClr>
                <a:schemeClr val="dk1"/>
              </a:buClr>
              <a:buSzPts val="1370"/>
              <a:buAutoNum type="arabicPeriod"/>
            </a:pPr>
            <a:r>
              <a:rPr lang="en-US" sz="1600" dirty="0"/>
              <a:t>Open </a:t>
            </a:r>
            <a:r>
              <a:rPr lang="en-US" sz="1600" b="1" dirty="0"/>
              <a:t>NetSim Source code &gt; LTE_NR Project &gt; </a:t>
            </a:r>
            <a:r>
              <a:rPr lang="en-US" sz="1600" b="1" dirty="0" err="1"/>
              <a:t>LTE_NR.h</a:t>
            </a:r>
            <a:r>
              <a:rPr lang="en-US" sz="1600" dirty="0"/>
              <a:t>.</a:t>
            </a:r>
          </a:p>
          <a:p>
            <a:pPr marL="800100" lvl="1" indent="-342900">
              <a:lnSpc>
                <a:spcPct val="100000"/>
              </a:lnSpc>
              <a:spcBef>
                <a:spcPts val="600"/>
              </a:spcBef>
              <a:buClr>
                <a:schemeClr val="dk1"/>
              </a:buClr>
              <a:buSzPts val="1370"/>
              <a:buAutoNum type="arabicPeriod"/>
            </a:pPr>
            <a:r>
              <a:rPr lang="en-US" sz="1600" dirty="0"/>
              <a:t>Update the </a:t>
            </a:r>
            <a:r>
              <a:rPr lang="en-US" sz="1600" b="1" dirty="0"/>
              <a:t>ETA</a:t>
            </a:r>
            <a:r>
              <a:rPr lang="en-US" sz="1600" dirty="0"/>
              <a:t> value to the desired value (e.g., 0.075, 0.15, 0.30) as needed.</a:t>
            </a:r>
          </a:p>
          <a:p>
            <a:pPr marL="800100" lvl="1" indent="-342900">
              <a:lnSpc>
                <a:spcPct val="100000"/>
              </a:lnSpc>
              <a:spcBef>
                <a:spcPts val="600"/>
              </a:spcBef>
              <a:buClr>
                <a:schemeClr val="dk1"/>
              </a:buClr>
              <a:buSzPts val="1370"/>
              <a:buAutoNum type="arabicPeriod"/>
            </a:pPr>
            <a:r>
              <a:rPr lang="en-US" sz="1600" dirty="0"/>
              <a:t>Rebuild the LTE_NR project then run the RL script and NetSim</a:t>
            </a:r>
          </a:p>
        </p:txBody>
      </p:sp>
      <p:sp>
        <p:nvSpPr>
          <p:cNvPr id="319" name="Google Shape;319;p44"/>
          <p:cNvSpPr txBox="1">
            <a:spLocks noGrp="1"/>
          </p:cNvSpPr>
          <p:nvPr>
            <p:ph type="sldNum" idx="12"/>
          </p:nvPr>
        </p:nvSpPr>
        <p:spPr>
          <a:xfrm>
            <a:off x="11004885" y="6356350"/>
            <a:ext cx="1054768"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000" b="0" i="0" u="none" strike="noStrike" cap="none">
                <a:solidFill>
                  <a:srgbClr val="888888"/>
                </a:solidFill>
                <a:latin typeface="+mj-lt"/>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16</a:t>
            </a:fld>
            <a:endParaRPr/>
          </a:p>
        </p:txBody>
      </p:sp>
      <p:pic>
        <p:nvPicPr>
          <p:cNvPr id="12" name="Picture 11">
            <a:extLst>
              <a:ext uri="{FF2B5EF4-FFF2-40B4-BE49-F238E27FC236}">
                <a16:creationId xmlns:a16="http://schemas.microsoft.com/office/drawing/2014/main" id="{FD3B8941-F89A-D0E7-93A7-74F196DB3D17}"/>
              </a:ext>
            </a:extLst>
          </p:cNvPr>
          <p:cNvPicPr>
            <a:picLocks noChangeAspect="1"/>
          </p:cNvPicPr>
          <p:nvPr/>
        </p:nvPicPr>
        <p:blipFill>
          <a:blip r:embed="rId3"/>
          <a:stretch>
            <a:fillRect/>
          </a:stretch>
        </p:blipFill>
        <p:spPr>
          <a:xfrm>
            <a:off x="2238840" y="1577897"/>
            <a:ext cx="7703607" cy="3466029"/>
          </a:xfrm>
          <a:prstGeom prst="rect">
            <a:avLst/>
          </a:prstGeom>
        </p:spPr>
      </p:pic>
      <p:sp>
        <p:nvSpPr>
          <p:cNvPr id="13" name="Rectangle 12">
            <a:extLst>
              <a:ext uri="{FF2B5EF4-FFF2-40B4-BE49-F238E27FC236}">
                <a16:creationId xmlns:a16="http://schemas.microsoft.com/office/drawing/2014/main" id="{6D32C082-B362-699A-10E1-9BE38342DA3C}"/>
              </a:ext>
            </a:extLst>
          </p:cNvPr>
          <p:cNvSpPr/>
          <p:nvPr/>
        </p:nvSpPr>
        <p:spPr>
          <a:xfrm>
            <a:off x="2989161" y="4610100"/>
            <a:ext cx="994610" cy="18949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2FEFC733-B961-8B29-29DE-D180473176B3}"/>
              </a:ext>
            </a:extLst>
          </p:cNvPr>
          <p:cNvSpPr/>
          <p:nvPr/>
        </p:nvSpPr>
        <p:spPr>
          <a:xfrm>
            <a:off x="8242300" y="2492375"/>
            <a:ext cx="1710860" cy="13970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B7D60-B755-A110-BA9F-A101252C5A0A}"/>
              </a:ext>
            </a:extLst>
          </p:cNvPr>
          <p:cNvSpPr>
            <a:spLocks noGrp="1"/>
          </p:cNvSpPr>
          <p:nvPr>
            <p:ph type="title"/>
          </p:nvPr>
        </p:nvSpPr>
        <p:spPr/>
        <p:txBody>
          <a:bodyPr/>
          <a:lstStyle/>
          <a:p>
            <a:r>
              <a:rPr lang="en-IN" dirty="0"/>
              <a:t>Problem Statement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4BAF5FC-EB2C-70D1-E098-ECCA8622210D}"/>
                  </a:ext>
                </a:extLst>
              </p:cNvPr>
              <p:cNvSpPr>
                <a:spLocks noGrp="1"/>
              </p:cNvSpPr>
              <p:nvPr>
                <p:ph idx="1"/>
              </p:nvPr>
            </p:nvSpPr>
            <p:spPr>
              <a:xfrm>
                <a:off x="838200" y="1461207"/>
                <a:ext cx="6724135" cy="4803775"/>
              </a:xfrm>
            </p:spPr>
            <p:txBody>
              <a:bodyPr>
                <a:normAutofit/>
              </a:bodyPr>
              <a:lstStyle/>
              <a:p>
                <a:pPr algn="just"/>
                <a:r>
                  <a:rPr lang="en-IN" sz="1800" dirty="0"/>
                  <a:t>Delay aware 5G scheduling</a:t>
                </a:r>
              </a:p>
              <a:p>
                <a:pPr lvl="1" algn="just"/>
                <a14:m>
                  <m:oMath xmlns:m="http://schemas.openxmlformats.org/officeDocument/2006/math">
                    <m:r>
                      <a:rPr lang="en-IN" sz="1600" b="0" i="1" smtClean="0">
                        <a:latin typeface="Cambria Math" panose="02040503050406030204" pitchFamily="18" charset="0"/>
                      </a:rPr>
                      <m:t>𝑁</m:t>
                    </m:r>
                  </m:oMath>
                </a14:m>
                <a:r>
                  <a:rPr lang="en-IN" sz="1600" dirty="0"/>
                  <a:t> low latency (delay constrained) UEs, with arrival rates </a:t>
                </a:r>
                <a14:m>
                  <m:oMath xmlns:m="http://schemas.openxmlformats.org/officeDocument/2006/math">
                    <m:sSub>
                      <m:sSubPr>
                        <m:ctrlPr>
                          <a:rPr lang="en-IN" sz="1600" b="0" i="1" smtClean="0">
                            <a:latin typeface="Cambria Math" panose="02040503050406030204" pitchFamily="18" charset="0"/>
                          </a:rPr>
                        </m:ctrlPr>
                      </m:sSubPr>
                      <m:e>
                        <m:r>
                          <a:rPr lang="en-IN" sz="1600" b="0" i="1" smtClean="0">
                            <a:latin typeface="Cambria Math" panose="02040503050406030204" pitchFamily="18" charset="0"/>
                          </a:rPr>
                          <m:t>𝜆</m:t>
                        </m:r>
                      </m:e>
                      <m:sub>
                        <m:r>
                          <a:rPr lang="en-IN" sz="1600" b="0" i="1" smtClean="0">
                            <a:latin typeface="Cambria Math" panose="02040503050406030204" pitchFamily="18" charset="0"/>
                          </a:rPr>
                          <m:t>𝑖</m:t>
                        </m:r>
                      </m:sub>
                    </m:sSub>
                  </m:oMath>
                </a14:m>
                <a:endParaRPr lang="en-IN" sz="1600" dirty="0"/>
              </a:p>
              <a:p>
                <a:pPr lvl="1" algn="just"/>
                <a14:m>
                  <m:oMath xmlns:m="http://schemas.openxmlformats.org/officeDocument/2006/math">
                    <m:r>
                      <a:rPr lang="en-IN" sz="1600" b="0" i="1" smtClean="0">
                        <a:latin typeface="Cambria Math" panose="02040503050406030204" pitchFamily="18" charset="0"/>
                      </a:rPr>
                      <m:t>𝑀</m:t>
                    </m:r>
                  </m:oMath>
                </a14:m>
                <a:r>
                  <a:rPr lang="en-IN" sz="1600" dirty="0"/>
                  <a:t> high throughput (</a:t>
                </a:r>
                <a:r>
                  <a:rPr lang="en-IN" sz="1600" dirty="0" err="1"/>
                  <a:t>eMBB</a:t>
                </a:r>
                <a:r>
                  <a:rPr lang="en-IN" sz="1600" dirty="0"/>
                  <a:t>) UEs, with full buffer backlog traffic</a:t>
                </a:r>
              </a:p>
              <a:p>
                <a:pPr lvl="1" algn="just"/>
                <a:r>
                  <a:rPr lang="en-IN" sz="1600" dirty="0"/>
                  <a:t>Each UE sees a different transmission channel due to distance-based pathloss and time-varying Rayleigh fading</a:t>
                </a:r>
              </a:p>
              <a:p>
                <a:pPr algn="just"/>
                <a:r>
                  <a:rPr lang="en-IN" sz="1800" dirty="0"/>
                  <a:t>Packets are queued for transmission and at every slot and the scheduler chooses UEs to serve based on:</a:t>
                </a:r>
              </a:p>
              <a:p>
                <a:pPr lvl="1" algn="just"/>
                <a:r>
                  <a:rPr lang="en-IN" sz="1600" dirty="0"/>
                  <a:t>Queue backlog at the low latency UEs</a:t>
                </a:r>
              </a:p>
              <a:p>
                <a:pPr lvl="1" algn="just"/>
                <a:r>
                  <a:rPr lang="en-IN" sz="1600" dirty="0"/>
                  <a:t>Current channel states of all UEs i.e., MCS is selected based on received SINR</a:t>
                </a:r>
              </a:p>
              <a:p>
                <a:pPr algn="just"/>
                <a:r>
                  <a:rPr lang="en-IN" sz="1800" dirty="0"/>
                  <a:t>Goal: Maximize the sum throughput of </a:t>
                </a:r>
                <a:r>
                  <a:rPr lang="en-IN" sz="1800" dirty="0" err="1"/>
                  <a:t>eMBB</a:t>
                </a:r>
                <a:r>
                  <a:rPr lang="en-IN" sz="1800" dirty="0"/>
                  <a:t> UEs while meeting the delay constraints of the low latency UEs</a:t>
                </a:r>
              </a:p>
              <a:p>
                <a:pPr algn="just"/>
                <a:r>
                  <a:rPr lang="en-IN" sz="1800" dirty="0"/>
                  <a:t>This is the classical </a:t>
                </a:r>
                <a:r>
                  <a:rPr lang="en-IN" sz="1800" i="1" dirty="0"/>
                  <a:t>opportunistic scheduling </a:t>
                </a:r>
                <a:r>
                  <a:rPr lang="en-IN" sz="1800" dirty="0"/>
                  <a:t>problem without delay constraints; the delay constrains make the problem a much more complex </a:t>
                </a:r>
                <a:r>
                  <a:rPr lang="en-IN" sz="1800" i="1" dirty="0"/>
                  <a:t>Markov Decision Problem (MDP)</a:t>
                </a:r>
              </a:p>
            </p:txBody>
          </p:sp>
        </mc:Choice>
        <mc:Fallback xmlns="">
          <p:sp>
            <p:nvSpPr>
              <p:cNvPr id="3" name="Content Placeholder 2">
                <a:extLst>
                  <a:ext uri="{FF2B5EF4-FFF2-40B4-BE49-F238E27FC236}">
                    <a16:creationId xmlns:a16="http://schemas.microsoft.com/office/drawing/2014/main" id="{A4BAF5FC-EB2C-70D1-E098-ECCA8622210D}"/>
                  </a:ext>
                </a:extLst>
              </p:cNvPr>
              <p:cNvSpPr>
                <a:spLocks noGrp="1" noRot="1" noChangeAspect="1" noMove="1" noResize="1" noEditPoints="1" noAdjustHandles="1" noChangeArrowheads="1" noChangeShapeType="1" noTextEdit="1"/>
              </p:cNvSpPr>
              <p:nvPr>
                <p:ph idx="1"/>
              </p:nvPr>
            </p:nvSpPr>
            <p:spPr>
              <a:xfrm>
                <a:off x="838200" y="1461207"/>
                <a:ext cx="6724135" cy="4803775"/>
              </a:xfrm>
              <a:blipFill>
                <a:blip r:embed="rId2"/>
                <a:stretch>
                  <a:fillRect l="-635" t="-1269" r="-725"/>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4AE3DD48-C1C4-68E3-0C63-DA96090C4502}"/>
                  </a:ext>
                </a:extLst>
              </p14:cNvPr>
              <p14:cNvContentPartPr/>
              <p14:nvPr/>
            </p14:nvContentPartPr>
            <p14:xfrm>
              <a:off x="7882205" y="4050948"/>
              <a:ext cx="360" cy="360"/>
            </p14:xfrm>
          </p:contentPart>
        </mc:Choice>
        <mc:Fallback xmlns="">
          <p:pic>
            <p:nvPicPr>
              <p:cNvPr id="7" name="Ink 6">
                <a:extLst>
                  <a:ext uri="{FF2B5EF4-FFF2-40B4-BE49-F238E27FC236}">
                    <a16:creationId xmlns:a16="http://schemas.microsoft.com/office/drawing/2014/main" id="{4AE3DD48-C1C4-68E3-0C63-DA96090C4502}"/>
                  </a:ext>
                </a:extLst>
              </p:cNvPr>
              <p:cNvPicPr/>
              <p:nvPr/>
            </p:nvPicPr>
            <p:blipFill>
              <a:blip r:embed="rId8"/>
              <a:stretch>
                <a:fillRect/>
              </a:stretch>
            </p:blipFill>
            <p:spPr>
              <a:xfrm>
                <a:off x="7873205" y="4042308"/>
                <a:ext cx="18000" cy="18000"/>
              </a:xfrm>
              <a:prstGeom prst="rect">
                <a:avLst/>
              </a:prstGeom>
            </p:spPr>
          </p:pic>
        </mc:Fallback>
      </mc:AlternateContent>
      <p:pic>
        <p:nvPicPr>
          <p:cNvPr id="4" name="Picture 3">
            <a:extLst>
              <a:ext uri="{FF2B5EF4-FFF2-40B4-BE49-F238E27FC236}">
                <a16:creationId xmlns:a16="http://schemas.microsoft.com/office/drawing/2014/main" id="{9F0F985E-FCEB-512C-A82E-149C13282A37}"/>
              </a:ext>
            </a:extLst>
          </p:cNvPr>
          <p:cNvPicPr>
            <a:picLocks noChangeAspect="1"/>
          </p:cNvPicPr>
          <p:nvPr/>
        </p:nvPicPr>
        <p:blipFill rotWithShape="1">
          <a:blip r:embed="rId9"/>
          <a:srcRect l="10532" r="11969"/>
          <a:stretch/>
        </p:blipFill>
        <p:spPr>
          <a:xfrm>
            <a:off x="7882205" y="1504456"/>
            <a:ext cx="4270288" cy="4207674"/>
          </a:xfrm>
          <a:prstGeom prst="rect">
            <a:avLst/>
          </a:prstGeom>
        </p:spPr>
      </p:pic>
    </p:spTree>
    <p:extLst>
      <p:ext uri="{BB962C8B-B14F-4D97-AF65-F5344CB8AC3E}">
        <p14:creationId xmlns:p14="http://schemas.microsoft.com/office/powerpoint/2010/main" val="986437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D068F43-83BB-5542-4C4C-39F746C05E80}"/>
              </a:ext>
            </a:extLst>
          </p:cNvPr>
          <p:cNvSpPr>
            <a:spLocks noGrp="1"/>
          </p:cNvSpPr>
          <p:nvPr>
            <p:ph type="title"/>
          </p:nvPr>
        </p:nvSpPr>
        <p:spPr>
          <a:xfrm>
            <a:off x="838200" y="18255"/>
            <a:ext cx="11353800" cy="1325563"/>
          </a:xfrm>
        </p:spPr>
        <p:txBody>
          <a:bodyPr/>
          <a:lstStyle/>
          <a:p>
            <a:r>
              <a:rPr lang="en-US" dirty="0"/>
              <a:t>The optimization problem and applying RL</a:t>
            </a:r>
            <a:endParaRPr lang="en-IN"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C8CA239-8D16-EB28-BD34-9190A7FDA447}"/>
                  </a:ext>
                </a:extLst>
              </p:cNvPr>
              <p:cNvSpPr txBox="1"/>
              <p:nvPr/>
            </p:nvSpPr>
            <p:spPr>
              <a:xfrm>
                <a:off x="663879" y="1405231"/>
                <a:ext cx="6876789" cy="4994059"/>
              </a:xfrm>
              <a:prstGeom prst="rect">
                <a:avLst/>
              </a:prstGeom>
              <a:noFill/>
            </p:spPr>
            <p:txBody>
              <a:bodyPr wrap="square" rtlCol="0">
                <a:spAutoFit/>
              </a:bodyPr>
              <a:lstStyle/>
              <a:p>
                <a:pPr algn="just">
                  <a:lnSpc>
                    <a:spcPct val="120000"/>
                  </a:lnSpc>
                  <a:spcBef>
                    <a:spcPts val="600"/>
                  </a:spcBef>
                  <a:spcAft>
                    <a:spcPts val="600"/>
                  </a:spcAft>
                </a:pPr>
                <a:r>
                  <a:rPr lang="en-IN" sz="1500" kern="100" dirty="0">
                    <a:latin typeface="Arial" panose="020B0604020202020204" pitchFamily="34" charset="0"/>
                    <a:ea typeface="Aptos" panose="020B0004020202020204" pitchFamily="34" charset="0"/>
                    <a:cs typeface="Arial" panose="020B0604020202020204" pitchFamily="34" charset="0"/>
                  </a:rPr>
                  <a:t>Maximize the average sum throughput of </a:t>
                </a:r>
                <a14:m>
                  <m:oMath xmlns:m="http://schemas.openxmlformats.org/officeDocument/2006/math">
                    <m:r>
                      <a:rPr lang="en-US" sz="1500" b="0" i="1" kern="100" smtClean="0">
                        <a:latin typeface="Cambria Math" panose="02040503050406030204" pitchFamily="18" charset="0"/>
                        <a:ea typeface="Aptos" panose="020B0004020202020204" pitchFamily="34" charset="0"/>
                        <a:cs typeface="Arial" panose="020B0604020202020204" pitchFamily="34" charset="0"/>
                      </a:rPr>
                      <m:t>𝑀</m:t>
                    </m:r>
                  </m:oMath>
                </a14:m>
                <a:r>
                  <a:rPr lang="en-IN" sz="1500" kern="100" dirty="0">
                    <a:latin typeface="Arial" panose="020B0604020202020204" pitchFamily="34" charset="0"/>
                    <a:ea typeface="Aptos" panose="020B0004020202020204" pitchFamily="34" charset="0"/>
                    <a:cs typeface="Arial" panose="020B0604020202020204" pitchFamily="34" charset="0"/>
                  </a:rPr>
                  <a:t> eMBB UEs</a:t>
                </a:r>
              </a:p>
              <a:p>
                <a:pPr algn="just">
                  <a:lnSpc>
                    <a:spcPct val="120000"/>
                  </a:lnSpc>
                  <a:spcBef>
                    <a:spcPts val="600"/>
                  </a:spcBef>
                  <a:spcAft>
                    <a:spcPts val="600"/>
                  </a:spcAft>
                </a:pPr>
                <a14:m>
                  <m:oMathPara xmlns:m="http://schemas.openxmlformats.org/officeDocument/2006/math">
                    <m:oMathParaPr>
                      <m:jc m:val="centerGroup"/>
                    </m:oMathParaPr>
                    <m:oMath xmlns:m="http://schemas.openxmlformats.org/officeDocument/2006/math">
                      <m:func>
                        <m:funcPr>
                          <m:ctrlPr>
                            <a:rPr lang="en-IN" sz="1500" i="1" kern="100" smtClean="0">
                              <a:latin typeface="Cambria Math" panose="02040503050406030204" pitchFamily="18" charset="0"/>
                              <a:ea typeface="Aptos" panose="020B0004020202020204" pitchFamily="34" charset="0"/>
                              <a:cs typeface="Times New Roman" panose="02020603050405020304" pitchFamily="18" charset="0"/>
                            </a:rPr>
                          </m:ctrlPr>
                        </m:funcPr>
                        <m:fName>
                          <m:r>
                            <a:rPr lang="en-IN" sz="1500" i="1" kern="100">
                              <a:latin typeface="Cambria Math" panose="02040503050406030204" pitchFamily="18" charset="0"/>
                              <a:ea typeface="Aptos" panose="020B0004020202020204" pitchFamily="34" charset="0"/>
                              <a:cs typeface="Times New Roman" panose="02020603050405020304" pitchFamily="18" charset="0"/>
                            </a:rPr>
                            <m:t>𝑚𝑎𝑥</m:t>
                          </m:r>
                        </m:fName>
                        <m:e>
                          <m:d>
                            <m:dPr>
                              <m:ctrlPr>
                                <a:rPr lang="en-IN" sz="1500" i="1" kern="100">
                                  <a:latin typeface="Cambria Math" panose="02040503050406030204" pitchFamily="18" charset="0"/>
                                  <a:ea typeface="Aptos" panose="020B0004020202020204" pitchFamily="34" charset="0"/>
                                  <a:cs typeface="Times New Roman" panose="02020603050405020304" pitchFamily="18" charset="0"/>
                                </a:rPr>
                              </m:ctrlPr>
                            </m:dPr>
                            <m:e>
                              <m:func>
                                <m:funcPr>
                                  <m:ctrlPr>
                                    <a:rPr lang="en-IN" sz="1500" i="1" kern="100">
                                      <a:latin typeface="Cambria Math" panose="02040503050406030204" pitchFamily="18" charset="0"/>
                                      <a:ea typeface="Aptos" panose="020B0004020202020204" pitchFamily="34" charset="0"/>
                                      <a:cs typeface="Times New Roman" panose="02020603050405020304" pitchFamily="18" charset="0"/>
                                    </a:rPr>
                                  </m:ctrlPr>
                                </m:funcPr>
                                <m:fName>
                                  <m:limLow>
                                    <m:limLowPr>
                                      <m:ctrlPr>
                                        <a:rPr lang="en-IN" sz="1500" i="1" kern="100">
                                          <a:latin typeface="Cambria Math" panose="02040503050406030204" pitchFamily="18" charset="0"/>
                                          <a:ea typeface="Aptos" panose="020B0004020202020204" pitchFamily="34" charset="0"/>
                                          <a:cs typeface="Times New Roman" panose="02020603050405020304" pitchFamily="18" charset="0"/>
                                        </a:rPr>
                                      </m:ctrlPr>
                                    </m:limLowPr>
                                    <m:e>
                                      <m:r>
                                        <a:rPr lang="en-US" sz="1500" i="1" kern="100">
                                          <a:latin typeface="Cambria Math" panose="02040503050406030204" pitchFamily="18" charset="0"/>
                                          <a:ea typeface="Aptos" panose="020B0004020202020204" pitchFamily="34" charset="0"/>
                                          <a:cs typeface="Times New Roman" panose="02020603050405020304" pitchFamily="18" charset="0"/>
                                        </a:rPr>
                                        <m:t>𝑙𝑖𝑚</m:t>
                                      </m:r>
                                    </m:e>
                                    <m:lim>
                                      <m:r>
                                        <a:rPr lang="en-IN" sz="1500" i="1" kern="100">
                                          <a:latin typeface="Cambria Math" panose="02040503050406030204" pitchFamily="18" charset="0"/>
                                          <a:ea typeface="Aptos" panose="020B0004020202020204" pitchFamily="34" charset="0"/>
                                          <a:cs typeface="Times New Roman" panose="02020603050405020304" pitchFamily="18" charset="0"/>
                                        </a:rPr>
                                        <m:t>𝐾</m:t>
                                      </m:r>
                                      <m:r>
                                        <a:rPr lang="en-IN" sz="1500" i="1" kern="100">
                                          <a:latin typeface="Cambria Math" panose="02040503050406030204" pitchFamily="18" charset="0"/>
                                          <a:ea typeface="Aptos" panose="020B0004020202020204" pitchFamily="34" charset="0"/>
                                          <a:cs typeface="Times New Roman" panose="02020603050405020304" pitchFamily="18" charset="0"/>
                                        </a:rPr>
                                        <m:t>→∞</m:t>
                                      </m:r>
                                    </m:lim>
                                  </m:limLow>
                                </m:fName>
                                <m:e>
                                  <m:f>
                                    <m:fPr>
                                      <m:ctrlPr>
                                        <a:rPr lang="en-IN" sz="1500" i="1" kern="100">
                                          <a:latin typeface="Cambria Math" panose="02040503050406030204" pitchFamily="18" charset="0"/>
                                          <a:ea typeface="Aptos" panose="020B0004020202020204" pitchFamily="34" charset="0"/>
                                          <a:cs typeface="Times New Roman" panose="02020603050405020304" pitchFamily="18" charset="0"/>
                                        </a:rPr>
                                      </m:ctrlPr>
                                    </m:fPr>
                                    <m:num>
                                      <m:r>
                                        <a:rPr lang="en-IN" sz="1500" i="1" kern="100">
                                          <a:latin typeface="Cambria Math" panose="02040503050406030204" pitchFamily="18" charset="0"/>
                                          <a:ea typeface="Aptos" panose="020B0004020202020204" pitchFamily="34" charset="0"/>
                                          <a:cs typeface="Times New Roman" panose="02020603050405020304" pitchFamily="18" charset="0"/>
                                        </a:rPr>
                                        <m:t>1</m:t>
                                      </m:r>
                                    </m:num>
                                    <m:den>
                                      <m:r>
                                        <a:rPr lang="en-IN" sz="1500" i="1" kern="100">
                                          <a:latin typeface="Cambria Math" panose="02040503050406030204" pitchFamily="18" charset="0"/>
                                          <a:ea typeface="Aptos" panose="020B0004020202020204" pitchFamily="34" charset="0"/>
                                          <a:cs typeface="Times New Roman" panose="02020603050405020304" pitchFamily="18" charset="0"/>
                                        </a:rPr>
                                        <m:t>𝐾</m:t>
                                      </m:r>
                                    </m:den>
                                  </m:f>
                                  <m:r>
                                    <a:rPr lang="en-IN" sz="1500" i="1" kern="100">
                                      <a:latin typeface="Cambria Math" panose="02040503050406030204" pitchFamily="18" charset="0"/>
                                      <a:ea typeface="Aptos" panose="020B0004020202020204" pitchFamily="34" charset="0"/>
                                      <a:cs typeface="Times New Roman" panose="02020603050405020304" pitchFamily="18" charset="0"/>
                                    </a:rPr>
                                    <m:t>𝔼</m:t>
                                  </m:r>
                                  <m:nary>
                                    <m:naryPr>
                                      <m:chr m:val="∑"/>
                                      <m:limLoc m:val="undOvr"/>
                                      <m:ctrlPr>
                                        <a:rPr lang="en-IN" sz="1500" i="1" kern="100">
                                          <a:latin typeface="Cambria Math" panose="02040503050406030204" pitchFamily="18" charset="0"/>
                                          <a:ea typeface="Aptos" panose="020B0004020202020204" pitchFamily="34" charset="0"/>
                                          <a:cs typeface="Times New Roman" panose="02020603050405020304" pitchFamily="18" charset="0"/>
                                        </a:rPr>
                                      </m:ctrlPr>
                                    </m:naryPr>
                                    <m:sub>
                                      <m:r>
                                        <a:rPr lang="en-IN" sz="1500" i="1" kern="100">
                                          <a:latin typeface="Cambria Math" panose="02040503050406030204" pitchFamily="18" charset="0"/>
                                          <a:ea typeface="Aptos" panose="020B0004020202020204" pitchFamily="34" charset="0"/>
                                          <a:cs typeface="Times New Roman" panose="02020603050405020304" pitchFamily="18" charset="0"/>
                                        </a:rPr>
                                        <m:t>𝑘</m:t>
                                      </m:r>
                                      <m:r>
                                        <a:rPr lang="en-IN" sz="1500" i="1" kern="100">
                                          <a:latin typeface="Cambria Math" panose="02040503050406030204" pitchFamily="18" charset="0"/>
                                          <a:ea typeface="Aptos" panose="020B0004020202020204" pitchFamily="34" charset="0"/>
                                          <a:cs typeface="Times New Roman" panose="02020603050405020304" pitchFamily="18" charset="0"/>
                                        </a:rPr>
                                        <m:t>=0</m:t>
                                      </m:r>
                                    </m:sub>
                                    <m:sup>
                                      <m:r>
                                        <a:rPr lang="en-IN" sz="1500" i="1" kern="100">
                                          <a:latin typeface="Cambria Math" panose="02040503050406030204" pitchFamily="18" charset="0"/>
                                          <a:ea typeface="Aptos" panose="020B0004020202020204" pitchFamily="34" charset="0"/>
                                          <a:cs typeface="Times New Roman" panose="02020603050405020304" pitchFamily="18" charset="0"/>
                                        </a:rPr>
                                        <m:t>𝐾</m:t>
                                      </m:r>
                                      <m:r>
                                        <a:rPr lang="en-IN" sz="1500" i="1" kern="100">
                                          <a:latin typeface="Cambria Math" panose="02040503050406030204" pitchFamily="18" charset="0"/>
                                          <a:ea typeface="Aptos" panose="020B0004020202020204" pitchFamily="34" charset="0"/>
                                          <a:cs typeface="Times New Roman" panose="02020603050405020304" pitchFamily="18" charset="0"/>
                                        </a:rPr>
                                        <m:t>−1</m:t>
                                      </m:r>
                                    </m:sup>
                                    <m:e>
                                      <m:nary>
                                        <m:naryPr>
                                          <m:chr m:val="∑"/>
                                          <m:limLoc m:val="undOvr"/>
                                          <m:ctrlPr>
                                            <a:rPr lang="en-IN" sz="1500" i="1" kern="100">
                                              <a:latin typeface="Cambria Math" panose="02040503050406030204" pitchFamily="18" charset="0"/>
                                              <a:ea typeface="Aptos" panose="020B0004020202020204" pitchFamily="34" charset="0"/>
                                              <a:cs typeface="Times New Roman" panose="02020603050405020304" pitchFamily="18" charset="0"/>
                                            </a:rPr>
                                          </m:ctrlPr>
                                        </m:naryPr>
                                        <m:sub>
                                          <m:r>
                                            <a:rPr lang="en-IN" sz="1500" i="1" kern="100">
                                              <a:latin typeface="Cambria Math" panose="02040503050406030204" pitchFamily="18" charset="0"/>
                                              <a:ea typeface="Aptos" panose="020B0004020202020204" pitchFamily="34" charset="0"/>
                                              <a:cs typeface="Times New Roman" panose="02020603050405020304" pitchFamily="18" charset="0"/>
                                            </a:rPr>
                                            <m:t>𝑖</m:t>
                                          </m:r>
                                          <m:r>
                                            <a:rPr lang="en-IN" sz="1500" i="1" kern="100">
                                              <a:latin typeface="Cambria Math" panose="02040503050406030204" pitchFamily="18" charset="0"/>
                                              <a:ea typeface="Aptos" panose="020B0004020202020204" pitchFamily="34" charset="0"/>
                                              <a:cs typeface="Times New Roman" panose="02020603050405020304" pitchFamily="18" charset="0"/>
                                            </a:rPr>
                                            <m:t>=1</m:t>
                                          </m:r>
                                        </m:sub>
                                        <m:sup>
                                          <m:r>
                                            <a:rPr lang="en-IN" sz="1500" i="1" kern="100">
                                              <a:latin typeface="Cambria Math" panose="02040503050406030204" pitchFamily="18" charset="0"/>
                                              <a:ea typeface="Aptos" panose="020B0004020202020204" pitchFamily="34" charset="0"/>
                                              <a:cs typeface="Times New Roman" panose="02020603050405020304" pitchFamily="18" charset="0"/>
                                            </a:rPr>
                                            <m:t>𝑀</m:t>
                                          </m:r>
                                        </m:sup>
                                        <m:e>
                                          <m:sSub>
                                            <m:sSubPr>
                                              <m:ctrlPr>
                                                <a:rPr lang="en-US" sz="1500" b="0" i="1" kern="100" smtClean="0">
                                                  <a:latin typeface="Cambria Math" panose="02040503050406030204" pitchFamily="18" charset="0"/>
                                                  <a:ea typeface="Aptos" panose="020B0004020202020204" pitchFamily="34" charset="0"/>
                                                  <a:cs typeface="Times New Roman" panose="02020603050405020304" pitchFamily="18" charset="0"/>
                                                </a:rPr>
                                              </m:ctrlPr>
                                            </m:sSubPr>
                                            <m:e>
                                              <m:r>
                                                <a:rPr lang="en-US" sz="1500" b="0" i="1" kern="100" smtClean="0">
                                                  <a:latin typeface="Cambria Math" panose="02040503050406030204" pitchFamily="18" charset="0"/>
                                                  <a:ea typeface="Aptos" panose="020B0004020202020204" pitchFamily="34" charset="0"/>
                                                  <a:cs typeface="Times New Roman" panose="02020603050405020304" pitchFamily="18" charset="0"/>
                                                </a:rPr>
                                                <m:t>𝑅</m:t>
                                              </m:r>
                                            </m:e>
                                            <m:sub>
                                              <m:r>
                                                <a:rPr lang="en-US" sz="1500" b="0" i="1" kern="100" smtClean="0">
                                                  <a:latin typeface="Cambria Math" panose="02040503050406030204" pitchFamily="18" charset="0"/>
                                                  <a:ea typeface="Aptos" panose="020B0004020202020204" pitchFamily="34" charset="0"/>
                                                  <a:cs typeface="Times New Roman" panose="02020603050405020304" pitchFamily="18" charset="0"/>
                                                </a:rPr>
                                                <m:t>𝑖</m:t>
                                              </m:r>
                                            </m:sub>
                                          </m:sSub>
                                        </m:e>
                                      </m:nary>
                                    </m:e>
                                  </m:nary>
                                  <m:r>
                                    <a:rPr lang="en-IN" sz="1500" i="1" kern="100">
                                      <a:latin typeface="Cambria Math" panose="02040503050406030204" pitchFamily="18" charset="0"/>
                                      <a:ea typeface="Aptos" panose="020B0004020202020204" pitchFamily="34" charset="0"/>
                                      <a:cs typeface="Times New Roman" panose="02020603050405020304" pitchFamily="18" charset="0"/>
                                    </a:rPr>
                                    <m:t>(</m:t>
                                  </m:r>
                                  <m:r>
                                    <a:rPr lang="en-IN" sz="1500" i="1" kern="100">
                                      <a:latin typeface="Cambria Math" panose="02040503050406030204" pitchFamily="18" charset="0"/>
                                      <a:ea typeface="Aptos" panose="020B0004020202020204" pitchFamily="34" charset="0"/>
                                      <a:cs typeface="Times New Roman" panose="02020603050405020304" pitchFamily="18" charset="0"/>
                                    </a:rPr>
                                    <m:t>𝑘</m:t>
                                  </m:r>
                                  <m:r>
                                    <a:rPr lang="en-IN" sz="1500" i="1" kern="100">
                                      <a:latin typeface="Cambria Math" panose="02040503050406030204" pitchFamily="18" charset="0"/>
                                      <a:ea typeface="Aptos" panose="020B0004020202020204" pitchFamily="34" charset="0"/>
                                      <a:cs typeface="Times New Roman" panose="02020603050405020304" pitchFamily="18" charset="0"/>
                                    </a:rPr>
                                    <m:t>)</m:t>
                                  </m:r>
                                </m:e>
                              </m:func>
                            </m:e>
                          </m:d>
                        </m:e>
                      </m:func>
                    </m:oMath>
                  </m:oMathPara>
                </a14:m>
                <a:endParaRPr lang="en-IN" sz="1500" kern="100" dirty="0">
                  <a:ea typeface="Aptos" panose="020B0004020202020204" pitchFamily="34" charset="0"/>
                  <a:cs typeface="Times New Roman" panose="02020603050405020304" pitchFamily="18" charset="0"/>
                </a:endParaRPr>
              </a:p>
              <a:p>
                <a:pPr algn="just">
                  <a:lnSpc>
                    <a:spcPct val="120000"/>
                  </a:lnSpc>
                  <a:spcBef>
                    <a:spcPts val="600"/>
                  </a:spcBef>
                  <a:spcAft>
                    <a:spcPts val="600"/>
                  </a:spcAft>
                </a:pPr>
                <a:r>
                  <a:rPr lang="en-IN" sz="1500" kern="100" dirty="0">
                    <a:latin typeface="Arial" panose="020B0604020202020204" pitchFamily="34" charset="0"/>
                    <a:ea typeface="Aptos" panose="020B0004020202020204" pitchFamily="34" charset="0"/>
                    <a:cs typeface="Arial" panose="020B0604020202020204" pitchFamily="34" charset="0"/>
                  </a:rPr>
                  <a:t>such that for </a:t>
                </a:r>
                <a14:m>
                  <m:oMath xmlns:m="http://schemas.openxmlformats.org/officeDocument/2006/math">
                    <m:r>
                      <a:rPr lang="en-US" sz="1500" b="0" i="1" kern="100" smtClean="0">
                        <a:latin typeface="Cambria Math" panose="02040503050406030204" pitchFamily="18" charset="0"/>
                        <a:ea typeface="Aptos" panose="020B0004020202020204" pitchFamily="34" charset="0"/>
                        <a:cs typeface="Arial" panose="020B0604020202020204" pitchFamily="34" charset="0"/>
                      </a:rPr>
                      <m:t>𝑗</m:t>
                    </m:r>
                    <m:r>
                      <a:rPr lang="en-US" sz="1500" b="0" i="1" kern="100" smtClean="0">
                        <a:latin typeface="Cambria Math" panose="02040503050406030204" pitchFamily="18" charset="0"/>
                        <a:ea typeface="Cambria Math" panose="02040503050406030204" pitchFamily="18" charset="0"/>
                        <a:cs typeface="Arial" panose="020B0604020202020204" pitchFamily="34" charset="0"/>
                      </a:rPr>
                      <m:t>∈</m:t>
                    </m:r>
                    <m:r>
                      <a:rPr lang="en-US" sz="1500" b="0" i="1" kern="100" smtClean="0">
                        <a:latin typeface="Cambria Math" panose="02040503050406030204" pitchFamily="18" charset="0"/>
                        <a:ea typeface="Cambria Math" panose="02040503050406030204" pitchFamily="18" charset="0"/>
                        <a:cs typeface="Arial" panose="020B0604020202020204" pitchFamily="34" charset="0"/>
                      </a:rPr>
                      <m:t>𝑁</m:t>
                    </m:r>
                  </m:oMath>
                </a14:m>
                <a:r>
                  <a:rPr lang="en-IN" sz="1500" kern="100" dirty="0">
                    <a:latin typeface="Arial" panose="020B0604020202020204" pitchFamily="34" charset="0"/>
                    <a:ea typeface="Aptos" panose="020B0004020202020204" pitchFamily="34" charset="0"/>
                    <a:cs typeface="Arial" panose="020B0604020202020204" pitchFamily="34" charset="0"/>
                  </a:rPr>
                  <a:t>, the Low latency UEs, we have from </a:t>
                </a:r>
                <a:r>
                  <a:rPr lang="en-IN" sz="1500" kern="100" dirty="0">
                    <a:solidFill>
                      <a:srgbClr val="0070C0"/>
                    </a:solidFill>
                    <a:latin typeface="Arial" panose="020B0604020202020204" pitchFamily="34" charset="0"/>
                    <a:ea typeface="Aptos" panose="020B0004020202020204" pitchFamily="34" charset="0"/>
                    <a:cs typeface="Arial" panose="020B0604020202020204" pitchFamily="34" charset="0"/>
                  </a:rPr>
                  <a:t>Little’s Law</a:t>
                </a:r>
              </a:p>
              <a:p>
                <a:pPr algn="just">
                  <a:lnSpc>
                    <a:spcPct val="120000"/>
                  </a:lnSpc>
                  <a:spcBef>
                    <a:spcPts val="600"/>
                  </a:spcBef>
                  <a:spcAft>
                    <a:spcPts val="600"/>
                  </a:spcAft>
                </a:pPr>
                <a14:m>
                  <m:oMathPara xmlns:m="http://schemas.openxmlformats.org/officeDocument/2006/math">
                    <m:oMathParaPr>
                      <m:jc m:val="centerGroup"/>
                    </m:oMathParaPr>
                    <m:oMath xmlns:m="http://schemas.openxmlformats.org/officeDocument/2006/math">
                      <m:func>
                        <m:funcPr>
                          <m:ctrlPr>
                            <a:rPr lang="en-IN" sz="1500" i="1" kern="100">
                              <a:latin typeface="Cambria Math" panose="02040503050406030204" pitchFamily="18" charset="0"/>
                              <a:ea typeface="Aptos" panose="020B0004020202020204" pitchFamily="34" charset="0"/>
                              <a:cs typeface="Times New Roman" panose="02020603050405020304" pitchFamily="18" charset="0"/>
                            </a:rPr>
                          </m:ctrlPr>
                        </m:funcPr>
                        <m:fName>
                          <m:limLow>
                            <m:limLowPr>
                              <m:ctrlPr>
                                <a:rPr lang="en-IN" sz="1500" i="1" kern="100">
                                  <a:latin typeface="Cambria Math" panose="02040503050406030204" pitchFamily="18" charset="0"/>
                                  <a:ea typeface="Aptos" panose="020B0004020202020204" pitchFamily="34" charset="0"/>
                                  <a:cs typeface="Times New Roman" panose="02020603050405020304" pitchFamily="18" charset="0"/>
                                </a:rPr>
                              </m:ctrlPr>
                            </m:limLowPr>
                            <m:e>
                              <m:r>
                                <m:rPr>
                                  <m:sty m:val="p"/>
                                </m:rPr>
                                <a:rPr lang="en-US" sz="1500" kern="100">
                                  <a:latin typeface="Cambria Math" panose="02040503050406030204" pitchFamily="18" charset="0"/>
                                  <a:ea typeface="Aptos" panose="020B0004020202020204" pitchFamily="34" charset="0"/>
                                  <a:cs typeface="Times New Roman" panose="02020603050405020304" pitchFamily="18" charset="0"/>
                                </a:rPr>
                                <m:t>lim</m:t>
                              </m:r>
                            </m:e>
                            <m:lim>
                              <m:acc>
                                <m:accPr>
                                  <m:chr m:val="̅"/>
                                  <m:ctrlPr>
                                    <a:rPr lang="en-IN" sz="1500" i="1" kern="100">
                                      <a:latin typeface="Cambria Math" panose="02040503050406030204" pitchFamily="18" charset="0"/>
                                      <a:ea typeface="Aptos" panose="020B0004020202020204" pitchFamily="34" charset="0"/>
                                      <a:cs typeface="Times New Roman" panose="02020603050405020304" pitchFamily="18" charset="0"/>
                                    </a:rPr>
                                  </m:ctrlPr>
                                </m:accPr>
                                <m:e>
                                  <m:r>
                                    <a:rPr lang="en-IN" sz="1500" i="1" kern="100">
                                      <a:latin typeface="Cambria Math" panose="02040503050406030204" pitchFamily="18" charset="0"/>
                                      <a:ea typeface="Aptos" panose="020B0004020202020204" pitchFamily="34" charset="0"/>
                                      <a:cs typeface="Times New Roman" panose="02020603050405020304" pitchFamily="18" charset="0"/>
                                    </a:rPr>
                                    <m:t>𝑘</m:t>
                                  </m:r>
                                </m:e>
                              </m:acc>
                              <m:r>
                                <a:rPr lang="en-IN" sz="1500" i="1" kern="100">
                                  <a:latin typeface="Cambria Math" panose="02040503050406030204" pitchFamily="18" charset="0"/>
                                  <a:ea typeface="Aptos" panose="020B0004020202020204" pitchFamily="34" charset="0"/>
                                  <a:cs typeface="Times New Roman" panose="02020603050405020304" pitchFamily="18" charset="0"/>
                                </a:rPr>
                                <m:t>→∞</m:t>
                              </m:r>
                            </m:lim>
                          </m:limLow>
                        </m:fName>
                        <m:e>
                          <m:f>
                            <m:fPr>
                              <m:ctrlPr>
                                <a:rPr lang="en-IN" sz="1500" i="1" kern="100">
                                  <a:latin typeface="Cambria Math" panose="02040503050406030204" pitchFamily="18" charset="0"/>
                                  <a:ea typeface="Aptos" panose="020B0004020202020204" pitchFamily="34" charset="0"/>
                                  <a:cs typeface="Times New Roman" panose="02020603050405020304" pitchFamily="18" charset="0"/>
                                </a:rPr>
                              </m:ctrlPr>
                            </m:fPr>
                            <m:num>
                              <m:r>
                                <a:rPr lang="en-IN" sz="1500" i="1" kern="100">
                                  <a:latin typeface="Cambria Math" panose="02040503050406030204" pitchFamily="18" charset="0"/>
                                  <a:ea typeface="Aptos" panose="020B0004020202020204" pitchFamily="34" charset="0"/>
                                  <a:cs typeface="Times New Roman" panose="02020603050405020304" pitchFamily="18" charset="0"/>
                                </a:rPr>
                                <m:t>1</m:t>
                              </m:r>
                            </m:num>
                            <m:den>
                              <m:r>
                                <a:rPr lang="en-IN" sz="1500" i="1" kern="100">
                                  <a:latin typeface="Cambria Math" panose="02040503050406030204" pitchFamily="18" charset="0"/>
                                  <a:ea typeface="Aptos" panose="020B0004020202020204" pitchFamily="34" charset="0"/>
                                  <a:cs typeface="Times New Roman" panose="02020603050405020304" pitchFamily="18" charset="0"/>
                                </a:rPr>
                                <m:t>𝐾</m:t>
                              </m:r>
                            </m:den>
                          </m:f>
                          <m:r>
                            <a:rPr lang="en-IN" sz="1500" i="1" kern="100">
                              <a:latin typeface="Cambria Math" panose="02040503050406030204" pitchFamily="18" charset="0"/>
                              <a:ea typeface="Aptos" panose="020B0004020202020204" pitchFamily="34" charset="0"/>
                              <a:cs typeface="Times New Roman" panose="02020603050405020304" pitchFamily="18" charset="0"/>
                            </a:rPr>
                            <m:t>𝔼</m:t>
                          </m:r>
                          <m:r>
                            <a:rPr lang="en-IN" sz="1500" i="1" kern="100">
                              <a:latin typeface="Cambria Math" panose="02040503050406030204" pitchFamily="18" charset="0"/>
                              <a:ea typeface="Aptos" panose="020B0004020202020204" pitchFamily="34" charset="0"/>
                              <a:cs typeface="Times New Roman" panose="02020603050405020304" pitchFamily="18" charset="0"/>
                            </a:rPr>
                            <m:t> </m:t>
                          </m:r>
                          <m:nary>
                            <m:naryPr>
                              <m:chr m:val="∑"/>
                              <m:limLoc m:val="undOvr"/>
                              <m:ctrlPr>
                                <a:rPr lang="en-IN" sz="1500" i="1" kern="100">
                                  <a:latin typeface="Cambria Math" panose="02040503050406030204" pitchFamily="18" charset="0"/>
                                  <a:ea typeface="Aptos" panose="020B0004020202020204" pitchFamily="34" charset="0"/>
                                  <a:cs typeface="Times New Roman" panose="02020603050405020304" pitchFamily="18" charset="0"/>
                                </a:rPr>
                              </m:ctrlPr>
                            </m:naryPr>
                            <m:sub>
                              <m:r>
                                <a:rPr lang="en-IN" sz="1500" i="1" kern="100">
                                  <a:latin typeface="Cambria Math" panose="02040503050406030204" pitchFamily="18" charset="0"/>
                                  <a:ea typeface="Aptos" panose="020B0004020202020204" pitchFamily="34" charset="0"/>
                                  <a:cs typeface="Times New Roman" panose="02020603050405020304" pitchFamily="18" charset="0"/>
                                </a:rPr>
                                <m:t>𝑘</m:t>
                              </m:r>
                              <m:r>
                                <a:rPr lang="en-IN" sz="1500" i="1" kern="100">
                                  <a:latin typeface="Cambria Math" panose="02040503050406030204" pitchFamily="18" charset="0"/>
                                  <a:ea typeface="Aptos" panose="020B0004020202020204" pitchFamily="34" charset="0"/>
                                  <a:cs typeface="Times New Roman" panose="02020603050405020304" pitchFamily="18" charset="0"/>
                                </a:rPr>
                                <m:t>=0</m:t>
                              </m:r>
                            </m:sub>
                            <m:sup>
                              <m:r>
                                <a:rPr lang="en-IN" sz="1500" i="1" kern="100">
                                  <a:latin typeface="Cambria Math" panose="02040503050406030204" pitchFamily="18" charset="0"/>
                                  <a:ea typeface="Aptos" panose="020B0004020202020204" pitchFamily="34" charset="0"/>
                                  <a:cs typeface="Times New Roman" panose="02020603050405020304" pitchFamily="18" charset="0"/>
                                </a:rPr>
                                <m:t>𝐾</m:t>
                              </m:r>
                              <m:r>
                                <a:rPr lang="en-IN" sz="1500" i="1" kern="100">
                                  <a:latin typeface="Cambria Math" panose="02040503050406030204" pitchFamily="18" charset="0"/>
                                  <a:ea typeface="Aptos" panose="020B0004020202020204" pitchFamily="34" charset="0"/>
                                  <a:cs typeface="Times New Roman" panose="02020603050405020304" pitchFamily="18" charset="0"/>
                                </a:rPr>
                                <m:t>−1</m:t>
                              </m:r>
                            </m:sup>
                            <m:e>
                              <m:sSub>
                                <m:sSubPr>
                                  <m:ctrlPr>
                                    <a:rPr lang="en-IN" sz="1500" i="1" kern="100">
                                      <a:latin typeface="Cambria Math" panose="02040503050406030204" pitchFamily="18" charset="0"/>
                                      <a:ea typeface="Aptos" panose="020B0004020202020204" pitchFamily="34" charset="0"/>
                                      <a:cs typeface="Times New Roman" panose="02020603050405020304" pitchFamily="18" charset="0"/>
                                    </a:rPr>
                                  </m:ctrlPr>
                                </m:sSubPr>
                                <m:e>
                                  <m:r>
                                    <a:rPr lang="en-IN" sz="1500" i="1" kern="100">
                                      <a:latin typeface="Cambria Math" panose="02040503050406030204" pitchFamily="18" charset="0"/>
                                      <a:ea typeface="Aptos" panose="020B0004020202020204" pitchFamily="34" charset="0"/>
                                      <a:cs typeface="Times New Roman" panose="02020603050405020304" pitchFamily="18" charset="0"/>
                                    </a:rPr>
                                    <m:t>𝑄</m:t>
                                  </m:r>
                                </m:e>
                                <m:sub>
                                  <m:r>
                                    <a:rPr lang="en-IN" sz="1500" i="1" kern="100">
                                      <a:latin typeface="Cambria Math" panose="02040503050406030204" pitchFamily="18" charset="0"/>
                                      <a:ea typeface="Aptos" panose="020B0004020202020204" pitchFamily="34" charset="0"/>
                                      <a:cs typeface="Times New Roman" panose="02020603050405020304" pitchFamily="18" charset="0"/>
                                    </a:rPr>
                                    <m:t>𝑗</m:t>
                                  </m:r>
                                </m:sub>
                              </m:sSub>
                              <m:r>
                                <a:rPr lang="en-IN" sz="1500" i="1" kern="100">
                                  <a:latin typeface="Cambria Math" panose="02040503050406030204" pitchFamily="18" charset="0"/>
                                  <a:ea typeface="Aptos" panose="020B0004020202020204" pitchFamily="34" charset="0"/>
                                  <a:cs typeface="Times New Roman" panose="02020603050405020304" pitchFamily="18" charset="0"/>
                                </a:rPr>
                                <m:t>(</m:t>
                              </m:r>
                              <m:r>
                                <a:rPr lang="en-IN" sz="1500" i="1" kern="100">
                                  <a:latin typeface="Cambria Math" panose="02040503050406030204" pitchFamily="18" charset="0"/>
                                  <a:ea typeface="Aptos" panose="020B0004020202020204" pitchFamily="34" charset="0"/>
                                  <a:cs typeface="Times New Roman" panose="02020603050405020304" pitchFamily="18" charset="0"/>
                                </a:rPr>
                                <m:t>𝑘</m:t>
                              </m:r>
                              <m:r>
                                <a:rPr lang="en-IN" sz="1500" i="1" kern="100">
                                  <a:latin typeface="Cambria Math" panose="02040503050406030204" pitchFamily="18" charset="0"/>
                                  <a:ea typeface="Aptos" panose="020B0004020202020204" pitchFamily="34" charset="0"/>
                                  <a:cs typeface="Times New Roman" panose="02020603050405020304" pitchFamily="18" charset="0"/>
                                </a:rPr>
                                <m:t>)</m:t>
                              </m:r>
                            </m:e>
                          </m:nary>
                        </m:e>
                      </m:func>
                      <m:r>
                        <a:rPr lang="en-IN" sz="1500" i="1" kern="100">
                          <a:latin typeface="Cambria Math" panose="02040503050406030204" pitchFamily="18" charset="0"/>
                          <a:ea typeface="Aptos" panose="020B0004020202020204" pitchFamily="34" charset="0"/>
                          <a:cs typeface="Times New Roman" panose="02020603050405020304" pitchFamily="18" charset="0"/>
                        </a:rPr>
                        <m:t>≤  </m:t>
                      </m:r>
                      <m:sSub>
                        <m:sSubPr>
                          <m:ctrlPr>
                            <a:rPr lang="en-IN" sz="1500" i="1" kern="100">
                              <a:latin typeface="Cambria Math" panose="02040503050406030204" pitchFamily="18" charset="0"/>
                              <a:ea typeface="Aptos" panose="020B0004020202020204" pitchFamily="34" charset="0"/>
                              <a:cs typeface="Times New Roman" panose="02020603050405020304" pitchFamily="18" charset="0"/>
                            </a:rPr>
                          </m:ctrlPr>
                        </m:sSubPr>
                        <m:e>
                          <m:r>
                            <a:rPr lang="en-IN" sz="1500" i="1" kern="100">
                              <a:latin typeface="Cambria Math" panose="02040503050406030204" pitchFamily="18" charset="0"/>
                              <a:ea typeface="Aptos" panose="020B0004020202020204" pitchFamily="34" charset="0"/>
                              <a:cs typeface="Times New Roman" panose="02020603050405020304" pitchFamily="18" charset="0"/>
                            </a:rPr>
                            <m:t>𝜆</m:t>
                          </m:r>
                        </m:e>
                        <m:sub>
                          <m:r>
                            <a:rPr lang="en-IN" sz="1500" i="1" kern="100">
                              <a:latin typeface="Cambria Math" panose="02040503050406030204" pitchFamily="18" charset="0"/>
                              <a:ea typeface="Aptos" panose="020B0004020202020204" pitchFamily="34" charset="0"/>
                              <a:cs typeface="Times New Roman" panose="02020603050405020304" pitchFamily="18" charset="0"/>
                            </a:rPr>
                            <m:t>𝑗</m:t>
                          </m:r>
                        </m:sub>
                      </m:sSub>
                      <m:sSub>
                        <m:sSubPr>
                          <m:ctrlPr>
                            <a:rPr lang="en-IN" sz="1500" i="1" kern="100">
                              <a:latin typeface="Cambria Math" panose="02040503050406030204" pitchFamily="18" charset="0"/>
                              <a:ea typeface="Aptos" panose="020B0004020202020204" pitchFamily="34" charset="0"/>
                              <a:cs typeface="Times New Roman" panose="02020603050405020304" pitchFamily="18" charset="0"/>
                            </a:rPr>
                          </m:ctrlPr>
                        </m:sSubPr>
                        <m:e>
                          <m:r>
                            <a:rPr lang="en-IN" sz="1500" i="1" kern="100">
                              <a:latin typeface="Cambria Math" panose="02040503050406030204" pitchFamily="18" charset="0"/>
                              <a:ea typeface="Aptos" panose="020B0004020202020204" pitchFamily="34" charset="0"/>
                              <a:cs typeface="Times New Roman" panose="02020603050405020304" pitchFamily="18" charset="0"/>
                            </a:rPr>
                            <m:t>𝑑</m:t>
                          </m:r>
                        </m:e>
                        <m:sub>
                          <m:r>
                            <a:rPr lang="en-IN" sz="1500" i="1" kern="100">
                              <a:latin typeface="Cambria Math" panose="02040503050406030204" pitchFamily="18" charset="0"/>
                              <a:ea typeface="Aptos" panose="020B0004020202020204" pitchFamily="34" charset="0"/>
                              <a:cs typeface="Times New Roman" panose="02020603050405020304" pitchFamily="18" charset="0"/>
                            </a:rPr>
                            <m:t>𝑗</m:t>
                          </m:r>
                        </m:sub>
                      </m:sSub>
                    </m:oMath>
                  </m:oMathPara>
                </a14:m>
                <a:endParaRPr lang="en-US" sz="1500" i="1" dirty="0">
                  <a:latin typeface="Arial" panose="020B0604020202020204" pitchFamily="34" charset="0"/>
                  <a:cs typeface="Arial" panose="020B0604020202020204" pitchFamily="34" charset="0"/>
                </a:endParaRPr>
              </a:p>
              <a:p>
                <a:pPr algn="just">
                  <a:lnSpc>
                    <a:spcPct val="100000"/>
                  </a:lnSpc>
                  <a:spcBef>
                    <a:spcPts val="600"/>
                  </a:spcBef>
                  <a:spcAft>
                    <a:spcPts val="600"/>
                  </a:spcAft>
                </a:pPr>
                <a:r>
                  <a:rPr lang="en-IN" sz="1500" kern="100" dirty="0">
                    <a:latin typeface="Arial" panose="020B0604020202020204" pitchFamily="34" charset="0"/>
                    <a:ea typeface="Aptos" panose="020B0004020202020204" pitchFamily="34" charset="0"/>
                    <a:cs typeface="Arial" panose="020B0604020202020204" pitchFamily="34" charset="0"/>
                  </a:rPr>
                  <a:t>w</a:t>
                </a:r>
                <a:r>
                  <a:rPr lang="en-IN" sz="1500" kern="100" dirty="0">
                    <a:effectLst/>
                    <a:latin typeface="Arial" panose="020B0604020202020204" pitchFamily="34" charset="0"/>
                    <a:ea typeface="Aptos" panose="020B0004020202020204" pitchFamily="34" charset="0"/>
                    <a:cs typeface="Arial" panose="020B0604020202020204" pitchFamily="34" charset="0"/>
                  </a:rPr>
                  <a:t>here </a:t>
                </a:r>
                <a14:m>
                  <m:oMath xmlns:m="http://schemas.openxmlformats.org/officeDocument/2006/math">
                    <m:sSub>
                      <m:sSubPr>
                        <m:ctrlPr>
                          <a:rPr lang="en-US" sz="1500" b="0" i="1" kern="100" smtClean="0">
                            <a:effectLst/>
                            <a:latin typeface="Cambria Math" panose="02040503050406030204" pitchFamily="18" charset="0"/>
                            <a:ea typeface="Aptos" panose="020B0004020202020204" pitchFamily="34" charset="0"/>
                            <a:cs typeface="Arial" panose="020B0604020202020204" pitchFamily="34" charset="0"/>
                          </a:rPr>
                        </m:ctrlPr>
                      </m:sSubPr>
                      <m:e>
                        <m:r>
                          <a:rPr lang="en-US" sz="1500" b="0" i="1" kern="100" smtClean="0">
                            <a:effectLst/>
                            <a:latin typeface="Cambria Math" panose="02040503050406030204" pitchFamily="18" charset="0"/>
                            <a:ea typeface="Aptos" panose="020B0004020202020204" pitchFamily="34" charset="0"/>
                            <a:cs typeface="Arial" panose="020B0604020202020204" pitchFamily="34" charset="0"/>
                          </a:rPr>
                          <m:t>𝑑</m:t>
                        </m:r>
                      </m:e>
                      <m:sub>
                        <m:r>
                          <a:rPr lang="en-US" sz="1500" b="0" i="1" kern="100" smtClean="0">
                            <a:effectLst/>
                            <a:latin typeface="Cambria Math" panose="02040503050406030204" pitchFamily="18" charset="0"/>
                            <a:ea typeface="Aptos" panose="020B0004020202020204" pitchFamily="34" charset="0"/>
                            <a:cs typeface="Arial" panose="020B0604020202020204" pitchFamily="34" charset="0"/>
                          </a:rPr>
                          <m:t>𝑗</m:t>
                        </m:r>
                      </m:sub>
                    </m:sSub>
                  </m:oMath>
                </a14:m>
                <a:r>
                  <a:rPr lang="en-IN" sz="1500" kern="100" dirty="0">
                    <a:effectLst/>
                    <a:latin typeface="Arial" panose="020B0604020202020204" pitchFamily="34" charset="0"/>
                    <a:ea typeface="Aptos" panose="020B0004020202020204" pitchFamily="34" charset="0"/>
                    <a:cs typeface="Arial" panose="020B0604020202020204" pitchFamily="34" charset="0"/>
                  </a:rPr>
                  <a:t> is the delay bound. Consider the </a:t>
                </a:r>
                <a:r>
                  <a:rPr lang="en-IN" sz="1500" kern="100" dirty="0">
                    <a:solidFill>
                      <a:srgbClr val="0070C0"/>
                    </a:solidFill>
                    <a:effectLst/>
                    <a:latin typeface="Arial" panose="020B0604020202020204" pitchFamily="34" charset="0"/>
                    <a:ea typeface="Aptos" panose="020B0004020202020204" pitchFamily="34" charset="0"/>
                    <a:cs typeface="Arial" panose="020B0604020202020204" pitchFamily="34" charset="0"/>
                  </a:rPr>
                  <a:t>Lagrangian</a:t>
                </a:r>
                <a:r>
                  <a:rPr lang="en-IN" sz="1500" kern="100" dirty="0">
                    <a:effectLst/>
                    <a:latin typeface="Arial" panose="020B0604020202020204" pitchFamily="34" charset="0"/>
                    <a:ea typeface="Aptos" panose="020B0004020202020204" pitchFamily="34" charset="0"/>
                    <a:cs typeface="Arial" panose="020B0604020202020204" pitchFamily="34" charset="0"/>
                  </a:rPr>
                  <a:t>, </a:t>
                </a:r>
                <a14:m>
                  <m:oMath xmlns:m="http://schemas.openxmlformats.org/officeDocument/2006/math">
                    <m:r>
                      <a:rPr lang="en-IN" sz="1500" i="1" kern="100">
                        <a:effectLst/>
                        <a:latin typeface="Cambria Math" panose="02040503050406030204" pitchFamily="18" charset="0"/>
                        <a:ea typeface="Aptos" panose="020B0004020202020204" pitchFamily="34" charset="0"/>
                        <a:cs typeface="Times New Roman" panose="02020603050405020304" pitchFamily="18" charset="0"/>
                      </a:rPr>
                      <m:t>∀ </m:t>
                    </m:r>
                    <m:r>
                      <a:rPr lang="en-IN" sz="1500" i="1" kern="100">
                        <a:effectLst/>
                        <a:latin typeface="Cambria Math" panose="02040503050406030204" pitchFamily="18" charset="0"/>
                        <a:ea typeface="Aptos" panose="020B0004020202020204" pitchFamily="34" charset="0"/>
                        <a:cs typeface="Times New Roman" panose="02020603050405020304" pitchFamily="18" charset="0"/>
                      </a:rPr>
                      <m:t>𝜋</m:t>
                    </m:r>
                    <m:r>
                      <a:rPr lang="en-IN" sz="1500" i="1" kern="100">
                        <a:effectLst/>
                        <a:latin typeface="Cambria Math" panose="02040503050406030204" pitchFamily="18" charset="0"/>
                        <a:ea typeface="Aptos" panose="020B0004020202020204" pitchFamily="34" charset="0"/>
                        <a:cs typeface="Times New Roman" panose="02020603050405020304" pitchFamily="18" charset="0"/>
                      </a:rPr>
                      <m:t>∈</m:t>
                    </m:r>
                    <m:r>
                      <m:rPr>
                        <m:sty m:val="p"/>
                      </m:rPr>
                      <a:rPr lang="en-IN" sz="1500" kern="100">
                        <a:effectLst/>
                        <a:latin typeface="Cambria Math" panose="02040503050406030204" pitchFamily="18" charset="0"/>
                        <a:ea typeface="Aptos" panose="020B0004020202020204" pitchFamily="34" charset="0"/>
                        <a:cs typeface="Times New Roman" panose="02020603050405020304" pitchFamily="18" charset="0"/>
                      </a:rPr>
                      <m:t>Π</m:t>
                    </m:r>
                  </m:oMath>
                </a14:m>
                <a:r>
                  <a:rPr lang="en-IN" sz="1500" kern="100" dirty="0">
                    <a:effectLst/>
                    <a:latin typeface="Arial" panose="020B0604020202020204" pitchFamily="34" charset="0"/>
                    <a:ea typeface="Aptos" panose="020B0004020202020204" pitchFamily="34" charset="0"/>
                    <a:cs typeface="Arial" panose="020B0604020202020204" pitchFamily="34" charset="0"/>
                  </a:rPr>
                  <a:t>, with </a:t>
                </a:r>
                <a14:m>
                  <m:oMath xmlns:m="http://schemas.openxmlformats.org/officeDocument/2006/math">
                    <m:sSub>
                      <m:sSubPr>
                        <m:ctrlPr>
                          <a:rPr lang="en-US" sz="1500" b="0" i="1" kern="100" smtClean="0">
                            <a:effectLst/>
                            <a:latin typeface="Cambria Math" panose="02040503050406030204" pitchFamily="18" charset="0"/>
                            <a:ea typeface="Aptos" panose="020B0004020202020204" pitchFamily="34" charset="0"/>
                            <a:cs typeface="Arial" panose="020B0604020202020204" pitchFamily="34" charset="0"/>
                          </a:rPr>
                        </m:ctrlPr>
                      </m:sSubPr>
                      <m:e>
                        <m:r>
                          <a:rPr lang="en-US" sz="1500" b="0" i="1" kern="100" smtClean="0">
                            <a:effectLst/>
                            <a:latin typeface="Cambria Math" panose="02040503050406030204" pitchFamily="18" charset="0"/>
                            <a:ea typeface="Aptos" panose="020B0004020202020204" pitchFamily="34" charset="0"/>
                            <a:cs typeface="Arial" panose="020B0604020202020204" pitchFamily="34" charset="0"/>
                          </a:rPr>
                          <m:t>𝜂</m:t>
                        </m:r>
                      </m:e>
                      <m:sub>
                        <m:r>
                          <a:rPr lang="en-US" sz="1500" b="0" i="1" kern="100" smtClean="0">
                            <a:effectLst/>
                            <a:latin typeface="Cambria Math" panose="02040503050406030204" pitchFamily="18" charset="0"/>
                            <a:ea typeface="Aptos" panose="020B0004020202020204" pitchFamily="34" charset="0"/>
                            <a:cs typeface="Arial" panose="020B0604020202020204" pitchFamily="34" charset="0"/>
                          </a:rPr>
                          <m:t>𝑗</m:t>
                        </m:r>
                      </m:sub>
                    </m:sSub>
                    <m:r>
                      <a:rPr lang="en-US" sz="1500" b="0" i="1" kern="100" smtClean="0">
                        <a:effectLst/>
                        <a:latin typeface="Cambria Math" panose="02040503050406030204" pitchFamily="18" charset="0"/>
                        <a:ea typeface="Aptos" panose="020B0004020202020204" pitchFamily="34" charset="0"/>
                        <a:cs typeface="Arial" panose="020B0604020202020204" pitchFamily="34" charset="0"/>
                      </a:rPr>
                      <m:t>≥0</m:t>
                    </m:r>
                  </m:oMath>
                </a14:m>
                <a:endParaRPr lang="en-IN" sz="1500" kern="100" dirty="0">
                  <a:effectLst/>
                  <a:latin typeface="Arial" panose="020B0604020202020204" pitchFamily="34" charset="0"/>
                  <a:ea typeface="Aptos" panose="020B0004020202020204" pitchFamily="34" charset="0"/>
                  <a:cs typeface="Arial" panose="020B0604020202020204" pitchFamily="34" charset="0"/>
                </a:endParaRPr>
              </a:p>
              <a:p>
                <a:pPr marL="0" indent="0" algn="just">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r>
                        <a:rPr lang="en-IN" sz="1500" i="1" kern="100">
                          <a:effectLst/>
                          <a:latin typeface="Cambria Math" panose="02040503050406030204" pitchFamily="18" charset="0"/>
                          <a:ea typeface="Aptos" panose="020B0004020202020204" pitchFamily="34" charset="0"/>
                          <a:cs typeface="Times New Roman" panose="02020603050405020304" pitchFamily="18" charset="0"/>
                        </a:rPr>
                        <m:t>𝐿</m:t>
                      </m:r>
                      <m:d>
                        <m:dPr>
                          <m:ctrlPr>
                            <a:rPr lang="en-IN" sz="1500" i="1" kern="100">
                              <a:effectLst/>
                              <a:latin typeface="Cambria Math" panose="02040503050406030204" pitchFamily="18" charset="0"/>
                              <a:ea typeface="Aptos" panose="020B0004020202020204" pitchFamily="34" charset="0"/>
                              <a:cs typeface="Times New Roman" panose="02020603050405020304" pitchFamily="18" charset="0"/>
                            </a:rPr>
                          </m:ctrlPr>
                        </m:dPr>
                        <m:e>
                          <m:r>
                            <a:rPr lang="en-IN" sz="1500" i="1" kern="100">
                              <a:effectLst/>
                              <a:latin typeface="Cambria Math" panose="02040503050406030204" pitchFamily="18" charset="0"/>
                              <a:ea typeface="Aptos" panose="020B0004020202020204" pitchFamily="34" charset="0"/>
                              <a:cs typeface="Times New Roman" panose="02020603050405020304" pitchFamily="18" charset="0"/>
                            </a:rPr>
                            <m:t>𝜋</m:t>
                          </m:r>
                          <m:r>
                            <a:rPr lang="en-IN" sz="1500" i="1" kern="100">
                              <a:effectLst/>
                              <a:latin typeface="Cambria Math" panose="02040503050406030204" pitchFamily="18" charset="0"/>
                              <a:ea typeface="Aptos" panose="020B0004020202020204" pitchFamily="34" charset="0"/>
                              <a:cs typeface="Times New Roman" panose="02020603050405020304" pitchFamily="18" charset="0"/>
                            </a:rPr>
                            <m:t>, </m:t>
                          </m:r>
                          <m:d>
                            <m:dPr>
                              <m:ctrlPr>
                                <a:rPr lang="en-IN" sz="1500" i="1" kern="100">
                                  <a:effectLst/>
                                  <a:latin typeface="Cambria Math" panose="02040503050406030204" pitchFamily="18" charset="0"/>
                                  <a:ea typeface="Aptos" panose="020B0004020202020204" pitchFamily="34" charset="0"/>
                                  <a:cs typeface="Times New Roman" panose="02020603050405020304" pitchFamily="18" charset="0"/>
                                </a:rPr>
                              </m:ctrlPr>
                            </m:dPr>
                            <m:e>
                              <m:sSub>
                                <m:sSubPr>
                                  <m:ctrlPr>
                                    <a:rPr lang="en-IN" sz="1500" i="1" kern="100">
                                      <a:effectLst/>
                                      <a:latin typeface="Cambria Math" panose="02040503050406030204" pitchFamily="18" charset="0"/>
                                      <a:ea typeface="Aptos" panose="020B0004020202020204" pitchFamily="34" charset="0"/>
                                      <a:cs typeface="Times New Roman" panose="02020603050405020304" pitchFamily="18" charset="0"/>
                                    </a:rPr>
                                  </m:ctrlPr>
                                </m:sSubPr>
                                <m:e>
                                  <m:r>
                                    <a:rPr lang="en-IN" sz="1500" i="1" kern="100">
                                      <a:effectLst/>
                                      <a:latin typeface="Cambria Math" panose="02040503050406030204" pitchFamily="18" charset="0"/>
                                      <a:ea typeface="Aptos" panose="020B0004020202020204" pitchFamily="34" charset="0"/>
                                      <a:cs typeface="Times New Roman" panose="02020603050405020304" pitchFamily="18" charset="0"/>
                                    </a:rPr>
                                    <m:t>𝜇</m:t>
                                  </m:r>
                                </m:e>
                                <m:sub>
                                  <m:r>
                                    <a:rPr lang="en-IN" sz="1500" i="1" kern="100">
                                      <a:effectLst/>
                                      <a:latin typeface="Cambria Math" panose="02040503050406030204" pitchFamily="18" charset="0"/>
                                      <a:ea typeface="Aptos" panose="020B0004020202020204" pitchFamily="34" charset="0"/>
                                      <a:cs typeface="Times New Roman" panose="02020603050405020304" pitchFamily="18" charset="0"/>
                                    </a:rPr>
                                    <m:t>1</m:t>
                                  </m:r>
                                </m:sub>
                              </m:sSub>
                              <m:r>
                                <a:rPr lang="en-IN" sz="1500" i="1" kern="100">
                                  <a:effectLst/>
                                  <a:latin typeface="Cambria Math" panose="02040503050406030204" pitchFamily="18" charset="0"/>
                                  <a:ea typeface="Aptos" panose="020B0004020202020204" pitchFamily="34" charset="0"/>
                                  <a:cs typeface="Times New Roman" panose="02020603050405020304" pitchFamily="18" charset="0"/>
                                </a:rPr>
                                <m:t>, </m:t>
                              </m:r>
                              <m:sSub>
                                <m:sSubPr>
                                  <m:ctrlPr>
                                    <a:rPr lang="en-IN" sz="1500" i="1" kern="100">
                                      <a:effectLst/>
                                      <a:latin typeface="Cambria Math" panose="02040503050406030204" pitchFamily="18" charset="0"/>
                                      <a:ea typeface="Aptos" panose="020B0004020202020204" pitchFamily="34" charset="0"/>
                                      <a:cs typeface="Times New Roman" panose="02020603050405020304" pitchFamily="18" charset="0"/>
                                    </a:rPr>
                                  </m:ctrlPr>
                                </m:sSubPr>
                                <m:e>
                                  <m:r>
                                    <a:rPr lang="en-IN" sz="1500" i="1" kern="100">
                                      <a:effectLst/>
                                      <a:latin typeface="Cambria Math" panose="02040503050406030204" pitchFamily="18" charset="0"/>
                                      <a:ea typeface="Aptos" panose="020B0004020202020204" pitchFamily="34" charset="0"/>
                                      <a:cs typeface="Times New Roman" panose="02020603050405020304" pitchFamily="18" charset="0"/>
                                    </a:rPr>
                                    <m:t>𝜇</m:t>
                                  </m:r>
                                </m:e>
                                <m:sub>
                                  <m:r>
                                    <a:rPr lang="en-IN" sz="1500" i="1" kern="100">
                                      <a:effectLst/>
                                      <a:latin typeface="Cambria Math" panose="02040503050406030204" pitchFamily="18" charset="0"/>
                                      <a:ea typeface="Aptos" panose="020B0004020202020204" pitchFamily="34" charset="0"/>
                                      <a:cs typeface="Times New Roman" panose="02020603050405020304" pitchFamily="18" charset="0"/>
                                    </a:rPr>
                                    <m:t>2</m:t>
                                  </m:r>
                                </m:sub>
                              </m:sSub>
                              <m:r>
                                <a:rPr lang="en-IN" sz="1500" i="1" kern="100">
                                  <a:effectLst/>
                                  <a:latin typeface="Cambria Math" panose="02040503050406030204" pitchFamily="18" charset="0"/>
                                  <a:ea typeface="Aptos" panose="020B0004020202020204" pitchFamily="34" charset="0"/>
                                  <a:cs typeface="Times New Roman" panose="02020603050405020304" pitchFamily="18" charset="0"/>
                                </a:rPr>
                                <m:t>, ……., </m:t>
                              </m:r>
                              <m:sSub>
                                <m:sSubPr>
                                  <m:ctrlPr>
                                    <a:rPr lang="en-IN" sz="1500" i="1" kern="100">
                                      <a:effectLst/>
                                      <a:latin typeface="Cambria Math" panose="02040503050406030204" pitchFamily="18" charset="0"/>
                                      <a:ea typeface="Aptos" panose="020B0004020202020204" pitchFamily="34" charset="0"/>
                                      <a:cs typeface="Times New Roman" panose="02020603050405020304" pitchFamily="18" charset="0"/>
                                    </a:rPr>
                                  </m:ctrlPr>
                                </m:sSubPr>
                                <m:e>
                                  <m:r>
                                    <a:rPr lang="en-IN" sz="1500" i="1" kern="100">
                                      <a:effectLst/>
                                      <a:latin typeface="Cambria Math" panose="02040503050406030204" pitchFamily="18" charset="0"/>
                                      <a:ea typeface="Aptos" panose="020B0004020202020204" pitchFamily="34" charset="0"/>
                                      <a:cs typeface="Times New Roman" panose="02020603050405020304" pitchFamily="18" charset="0"/>
                                    </a:rPr>
                                    <m:t>𝜇</m:t>
                                  </m:r>
                                </m:e>
                                <m:sub>
                                  <m:r>
                                    <a:rPr lang="en-IN" sz="1500" i="1" kern="100">
                                      <a:effectLst/>
                                      <a:latin typeface="Cambria Math" panose="02040503050406030204" pitchFamily="18" charset="0"/>
                                      <a:ea typeface="Aptos" panose="020B0004020202020204" pitchFamily="34" charset="0"/>
                                      <a:cs typeface="Times New Roman" panose="02020603050405020304" pitchFamily="18" charset="0"/>
                                    </a:rPr>
                                    <m:t>𝑁</m:t>
                                  </m:r>
                                </m:sub>
                              </m:sSub>
                            </m:e>
                          </m:d>
                        </m:e>
                      </m:d>
                      <m:r>
                        <a:rPr lang="en-IN" sz="1500" i="1" kern="100">
                          <a:effectLst/>
                          <a:latin typeface="Cambria Math" panose="02040503050406030204" pitchFamily="18" charset="0"/>
                          <a:ea typeface="Aptos" panose="020B0004020202020204" pitchFamily="34" charset="0"/>
                          <a:cs typeface="Times New Roman" panose="02020603050405020304" pitchFamily="18" charset="0"/>
                        </a:rPr>
                        <m:t> = </m:t>
                      </m:r>
                      <m:nary>
                        <m:naryPr>
                          <m:chr m:val="∑"/>
                          <m:limLoc m:val="undOvr"/>
                          <m:ctrlPr>
                            <a:rPr lang="en-IN" sz="1500" i="1" kern="100">
                              <a:effectLst/>
                              <a:latin typeface="Cambria Math" panose="02040503050406030204" pitchFamily="18" charset="0"/>
                              <a:ea typeface="Aptos" panose="020B0004020202020204" pitchFamily="34" charset="0"/>
                              <a:cs typeface="Times New Roman" panose="02020603050405020304" pitchFamily="18" charset="0"/>
                            </a:rPr>
                          </m:ctrlPr>
                        </m:naryPr>
                        <m:sub>
                          <m:r>
                            <a:rPr lang="en-IN" sz="1500" i="1" kern="100">
                              <a:effectLst/>
                              <a:latin typeface="Cambria Math" panose="02040503050406030204" pitchFamily="18" charset="0"/>
                              <a:ea typeface="Aptos" panose="020B0004020202020204" pitchFamily="34" charset="0"/>
                              <a:cs typeface="Times New Roman" panose="02020603050405020304" pitchFamily="18" charset="0"/>
                            </a:rPr>
                            <m:t>𝑖</m:t>
                          </m:r>
                          <m:r>
                            <a:rPr lang="en-IN" sz="1500" i="1" kern="100">
                              <a:effectLst/>
                              <a:latin typeface="Cambria Math" panose="02040503050406030204" pitchFamily="18" charset="0"/>
                              <a:ea typeface="Aptos" panose="020B0004020202020204" pitchFamily="34" charset="0"/>
                              <a:cs typeface="Times New Roman" panose="02020603050405020304" pitchFamily="18" charset="0"/>
                            </a:rPr>
                            <m:t>=1</m:t>
                          </m:r>
                        </m:sub>
                        <m:sup>
                          <m:r>
                            <a:rPr lang="en-IN" sz="1500" i="1" kern="100">
                              <a:effectLst/>
                              <a:latin typeface="Cambria Math" panose="02040503050406030204" pitchFamily="18" charset="0"/>
                              <a:ea typeface="Aptos" panose="020B0004020202020204" pitchFamily="34" charset="0"/>
                              <a:cs typeface="Times New Roman" panose="02020603050405020304" pitchFamily="18" charset="0"/>
                            </a:rPr>
                            <m:t>𝑀</m:t>
                          </m:r>
                        </m:sup>
                        <m:e>
                          <m:sSubSup>
                            <m:sSubSupPr>
                              <m:ctrlPr>
                                <a:rPr lang="en-IN" sz="1500" i="1" kern="100">
                                  <a:effectLst/>
                                  <a:latin typeface="Cambria Math" panose="02040503050406030204" pitchFamily="18" charset="0"/>
                                  <a:ea typeface="Aptos" panose="020B0004020202020204" pitchFamily="34" charset="0"/>
                                  <a:cs typeface="Times New Roman" panose="02020603050405020304" pitchFamily="18" charset="0"/>
                                </a:rPr>
                              </m:ctrlPr>
                            </m:sSubSupPr>
                            <m:e>
                              <m:acc>
                                <m:accPr>
                                  <m:chr m:val="̅"/>
                                  <m:ctrlPr>
                                    <a:rPr lang="en-IN" sz="1500" i="1" kern="100">
                                      <a:effectLst/>
                                      <a:latin typeface="Cambria Math" panose="02040503050406030204" pitchFamily="18" charset="0"/>
                                      <a:ea typeface="Aptos" panose="020B0004020202020204" pitchFamily="34" charset="0"/>
                                      <a:cs typeface="Times New Roman" panose="02020603050405020304" pitchFamily="18" charset="0"/>
                                    </a:rPr>
                                  </m:ctrlPr>
                                </m:accPr>
                                <m:e>
                                  <m:r>
                                    <a:rPr lang="en-US" sz="1500" b="0" i="1" kern="100" smtClean="0">
                                      <a:effectLst/>
                                      <a:latin typeface="Cambria Math" panose="02040503050406030204" pitchFamily="18" charset="0"/>
                                      <a:ea typeface="Aptos" panose="020B0004020202020204" pitchFamily="34" charset="0"/>
                                      <a:cs typeface="Times New Roman" panose="02020603050405020304" pitchFamily="18" charset="0"/>
                                    </a:rPr>
                                    <m:t>𝑅</m:t>
                                  </m:r>
                                </m:e>
                              </m:acc>
                            </m:e>
                            <m:sub>
                              <m:r>
                                <a:rPr lang="en-IN" sz="1500" i="1" kern="100">
                                  <a:effectLst/>
                                  <a:latin typeface="Cambria Math" panose="02040503050406030204" pitchFamily="18" charset="0"/>
                                  <a:ea typeface="Aptos" panose="020B0004020202020204" pitchFamily="34" charset="0"/>
                                  <a:cs typeface="Times New Roman" panose="02020603050405020304" pitchFamily="18" charset="0"/>
                                </a:rPr>
                                <m:t>𝑖</m:t>
                              </m:r>
                            </m:sub>
                            <m:sup>
                              <m:r>
                                <a:rPr lang="en-IN" sz="1500" i="1" kern="100">
                                  <a:effectLst/>
                                  <a:latin typeface="Cambria Math" panose="02040503050406030204" pitchFamily="18" charset="0"/>
                                  <a:ea typeface="Aptos" panose="020B0004020202020204" pitchFamily="34" charset="0"/>
                                  <a:cs typeface="Times New Roman" panose="02020603050405020304" pitchFamily="18" charset="0"/>
                                </a:rPr>
                                <m:t>(</m:t>
                              </m:r>
                              <m:r>
                                <a:rPr lang="en-IN" sz="1500" i="1" kern="100">
                                  <a:effectLst/>
                                  <a:latin typeface="Cambria Math" panose="02040503050406030204" pitchFamily="18" charset="0"/>
                                  <a:ea typeface="Aptos" panose="020B0004020202020204" pitchFamily="34" charset="0"/>
                                  <a:cs typeface="Times New Roman" panose="02020603050405020304" pitchFamily="18" charset="0"/>
                                </a:rPr>
                                <m:t>𝜋</m:t>
                              </m:r>
                              <m:r>
                                <a:rPr lang="en-IN" sz="1500" i="1" kern="100">
                                  <a:effectLst/>
                                  <a:latin typeface="Cambria Math" panose="02040503050406030204" pitchFamily="18" charset="0"/>
                                  <a:ea typeface="Aptos" panose="020B0004020202020204" pitchFamily="34" charset="0"/>
                                  <a:cs typeface="Times New Roman" panose="02020603050405020304" pitchFamily="18" charset="0"/>
                                </a:rPr>
                                <m:t>)</m:t>
                              </m:r>
                            </m:sup>
                          </m:sSubSup>
                        </m:e>
                      </m:nary>
                      <m:r>
                        <a:rPr lang="en-IN" sz="1500" i="1" kern="100">
                          <a:effectLst/>
                          <a:latin typeface="Cambria Math" panose="02040503050406030204" pitchFamily="18" charset="0"/>
                          <a:ea typeface="Times New Roman" panose="02020603050405020304" pitchFamily="18" charset="0"/>
                          <a:cs typeface="Times New Roman" panose="02020603050405020304" pitchFamily="18" charset="0"/>
                        </a:rPr>
                        <m:t>+ </m:t>
                      </m:r>
                      <m:nary>
                        <m:naryPr>
                          <m:chr m:val="∑"/>
                          <m:limLoc m:val="undOvr"/>
                          <m:ctrlPr>
                            <a:rPr lang="en-IN" sz="1500" i="1" kern="100">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IN" sz="1500" i="1" kern="100">
                              <a:effectLst/>
                              <a:latin typeface="Cambria Math" panose="02040503050406030204" pitchFamily="18" charset="0"/>
                              <a:ea typeface="Times New Roman" panose="02020603050405020304" pitchFamily="18" charset="0"/>
                              <a:cs typeface="Times New Roman" panose="02020603050405020304" pitchFamily="18" charset="0"/>
                            </a:rPr>
                            <m:t>𝑗</m:t>
                          </m:r>
                          <m:r>
                            <a:rPr lang="en-IN" sz="1500" i="1" kern="100">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IN" sz="1500" i="1" kern="100">
                              <a:effectLst/>
                              <a:latin typeface="Cambria Math" panose="02040503050406030204" pitchFamily="18" charset="0"/>
                              <a:ea typeface="Times New Roman" panose="02020603050405020304" pitchFamily="18" charset="0"/>
                              <a:cs typeface="Times New Roman" panose="02020603050405020304" pitchFamily="18" charset="0"/>
                            </a:rPr>
                            <m:t>𝑁</m:t>
                          </m:r>
                        </m:sup>
                        <m:e>
                          <m:sSub>
                            <m:sSubPr>
                              <m:ctrlPr>
                                <a:rPr lang="en-IN" sz="15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500" i="1" kern="100">
                                  <a:effectLst/>
                                  <a:latin typeface="Cambria Math" panose="02040503050406030204" pitchFamily="18" charset="0"/>
                                  <a:ea typeface="Times New Roman" panose="02020603050405020304" pitchFamily="18" charset="0"/>
                                  <a:cs typeface="Times New Roman" panose="02020603050405020304" pitchFamily="18" charset="0"/>
                                </a:rPr>
                                <m:t>𝜂</m:t>
                              </m:r>
                            </m:e>
                            <m:sub>
                              <m:r>
                                <a:rPr lang="en-IN" sz="1500" i="1" kern="100">
                                  <a:effectLst/>
                                  <a:latin typeface="Cambria Math" panose="02040503050406030204" pitchFamily="18" charset="0"/>
                                  <a:ea typeface="Times New Roman" panose="02020603050405020304" pitchFamily="18" charset="0"/>
                                  <a:cs typeface="Times New Roman" panose="02020603050405020304" pitchFamily="18" charset="0"/>
                                </a:rPr>
                                <m:t>𝑗</m:t>
                              </m:r>
                            </m:sub>
                          </m:sSub>
                          <m:d>
                            <m:dPr>
                              <m:ctrlPr>
                                <a:rPr lang="en-IN" sz="15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IN" sz="15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500" i="1" kern="100">
                                      <a:effectLst/>
                                      <a:latin typeface="Cambria Math" panose="02040503050406030204" pitchFamily="18" charset="0"/>
                                      <a:ea typeface="Times New Roman" panose="02020603050405020304" pitchFamily="18" charset="0"/>
                                      <a:cs typeface="Times New Roman" panose="02020603050405020304" pitchFamily="18" charset="0"/>
                                    </a:rPr>
                                    <m:t>𝜆</m:t>
                                  </m:r>
                                </m:e>
                                <m:sub>
                                  <m:r>
                                    <a:rPr lang="en-IN" sz="1500" i="1" kern="100">
                                      <a:effectLst/>
                                      <a:latin typeface="Cambria Math" panose="02040503050406030204" pitchFamily="18" charset="0"/>
                                      <a:ea typeface="Times New Roman" panose="02020603050405020304" pitchFamily="18" charset="0"/>
                                      <a:cs typeface="Times New Roman" panose="02020603050405020304" pitchFamily="18" charset="0"/>
                                    </a:rPr>
                                    <m:t>𝑗</m:t>
                                  </m:r>
                                </m:sub>
                              </m:sSub>
                              <m:sSub>
                                <m:sSubPr>
                                  <m:ctrlPr>
                                    <a:rPr lang="en-IN" sz="15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500" i="1" kern="100">
                                      <a:effectLst/>
                                      <a:latin typeface="Cambria Math" panose="02040503050406030204" pitchFamily="18" charset="0"/>
                                      <a:ea typeface="Times New Roman" panose="02020603050405020304" pitchFamily="18" charset="0"/>
                                      <a:cs typeface="Times New Roman" panose="02020603050405020304" pitchFamily="18" charset="0"/>
                                    </a:rPr>
                                    <m:t>𝑑</m:t>
                                  </m:r>
                                </m:e>
                                <m:sub>
                                  <m:r>
                                    <a:rPr lang="en-IN" sz="1500" i="1" kern="100">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en-IN" sz="1500" i="1" kern="100">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n-IN" sz="1500" i="1" kern="100">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n-IN" sz="1500"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IN" sz="1500" i="1" kern="100">
                                          <a:effectLst/>
                                          <a:latin typeface="Cambria Math" panose="02040503050406030204" pitchFamily="18" charset="0"/>
                                          <a:ea typeface="Times New Roman" panose="02020603050405020304" pitchFamily="18" charset="0"/>
                                          <a:cs typeface="Times New Roman" panose="02020603050405020304" pitchFamily="18" charset="0"/>
                                        </a:rPr>
                                        <m:t>𝑄</m:t>
                                      </m:r>
                                    </m:e>
                                  </m:acc>
                                </m:e>
                                <m:sub>
                                  <m:r>
                                    <a:rPr lang="en-IN" sz="1500" i="1" kern="100">
                                      <a:effectLst/>
                                      <a:latin typeface="Cambria Math" panose="02040503050406030204" pitchFamily="18" charset="0"/>
                                      <a:ea typeface="Times New Roman" panose="02020603050405020304" pitchFamily="18" charset="0"/>
                                      <a:cs typeface="Times New Roman" panose="02020603050405020304" pitchFamily="18" charset="0"/>
                                    </a:rPr>
                                    <m:t>𝑗</m:t>
                                  </m:r>
                                </m:sub>
                                <m:sup>
                                  <m:d>
                                    <m:dPr>
                                      <m:ctrlPr>
                                        <a:rPr lang="en-IN" sz="15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1500" i="1" kern="100">
                                          <a:effectLst/>
                                          <a:latin typeface="Cambria Math" panose="02040503050406030204" pitchFamily="18" charset="0"/>
                                          <a:ea typeface="Times New Roman" panose="02020603050405020304" pitchFamily="18" charset="0"/>
                                          <a:cs typeface="Times New Roman" panose="02020603050405020304" pitchFamily="18" charset="0"/>
                                        </a:rPr>
                                        <m:t>𝜋</m:t>
                                      </m:r>
                                    </m:e>
                                  </m:d>
                                </m:sup>
                              </m:sSubSup>
                            </m:e>
                          </m:d>
                        </m:e>
                      </m:nary>
                    </m:oMath>
                  </m:oMathPara>
                </a14:m>
                <a:endParaRPr lang="en-IN" sz="1500" kern="100" dirty="0">
                  <a:effectLst/>
                  <a:latin typeface="Arial" panose="020B0604020202020204" pitchFamily="34" charset="0"/>
                  <a:ea typeface="Aptos" panose="020B0004020202020204" pitchFamily="34" charset="0"/>
                  <a:cs typeface="Arial" panose="020B0604020202020204" pitchFamily="34" charset="0"/>
                </a:endParaRPr>
              </a:p>
              <a:p>
                <a:pPr marL="0" indent="0" algn="just">
                  <a:lnSpc>
                    <a:spcPct val="100000"/>
                  </a:lnSpc>
                  <a:spcBef>
                    <a:spcPts val="600"/>
                  </a:spcBef>
                  <a:spcAft>
                    <a:spcPts val="600"/>
                  </a:spcAft>
                  <a:buNone/>
                </a:pPr>
                <a:r>
                  <a:rPr lang="en-IN" sz="1500" kern="100" dirty="0">
                    <a:effectLst/>
                    <a:latin typeface="Arial" panose="020B0604020202020204" pitchFamily="34" charset="0"/>
                    <a:ea typeface="Aptos" panose="020B0004020202020204" pitchFamily="34" charset="0"/>
                    <a:cs typeface="Arial" panose="020B0604020202020204" pitchFamily="34" charset="0"/>
                  </a:rPr>
                  <a:t>And choose the optimal policy </a:t>
                </a:r>
                <a14:m>
                  <m:oMath xmlns:m="http://schemas.openxmlformats.org/officeDocument/2006/math">
                    <m:sSup>
                      <m:sSupPr>
                        <m:ctrlPr>
                          <a:rPr lang="en-IN" sz="1500" i="1" kern="100" smtClean="0">
                            <a:effectLst/>
                            <a:latin typeface="Cambria Math" panose="02040503050406030204" pitchFamily="18" charset="0"/>
                            <a:ea typeface="Aptos" panose="020B0004020202020204" pitchFamily="34" charset="0"/>
                            <a:cs typeface="Times New Roman" panose="02020603050405020304" pitchFamily="18" charset="0"/>
                          </a:rPr>
                        </m:ctrlPr>
                      </m:sSupPr>
                      <m:e>
                        <m:r>
                          <a:rPr lang="en-IN" sz="1500" i="1" kern="100">
                            <a:effectLst/>
                            <a:latin typeface="Cambria Math" panose="02040503050406030204" pitchFamily="18" charset="0"/>
                            <a:ea typeface="Aptos" panose="020B0004020202020204" pitchFamily="34" charset="0"/>
                            <a:cs typeface="Times New Roman" panose="02020603050405020304" pitchFamily="18" charset="0"/>
                          </a:rPr>
                          <m:t>𝜋</m:t>
                        </m:r>
                      </m:e>
                      <m:sup>
                        <m:r>
                          <a:rPr lang="en-IN" sz="1500" i="1" kern="100">
                            <a:effectLst/>
                            <a:latin typeface="Cambria Math" panose="02040503050406030204" pitchFamily="18" charset="0"/>
                            <a:ea typeface="Aptos" panose="020B0004020202020204" pitchFamily="34" charset="0"/>
                            <a:cs typeface="Times New Roman" panose="02020603050405020304" pitchFamily="18" charset="0"/>
                          </a:rPr>
                          <m:t>∗</m:t>
                        </m:r>
                      </m:sup>
                    </m:sSup>
                    <m:d>
                      <m:dPr>
                        <m:ctrlPr>
                          <a:rPr lang="en-IN" sz="1500" i="1" kern="100">
                            <a:effectLst/>
                            <a:latin typeface="Cambria Math" panose="02040503050406030204" pitchFamily="18" charset="0"/>
                            <a:ea typeface="Aptos" panose="020B0004020202020204" pitchFamily="34" charset="0"/>
                            <a:cs typeface="Times New Roman" panose="02020603050405020304" pitchFamily="18" charset="0"/>
                          </a:rPr>
                        </m:ctrlPr>
                      </m:dPr>
                      <m:e>
                        <m:r>
                          <a:rPr lang="en-IN" sz="1500" i="1" kern="100">
                            <a:effectLst/>
                            <a:latin typeface="Cambria Math" panose="02040503050406030204" pitchFamily="18" charset="0"/>
                            <a:ea typeface="Aptos" panose="020B0004020202020204" pitchFamily="34" charset="0"/>
                            <a:cs typeface="Times New Roman" panose="02020603050405020304" pitchFamily="18" charset="0"/>
                          </a:rPr>
                          <m:t>𝑛</m:t>
                        </m:r>
                      </m:e>
                    </m:d>
                  </m:oMath>
                </a14:m>
                <a:r>
                  <a:rPr lang="en-IN" sz="1500" kern="100" dirty="0">
                    <a:effectLst/>
                    <a:latin typeface="Arial" panose="020B0604020202020204" pitchFamily="34" charset="0"/>
                    <a:ea typeface="Times New Roman" panose="02020603050405020304" pitchFamily="18" charset="0"/>
                    <a:cs typeface="Arial" panose="020B0604020202020204" pitchFamily="34" charset="0"/>
                  </a:rPr>
                  <a:t> maximises </a:t>
                </a:r>
                <a14:m>
                  <m:oMath xmlns:m="http://schemas.openxmlformats.org/officeDocument/2006/math">
                    <m:r>
                      <a:rPr lang="en-IN" sz="1500" i="1" kern="100">
                        <a:effectLst/>
                        <a:latin typeface="Cambria Math" panose="02040503050406030204" pitchFamily="18" charset="0"/>
                        <a:ea typeface="Times New Roman" panose="02020603050405020304" pitchFamily="18" charset="0"/>
                        <a:cs typeface="Times New Roman" panose="02020603050405020304" pitchFamily="18" charset="0"/>
                      </a:rPr>
                      <m:t>𝐿</m:t>
                    </m:r>
                    <m:r>
                      <a:rPr lang="en-IN" sz="15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IN" sz="1500" i="1" kern="100">
                        <a:effectLst/>
                        <a:latin typeface="Cambria Math" panose="02040503050406030204" pitchFamily="18" charset="0"/>
                        <a:ea typeface="Times New Roman" panose="02020603050405020304" pitchFamily="18" charset="0"/>
                        <a:cs typeface="Times New Roman" panose="02020603050405020304" pitchFamily="18" charset="0"/>
                      </a:rPr>
                      <m:t>𝜋</m:t>
                    </m:r>
                    <m:r>
                      <a:rPr lang="en-IN" sz="1500" i="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500" i="1" kern="100">
                        <a:effectLst/>
                        <a:latin typeface="Cambria Math" panose="02040503050406030204" pitchFamily="18" charset="0"/>
                        <a:ea typeface="Times New Roman" panose="02020603050405020304" pitchFamily="18" charset="0"/>
                        <a:cs typeface="Times New Roman" panose="02020603050405020304" pitchFamily="18" charset="0"/>
                      </a:rPr>
                      <m:t>𝜂</m:t>
                    </m:r>
                    <m:r>
                      <a:rPr lang="en-IN" sz="1500" i="1" kern="100">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1500" kern="100" dirty="0">
                    <a:effectLst/>
                    <a:latin typeface="Arial" panose="020B0604020202020204" pitchFamily="34" charset="0"/>
                    <a:ea typeface="Times New Roman" panose="02020603050405020304" pitchFamily="18" charset="0"/>
                    <a:cs typeface="Arial" panose="020B0604020202020204" pitchFamily="34" charset="0"/>
                  </a:rPr>
                  <a:t> </a:t>
                </a:r>
                <a:endParaRPr lang="en-US" sz="1500" i="1" kern="100" dirty="0">
                  <a:effectLst/>
                  <a:latin typeface="Arial" panose="020B0604020202020204" pitchFamily="34" charset="0"/>
                  <a:ea typeface="Aptos" panose="020B0004020202020204" pitchFamily="34" charset="0"/>
                  <a:cs typeface="Arial" panose="020B0604020202020204" pitchFamily="34" charset="0"/>
                </a:endParaRPr>
              </a:p>
              <a:p>
                <a:pPr algn="just">
                  <a:spcBef>
                    <a:spcPts val="600"/>
                  </a:spcBef>
                  <a:spcAft>
                    <a:spcPts val="600"/>
                  </a:spcAft>
                </a:pPr>
                <a14:m>
                  <m:oMathPara xmlns:m="http://schemas.openxmlformats.org/officeDocument/2006/math">
                    <m:oMathParaPr>
                      <m:jc m:val="centerGroup"/>
                    </m:oMathParaPr>
                    <m:oMath xmlns:m="http://schemas.openxmlformats.org/officeDocument/2006/math">
                      <m:r>
                        <a:rPr lang="en-IN" sz="1500" i="1" kern="100">
                          <a:latin typeface="Cambria Math" panose="02040503050406030204" pitchFamily="18" charset="0"/>
                          <a:ea typeface="Times New Roman" panose="02020603050405020304" pitchFamily="18" charset="0"/>
                          <a:cs typeface="Times New Roman" panose="02020603050405020304" pitchFamily="18" charset="0"/>
                        </a:rPr>
                        <m:t> </m:t>
                      </m:r>
                      <m:nary>
                        <m:naryPr>
                          <m:chr m:val="∑"/>
                          <m:limLoc m:val="undOvr"/>
                          <m:ctrlPr>
                            <a:rPr lang="en-IN" sz="1500" i="1" kern="100">
                              <a:latin typeface="Cambria Math" panose="02040503050406030204" pitchFamily="18" charset="0"/>
                              <a:ea typeface="Aptos" panose="020B0004020202020204" pitchFamily="34" charset="0"/>
                              <a:cs typeface="Times New Roman" panose="02020603050405020304" pitchFamily="18" charset="0"/>
                            </a:rPr>
                          </m:ctrlPr>
                        </m:naryPr>
                        <m:sub>
                          <m:r>
                            <a:rPr lang="en-IN" sz="1500" i="1" kern="100">
                              <a:latin typeface="Cambria Math" panose="02040503050406030204" pitchFamily="18" charset="0"/>
                              <a:ea typeface="Aptos" panose="020B0004020202020204" pitchFamily="34" charset="0"/>
                              <a:cs typeface="Times New Roman" panose="02020603050405020304" pitchFamily="18" charset="0"/>
                            </a:rPr>
                            <m:t>𝑖</m:t>
                          </m:r>
                          <m:r>
                            <a:rPr lang="en-IN" sz="1500" i="1" kern="100">
                              <a:latin typeface="Cambria Math" panose="02040503050406030204" pitchFamily="18" charset="0"/>
                              <a:ea typeface="Aptos" panose="020B0004020202020204" pitchFamily="34" charset="0"/>
                              <a:cs typeface="Times New Roman" panose="02020603050405020304" pitchFamily="18" charset="0"/>
                            </a:rPr>
                            <m:t>=1</m:t>
                          </m:r>
                        </m:sub>
                        <m:sup>
                          <m:r>
                            <a:rPr lang="en-IN" sz="1500" i="1" kern="100">
                              <a:latin typeface="Cambria Math" panose="02040503050406030204" pitchFamily="18" charset="0"/>
                              <a:ea typeface="Aptos" panose="020B0004020202020204" pitchFamily="34" charset="0"/>
                              <a:cs typeface="Times New Roman" panose="02020603050405020304" pitchFamily="18" charset="0"/>
                            </a:rPr>
                            <m:t>𝑀</m:t>
                          </m:r>
                        </m:sup>
                        <m:e>
                          <m:sSubSup>
                            <m:sSubSupPr>
                              <m:ctrlPr>
                                <a:rPr lang="en-IN" sz="1500" i="1" kern="100">
                                  <a:latin typeface="Cambria Math" panose="02040503050406030204" pitchFamily="18" charset="0"/>
                                  <a:ea typeface="Aptos" panose="020B0004020202020204" pitchFamily="34" charset="0"/>
                                  <a:cs typeface="Times New Roman" panose="02020603050405020304" pitchFamily="18" charset="0"/>
                                </a:rPr>
                              </m:ctrlPr>
                            </m:sSubSupPr>
                            <m:e>
                              <m:acc>
                                <m:accPr>
                                  <m:chr m:val="̅"/>
                                  <m:ctrlPr>
                                    <a:rPr lang="en-IN" sz="1500" i="1" kern="100">
                                      <a:latin typeface="Cambria Math" panose="02040503050406030204" pitchFamily="18" charset="0"/>
                                      <a:ea typeface="Aptos" panose="020B0004020202020204" pitchFamily="34" charset="0"/>
                                      <a:cs typeface="Times New Roman" panose="02020603050405020304" pitchFamily="18" charset="0"/>
                                    </a:rPr>
                                  </m:ctrlPr>
                                </m:accPr>
                                <m:e>
                                  <m:r>
                                    <a:rPr lang="en-US" sz="1500" b="0" i="1" kern="100" smtClean="0">
                                      <a:latin typeface="Cambria Math" panose="02040503050406030204" pitchFamily="18" charset="0"/>
                                      <a:ea typeface="Aptos" panose="020B0004020202020204" pitchFamily="34" charset="0"/>
                                      <a:cs typeface="Times New Roman" panose="02020603050405020304" pitchFamily="18" charset="0"/>
                                    </a:rPr>
                                    <m:t>𝑅</m:t>
                                  </m:r>
                                </m:e>
                              </m:acc>
                            </m:e>
                            <m:sub>
                              <m:r>
                                <a:rPr lang="en-IN" sz="1500" i="1" kern="100">
                                  <a:latin typeface="Cambria Math" panose="02040503050406030204" pitchFamily="18" charset="0"/>
                                  <a:ea typeface="Aptos" panose="020B0004020202020204" pitchFamily="34" charset="0"/>
                                  <a:cs typeface="Times New Roman" panose="02020603050405020304" pitchFamily="18" charset="0"/>
                                </a:rPr>
                                <m:t>𝑖</m:t>
                              </m:r>
                            </m:sub>
                            <m:sup>
                              <m:d>
                                <m:dPr>
                                  <m:ctrlPr>
                                    <a:rPr lang="en-IN" sz="1500" i="1" kern="100">
                                      <a:latin typeface="Cambria Math" panose="02040503050406030204" pitchFamily="18" charset="0"/>
                                      <a:ea typeface="Aptos" panose="020B0004020202020204" pitchFamily="34" charset="0"/>
                                      <a:cs typeface="Times New Roman" panose="02020603050405020304" pitchFamily="18" charset="0"/>
                                    </a:rPr>
                                  </m:ctrlPr>
                                </m:dPr>
                                <m:e>
                                  <m:sSup>
                                    <m:sSupPr>
                                      <m:ctrlPr>
                                        <a:rPr lang="en-IN" sz="1500" i="1" kern="100">
                                          <a:latin typeface="Cambria Math" panose="02040503050406030204" pitchFamily="18" charset="0"/>
                                          <a:ea typeface="Aptos" panose="020B0004020202020204" pitchFamily="34" charset="0"/>
                                          <a:cs typeface="Times New Roman" panose="02020603050405020304" pitchFamily="18" charset="0"/>
                                        </a:rPr>
                                      </m:ctrlPr>
                                    </m:sSupPr>
                                    <m:e>
                                      <m:r>
                                        <a:rPr lang="en-IN" sz="1500" i="1" kern="100">
                                          <a:latin typeface="Cambria Math" panose="02040503050406030204" pitchFamily="18" charset="0"/>
                                          <a:ea typeface="Aptos" panose="020B0004020202020204" pitchFamily="34" charset="0"/>
                                          <a:cs typeface="Times New Roman" panose="02020603050405020304" pitchFamily="18" charset="0"/>
                                        </a:rPr>
                                        <m:t>𝜋</m:t>
                                      </m:r>
                                    </m:e>
                                    <m:sup>
                                      <m:r>
                                        <a:rPr lang="en-IN" sz="1500" i="1" kern="100">
                                          <a:latin typeface="Cambria Math" panose="02040503050406030204" pitchFamily="18" charset="0"/>
                                          <a:ea typeface="Aptos" panose="020B0004020202020204" pitchFamily="34" charset="0"/>
                                          <a:cs typeface="Times New Roman" panose="02020603050405020304" pitchFamily="18" charset="0"/>
                                        </a:rPr>
                                        <m:t>∗</m:t>
                                      </m:r>
                                    </m:sup>
                                  </m:sSup>
                                  <m:d>
                                    <m:dPr>
                                      <m:ctrlPr>
                                        <a:rPr lang="en-IN" sz="1500" i="1" kern="100">
                                          <a:latin typeface="Cambria Math" panose="02040503050406030204" pitchFamily="18" charset="0"/>
                                          <a:ea typeface="Aptos" panose="020B0004020202020204" pitchFamily="34" charset="0"/>
                                          <a:cs typeface="Times New Roman" panose="02020603050405020304" pitchFamily="18" charset="0"/>
                                        </a:rPr>
                                      </m:ctrlPr>
                                    </m:dPr>
                                    <m:e>
                                      <m:r>
                                        <a:rPr lang="en-IN" sz="1500" i="1" kern="100">
                                          <a:latin typeface="Cambria Math" panose="02040503050406030204" pitchFamily="18" charset="0"/>
                                          <a:ea typeface="Aptos" panose="020B0004020202020204" pitchFamily="34" charset="0"/>
                                          <a:cs typeface="Times New Roman" panose="02020603050405020304" pitchFamily="18" charset="0"/>
                                        </a:rPr>
                                        <m:t>𝑛</m:t>
                                      </m:r>
                                    </m:e>
                                  </m:d>
                                </m:e>
                              </m:d>
                            </m:sup>
                          </m:sSubSup>
                        </m:e>
                      </m:nary>
                      <m:r>
                        <a:rPr lang="en-IN" sz="1500" i="1" kern="100">
                          <a:latin typeface="Cambria Math" panose="02040503050406030204" pitchFamily="18" charset="0"/>
                          <a:ea typeface="Times New Roman" panose="02020603050405020304" pitchFamily="18" charset="0"/>
                          <a:cs typeface="Times New Roman" panose="02020603050405020304" pitchFamily="18" charset="0"/>
                        </a:rPr>
                        <m:t>   +   </m:t>
                      </m:r>
                      <m:nary>
                        <m:naryPr>
                          <m:chr m:val="∑"/>
                          <m:limLoc m:val="undOvr"/>
                          <m:ctrlPr>
                            <a:rPr lang="en-IN" sz="1500" i="1" kern="100">
                              <a:latin typeface="Cambria Math" panose="02040503050406030204" pitchFamily="18" charset="0"/>
                              <a:ea typeface="Times New Roman" panose="02020603050405020304" pitchFamily="18" charset="0"/>
                              <a:cs typeface="Times New Roman" panose="02020603050405020304" pitchFamily="18" charset="0"/>
                            </a:rPr>
                          </m:ctrlPr>
                        </m:naryPr>
                        <m:sub>
                          <m:r>
                            <a:rPr lang="en-IN" sz="1500" i="1" kern="100">
                              <a:latin typeface="Cambria Math" panose="02040503050406030204" pitchFamily="18" charset="0"/>
                              <a:ea typeface="Times New Roman" panose="02020603050405020304" pitchFamily="18" charset="0"/>
                              <a:cs typeface="Times New Roman" panose="02020603050405020304" pitchFamily="18" charset="0"/>
                            </a:rPr>
                            <m:t>𝑗</m:t>
                          </m:r>
                          <m:r>
                            <a:rPr lang="en-IN" sz="1500" i="1" kern="100">
                              <a:latin typeface="Cambria Math" panose="02040503050406030204" pitchFamily="18" charset="0"/>
                              <a:ea typeface="Times New Roman" panose="02020603050405020304" pitchFamily="18" charset="0"/>
                              <a:cs typeface="Times New Roman" panose="02020603050405020304" pitchFamily="18" charset="0"/>
                            </a:rPr>
                            <m:t>=1</m:t>
                          </m:r>
                        </m:sub>
                        <m:sup>
                          <m:r>
                            <a:rPr lang="en-IN" sz="1500" i="1" kern="100">
                              <a:latin typeface="Cambria Math" panose="02040503050406030204" pitchFamily="18" charset="0"/>
                              <a:ea typeface="Times New Roman" panose="02020603050405020304" pitchFamily="18" charset="0"/>
                              <a:cs typeface="Times New Roman" panose="02020603050405020304" pitchFamily="18" charset="0"/>
                            </a:rPr>
                            <m:t>𝑁</m:t>
                          </m:r>
                        </m:sup>
                        <m:e>
                          <m:sSub>
                            <m:sSubPr>
                              <m:ctrlPr>
                                <a:rPr lang="en-IN" sz="1500" i="1" kern="100">
                                  <a:latin typeface="Cambria Math" panose="02040503050406030204" pitchFamily="18" charset="0"/>
                                  <a:ea typeface="Times New Roman" panose="02020603050405020304" pitchFamily="18" charset="0"/>
                                  <a:cs typeface="Times New Roman" panose="02020603050405020304" pitchFamily="18" charset="0"/>
                                </a:rPr>
                              </m:ctrlPr>
                            </m:sSubPr>
                            <m:e>
                              <m:r>
                                <a:rPr lang="en-IN" sz="1500" i="1" kern="100">
                                  <a:latin typeface="Cambria Math" panose="02040503050406030204" pitchFamily="18" charset="0"/>
                                  <a:ea typeface="Times New Roman" panose="02020603050405020304" pitchFamily="18" charset="0"/>
                                  <a:cs typeface="Times New Roman" panose="02020603050405020304" pitchFamily="18" charset="0"/>
                                </a:rPr>
                                <m:t>𝜂</m:t>
                              </m:r>
                            </m:e>
                            <m:sub>
                              <m:r>
                                <a:rPr lang="en-IN" sz="1500" i="1" kern="100">
                                  <a:latin typeface="Cambria Math" panose="02040503050406030204" pitchFamily="18" charset="0"/>
                                  <a:ea typeface="Times New Roman" panose="02020603050405020304" pitchFamily="18" charset="0"/>
                                  <a:cs typeface="Times New Roman" panose="02020603050405020304" pitchFamily="18" charset="0"/>
                                </a:rPr>
                                <m:t>𝑗</m:t>
                              </m:r>
                            </m:sub>
                          </m:sSub>
                          <m:d>
                            <m:dPr>
                              <m:ctrlPr>
                                <a:rPr lang="en-IN" sz="1500" i="1" kern="100">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IN" sz="1500" i="1" kern="100">
                                      <a:latin typeface="Cambria Math" panose="02040503050406030204" pitchFamily="18" charset="0"/>
                                      <a:ea typeface="Times New Roman" panose="02020603050405020304" pitchFamily="18" charset="0"/>
                                      <a:cs typeface="Times New Roman" panose="02020603050405020304" pitchFamily="18" charset="0"/>
                                    </a:rPr>
                                  </m:ctrlPr>
                                </m:sSubPr>
                                <m:e>
                                  <m:r>
                                    <a:rPr lang="en-IN" sz="1500" i="1" kern="100">
                                      <a:latin typeface="Cambria Math" panose="02040503050406030204" pitchFamily="18" charset="0"/>
                                      <a:ea typeface="Times New Roman" panose="02020603050405020304" pitchFamily="18" charset="0"/>
                                      <a:cs typeface="Times New Roman" panose="02020603050405020304" pitchFamily="18" charset="0"/>
                                    </a:rPr>
                                    <m:t>𝜆</m:t>
                                  </m:r>
                                </m:e>
                                <m:sub>
                                  <m:r>
                                    <a:rPr lang="en-IN" sz="1500" i="1" kern="100">
                                      <a:latin typeface="Cambria Math" panose="02040503050406030204" pitchFamily="18" charset="0"/>
                                      <a:ea typeface="Times New Roman" panose="02020603050405020304" pitchFamily="18" charset="0"/>
                                      <a:cs typeface="Times New Roman" panose="02020603050405020304" pitchFamily="18" charset="0"/>
                                    </a:rPr>
                                    <m:t>𝑗</m:t>
                                  </m:r>
                                </m:sub>
                              </m:sSub>
                              <m:sSub>
                                <m:sSubPr>
                                  <m:ctrlPr>
                                    <a:rPr lang="en-IN" sz="1500" i="1" kern="100">
                                      <a:latin typeface="Cambria Math" panose="02040503050406030204" pitchFamily="18" charset="0"/>
                                      <a:ea typeface="Times New Roman" panose="02020603050405020304" pitchFamily="18" charset="0"/>
                                      <a:cs typeface="Times New Roman" panose="02020603050405020304" pitchFamily="18" charset="0"/>
                                    </a:rPr>
                                  </m:ctrlPr>
                                </m:sSubPr>
                                <m:e>
                                  <m:r>
                                    <a:rPr lang="en-IN" sz="1500" i="1" kern="100">
                                      <a:latin typeface="Cambria Math" panose="02040503050406030204" pitchFamily="18" charset="0"/>
                                      <a:ea typeface="Times New Roman" panose="02020603050405020304" pitchFamily="18" charset="0"/>
                                      <a:cs typeface="Times New Roman" panose="02020603050405020304" pitchFamily="18" charset="0"/>
                                    </a:rPr>
                                    <m:t>𝑑</m:t>
                                  </m:r>
                                </m:e>
                                <m:sub>
                                  <m:r>
                                    <a:rPr lang="en-IN" sz="1500" i="1" kern="100">
                                      <a:latin typeface="Cambria Math" panose="02040503050406030204" pitchFamily="18" charset="0"/>
                                      <a:ea typeface="Times New Roman" panose="02020603050405020304" pitchFamily="18" charset="0"/>
                                      <a:cs typeface="Times New Roman" panose="02020603050405020304" pitchFamily="18" charset="0"/>
                                    </a:rPr>
                                    <m:t>𝑗</m:t>
                                  </m:r>
                                </m:sub>
                              </m:sSub>
                              <m:r>
                                <a:rPr lang="en-IN" sz="1500" i="1" kern="100">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n-IN" sz="1500" i="1" kern="100">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n-IN" sz="1500" i="1" kern="100">
                                          <a:latin typeface="Cambria Math" panose="02040503050406030204" pitchFamily="18" charset="0"/>
                                          <a:ea typeface="Times New Roman" panose="02020603050405020304" pitchFamily="18" charset="0"/>
                                          <a:cs typeface="Times New Roman" panose="02020603050405020304" pitchFamily="18" charset="0"/>
                                        </a:rPr>
                                      </m:ctrlPr>
                                    </m:accPr>
                                    <m:e>
                                      <m:r>
                                        <a:rPr lang="en-IN" sz="1500" i="1" kern="100">
                                          <a:latin typeface="Cambria Math" panose="02040503050406030204" pitchFamily="18" charset="0"/>
                                          <a:ea typeface="Times New Roman" panose="02020603050405020304" pitchFamily="18" charset="0"/>
                                          <a:cs typeface="Times New Roman" panose="02020603050405020304" pitchFamily="18" charset="0"/>
                                        </a:rPr>
                                        <m:t>𝑄</m:t>
                                      </m:r>
                                    </m:e>
                                  </m:acc>
                                </m:e>
                                <m:sub>
                                  <m:r>
                                    <a:rPr lang="en-IN" sz="1500" i="1" kern="100">
                                      <a:latin typeface="Cambria Math" panose="02040503050406030204" pitchFamily="18" charset="0"/>
                                      <a:ea typeface="Times New Roman" panose="02020603050405020304" pitchFamily="18" charset="0"/>
                                      <a:cs typeface="Times New Roman" panose="02020603050405020304" pitchFamily="18" charset="0"/>
                                    </a:rPr>
                                    <m:t>𝑗</m:t>
                                  </m:r>
                                </m:sub>
                                <m:sup>
                                  <m:d>
                                    <m:dPr>
                                      <m:ctrlPr>
                                        <a:rPr lang="en-IN" sz="1500" i="1" kern="100">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IN" sz="1500" i="1" kern="100">
                                              <a:latin typeface="Cambria Math" panose="02040503050406030204" pitchFamily="18" charset="0"/>
                                              <a:ea typeface="Times New Roman" panose="02020603050405020304" pitchFamily="18" charset="0"/>
                                              <a:cs typeface="Times New Roman" panose="02020603050405020304" pitchFamily="18" charset="0"/>
                                            </a:rPr>
                                          </m:ctrlPr>
                                        </m:sSupPr>
                                        <m:e>
                                          <m:r>
                                            <a:rPr lang="en-IN" sz="1500" i="1" kern="100">
                                              <a:latin typeface="Cambria Math" panose="02040503050406030204" pitchFamily="18" charset="0"/>
                                              <a:ea typeface="Times New Roman" panose="02020603050405020304" pitchFamily="18" charset="0"/>
                                              <a:cs typeface="Times New Roman" panose="02020603050405020304" pitchFamily="18" charset="0"/>
                                            </a:rPr>
                                            <m:t>𝜋</m:t>
                                          </m:r>
                                        </m:e>
                                        <m:sup>
                                          <m:r>
                                            <a:rPr lang="en-IN" sz="1500" i="1" kern="100">
                                              <a:latin typeface="Cambria Math" panose="02040503050406030204" pitchFamily="18" charset="0"/>
                                              <a:ea typeface="Times New Roman" panose="02020603050405020304" pitchFamily="18" charset="0"/>
                                              <a:cs typeface="Times New Roman" panose="02020603050405020304" pitchFamily="18" charset="0"/>
                                            </a:rPr>
                                            <m:t>∗</m:t>
                                          </m:r>
                                        </m:sup>
                                      </m:sSup>
                                      <m:d>
                                        <m:dPr>
                                          <m:ctrlPr>
                                            <a:rPr lang="en-IN" sz="1500" i="1" kern="100">
                                              <a:latin typeface="Cambria Math" panose="02040503050406030204" pitchFamily="18" charset="0"/>
                                              <a:ea typeface="Times New Roman" panose="02020603050405020304" pitchFamily="18" charset="0"/>
                                              <a:cs typeface="Times New Roman" panose="02020603050405020304" pitchFamily="18" charset="0"/>
                                            </a:rPr>
                                          </m:ctrlPr>
                                        </m:dPr>
                                        <m:e>
                                          <m:r>
                                            <a:rPr lang="en-IN" sz="1500" i="1" kern="100">
                                              <a:latin typeface="Cambria Math" panose="02040503050406030204" pitchFamily="18" charset="0"/>
                                              <a:ea typeface="Times New Roman" panose="02020603050405020304" pitchFamily="18" charset="0"/>
                                              <a:cs typeface="Times New Roman" panose="02020603050405020304" pitchFamily="18" charset="0"/>
                                            </a:rPr>
                                            <m:t>𝑛</m:t>
                                          </m:r>
                                        </m:e>
                                      </m:d>
                                    </m:e>
                                  </m:d>
                                </m:sup>
                              </m:sSubSup>
                            </m:e>
                          </m:d>
                        </m:e>
                      </m:nary>
                    </m:oMath>
                  </m:oMathPara>
                </a14:m>
                <a:endParaRPr lang="en-IN" sz="1500" kern="100" dirty="0">
                  <a:latin typeface="Arial" panose="020B0604020202020204" pitchFamily="34" charset="0"/>
                  <a:ea typeface="Aptos" panose="020B0004020202020204" pitchFamily="34"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9C8CA239-8D16-EB28-BD34-9190A7FDA447}"/>
                  </a:ext>
                </a:extLst>
              </p:cNvPr>
              <p:cNvSpPr txBox="1">
                <a:spLocks noRot="1" noChangeAspect="1" noMove="1" noResize="1" noEditPoints="1" noAdjustHandles="1" noChangeArrowheads="1" noChangeShapeType="1" noTextEdit="1"/>
              </p:cNvSpPr>
              <p:nvPr/>
            </p:nvSpPr>
            <p:spPr>
              <a:xfrm>
                <a:off x="663879" y="1405231"/>
                <a:ext cx="6876789" cy="4994059"/>
              </a:xfrm>
              <a:prstGeom prst="rect">
                <a:avLst/>
              </a:prstGeom>
              <a:blipFill>
                <a:blip r:embed="rId2"/>
                <a:stretch>
                  <a:fillRect l="-355"/>
                </a:stretch>
              </a:blipFill>
            </p:spPr>
            <p:txBody>
              <a:bodyPr/>
              <a:lstStyle/>
              <a:p>
                <a:r>
                  <a:rPr lang="en-IN">
                    <a:noFill/>
                  </a:rPr>
                  <a:t> </a:t>
                </a:r>
              </a:p>
            </p:txBody>
          </p:sp>
        </mc:Fallback>
      </mc:AlternateContent>
      <p:sp>
        <p:nvSpPr>
          <p:cNvPr id="7" name="Google Shape;239;p34">
            <a:extLst>
              <a:ext uri="{FF2B5EF4-FFF2-40B4-BE49-F238E27FC236}">
                <a16:creationId xmlns:a16="http://schemas.microsoft.com/office/drawing/2014/main" id="{8FF598AE-2C83-1556-38BC-02A6939DB364}"/>
              </a:ext>
            </a:extLst>
          </p:cNvPr>
          <p:cNvSpPr txBox="1"/>
          <p:nvPr/>
        </p:nvSpPr>
        <p:spPr>
          <a:xfrm>
            <a:off x="7540668" y="5194301"/>
            <a:ext cx="4651332" cy="1323399"/>
          </a:xfrm>
          <a:prstGeom prst="rect">
            <a:avLst/>
          </a:prstGeom>
          <a:solidFill>
            <a:srgbClr val="FFFF99"/>
          </a:solidFill>
          <a:ln>
            <a:noFill/>
          </a:ln>
        </p:spPr>
        <p:txBody>
          <a:bodyPr spcFirstLastPara="1" wrap="square" lIns="91425" tIns="45700" rIns="91425" bIns="45700" anchor="t" anchorCtr="0">
            <a:spAutoFit/>
          </a:bodyPr>
          <a:lstStyle/>
          <a:p>
            <a:pPr marL="285750" marR="0" lvl="0" indent="-285750" rtl="0">
              <a:spcBef>
                <a:spcPts val="0"/>
              </a:spcBef>
              <a:spcAft>
                <a:spcPts val="0"/>
              </a:spcAft>
              <a:buFont typeface="Arial" panose="020B0604020202020204" pitchFamily="34" charset="0"/>
              <a:buChar char="•"/>
            </a:pPr>
            <a:r>
              <a:rPr lang="en-US" sz="1600" dirty="0">
                <a:latin typeface="Arial"/>
                <a:ea typeface="Arial"/>
                <a:cs typeface="Arial"/>
                <a:sym typeface="Arial"/>
              </a:rPr>
              <a:t>The agent can be a “basic” user developed RL algorithm, e.g., Tabular Q learning, or </a:t>
            </a:r>
          </a:p>
          <a:p>
            <a:pPr marL="285750" marR="0" lvl="0" indent="-285750" rtl="0">
              <a:spcBef>
                <a:spcPts val="0"/>
              </a:spcBef>
              <a:spcAft>
                <a:spcPts val="0"/>
              </a:spcAft>
              <a:buFont typeface="Arial" panose="020B0604020202020204" pitchFamily="34" charset="0"/>
              <a:buChar char="•"/>
            </a:pPr>
            <a:r>
              <a:rPr lang="en-US" sz="1600" dirty="0">
                <a:latin typeface="Arial"/>
                <a:ea typeface="Arial"/>
                <a:cs typeface="Arial"/>
                <a:sym typeface="Arial"/>
              </a:rPr>
              <a:t>An “advanced” RL algorithms by interfacing with OpenAI Gym, e.g., PPO, A2C which use deep neural </a:t>
            </a:r>
            <a:r>
              <a:rPr lang="en-US" sz="1400" dirty="0">
                <a:latin typeface="Arial"/>
                <a:ea typeface="Arial"/>
                <a:cs typeface="Arial"/>
                <a:sym typeface="Arial"/>
              </a:rPr>
              <a:t>networks</a:t>
            </a:r>
            <a:endParaRPr sz="1400" dirty="0">
              <a:latin typeface="Arial"/>
              <a:ea typeface="Arial"/>
              <a:cs typeface="Arial"/>
              <a:sym typeface="Arial"/>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C274C60-F23A-881A-F616-CED6EB7A8FE4}"/>
                  </a:ext>
                </a:extLst>
              </p:cNvPr>
              <p:cNvSpPr txBox="1"/>
              <p:nvPr/>
            </p:nvSpPr>
            <p:spPr>
              <a:xfrm>
                <a:off x="658753" y="6304002"/>
                <a:ext cx="6096000" cy="553998"/>
              </a:xfrm>
              <a:prstGeom prst="rect">
                <a:avLst/>
              </a:prstGeom>
              <a:noFill/>
            </p:spPr>
            <p:txBody>
              <a:bodyPr wrap="square">
                <a:spAutoFit/>
              </a:bodyPr>
              <a:lstStyle/>
              <a:p>
                <a:r>
                  <a:rPr lang="en-IN" sz="1500" b="0" i="0" u="none" dirty="0">
                    <a:solidFill>
                      <a:srgbClr val="0070C0"/>
                    </a:solidFill>
                    <a:effectLst/>
                    <a:highlight>
                      <a:srgbClr val="FFFFFF"/>
                    </a:highlight>
                    <a:latin typeface="Arial" panose="020B0604020202020204" pitchFamily="34" charset="0"/>
                  </a:rPr>
                  <a:t>The Lagrangian relaxation </a:t>
                </a:r>
                <a:r>
                  <a:rPr lang="en-US" sz="1500" b="0" i="0" u="none" dirty="0">
                    <a:solidFill>
                      <a:srgbClr val="0070C0"/>
                    </a:solidFill>
                    <a:effectLst/>
                    <a:highlight>
                      <a:srgbClr val="FFFFFF"/>
                    </a:highlight>
                    <a:latin typeface="Arial" panose="020B0604020202020204" pitchFamily="34" charset="0"/>
                  </a:rPr>
                  <a:t>method penalizes violations of inequality constraints using the Lagrange Multiplier (</a:t>
                </a:r>
                <a14:m>
                  <m:oMath xmlns:m="http://schemas.openxmlformats.org/officeDocument/2006/math">
                    <m:r>
                      <a:rPr lang="en-US" sz="1500" b="0" i="1" u="none" smtClean="0">
                        <a:solidFill>
                          <a:srgbClr val="0070C0"/>
                        </a:solidFill>
                        <a:effectLst/>
                        <a:highlight>
                          <a:srgbClr val="FFFFFF"/>
                        </a:highlight>
                        <a:latin typeface="Cambria Math" panose="02040503050406030204" pitchFamily="18" charset="0"/>
                      </a:rPr>
                      <m:t>𝜂</m:t>
                    </m:r>
                    <m:r>
                      <a:rPr lang="en-US" sz="1500" b="0" i="1" u="none" smtClean="0">
                        <a:solidFill>
                          <a:srgbClr val="0070C0"/>
                        </a:solidFill>
                        <a:effectLst/>
                        <a:highlight>
                          <a:srgbClr val="FFFFFF"/>
                        </a:highlight>
                        <a:latin typeface="Cambria Math" panose="02040503050406030204" pitchFamily="18" charset="0"/>
                      </a:rPr>
                      <m:t>)</m:t>
                    </m:r>
                  </m:oMath>
                </a14:m>
                <a:endParaRPr lang="en-IN" sz="1500" b="0" u="none" dirty="0">
                  <a:solidFill>
                    <a:srgbClr val="0070C0"/>
                  </a:solidFill>
                </a:endParaRPr>
              </a:p>
            </p:txBody>
          </p:sp>
        </mc:Choice>
        <mc:Fallback xmlns="">
          <p:sp>
            <p:nvSpPr>
              <p:cNvPr id="8" name="TextBox 7">
                <a:extLst>
                  <a:ext uri="{FF2B5EF4-FFF2-40B4-BE49-F238E27FC236}">
                    <a16:creationId xmlns:a16="http://schemas.microsoft.com/office/drawing/2014/main" id="{EC274C60-F23A-881A-F616-CED6EB7A8FE4}"/>
                  </a:ext>
                </a:extLst>
              </p:cNvPr>
              <p:cNvSpPr txBox="1">
                <a:spLocks noRot="1" noChangeAspect="1" noMove="1" noResize="1" noEditPoints="1" noAdjustHandles="1" noChangeArrowheads="1" noChangeShapeType="1" noTextEdit="1"/>
              </p:cNvSpPr>
              <p:nvPr/>
            </p:nvSpPr>
            <p:spPr>
              <a:xfrm>
                <a:off x="658753" y="6304002"/>
                <a:ext cx="6096000" cy="553998"/>
              </a:xfrm>
              <a:prstGeom prst="rect">
                <a:avLst/>
              </a:prstGeom>
              <a:blipFill>
                <a:blip r:embed="rId3"/>
                <a:stretch>
                  <a:fillRect l="-400" t="-2198" b="-10989"/>
                </a:stretch>
              </a:blipFill>
            </p:spPr>
            <p:txBody>
              <a:bodyPr/>
              <a:lstStyle/>
              <a:p>
                <a:r>
                  <a:rPr lang="en-IN">
                    <a:noFill/>
                  </a:rPr>
                  <a:t> </a:t>
                </a:r>
              </a:p>
            </p:txBody>
          </p:sp>
        </mc:Fallback>
      </mc:AlternateContent>
      <p:pic>
        <p:nvPicPr>
          <p:cNvPr id="9" name="Picture 8" descr="A screenshot of a computer&#10;&#10;Description automatically generated">
            <a:extLst>
              <a:ext uri="{FF2B5EF4-FFF2-40B4-BE49-F238E27FC236}">
                <a16:creationId xmlns:a16="http://schemas.microsoft.com/office/drawing/2014/main" id="{99DB2BA0-52E4-64CF-F1D5-EB04D19479D2}"/>
              </a:ext>
            </a:extLst>
          </p:cNvPr>
          <p:cNvPicPr>
            <a:picLocks noChangeAspect="1"/>
          </p:cNvPicPr>
          <p:nvPr/>
        </p:nvPicPr>
        <p:blipFill rotWithShape="1">
          <a:blip r:embed="rId4">
            <a:extLst>
              <a:ext uri="{28A0092B-C50C-407E-A947-70E740481C1C}">
                <a14:useLocalDpi xmlns:a14="http://schemas.microsoft.com/office/drawing/2010/main" val="0"/>
              </a:ext>
            </a:extLst>
          </a:blip>
          <a:srcRect l="2492" r="8007"/>
          <a:stretch/>
        </p:blipFill>
        <p:spPr>
          <a:xfrm>
            <a:off x="7235189" y="1212733"/>
            <a:ext cx="4956811" cy="3689548"/>
          </a:xfrm>
          <a:prstGeom prst="rect">
            <a:avLst/>
          </a:prstGeom>
        </p:spPr>
      </p:pic>
    </p:spTree>
    <p:extLst>
      <p:ext uri="{BB962C8B-B14F-4D97-AF65-F5344CB8AC3E}">
        <p14:creationId xmlns:p14="http://schemas.microsoft.com/office/powerpoint/2010/main" val="1587510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A7B96-146C-CB52-6E6C-F706C0C396EA}"/>
              </a:ext>
            </a:extLst>
          </p:cNvPr>
          <p:cNvSpPr>
            <a:spLocks noGrp="1"/>
          </p:cNvSpPr>
          <p:nvPr>
            <p:ph type="title"/>
          </p:nvPr>
        </p:nvSpPr>
        <p:spPr>
          <a:xfrm>
            <a:off x="838200" y="18255"/>
            <a:ext cx="11249856" cy="1325563"/>
          </a:xfrm>
        </p:spPr>
        <p:txBody>
          <a:bodyPr/>
          <a:lstStyle/>
          <a:p>
            <a:r>
              <a:rPr lang="en-US" dirty="0"/>
              <a:t>Scenario in NetSim and the reward function</a:t>
            </a:r>
            <a:endParaRPr lang="en-IN" dirty="0"/>
          </a:p>
        </p:txBody>
      </p:sp>
      <p:sp>
        <p:nvSpPr>
          <p:cNvPr id="11" name="Rectangle 2">
            <a:extLst>
              <a:ext uri="{FF2B5EF4-FFF2-40B4-BE49-F238E27FC236}">
                <a16:creationId xmlns:a16="http://schemas.microsoft.com/office/drawing/2014/main" id="{0F1DD273-40A4-F71B-1A35-307A4A5A7CFB}"/>
              </a:ext>
            </a:extLst>
          </p:cNvPr>
          <p:cNvSpPr>
            <a:spLocks noChangeArrowheads="1"/>
          </p:cNvSpPr>
          <p:nvPr/>
        </p:nvSpPr>
        <p:spPr bwMode="auto">
          <a:xfrm>
            <a:off x="838200" y="2597151"/>
            <a:ext cx="9430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A6F6F63-8628-D3D7-75F9-34E207548DE1}"/>
                  </a:ext>
                </a:extLst>
              </p:cNvPr>
              <p:cNvSpPr txBox="1"/>
              <p:nvPr/>
            </p:nvSpPr>
            <p:spPr>
              <a:xfrm>
                <a:off x="865436" y="1468731"/>
                <a:ext cx="6623383" cy="5324535"/>
              </a:xfrm>
              <a:prstGeom prst="rect">
                <a:avLst/>
              </a:prstGeom>
              <a:noFill/>
            </p:spPr>
            <p:txBody>
              <a:bodyPr wrap="square" rtlCol="0">
                <a:spAutoFit/>
              </a:bodyPr>
              <a:lstStyle/>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UEs</a:t>
                </a:r>
                <a:r>
                  <a:rPr lang="en-IN" sz="2000" dirty="0">
                    <a:latin typeface="Arial" panose="020B0604020202020204" pitchFamily="34" charset="0"/>
                    <a:cs typeface="Arial" panose="020B0604020202020204" pitchFamily="34" charset="0"/>
                  </a:rPr>
                  <a:t>: 2 eMBB UEs and 1 Low Latency (LL) UE</a:t>
                </a:r>
              </a:p>
              <a:p>
                <a:pPr marL="285750"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States</a:t>
                </a:r>
                <a:r>
                  <a:rPr lang="en-US" sz="2000" dirty="0">
                    <a:solidFill>
                      <a:srgbClr val="0070C0"/>
                    </a:solidFill>
                    <a:latin typeface="Arial" panose="020B0604020202020204" pitchFamily="34" charset="0"/>
                    <a:cs typeface="Arial" panose="020B0604020202020204" pitchFamily="34" charset="0"/>
                  </a:rPr>
                  <a:t>: </a:t>
                </a:r>
              </a:p>
              <a:p>
                <a:pPr marL="742950" lvl="1"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CQI of all nodes and queue length at LL node</a:t>
                </a:r>
              </a:p>
              <a:p>
                <a:pPr marL="742950" lvl="1"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NetSim passes states to RL algorithm</a:t>
                </a: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Actions: </a:t>
                </a:r>
                <a:r>
                  <a:rPr lang="en-US" sz="2000" dirty="0">
                    <a:latin typeface="Arial" panose="020B0604020202020204" pitchFamily="34" charset="0"/>
                    <a:cs typeface="Arial" panose="020B0604020202020204" pitchFamily="34" charset="0"/>
                  </a:rPr>
                  <a:t>Fractional allocation of resources per UE per slot. </a:t>
                </a:r>
              </a:p>
              <a:p>
                <a:pPr marL="742950" lvl="1"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Action constraint: sum of allocation fractions should be 1, which represents total PRBs in a slot </a:t>
                </a:r>
              </a:p>
              <a:p>
                <a:pPr marL="742950" lvl="1"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Scheduling:{(0, 0, 1), (0, 1, 0), (1, 0, 0), (0, 0.5, 0.5), (0.5, 0. 0.5), (0.5, 0.5, 0)},</a:t>
                </a:r>
              </a:p>
              <a:p>
                <a:pPr marL="742950" lvl="1"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These </a:t>
                </a:r>
                <a:r>
                  <a:rPr lang="en-US" sz="2000">
                    <a:latin typeface="Arial" panose="020B0604020202020204" pitchFamily="34" charset="0"/>
                    <a:cs typeface="Arial" panose="020B0604020202020204" pitchFamily="34" charset="0"/>
                  </a:rPr>
                  <a:t>6 combinations were </a:t>
                </a:r>
                <a:r>
                  <a:rPr lang="en-US" sz="2000" dirty="0">
                    <a:latin typeface="Arial" panose="020B0604020202020204" pitchFamily="34" charset="0"/>
                    <a:cs typeface="Arial" panose="020B0604020202020204" pitchFamily="34" charset="0"/>
                  </a:rPr>
                  <a:t>chosen to reduce the action space; any set of fractional combinations that sum to 1 can be set</a:t>
                </a:r>
                <a:endParaRPr lang="en-US" sz="2000" dirty="0">
                  <a:solidFill>
                    <a:schemeClr val="tx1"/>
                  </a:solidFill>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IN" sz="2000" dirty="0">
                    <a:solidFill>
                      <a:schemeClr val="tx1"/>
                    </a:solidFill>
                    <a:latin typeface="Arial" panose="020B0604020202020204" pitchFamily="34" charset="0"/>
                    <a:cs typeface="Arial" panose="020B0604020202020204" pitchFamily="34" charset="0"/>
                  </a:rPr>
                  <a:t>RL returns actions</a:t>
                </a:r>
              </a:p>
              <a:p>
                <a:pPr marL="285750" indent="-285750">
                  <a:buFont typeface="Arial" panose="020B0604020202020204" pitchFamily="34" charset="0"/>
                  <a:buChar char="•"/>
                </a:pPr>
                <a:r>
                  <a:rPr lang="en-IN" sz="2000" b="1" dirty="0">
                    <a:solidFill>
                      <a:schemeClr val="tx1"/>
                    </a:solidFill>
                    <a:latin typeface="Arial" panose="020B0604020202020204" pitchFamily="34" charset="0"/>
                    <a:cs typeface="Arial" panose="020B0604020202020204" pitchFamily="34" charset="0"/>
                  </a:rPr>
                  <a:t>Reward </a:t>
                </a:r>
                <a:r>
                  <a:rPr lang="en-IN" sz="2000" dirty="0">
                    <a:latin typeface="Arial" panose="020B0604020202020204" pitchFamily="34" charset="0"/>
                    <a:cs typeface="Arial" panose="020B0604020202020204" pitchFamily="34" charset="0"/>
                  </a:rPr>
                  <a:t>:</a:t>
                </a:r>
                <a:r>
                  <a:rPr lang="en-IN" sz="2000" dirty="0">
                    <a:solidFill>
                      <a:schemeClr val="tx1"/>
                    </a:solidFill>
                    <a:latin typeface="Arial" panose="020B0604020202020204" pitchFamily="34" charset="0"/>
                    <a:cs typeface="Arial" panose="020B0604020202020204" pitchFamily="34" charset="0"/>
                  </a:rPr>
                  <a:t> </a:t>
                </a:r>
                <a14:m>
                  <m:oMath xmlns:m="http://schemas.openxmlformats.org/officeDocument/2006/math">
                    <m:r>
                      <a:rPr lang="en-IN" sz="2000" i="1">
                        <a:solidFill>
                          <a:schemeClr val="tx1"/>
                        </a:solidFill>
                        <a:latin typeface="Cambria Math" panose="02040503050406030204" pitchFamily="18" charset="0"/>
                      </a:rPr>
                      <m:t>𝑅</m:t>
                    </m:r>
                    <m:r>
                      <a:rPr lang="en-IN" sz="2000">
                        <a:solidFill>
                          <a:schemeClr val="tx1"/>
                        </a:solidFill>
                        <a:latin typeface="Cambria Math" panose="02040503050406030204" pitchFamily="18" charset="0"/>
                      </a:rPr>
                      <m:t>=</m:t>
                    </m:r>
                    <m:sSub>
                      <m:sSubPr>
                        <m:ctrlPr>
                          <a:rPr lang="en-IN" sz="2000" i="1">
                            <a:solidFill>
                              <a:schemeClr val="tx1"/>
                            </a:solidFill>
                            <a:latin typeface="Cambria Math" panose="02040503050406030204" pitchFamily="18" charset="0"/>
                          </a:rPr>
                        </m:ctrlPr>
                      </m:sSubPr>
                      <m:e>
                        <m:r>
                          <a:rPr lang="en-IN" sz="2000" i="1">
                            <a:solidFill>
                              <a:schemeClr val="tx1"/>
                            </a:solidFill>
                            <a:latin typeface="Cambria Math" panose="02040503050406030204" pitchFamily="18" charset="0"/>
                          </a:rPr>
                          <m:t>𝜃</m:t>
                        </m:r>
                      </m:e>
                      <m:sub>
                        <m:r>
                          <a:rPr lang="en-IN" sz="2000" i="1">
                            <a:solidFill>
                              <a:schemeClr val="tx1"/>
                            </a:solidFill>
                            <a:latin typeface="Cambria Math" panose="02040503050406030204" pitchFamily="18" charset="0"/>
                          </a:rPr>
                          <m:t>1</m:t>
                        </m:r>
                      </m:sub>
                    </m:sSub>
                    <m:r>
                      <a:rPr lang="en-IN" sz="2000" i="1">
                        <a:solidFill>
                          <a:schemeClr val="tx1"/>
                        </a:solidFill>
                        <a:latin typeface="Cambria Math" panose="02040503050406030204" pitchFamily="18" charset="0"/>
                      </a:rPr>
                      <m:t>+</m:t>
                    </m:r>
                    <m:sSub>
                      <m:sSubPr>
                        <m:ctrlPr>
                          <a:rPr lang="en-IN" sz="2000" i="1">
                            <a:solidFill>
                              <a:schemeClr val="tx1"/>
                            </a:solidFill>
                            <a:latin typeface="Cambria Math" panose="02040503050406030204" pitchFamily="18" charset="0"/>
                          </a:rPr>
                        </m:ctrlPr>
                      </m:sSubPr>
                      <m:e>
                        <m:r>
                          <a:rPr lang="en-IN" sz="2000" i="1">
                            <a:solidFill>
                              <a:schemeClr val="tx1"/>
                            </a:solidFill>
                            <a:latin typeface="Cambria Math" panose="02040503050406030204" pitchFamily="18" charset="0"/>
                          </a:rPr>
                          <m:t>𝜃</m:t>
                        </m:r>
                      </m:e>
                      <m:sub>
                        <m:r>
                          <a:rPr lang="en-IN" sz="2000" i="1">
                            <a:solidFill>
                              <a:schemeClr val="tx1"/>
                            </a:solidFill>
                            <a:latin typeface="Cambria Math" panose="02040503050406030204" pitchFamily="18" charset="0"/>
                          </a:rPr>
                          <m:t>2</m:t>
                        </m:r>
                      </m:sub>
                    </m:sSub>
                    <m:r>
                      <m:rPr>
                        <m:lit/>
                      </m:rPr>
                      <a:rPr lang="en-IN" sz="2000" i="1">
                        <a:solidFill>
                          <a:schemeClr val="tx1"/>
                        </a:solidFill>
                        <a:latin typeface="Cambria Math" panose="02040503050406030204" pitchFamily="18" charset="0"/>
                      </a:rPr>
                      <m:t> </m:t>
                    </m:r>
                    <m:r>
                      <a:rPr lang="en-IN" sz="2000" i="1">
                        <a:solidFill>
                          <a:schemeClr val="tx1"/>
                        </a:solidFill>
                        <a:latin typeface="Cambria Math" panose="02040503050406030204" pitchFamily="18" charset="0"/>
                      </a:rPr>
                      <m:t>− </m:t>
                    </m:r>
                    <m:r>
                      <a:rPr lang="en-IN" sz="2000" i="1">
                        <a:solidFill>
                          <a:schemeClr val="tx1"/>
                        </a:solidFill>
                        <a:latin typeface="Cambria Math" panose="02040503050406030204" pitchFamily="18" charset="0"/>
                      </a:rPr>
                      <m:t>𝜂</m:t>
                    </m:r>
                    <m:r>
                      <a:rPr lang="en-IN" sz="2000" i="1">
                        <a:solidFill>
                          <a:schemeClr val="tx1"/>
                        </a:solidFill>
                        <a:latin typeface="Cambria Math" panose="02040503050406030204" pitchFamily="18" charset="0"/>
                      </a:rPr>
                      <m:t>⋅</m:t>
                    </m:r>
                    <m:sSub>
                      <m:sSubPr>
                        <m:ctrlPr>
                          <a:rPr lang="en-IN" sz="2000" i="1">
                            <a:solidFill>
                              <a:schemeClr val="tx1"/>
                            </a:solidFill>
                            <a:latin typeface="Cambria Math" panose="02040503050406030204" pitchFamily="18" charset="0"/>
                          </a:rPr>
                        </m:ctrlPr>
                      </m:sSubPr>
                      <m:e>
                        <m:r>
                          <a:rPr lang="en-IN" sz="2000" i="1">
                            <a:solidFill>
                              <a:schemeClr val="tx1"/>
                            </a:solidFill>
                            <a:latin typeface="Cambria Math" panose="02040503050406030204" pitchFamily="18" charset="0"/>
                          </a:rPr>
                          <m:t>𝑄</m:t>
                        </m:r>
                      </m:e>
                      <m:sub>
                        <m:r>
                          <a:rPr lang="en-IN" sz="2000" i="1">
                            <a:solidFill>
                              <a:schemeClr val="tx1"/>
                            </a:solidFill>
                            <a:latin typeface="Cambria Math" panose="02040503050406030204" pitchFamily="18" charset="0"/>
                          </a:rPr>
                          <m:t>3</m:t>
                        </m:r>
                      </m:sub>
                    </m:sSub>
                  </m:oMath>
                </a14:m>
                <a:endParaRPr lang="en-IN" sz="2000" dirty="0">
                  <a:solidFill>
                    <a:schemeClr val="tx1"/>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IN" sz="2000" dirty="0">
                    <a:solidFill>
                      <a:schemeClr val="tx1"/>
                    </a:solidFill>
                    <a:latin typeface="Arial" panose="020B0604020202020204" pitchFamily="34" charset="0"/>
                    <a:cs typeface="Arial" panose="020B0604020202020204" pitchFamily="34" charset="0"/>
                  </a:rPr>
                  <a:t>Units: </a:t>
                </a:r>
                <a14:m>
                  <m:oMath xmlns:m="http://schemas.openxmlformats.org/officeDocument/2006/math">
                    <m:sSub>
                      <m:sSubPr>
                        <m:ctrlPr>
                          <a:rPr lang="en-IN" sz="2000" i="1">
                            <a:solidFill>
                              <a:schemeClr val="tx1"/>
                            </a:solidFill>
                            <a:latin typeface="Cambria Math" panose="02040503050406030204" pitchFamily="18" charset="0"/>
                          </a:rPr>
                        </m:ctrlPr>
                      </m:sSubPr>
                      <m:e>
                        <m:r>
                          <a:rPr lang="en-IN" sz="2000" i="1">
                            <a:solidFill>
                              <a:schemeClr val="tx1"/>
                            </a:solidFill>
                            <a:latin typeface="Cambria Math" panose="02040503050406030204" pitchFamily="18" charset="0"/>
                          </a:rPr>
                          <m:t>𝜃</m:t>
                        </m:r>
                      </m:e>
                      <m:sub>
                        <m:r>
                          <a:rPr lang="en-IN" sz="2000" i="1">
                            <a:solidFill>
                              <a:schemeClr val="tx1"/>
                            </a:solidFill>
                            <a:latin typeface="Cambria Math" panose="02040503050406030204" pitchFamily="18" charset="0"/>
                          </a:rPr>
                          <m:t>1</m:t>
                        </m:r>
                      </m:sub>
                    </m:sSub>
                    <m:r>
                      <a:rPr lang="en-IN" sz="2000" i="1">
                        <a:solidFill>
                          <a:schemeClr val="tx1"/>
                        </a:solidFill>
                        <a:latin typeface="Cambria Math" panose="02040503050406030204" pitchFamily="18" charset="0"/>
                      </a:rPr>
                      <m:t>, </m:t>
                    </m:r>
                    <m:sSub>
                      <m:sSubPr>
                        <m:ctrlPr>
                          <a:rPr lang="en-IN" sz="2000" i="1">
                            <a:solidFill>
                              <a:schemeClr val="tx1"/>
                            </a:solidFill>
                            <a:latin typeface="Cambria Math" panose="02040503050406030204" pitchFamily="18" charset="0"/>
                          </a:rPr>
                        </m:ctrlPr>
                      </m:sSubPr>
                      <m:e>
                        <m:r>
                          <a:rPr lang="en-IN" sz="2000" i="1">
                            <a:solidFill>
                              <a:schemeClr val="tx1"/>
                            </a:solidFill>
                            <a:latin typeface="Cambria Math" panose="02040503050406030204" pitchFamily="18" charset="0"/>
                          </a:rPr>
                          <m:t>𝜃</m:t>
                        </m:r>
                      </m:e>
                      <m:sub>
                        <m:r>
                          <a:rPr lang="en-IN" sz="2000" i="1">
                            <a:solidFill>
                              <a:schemeClr val="tx1"/>
                            </a:solidFill>
                            <a:latin typeface="Cambria Math" panose="02040503050406030204" pitchFamily="18" charset="0"/>
                          </a:rPr>
                          <m:t>2</m:t>
                        </m:r>
                      </m:sub>
                    </m:sSub>
                  </m:oMath>
                </a14:m>
                <a:r>
                  <a:rPr lang="en-IN" sz="2000" dirty="0">
                    <a:solidFill>
                      <a:schemeClr val="tx1"/>
                    </a:solidFill>
                    <a:latin typeface="Arial" panose="020B0604020202020204" pitchFamily="34" charset="0"/>
                    <a:cs typeface="Arial" panose="020B0604020202020204" pitchFamily="34" charset="0"/>
                  </a:rPr>
                  <a:t> in Mbps, </a:t>
                </a:r>
                <a14:m>
                  <m:oMath xmlns:m="http://schemas.openxmlformats.org/officeDocument/2006/math">
                    <m:sSub>
                      <m:sSubPr>
                        <m:ctrlPr>
                          <a:rPr lang="en-IN" sz="2000" i="1">
                            <a:solidFill>
                              <a:schemeClr val="tx1"/>
                            </a:solidFill>
                            <a:latin typeface="Cambria Math" panose="02040503050406030204" pitchFamily="18" charset="0"/>
                          </a:rPr>
                        </m:ctrlPr>
                      </m:sSubPr>
                      <m:e>
                        <m:r>
                          <a:rPr lang="en-IN" sz="2000" i="1">
                            <a:solidFill>
                              <a:schemeClr val="tx1"/>
                            </a:solidFill>
                            <a:latin typeface="Cambria Math" panose="02040503050406030204" pitchFamily="18" charset="0"/>
                          </a:rPr>
                          <m:t>𝑄</m:t>
                        </m:r>
                      </m:e>
                      <m:sub>
                        <m:r>
                          <a:rPr lang="en-IN" sz="2000" i="1">
                            <a:solidFill>
                              <a:schemeClr val="tx1"/>
                            </a:solidFill>
                            <a:latin typeface="Cambria Math" panose="02040503050406030204" pitchFamily="18" charset="0"/>
                          </a:rPr>
                          <m:t>3</m:t>
                        </m:r>
                      </m:sub>
                    </m:sSub>
                  </m:oMath>
                </a14:m>
                <a:r>
                  <a:rPr lang="en-IN" sz="2000" dirty="0">
                    <a:solidFill>
                      <a:schemeClr val="tx1"/>
                    </a:solidFill>
                    <a:latin typeface="Arial" panose="020B0604020202020204" pitchFamily="34" charset="0"/>
                    <a:cs typeface="Arial" panose="020B0604020202020204" pitchFamily="34" charset="0"/>
                  </a:rPr>
                  <a:t> in Bytes</a:t>
                </a:r>
              </a:p>
              <a:p>
                <a:pPr marL="742950" lvl="1" indent="-285750">
                  <a:buFont typeface="Arial" panose="020B0604020202020204" pitchFamily="34" charset="0"/>
                  <a:buChar char="•"/>
                </a:pPr>
                <a:r>
                  <a:rPr lang="en-IN" sz="2000" dirty="0">
                    <a:solidFill>
                      <a:schemeClr val="tx1"/>
                    </a:solidFill>
                    <a:latin typeface="Arial" panose="020B0604020202020204" pitchFamily="34" charset="0"/>
                    <a:cs typeface="Arial" panose="020B0604020202020204" pitchFamily="34" charset="0"/>
                  </a:rPr>
                  <a:t>NetSim passes reward and next state</a:t>
                </a:r>
              </a:p>
            </p:txBody>
          </p:sp>
        </mc:Choice>
        <mc:Fallback xmlns="">
          <p:sp>
            <p:nvSpPr>
              <p:cNvPr id="5" name="TextBox 4">
                <a:extLst>
                  <a:ext uri="{FF2B5EF4-FFF2-40B4-BE49-F238E27FC236}">
                    <a16:creationId xmlns:a16="http://schemas.microsoft.com/office/drawing/2014/main" id="{6A6F6F63-8628-D3D7-75F9-34E207548DE1}"/>
                  </a:ext>
                </a:extLst>
              </p:cNvPr>
              <p:cNvSpPr txBox="1">
                <a:spLocks noRot="1" noChangeAspect="1" noMove="1" noResize="1" noEditPoints="1" noAdjustHandles="1" noChangeArrowheads="1" noChangeShapeType="1" noTextEdit="1"/>
              </p:cNvSpPr>
              <p:nvPr/>
            </p:nvSpPr>
            <p:spPr>
              <a:xfrm>
                <a:off x="865436" y="1468731"/>
                <a:ext cx="6623383" cy="5324535"/>
              </a:xfrm>
              <a:prstGeom prst="rect">
                <a:avLst/>
              </a:prstGeom>
              <a:blipFill>
                <a:blip r:embed="rId2"/>
                <a:stretch>
                  <a:fillRect l="-829" t="-573" r="-368" b="-1260"/>
                </a:stretch>
              </a:blipFill>
            </p:spPr>
            <p:txBody>
              <a:bodyPr/>
              <a:lstStyle/>
              <a:p>
                <a:r>
                  <a:rPr lang="en-IN">
                    <a:noFill/>
                  </a:rPr>
                  <a:t> </a:t>
                </a:r>
              </a:p>
            </p:txBody>
          </p:sp>
        </mc:Fallback>
      </mc:AlternateContent>
      <p:graphicFrame>
        <p:nvGraphicFramePr>
          <p:cNvPr id="7" name="Table 6">
            <a:extLst>
              <a:ext uri="{FF2B5EF4-FFF2-40B4-BE49-F238E27FC236}">
                <a16:creationId xmlns:a16="http://schemas.microsoft.com/office/drawing/2014/main" id="{5EA4BA37-E137-7665-B6D2-536D1677D10B}"/>
              </a:ext>
            </a:extLst>
          </p:cNvPr>
          <p:cNvGraphicFramePr>
            <a:graphicFrameLocks noGrp="1"/>
          </p:cNvGraphicFramePr>
          <p:nvPr>
            <p:extLst>
              <p:ext uri="{D42A27DB-BD31-4B8C-83A1-F6EECF244321}">
                <p14:modId xmlns:p14="http://schemas.microsoft.com/office/powerpoint/2010/main" val="1652362303"/>
              </p:ext>
            </p:extLst>
          </p:nvPr>
        </p:nvGraphicFramePr>
        <p:xfrm>
          <a:off x="7516055" y="1829014"/>
          <a:ext cx="4572001" cy="4450080"/>
        </p:xfrm>
        <a:graphic>
          <a:graphicData uri="http://schemas.openxmlformats.org/drawingml/2006/table">
            <a:tbl>
              <a:tblPr firstRow="1" bandRow="1">
                <a:tableStyleId>{5940675A-B579-460E-94D1-54222C63F5DA}</a:tableStyleId>
              </a:tblPr>
              <a:tblGrid>
                <a:gridCol w="2134725">
                  <a:extLst>
                    <a:ext uri="{9D8B030D-6E8A-4147-A177-3AD203B41FA5}">
                      <a16:colId xmlns:a16="http://schemas.microsoft.com/office/drawing/2014/main" val="931595676"/>
                    </a:ext>
                  </a:extLst>
                </a:gridCol>
                <a:gridCol w="2437276">
                  <a:extLst>
                    <a:ext uri="{9D8B030D-6E8A-4147-A177-3AD203B41FA5}">
                      <a16:colId xmlns:a16="http://schemas.microsoft.com/office/drawing/2014/main" val="206445912"/>
                    </a:ext>
                  </a:extLst>
                </a:gridCol>
              </a:tblGrid>
              <a:tr h="370840">
                <a:tc gridSpan="2">
                  <a:txBody>
                    <a:bodyPr/>
                    <a:lstStyle/>
                    <a:p>
                      <a:pPr algn="ctr"/>
                      <a:r>
                        <a:rPr lang="en-US" sz="1600" b="1" dirty="0">
                          <a:solidFill>
                            <a:schemeClr val="tx1"/>
                          </a:solidFill>
                          <a:latin typeface="Arial" panose="020B0604020202020204" pitchFamily="34" charset="0"/>
                          <a:cs typeface="Arial" panose="020B0604020202020204" pitchFamily="34" charset="0"/>
                        </a:rPr>
                        <a:t>System Parameters </a:t>
                      </a:r>
                      <a:endParaRPr lang="en-IN" sz="1600" b="1" dirty="0">
                        <a:solidFill>
                          <a:schemeClr val="tx1"/>
                        </a:solidFill>
                        <a:latin typeface="Arial" panose="020B0604020202020204" pitchFamily="34" charset="0"/>
                        <a:cs typeface="Arial" panose="020B0604020202020204" pitchFamily="34" charset="0"/>
                      </a:endParaRPr>
                    </a:p>
                  </a:txBody>
                  <a:tcPr/>
                </a:tc>
                <a:tc hMerge="1">
                  <a:txBody>
                    <a:bodyPr/>
                    <a:lstStyle/>
                    <a:p>
                      <a:endParaRPr lang="en-IN"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333468962"/>
                  </a:ext>
                </a:extLst>
              </a:tr>
              <a:tr h="370840">
                <a:tc>
                  <a:txBody>
                    <a:bodyPr/>
                    <a:lstStyle/>
                    <a:p>
                      <a:r>
                        <a:rPr lang="en-US" sz="1600" b="1" dirty="0">
                          <a:latin typeface="Arial" panose="020B0604020202020204" pitchFamily="34" charset="0"/>
                          <a:cs typeface="Arial" panose="020B0604020202020204" pitchFamily="34" charset="0"/>
                        </a:rPr>
                        <a:t>UEs</a:t>
                      </a:r>
                      <a:endParaRPr lang="en-IN" sz="1600" b="1" dirty="0">
                        <a:latin typeface="Arial" panose="020B0604020202020204" pitchFamily="34" charset="0"/>
                        <a:cs typeface="Arial" panose="020B0604020202020204" pitchFamily="34" charset="0"/>
                      </a:endParaRPr>
                    </a:p>
                  </a:txBody>
                  <a:tcPr/>
                </a:tc>
                <a:tc>
                  <a:txBody>
                    <a:bodyPr/>
                    <a:lstStyle/>
                    <a:p>
                      <a:r>
                        <a:rPr lang="en-US" sz="1600" dirty="0">
                          <a:solidFill>
                            <a:schemeClr val="accent5"/>
                          </a:solidFill>
                          <a:latin typeface="Arial" panose="020B0604020202020204" pitchFamily="34" charset="0"/>
                          <a:cs typeface="Arial" panose="020B0604020202020204" pitchFamily="34" charset="0"/>
                        </a:rPr>
                        <a:t>2 eMBB UEs, 1 LL UE</a:t>
                      </a:r>
                      <a:endParaRPr lang="en-IN" sz="1600" dirty="0">
                        <a:solidFill>
                          <a:schemeClr val="accent5"/>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581320304"/>
                  </a:ext>
                </a:extLst>
              </a:tr>
              <a:tr h="370840">
                <a:tc>
                  <a:txBody>
                    <a:bodyPr/>
                    <a:lstStyle/>
                    <a:p>
                      <a:r>
                        <a:rPr lang="en-US" sz="1600" b="1" dirty="0">
                          <a:latin typeface="Arial" panose="020B0604020202020204" pitchFamily="34" charset="0"/>
                          <a:cs typeface="Arial" panose="020B0604020202020204" pitchFamily="34" charset="0"/>
                        </a:rPr>
                        <a:t>gNB</a:t>
                      </a:r>
                      <a:endParaRPr lang="en-IN" sz="1600" b="1" dirty="0">
                        <a:latin typeface="Arial" panose="020B0604020202020204" pitchFamily="34" charset="0"/>
                        <a:cs typeface="Arial" panose="020B0604020202020204" pitchFamily="34" charset="0"/>
                      </a:endParaRPr>
                    </a:p>
                  </a:txBody>
                  <a:tcPr/>
                </a:tc>
                <a:tc>
                  <a:txBody>
                    <a:bodyPr/>
                    <a:lstStyle/>
                    <a:p>
                      <a:r>
                        <a:rPr lang="en-US" sz="1600" dirty="0">
                          <a:solidFill>
                            <a:schemeClr val="accent5"/>
                          </a:solidFill>
                          <a:latin typeface="Arial" panose="020B0604020202020204" pitchFamily="34" charset="0"/>
                          <a:cs typeface="Arial" panose="020B0604020202020204" pitchFamily="34" charset="0"/>
                        </a:rPr>
                        <a:t>1 gNB serving 3 UEs</a:t>
                      </a:r>
                      <a:endParaRPr lang="en-IN" sz="1600" dirty="0">
                        <a:solidFill>
                          <a:schemeClr val="accent5"/>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449862534"/>
                  </a:ext>
                </a:extLst>
              </a:tr>
              <a:tr h="370840">
                <a:tc>
                  <a:txBody>
                    <a:bodyPr/>
                    <a:lstStyle/>
                    <a:p>
                      <a:r>
                        <a:rPr lang="en-US" sz="1600" b="1" dirty="0">
                          <a:latin typeface="Arial" panose="020B0604020202020204" pitchFamily="34" charset="0"/>
                          <a:cs typeface="Arial" panose="020B0604020202020204" pitchFamily="34" charset="0"/>
                        </a:rPr>
                        <a:t>Band and BW</a:t>
                      </a:r>
                      <a:endParaRPr lang="en-IN" sz="1600" b="1" dirty="0">
                        <a:latin typeface="Arial" panose="020B0604020202020204" pitchFamily="34" charset="0"/>
                        <a:cs typeface="Arial" panose="020B0604020202020204" pitchFamily="34" charset="0"/>
                      </a:endParaRPr>
                    </a:p>
                  </a:txBody>
                  <a:tcPr/>
                </a:tc>
                <a:tc>
                  <a:txBody>
                    <a:bodyPr/>
                    <a:lstStyle/>
                    <a:p>
                      <a:r>
                        <a:rPr lang="en-US" sz="1600" dirty="0">
                          <a:solidFill>
                            <a:schemeClr val="accent5"/>
                          </a:solidFill>
                          <a:latin typeface="Arial" panose="020B0604020202020204" pitchFamily="34" charset="0"/>
                          <a:cs typeface="Arial" panose="020B0604020202020204" pitchFamily="34" charset="0"/>
                        </a:rPr>
                        <a:t>n78; 100 MHz</a:t>
                      </a:r>
                      <a:endParaRPr lang="en-IN" sz="1600" dirty="0">
                        <a:solidFill>
                          <a:schemeClr val="accent5"/>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585757506"/>
                  </a:ext>
                </a:extLst>
              </a:tr>
              <a:tr h="370840">
                <a:tc>
                  <a:txBody>
                    <a:bodyPr/>
                    <a:lstStyle/>
                    <a:p>
                      <a:r>
                        <a:rPr lang="en-US" sz="1600" b="1" dirty="0">
                          <a:latin typeface="Arial" panose="020B0604020202020204" pitchFamily="34" charset="0"/>
                          <a:cs typeface="Arial" panose="020B0604020202020204" pitchFamily="34" charset="0"/>
                        </a:rPr>
                        <a:t>eMBB Traffic model</a:t>
                      </a:r>
                      <a:endParaRPr lang="en-IN" sz="1600" b="1" dirty="0">
                        <a:latin typeface="Arial" panose="020B0604020202020204" pitchFamily="34" charset="0"/>
                        <a:cs typeface="Arial" panose="020B0604020202020204" pitchFamily="34" charset="0"/>
                      </a:endParaRPr>
                    </a:p>
                  </a:txBody>
                  <a:tcPr/>
                </a:tc>
                <a:tc>
                  <a:txBody>
                    <a:bodyPr/>
                    <a:lstStyle/>
                    <a:p>
                      <a:r>
                        <a:rPr lang="en-US" sz="1600" dirty="0">
                          <a:solidFill>
                            <a:schemeClr val="accent5"/>
                          </a:solidFill>
                          <a:latin typeface="Arial" panose="020B0604020202020204" pitchFamily="34" charset="0"/>
                          <a:cs typeface="Arial" panose="020B0604020202020204" pitchFamily="34" charset="0"/>
                        </a:rPr>
                        <a:t>Full buffer UE1, UE2</a:t>
                      </a:r>
                      <a:endParaRPr lang="en-IN" sz="1600" dirty="0">
                        <a:solidFill>
                          <a:schemeClr val="accent5"/>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880914230"/>
                  </a:ext>
                </a:extLst>
              </a:tr>
              <a:tr h="370840">
                <a:tc>
                  <a:txBody>
                    <a:bodyPr/>
                    <a:lstStyle/>
                    <a:p>
                      <a:r>
                        <a:rPr lang="en-US" sz="1600" b="1" dirty="0">
                          <a:latin typeface="Arial" panose="020B0604020202020204" pitchFamily="34" charset="0"/>
                          <a:cs typeface="Arial" panose="020B0604020202020204" pitchFamily="34" charset="0"/>
                        </a:rPr>
                        <a:t>LL Traffic Model</a:t>
                      </a:r>
                      <a:endParaRPr lang="en-IN" sz="1600" b="1" dirty="0">
                        <a:latin typeface="Arial" panose="020B0604020202020204" pitchFamily="34" charset="0"/>
                        <a:cs typeface="Arial" panose="020B0604020202020204" pitchFamily="34" charset="0"/>
                      </a:endParaRPr>
                    </a:p>
                  </a:txBody>
                  <a:tcPr/>
                </a:tc>
                <a:tc>
                  <a:txBody>
                    <a:bodyPr/>
                    <a:lstStyle/>
                    <a:p>
                      <a:r>
                        <a:rPr lang="en-US" sz="1600" dirty="0">
                          <a:solidFill>
                            <a:schemeClr val="accent5"/>
                          </a:solidFill>
                          <a:latin typeface="Arial" panose="020B0604020202020204" pitchFamily="34" charset="0"/>
                          <a:cs typeface="Arial" panose="020B0604020202020204" pitchFamily="34" charset="0"/>
                        </a:rPr>
                        <a:t>2 Mbps Download</a:t>
                      </a:r>
                      <a:endParaRPr lang="en-IN" sz="1600" dirty="0">
                        <a:solidFill>
                          <a:schemeClr val="accent5"/>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609223482"/>
                  </a:ext>
                </a:extLst>
              </a:tr>
              <a:tr h="370840">
                <a:tc>
                  <a:txBody>
                    <a:bodyPr/>
                    <a:lstStyle/>
                    <a:p>
                      <a:r>
                        <a:rPr lang="en-US" sz="1600" b="1" dirty="0">
                          <a:latin typeface="Arial" panose="020B0604020202020204" pitchFamily="34" charset="0"/>
                          <a:cs typeface="Arial" panose="020B0604020202020204" pitchFamily="34" charset="0"/>
                        </a:rPr>
                        <a:t>Pathloss Model</a:t>
                      </a:r>
                      <a:endParaRPr lang="en-IN" sz="1600" b="1" dirty="0">
                        <a:latin typeface="Arial" panose="020B0604020202020204" pitchFamily="34" charset="0"/>
                        <a:cs typeface="Arial" panose="020B0604020202020204" pitchFamily="34" charset="0"/>
                      </a:endParaRPr>
                    </a:p>
                  </a:txBody>
                  <a:tcPr/>
                </a:tc>
                <a:tc>
                  <a:txBody>
                    <a:bodyPr/>
                    <a:lstStyle/>
                    <a:p>
                      <a:r>
                        <a:rPr lang="en-US" sz="1600" dirty="0">
                          <a:solidFill>
                            <a:schemeClr val="accent5"/>
                          </a:solidFill>
                          <a:latin typeface="Arial" panose="020B0604020202020204" pitchFamily="34" charset="0"/>
                          <a:cs typeface="Arial" panose="020B0604020202020204" pitchFamily="34" charset="0"/>
                        </a:rPr>
                        <a:t>Log Distance</a:t>
                      </a:r>
                      <a:endParaRPr lang="en-IN" sz="1600" dirty="0">
                        <a:solidFill>
                          <a:schemeClr val="accent5"/>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36317048"/>
                  </a:ext>
                </a:extLst>
              </a:tr>
              <a:tr h="370840">
                <a:tc>
                  <a:txBody>
                    <a:bodyPr/>
                    <a:lstStyle/>
                    <a:p>
                      <a:r>
                        <a:rPr lang="en-US" sz="1600" b="1" dirty="0">
                          <a:latin typeface="Arial" panose="020B0604020202020204" pitchFamily="34" charset="0"/>
                          <a:cs typeface="Arial" panose="020B0604020202020204" pitchFamily="34" charset="0"/>
                        </a:rPr>
                        <a:t>Pathloss Exponent</a:t>
                      </a:r>
                      <a:endParaRPr lang="en-IN" sz="1600" b="1" dirty="0">
                        <a:latin typeface="Arial" panose="020B0604020202020204" pitchFamily="34" charset="0"/>
                        <a:cs typeface="Arial" panose="020B0604020202020204" pitchFamily="34" charset="0"/>
                      </a:endParaRPr>
                    </a:p>
                  </a:txBody>
                  <a:tcPr/>
                </a:tc>
                <a:tc>
                  <a:txBody>
                    <a:bodyPr/>
                    <a:lstStyle/>
                    <a:p>
                      <a:r>
                        <a:rPr lang="en-US" sz="1600" dirty="0">
                          <a:solidFill>
                            <a:schemeClr val="accent5"/>
                          </a:solidFill>
                          <a:latin typeface="Arial" panose="020B0604020202020204" pitchFamily="34" charset="0"/>
                          <a:cs typeface="Arial" panose="020B0604020202020204" pitchFamily="34" charset="0"/>
                        </a:rPr>
                        <a:t>3</a:t>
                      </a:r>
                      <a:endParaRPr lang="en-IN" sz="1600" dirty="0">
                        <a:solidFill>
                          <a:schemeClr val="accent5"/>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754820515"/>
                  </a:ext>
                </a:extLst>
              </a:tr>
              <a:tr h="370840">
                <a:tc>
                  <a:txBody>
                    <a:bodyPr/>
                    <a:lstStyle/>
                    <a:p>
                      <a:r>
                        <a:rPr lang="en-US" sz="1600" b="1" dirty="0">
                          <a:latin typeface="Arial" panose="020B0604020202020204" pitchFamily="34" charset="0"/>
                          <a:cs typeface="Arial" panose="020B0604020202020204" pitchFamily="34" charset="0"/>
                        </a:rPr>
                        <a:t>Fading Model</a:t>
                      </a:r>
                      <a:endParaRPr lang="en-IN" sz="1600" b="1" dirty="0">
                        <a:latin typeface="Arial" panose="020B0604020202020204" pitchFamily="34" charset="0"/>
                        <a:cs typeface="Arial" panose="020B0604020202020204" pitchFamily="34" charset="0"/>
                      </a:endParaRPr>
                    </a:p>
                  </a:txBody>
                  <a:tcPr/>
                </a:tc>
                <a:tc>
                  <a:txBody>
                    <a:bodyPr/>
                    <a:lstStyle/>
                    <a:p>
                      <a:r>
                        <a:rPr lang="en-US" sz="1600" dirty="0">
                          <a:solidFill>
                            <a:schemeClr val="accent5"/>
                          </a:solidFill>
                          <a:latin typeface="Arial" panose="020B0604020202020204" pitchFamily="34" charset="0"/>
                          <a:cs typeface="Arial" panose="020B0604020202020204" pitchFamily="34" charset="0"/>
                        </a:rPr>
                        <a:t>Rayleigh</a:t>
                      </a:r>
                      <a:endParaRPr lang="en-IN" sz="1600" dirty="0">
                        <a:solidFill>
                          <a:schemeClr val="accent5"/>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918124766"/>
                  </a:ext>
                </a:extLst>
              </a:tr>
              <a:tr h="370840">
                <a:tc>
                  <a:txBody>
                    <a:bodyPr/>
                    <a:lstStyle/>
                    <a:p>
                      <a:r>
                        <a:rPr lang="en-US" sz="1600" b="1" dirty="0">
                          <a:latin typeface="Arial" panose="020B0604020202020204" pitchFamily="34" charset="0"/>
                          <a:cs typeface="Arial" panose="020B0604020202020204" pitchFamily="34" charset="0"/>
                        </a:rPr>
                        <a:t>Coherence Time</a:t>
                      </a:r>
                      <a:endParaRPr lang="en-IN" sz="1600" b="1" dirty="0">
                        <a:latin typeface="Arial" panose="020B0604020202020204" pitchFamily="34" charset="0"/>
                        <a:cs typeface="Arial" panose="020B0604020202020204" pitchFamily="34" charset="0"/>
                      </a:endParaRPr>
                    </a:p>
                  </a:txBody>
                  <a:tcPr/>
                </a:tc>
                <a:tc>
                  <a:txBody>
                    <a:bodyPr/>
                    <a:lstStyle/>
                    <a:p>
                      <a:r>
                        <a:rPr lang="en-US" sz="1600" dirty="0">
                          <a:solidFill>
                            <a:schemeClr val="accent5"/>
                          </a:solidFill>
                          <a:latin typeface="Arial" panose="020B0604020202020204" pitchFamily="34" charset="0"/>
                          <a:cs typeface="Arial" panose="020B0604020202020204" pitchFamily="34" charset="0"/>
                        </a:rPr>
                        <a:t>30 ms</a:t>
                      </a:r>
                      <a:endParaRPr lang="en-IN" sz="1600" dirty="0">
                        <a:solidFill>
                          <a:schemeClr val="accent5"/>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46970088"/>
                  </a:ext>
                </a:extLst>
              </a:tr>
              <a:tr h="370840">
                <a:tc>
                  <a:txBody>
                    <a:bodyPr/>
                    <a:lstStyle/>
                    <a:p>
                      <a:r>
                        <a:rPr lang="en-US" sz="1600" b="1" dirty="0">
                          <a:latin typeface="Arial" panose="020B0604020202020204" pitchFamily="34" charset="0"/>
                          <a:cs typeface="Arial" panose="020B0604020202020204" pitchFamily="34" charset="0"/>
                        </a:rPr>
                        <a:t>MCS</a:t>
                      </a:r>
                      <a:endParaRPr lang="en-IN" sz="1600" b="1" dirty="0">
                        <a:latin typeface="Arial" panose="020B0604020202020204" pitchFamily="34" charset="0"/>
                        <a:cs typeface="Arial" panose="020B0604020202020204" pitchFamily="34" charset="0"/>
                      </a:endParaRPr>
                    </a:p>
                  </a:txBody>
                  <a:tcPr/>
                </a:tc>
                <a:tc>
                  <a:txBody>
                    <a:bodyPr/>
                    <a:lstStyle/>
                    <a:p>
                      <a:r>
                        <a:rPr lang="en-US" sz="1600" dirty="0">
                          <a:solidFill>
                            <a:schemeClr val="accent5"/>
                          </a:solidFill>
                          <a:latin typeface="Arial" panose="020B0604020202020204" pitchFamily="34" charset="0"/>
                          <a:cs typeface="Arial" panose="020B0604020202020204" pitchFamily="34" charset="0"/>
                        </a:rPr>
                        <a:t>Chosen for Zero BLER</a:t>
                      </a:r>
                      <a:endParaRPr lang="en-IN" sz="1600" dirty="0">
                        <a:solidFill>
                          <a:schemeClr val="accent5"/>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138883736"/>
                  </a:ext>
                </a:extLst>
              </a:tr>
              <a:tr h="370840">
                <a:tc>
                  <a:txBody>
                    <a:bodyPr/>
                    <a:lstStyle/>
                    <a:p>
                      <a:r>
                        <a:rPr lang="en-US" sz="1600" b="1" dirty="0">
                          <a:latin typeface="Arial" panose="020B0604020202020204" pitchFamily="34" charset="0"/>
                          <a:cs typeface="Arial" panose="020B0604020202020204" pitchFamily="34" charset="0"/>
                        </a:rPr>
                        <a:t>Scheduling</a:t>
                      </a:r>
                      <a:endParaRPr lang="en-IN" sz="1600" b="1" dirty="0">
                        <a:latin typeface="Arial" panose="020B0604020202020204" pitchFamily="34" charset="0"/>
                        <a:cs typeface="Arial" panose="020B0604020202020204" pitchFamily="34" charset="0"/>
                      </a:endParaRPr>
                    </a:p>
                  </a:txBody>
                  <a:tcPr/>
                </a:tc>
                <a:tc>
                  <a:txBody>
                    <a:bodyPr/>
                    <a:lstStyle/>
                    <a:p>
                      <a:r>
                        <a:rPr lang="en-US" sz="1600" dirty="0">
                          <a:solidFill>
                            <a:schemeClr val="accent5"/>
                          </a:solidFill>
                          <a:latin typeface="Arial" panose="020B0604020202020204" pitchFamily="34" charset="0"/>
                          <a:cs typeface="Arial" panose="020B0604020202020204" pitchFamily="34" charset="0"/>
                        </a:rPr>
                        <a:t>RL based at each TTI</a:t>
                      </a:r>
                      <a:endParaRPr lang="en-IN" sz="1600" dirty="0">
                        <a:solidFill>
                          <a:schemeClr val="accent5"/>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450422051"/>
                  </a:ext>
                </a:extLst>
              </a:tr>
            </a:tbl>
          </a:graphicData>
        </a:graphic>
      </p:graphicFrame>
    </p:spTree>
    <p:extLst>
      <p:ext uri="{BB962C8B-B14F-4D97-AF65-F5344CB8AC3E}">
        <p14:creationId xmlns:p14="http://schemas.microsoft.com/office/powerpoint/2010/main" val="3035991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8E9D36D1-6CB6-2F81-661C-A6FFB32E2D46}"/>
                  </a:ext>
                </a:extLst>
              </p:cNvPr>
              <p:cNvSpPr>
                <a:spLocks noGrp="1"/>
              </p:cNvSpPr>
              <p:nvPr>
                <p:ph idx="1"/>
              </p:nvPr>
            </p:nvSpPr>
            <p:spPr>
              <a:xfrm>
                <a:off x="838200" y="1261824"/>
                <a:ext cx="4734980" cy="5049523"/>
              </a:xfrm>
            </p:spPr>
            <p:txBody>
              <a:bodyPr>
                <a:normAutofit lnSpcReduction="10000"/>
              </a:bodyPr>
              <a:lstStyle/>
              <a:p>
                <a:r>
                  <a:rPr lang="en-US" sz="1800" dirty="0"/>
                  <a:t>2 EMBB nodes and 1 Delay Sensitive node</a:t>
                </a:r>
              </a:p>
              <a:p>
                <a:pPr lvl="1"/>
                <a:r>
                  <a:rPr lang="en-US" sz="1800" dirty="0"/>
                  <a:t>1 gNB serving all three nodes</a:t>
                </a:r>
              </a:p>
              <a:p>
                <a:pPr lvl="1"/>
                <a:r>
                  <a:rPr lang="en-US" sz="1800" dirty="0"/>
                  <a:t>Band: n78,  Bandwidth:100 MHz</a:t>
                </a:r>
              </a:p>
              <a:p>
                <a:r>
                  <a:rPr lang="en-US" sz="1800" dirty="0"/>
                  <a:t>Traffic model</a:t>
                </a:r>
              </a:p>
              <a:p>
                <a:pPr lvl="1"/>
                <a:r>
                  <a:rPr lang="en-US" sz="1800" dirty="0" err="1"/>
                  <a:t>eMBB</a:t>
                </a:r>
                <a:r>
                  <a:rPr lang="en-US" sz="1800" dirty="0"/>
                  <a:t> Node 1: Full Buffer</a:t>
                </a:r>
              </a:p>
              <a:p>
                <a:pPr lvl="1"/>
                <a:r>
                  <a:rPr lang="en-US" sz="1800" dirty="0" err="1"/>
                  <a:t>eMBB</a:t>
                </a:r>
                <a:r>
                  <a:rPr lang="en-US" sz="1800" dirty="0"/>
                  <a:t> Node 2: Full buffer</a:t>
                </a:r>
              </a:p>
              <a:p>
                <a:pPr lvl="1"/>
                <a:r>
                  <a:rPr lang="en-US" sz="1800" dirty="0"/>
                  <a:t>DS node: 2.07 Mbps download</a:t>
                </a:r>
              </a:p>
              <a:p>
                <a:r>
                  <a:rPr lang="en-US" sz="1800" dirty="0"/>
                  <a:t>Pathloss values:</a:t>
                </a:r>
              </a:p>
              <a:p>
                <a:pPr lvl="1"/>
                <a:r>
                  <a:rPr lang="en-US" sz="1800" dirty="0"/>
                  <a:t>Log Distance</a:t>
                </a:r>
              </a:p>
              <a:p>
                <a:pPr lvl="1"/>
                <a:r>
                  <a:rPr lang="en-US" sz="1800" dirty="0"/>
                  <a:t>Pathloss exponent: 3</a:t>
                </a:r>
              </a:p>
              <a:p>
                <a:r>
                  <a:rPr lang="en-US" sz="1800" dirty="0"/>
                  <a:t>Rayleigh fading </a:t>
                </a:r>
              </a:p>
              <a:p>
                <a:pPr lvl="1"/>
                <a:r>
                  <a:rPr lang="en-US" sz="1800" dirty="0"/>
                  <a:t>Coherence time: 10 ms</a:t>
                </a:r>
              </a:p>
              <a:p>
                <a:r>
                  <a:rPr lang="en-US" sz="1800" dirty="0"/>
                  <a:t>Antenna counts </a:t>
                </a:r>
                <a14:m>
                  <m:oMath xmlns:m="http://schemas.openxmlformats.org/officeDocument/2006/math">
                    <m:r>
                      <a:rPr lang="en-IN" sz="1800" b="0" i="1" smtClean="0">
                        <a:latin typeface="Cambria Math" panose="02040503050406030204" pitchFamily="18" charset="0"/>
                      </a:rPr>
                      <m:t>1</m:t>
                    </m:r>
                    <m:r>
                      <a:rPr lang="en-IN" sz="1800" b="0" i="1" smtClean="0">
                        <a:latin typeface="Cambria Math" panose="02040503050406030204" pitchFamily="18" charset="0"/>
                      </a:rPr>
                      <m:t>𝑇</m:t>
                    </m:r>
                    <m:r>
                      <a:rPr lang="en-IN" sz="1800" b="0" i="1" smtClean="0">
                        <a:latin typeface="Cambria Math" panose="02040503050406030204" pitchFamily="18" charset="0"/>
                      </a:rPr>
                      <m:t>×1</m:t>
                    </m:r>
                    <m:r>
                      <a:rPr lang="en-IN" sz="1800" b="0" i="1" smtClean="0">
                        <a:latin typeface="Cambria Math" panose="02040503050406030204" pitchFamily="18" charset="0"/>
                      </a:rPr>
                      <m:t>𝑅</m:t>
                    </m:r>
                  </m:oMath>
                </a14:m>
                <a:r>
                  <a:rPr lang="en-US" sz="1800" dirty="0"/>
                  <a:t> at UE and gNB</a:t>
                </a:r>
              </a:p>
              <a:p>
                <a:r>
                  <a:rPr lang="en-US" sz="1800" dirty="0"/>
                  <a:t>MCS chosen for zero BLER </a:t>
                </a:r>
              </a:p>
              <a:p>
                <a:r>
                  <a:rPr lang="en-US" sz="1800" dirty="0"/>
                  <a:t>Scheduling: RL based</a:t>
                </a:r>
              </a:p>
            </p:txBody>
          </p:sp>
        </mc:Choice>
        <mc:Fallback xmlns="">
          <p:sp>
            <p:nvSpPr>
              <p:cNvPr id="8" name="Content Placeholder 2">
                <a:extLst>
                  <a:ext uri="{FF2B5EF4-FFF2-40B4-BE49-F238E27FC236}">
                    <a16:creationId xmlns:a16="http://schemas.microsoft.com/office/drawing/2014/main" id="{8E9D36D1-6CB6-2F81-661C-A6FFB32E2D46}"/>
                  </a:ext>
                </a:extLst>
              </p:cNvPr>
              <p:cNvSpPr>
                <a:spLocks noGrp="1" noRot="1" noChangeAspect="1" noMove="1" noResize="1" noEditPoints="1" noAdjustHandles="1" noChangeArrowheads="1" noChangeShapeType="1" noTextEdit="1"/>
              </p:cNvSpPr>
              <p:nvPr>
                <p:ph idx="1"/>
              </p:nvPr>
            </p:nvSpPr>
            <p:spPr>
              <a:xfrm>
                <a:off x="838200" y="1261824"/>
                <a:ext cx="4734980" cy="5049523"/>
              </a:xfrm>
              <a:blipFill>
                <a:blip r:embed="rId3"/>
                <a:stretch>
                  <a:fillRect l="-902" t="-1812"/>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F14DE134-751B-1D7C-EBCA-20E68DBB9758}"/>
              </a:ext>
            </a:extLst>
          </p:cNvPr>
          <p:cNvPicPr>
            <a:picLocks noChangeAspect="1"/>
          </p:cNvPicPr>
          <p:nvPr/>
        </p:nvPicPr>
        <p:blipFill rotWithShape="1">
          <a:blip r:embed="rId4"/>
          <a:srcRect r="1784" b="4365"/>
          <a:stretch/>
        </p:blipFill>
        <p:spPr>
          <a:xfrm>
            <a:off x="5803626" y="1919910"/>
            <a:ext cx="6293966" cy="3018179"/>
          </a:xfrm>
          <a:prstGeom prst="rect">
            <a:avLst/>
          </a:prstGeom>
        </p:spPr>
      </p:pic>
      <p:sp>
        <p:nvSpPr>
          <p:cNvPr id="4" name="Title 3">
            <a:extLst>
              <a:ext uri="{FF2B5EF4-FFF2-40B4-BE49-F238E27FC236}">
                <a16:creationId xmlns:a16="http://schemas.microsoft.com/office/drawing/2014/main" id="{72B8DCE9-DDEF-6AEE-BF15-FDD316E222CE}"/>
              </a:ext>
            </a:extLst>
          </p:cNvPr>
          <p:cNvSpPr>
            <a:spLocks noGrp="1"/>
          </p:cNvSpPr>
          <p:nvPr>
            <p:ph type="title"/>
          </p:nvPr>
        </p:nvSpPr>
        <p:spPr/>
        <p:txBody>
          <a:bodyPr/>
          <a:lstStyle/>
          <a:p>
            <a:r>
              <a:rPr lang="en-IN" dirty="0"/>
              <a:t>NetSim Model</a:t>
            </a:r>
          </a:p>
        </p:txBody>
      </p:sp>
    </p:spTree>
    <p:extLst>
      <p:ext uri="{BB962C8B-B14F-4D97-AF65-F5344CB8AC3E}">
        <p14:creationId xmlns:p14="http://schemas.microsoft.com/office/powerpoint/2010/main" val="3365890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09F84-36AD-CE63-1048-0E64F4CC5EC9}"/>
              </a:ext>
            </a:extLst>
          </p:cNvPr>
          <p:cNvSpPr>
            <a:spLocks noGrp="1"/>
          </p:cNvSpPr>
          <p:nvPr>
            <p:ph type="title"/>
          </p:nvPr>
        </p:nvSpPr>
        <p:spPr/>
        <p:txBody>
          <a:bodyPr/>
          <a:lstStyle/>
          <a:p>
            <a:r>
              <a:rPr lang="en-US" dirty="0"/>
              <a:t>Queue length, Throughputs and the RL Training Curve. </a:t>
            </a:r>
            <a:endParaRPr lang="en-IN" dirty="0"/>
          </a:p>
        </p:txBody>
      </p:sp>
      <p:pic>
        <p:nvPicPr>
          <p:cNvPr id="5" name="Picture 4">
            <a:extLst>
              <a:ext uri="{FF2B5EF4-FFF2-40B4-BE49-F238E27FC236}">
                <a16:creationId xmlns:a16="http://schemas.microsoft.com/office/drawing/2014/main" id="{64013F5A-280C-C244-EC7F-2843E6BA547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244198" y="3659356"/>
            <a:ext cx="5109602" cy="2554801"/>
          </a:xfrm>
          <a:prstGeom prst="rect">
            <a:avLst/>
          </a:prstGeom>
        </p:spPr>
      </p:pic>
      <p:pic>
        <p:nvPicPr>
          <p:cNvPr id="7" name="Picture 6">
            <a:extLst>
              <a:ext uri="{FF2B5EF4-FFF2-40B4-BE49-F238E27FC236}">
                <a16:creationId xmlns:a16="http://schemas.microsoft.com/office/drawing/2014/main" id="{283F4D3C-FBB1-A36B-64C8-0F5FB466CFC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74019" y="860576"/>
            <a:ext cx="4779781" cy="2867868"/>
          </a:xfrm>
          <a:prstGeom prst="rect">
            <a:avLst/>
          </a:prstGeom>
        </p:spPr>
      </p:pic>
      <p:pic>
        <p:nvPicPr>
          <p:cNvPr id="9" name="Picture 8">
            <a:extLst>
              <a:ext uri="{FF2B5EF4-FFF2-40B4-BE49-F238E27FC236}">
                <a16:creationId xmlns:a16="http://schemas.microsoft.com/office/drawing/2014/main" id="{7851928B-A072-A600-1DC5-76332B2DDEF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34803" y="2574644"/>
            <a:ext cx="4779781" cy="2867869"/>
          </a:xfrm>
          <a:prstGeom prst="rect">
            <a:avLst/>
          </a:prstGeom>
        </p:spPr>
      </p:pic>
      <p:sp>
        <p:nvSpPr>
          <p:cNvPr id="6" name="Rectangle: Rounded Corners 5">
            <a:extLst>
              <a:ext uri="{FF2B5EF4-FFF2-40B4-BE49-F238E27FC236}">
                <a16:creationId xmlns:a16="http://schemas.microsoft.com/office/drawing/2014/main" id="{0AF8AD4C-B48E-7B77-5A2F-BC63E1384D48}"/>
              </a:ext>
            </a:extLst>
          </p:cNvPr>
          <p:cNvSpPr/>
          <p:nvPr/>
        </p:nvSpPr>
        <p:spPr>
          <a:xfrm>
            <a:off x="2283043" y="6145068"/>
            <a:ext cx="7625914" cy="659843"/>
          </a:xfrm>
          <a:prstGeom prst="roundRect">
            <a:avLst/>
          </a:prstGeom>
          <a:solidFill>
            <a:srgbClr val="FFFFCC"/>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Arial" panose="020B0604020202020204" pitchFamily="34" charset="0"/>
                <a:cs typeface="Arial" panose="020B0604020202020204" pitchFamily="34" charset="0"/>
              </a:rPr>
              <a:t>Avg. Queue Length = 29314 B; Avg. Delay = 32.7 ms; </a:t>
            </a:r>
          </a:p>
          <a:p>
            <a:pPr algn="ctr"/>
            <a:r>
              <a:rPr lang="en-US" sz="2000" b="1" dirty="0">
                <a:solidFill>
                  <a:schemeClr val="tx1"/>
                </a:solidFill>
                <a:latin typeface="Arial" panose="020B0604020202020204" pitchFamily="34" charset="0"/>
                <a:cs typeface="Arial" panose="020B0604020202020204" pitchFamily="34" charset="0"/>
              </a:rPr>
              <a:t>Avg. Throughput per node = 16.62 Mbps</a:t>
            </a:r>
            <a:endParaRPr lang="en-IN" sz="2000" b="1" dirty="0">
              <a:solidFill>
                <a:schemeClr val="tx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FFCFF06A-D4A8-805B-EDDA-BFD8AD862291}"/>
              </a:ext>
            </a:extLst>
          </p:cNvPr>
          <p:cNvSpPr txBox="1"/>
          <p:nvPr/>
        </p:nvSpPr>
        <p:spPr>
          <a:xfrm>
            <a:off x="1322986" y="1677041"/>
            <a:ext cx="3795146" cy="369332"/>
          </a:xfrm>
          <a:prstGeom prst="rect">
            <a:avLst/>
          </a:prstGeom>
          <a:solidFill>
            <a:srgbClr val="CCFFCC"/>
          </a:solidFill>
        </p:spPr>
        <p:txBody>
          <a:bodyPr wrap="square">
            <a:spAutoFit/>
          </a:bodyPr>
          <a:lstStyle/>
          <a:p>
            <a:r>
              <a:rPr lang="en-US" b="1" dirty="0">
                <a:solidFill>
                  <a:schemeClr val="tx1"/>
                </a:solidFill>
                <a:latin typeface="Arial" panose="020B0604020202020204" pitchFamily="34" charset="0"/>
                <a:cs typeface="Arial" panose="020B0604020202020204" pitchFamily="34" charset="0"/>
              </a:rPr>
              <a:t>Lagrange Multiplier set to 0.075</a:t>
            </a:r>
            <a:endParaRPr lang="en-IN" dirty="0"/>
          </a:p>
        </p:txBody>
      </p:sp>
    </p:spTree>
    <p:extLst>
      <p:ext uri="{BB962C8B-B14F-4D97-AF65-F5344CB8AC3E}">
        <p14:creationId xmlns:p14="http://schemas.microsoft.com/office/powerpoint/2010/main" val="1727849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09F84-36AD-CE63-1048-0E64F4CC5EC9}"/>
              </a:ext>
            </a:extLst>
          </p:cNvPr>
          <p:cNvSpPr>
            <a:spLocks noGrp="1"/>
          </p:cNvSpPr>
          <p:nvPr>
            <p:ph type="title"/>
          </p:nvPr>
        </p:nvSpPr>
        <p:spPr/>
        <p:txBody>
          <a:bodyPr/>
          <a:lstStyle/>
          <a:p>
            <a:r>
              <a:rPr lang="en-US" dirty="0"/>
              <a:t>Queue length, Throughputs and the RL Training Curve. </a:t>
            </a:r>
            <a:endParaRPr lang="en-IN" dirty="0"/>
          </a:p>
        </p:txBody>
      </p:sp>
      <p:pic>
        <p:nvPicPr>
          <p:cNvPr id="4" name="Picture 3">
            <a:extLst>
              <a:ext uri="{FF2B5EF4-FFF2-40B4-BE49-F238E27FC236}">
                <a16:creationId xmlns:a16="http://schemas.microsoft.com/office/drawing/2014/main" id="{FEB27ED0-BD1F-4C0A-16C6-6B24AA7D85F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28450" y="2223914"/>
            <a:ext cx="5491037" cy="3294623"/>
          </a:xfrm>
          <a:prstGeom prst="rect">
            <a:avLst/>
          </a:prstGeom>
        </p:spPr>
      </p:pic>
      <p:pic>
        <p:nvPicPr>
          <p:cNvPr id="8" name="Picture 7">
            <a:extLst>
              <a:ext uri="{FF2B5EF4-FFF2-40B4-BE49-F238E27FC236}">
                <a16:creationId xmlns:a16="http://schemas.microsoft.com/office/drawing/2014/main" id="{72C66065-7FB9-4AF2-7082-308BB0F308D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177309" y="814435"/>
            <a:ext cx="5257800" cy="2624433"/>
          </a:xfrm>
          <a:prstGeom prst="rect">
            <a:avLst/>
          </a:prstGeom>
        </p:spPr>
      </p:pic>
      <p:pic>
        <p:nvPicPr>
          <p:cNvPr id="11" name="Picture 10">
            <a:extLst>
              <a:ext uri="{FF2B5EF4-FFF2-40B4-BE49-F238E27FC236}">
                <a16:creationId xmlns:a16="http://schemas.microsoft.com/office/drawing/2014/main" id="{1DC7CA44-0660-6DF5-F46D-CF8D2180A109}"/>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213092" y="3429000"/>
            <a:ext cx="5222017" cy="2611009"/>
          </a:xfrm>
          <a:prstGeom prst="rect">
            <a:avLst/>
          </a:prstGeom>
        </p:spPr>
      </p:pic>
      <p:sp>
        <p:nvSpPr>
          <p:cNvPr id="5" name="TextBox 4">
            <a:extLst>
              <a:ext uri="{FF2B5EF4-FFF2-40B4-BE49-F238E27FC236}">
                <a16:creationId xmlns:a16="http://schemas.microsoft.com/office/drawing/2014/main" id="{8AAA2330-10C8-9294-3F82-BF46AD780C8D}"/>
              </a:ext>
            </a:extLst>
          </p:cNvPr>
          <p:cNvSpPr txBox="1"/>
          <p:nvPr/>
        </p:nvSpPr>
        <p:spPr>
          <a:xfrm>
            <a:off x="1194649" y="1777307"/>
            <a:ext cx="3659222" cy="369332"/>
          </a:xfrm>
          <a:prstGeom prst="rect">
            <a:avLst/>
          </a:prstGeom>
          <a:solidFill>
            <a:srgbClr val="CCFFCC"/>
          </a:solidFill>
        </p:spPr>
        <p:txBody>
          <a:bodyPr wrap="square">
            <a:spAutoFit/>
          </a:bodyPr>
          <a:lstStyle/>
          <a:p>
            <a:r>
              <a:rPr lang="en-US" b="1" dirty="0">
                <a:solidFill>
                  <a:schemeClr val="tx1"/>
                </a:solidFill>
                <a:latin typeface="Arial" panose="020B0604020202020204" pitchFamily="34" charset="0"/>
                <a:cs typeface="Arial" panose="020B0604020202020204" pitchFamily="34" charset="0"/>
              </a:rPr>
              <a:t>Lagrange Multiplier set to 0.15</a:t>
            </a:r>
            <a:endParaRPr lang="en-IN" dirty="0"/>
          </a:p>
        </p:txBody>
      </p:sp>
      <p:sp>
        <p:nvSpPr>
          <p:cNvPr id="6" name="Rectangle: Rounded Corners 5">
            <a:extLst>
              <a:ext uri="{FF2B5EF4-FFF2-40B4-BE49-F238E27FC236}">
                <a16:creationId xmlns:a16="http://schemas.microsoft.com/office/drawing/2014/main" id="{EE3CF580-51A7-28CD-461A-A482544B14B4}"/>
              </a:ext>
            </a:extLst>
          </p:cNvPr>
          <p:cNvSpPr/>
          <p:nvPr/>
        </p:nvSpPr>
        <p:spPr>
          <a:xfrm>
            <a:off x="2283043" y="6145068"/>
            <a:ext cx="7625914" cy="659843"/>
          </a:xfrm>
          <a:prstGeom prst="roundRect">
            <a:avLst/>
          </a:prstGeom>
          <a:solidFill>
            <a:srgbClr val="FFFFCC"/>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Arial" panose="020B0604020202020204" pitchFamily="34" charset="0"/>
                <a:cs typeface="Arial" panose="020B0604020202020204" pitchFamily="34" charset="0"/>
              </a:rPr>
              <a:t>Avg. Queue Length = 31566.81 B; Avg. Delay = 11.78 ms; </a:t>
            </a:r>
          </a:p>
          <a:p>
            <a:pPr algn="ctr"/>
            <a:r>
              <a:rPr lang="en-US" sz="2000" b="1" dirty="0">
                <a:solidFill>
                  <a:schemeClr val="tx1"/>
                </a:solidFill>
                <a:latin typeface="Arial" panose="020B0604020202020204" pitchFamily="34" charset="0"/>
                <a:cs typeface="Arial" panose="020B0604020202020204" pitchFamily="34" charset="0"/>
              </a:rPr>
              <a:t>Avg. Throughput per node = 16.66 Mbps</a:t>
            </a:r>
            <a:endParaRPr lang="en-IN" sz="20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1343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09F84-36AD-CE63-1048-0E64F4CC5EC9}"/>
              </a:ext>
            </a:extLst>
          </p:cNvPr>
          <p:cNvSpPr>
            <a:spLocks noGrp="1"/>
          </p:cNvSpPr>
          <p:nvPr>
            <p:ph type="title"/>
          </p:nvPr>
        </p:nvSpPr>
        <p:spPr/>
        <p:txBody>
          <a:bodyPr/>
          <a:lstStyle/>
          <a:p>
            <a:r>
              <a:rPr lang="en-US" dirty="0"/>
              <a:t>Queue length, Throughputs and the RL Training Curve. </a:t>
            </a:r>
            <a:endParaRPr lang="en-IN" dirty="0"/>
          </a:p>
        </p:txBody>
      </p:sp>
      <p:pic>
        <p:nvPicPr>
          <p:cNvPr id="13" name="Picture 12">
            <a:extLst>
              <a:ext uri="{FF2B5EF4-FFF2-40B4-BE49-F238E27FC236}">
                <a16:creationId xmlns:a16="http://schemas.microsoft.com/office/drawing/2014/main" id="{9A1DC77F-9F28-E88F-EC36-E0752E1B6CB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8883" y="2334257"/>
            <a:ext cx="5271585" cy="3162951"/>
          </a:xfrm>
          <a:prstGeom prst="rect">
            <a:avLst/>
          </a:prstGeom>
        </p:spPr>
      </p:pic>
      <p:pic>
        <p:nvPicPr>
          <p:cNvPr id="15" name="Picture 14">
            <a:extLst>
              <a:ext uri="{FF2B5EF4-FFF2-40B4-BE49-F238E27FC236}">
                <a16:creationId xmlns:a16="http://schemas.microsoft.com/office/drawing/2014/main" id="{B5368ED4-0EE0-A5F2-0A90-5674DD2AC5E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673670" y="778548"/>
            <a:ext cx="4680130" cy="2808077"/>
          </a:xfrm>
          <a:prstGeom prst="rect">
            <a:avLst/>
          </a:prstGeom>
        </p:spPr>
      </p:pic>
      <p:pic>
        <p:nvPicPr>
          <p:cNvPr id="17" name="Picture 16">
            <a:extLst>
              <a:ext uri="{FF2B5EF4-FFF2-40B4-BE49-F238E27FC236}">
                <a16:creationId xmlns:a16="http://schemas.microsoft.com/office/drawing/2014/main" id="{CCE74E6A-1026-ED4B-F7BE-A59FB8D3E7A1}"/>
              </a:ext>
            </a:extLst>
          </p:cNvPr>
          <p:cNvPicPr>
            <a:picLocks noChangeAspect="1"/>
          </p:cNvPicPr>
          <p:nvPr/>
        </p:nvPicPr>
        <p:blipFill>
          <a:blip r:embed="rId4">
            <a:extLst>
              <a:ext uri="{28A0092B-C50C-407E-A947-70E740481C1C}">
                <a14:useLocalDpi xmlns:a14="http://schemas.microsoft.com/office/drawing/2010/main" val="0"/>
              </a:ext>
            </a:extLst>
          </a:blip>
          <a:srcRect t="716" b="716"/>
          <a:stretch/>
        </p:blipFill>
        <p:spPr>
          <a:xfrm>
            <a:off x="6328765" y="3586625"/>
            <a:ext cx="5132266" cy="2529407"/>
          </a:xfrm>
          <a:prstGeom prst="rect">
            <a:avLst/>
          </a:prstGeom>
        </p:spPr>
      </p:pic>
      <p:sp>
        <p:nvSpPr>
          <p:cNvPr id="3" name="TextBox 2">
            <a:extLst>
              <a:ext uri="{FF2B5EF4-FFF2-40B4-BE49-F238E27FC236}">
                <a16:creationId xmlns:a16="http://schemas.microsoft.com/office/drawing/2014/main" id="{D3767534-8FD5-284D-ECCD-2FED86EB3B2A}"/>
              </a:ext>
            </a:extLst>
          </p:cNvPr>
          <p:cNvSpPr txBox="1"/>
          <p:nvPr/>
        </p:nvSpPr>
        <p:spPr>
          <a:xfrm>
            <a:off x="1663545" y="1702905"/>
            <a:ext cx="3659222" cy="369332"/>
          </a:xfrm>
          <a:prstGeom prst="rect">
            <a:avLst/>
          </a:prstGeom>
          <a:solidFill>
            <a:srgbClr val="CCFFCC"/>
          </a:solidFill>
        </p:spPr>
        <p:txBody>
          <a:bodyPr wrap="square">
            <a:spAutoFit/>
          </a:bodyPr>
          <a:lstStyle/>
          <a:p>
            <a:r>
              <a:rPr lang="en-US" b="1" dirty="0">
                <a:solidFill>
                  <a:schemeClr val="tx1"/>
                </a:solidFill>
                <a:latin typeface="Arial" panose="020B0604020202020204" pitchFamily="34" charset="0"/>
                <a:cs typeface="Arial" panose="020B0604020202020204" pitchFamily="34" charset="0"/>
              </a:rPr>
              <a:t>Lagrange Multiplier set to 0.30</a:t>
            </a:r>
            <a:endParaRPr lang="en-IN" dirty="0"/>
          </a:p>
        </p:txBody>
      </p:sp>
      <p:sp>
        <p:nvSpPr>
          <p:cNvPr id="4" name="Rectangle: Rounded Corners 3">
            <a:extLst>
              <a:ext uri="{FF2B5EF4-FFF2-40B4-BE49-F238E27FC236}">
                <a16:creationId xmlns:a16="http://schemas.microsoft.com/office/drawing/2014/main" id="{24F766F0-11DF-CF08-7143-601258530E0A}"/>
              </a:ext>
            </a:extLst>
          </p:cNvPr>
          <p:cNvSpPr/>
          <p:nvPr/>
        </p:nvSpPr>
        <p:spPr>
          <a:xfrm>
            <a:off x="2283043" y="6145068"/>
            <a:ext cx="7625914" cy="659843"/>
          </a:xfrm>
          <a:prstGeom prst="roundRect">
            <a:avLst/>
          </a:prstGeom>
          <a:solidFill>
            <a:srgbClr val="FFFFCC"/>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Arial" panose="020B0604020202020204" pitchFamily="34" charset="0"/>
                <a:cs typeface="Arial" panose="020B0604020202020204" pitchFamily="34" charset="0"/>
              </a:rPr>
              <a:t>Avg. Queue Length = 20045.46 B; Avg. Delay = 15.73 ms; </a:t>
            </a:r>
          </a:p>
          <a:p>
            <a:pPr algn="ctr"/>
            <a:r>
              <a:rPr lang="en-US" sz="2000" b="1" dirty="0">
                <a:solidFill>
                  <a:schemeClr val="tx1"/>
                </a:solidFill>
                <a:latin typeface="Arial" panose="020B0604020202020204" pitchFamily="34" charset="0"/>
                <a:cs typeface="Arial" panose="020B0604020202020204" pitchFamily="34" charset="0"/>
              </a:rPr>
              <a:t>Avg. Throughput per node = 14.14 Mbps</a:t>
            </a:r>
            <a:endParaRPr lang="en-IN" sz="20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8302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FACFB8-152D-293F-2C21-7247C62C5284}"/>
              </a:ext>
            </a:extLst>
          </p:cNvPr>
          <p:cNvSpPr>
            <a:spLocks noGrp="1"/>
          </p:cNvSpPr>
          <p:nvPr>
            <p:ph idx="1"/>
          </p:nvPr>
        </p:nvSpPr>
        <p:spPr>
          <a:xfrm>
            <a:off x="343582" y="5375596"/>
            <a:ext cx="5269871" cy="763746"/>
          </a:xfrm>
        </p:spPr>
        <p:txBody>
          <a:bodyPr>
            <a:normAutofit/>
          </a:bodyPr>
          <a:lstStyle/>
          <a:p>
            <a:pPr marL="0" indent="0" algn="ctr">
              <a:buNone/>
            </a:pPr>
            <a:r>
              <a:rPr lang="en-IN" sz="1600" dirty="0">
                <a:latin typeface="Arial" panose="020B0604020202020204" pitchFamily="34" charset="0"/>
                <a:cs typeface="Arial" panose="020B0604020202020204" pitchFamily="34" charset="0"/>
              </a:rPr>
              <a:t>Fig: Rate region operating points from NetSim</a:t>
            </a:r>
            <a:r>
              <a:rPr lang="en-IN" sz="1600" b="0" dirty="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Delay constrained operating points in red. </a:t>
            </a:r>
            <a:endParaRPr lang="en-IN" sz="1600" b="0" dirty="0">
              <a:latin typeface="Arial" panose="020B0604020202020204" pitchFamily="34" charset="0"/>
              <a:cs typeface="Arial" panose="020B0604020202020204" pitchFamily="34" charset="0"/>
            </a:endParaRPr>
          </a:p>
          <a:p>
            <a:pPr lvl="1" algn="ctr"/>
            <a:endParaRPr lang="en-IN" sz="2000" dirty="0"/>
          </a:p>
        </p:txBody>
      </p:sp>
      <p:graphicFrame>
        <p:nvGraphicFramePr>
          <p:cNvPr id="6" name="Table 5">
            <a:extLst>
              <a:ext uri="{FF2B5EF4-FFF2-40B4-BE49-F238E27FC236}">
                <a16:creationId xmlns:a16="http://schemas.microsoft.com/office/drawing/2014/main" id="{38B0A7E5-B922-042C-AB04-8960F56BD9B3}"/>
              </a:ext>
            </a:extLst>
          </p:cNvPr>
          <p:cNvGraphicFramePr>
            <a:graphicFrameLocks noGrp="1"/>
          </p:cNvGraphicFramePr>
          <p:nvPr>
            <p:extLst>
              <p:ext uri="{D42A27DB-BD31-4B8C-83A1-F6EECF244321}">
                <p14:modId xmlns:p14="http://schemas.microsoft.com/office/powerpoint/2010/main" val="906712135"/>
              </p:ext>
            </p:extLst>
          </p:nvPr>
        </p:nvGraphicFramePr>
        <p:xfrm>
          <a:off x="6339255" y="2583180"/>
          <a:ext cx="5354321" cy="1691640"/>
        </p:xfrm>
        <a:graphic>
          <a:graphicData uri="http://schemas.openxmlformats.org/drawingml/2006/table">
            <a:tbl>
              <a:tblPr firstRow="1" bandRow="1">
                <a:tableStyleId>{5940675A-B579-460E-94D1-54222C63F5DA}</a:tableStyleId>
              </a:tblPr>
              <a:tblGrid>
                <a:gridCol w="881477">
                  <a:extLst>
                    <a:ext uri="{9D8B030D-6E8A-4147-A177-3AD203B41FA5}">
                      <a16:colId xmlns:a16="http://schemas.microsoft.com/office/drawing/2014/main" val="3464457518"/>
                    </a:ext>
                  </a:extLst>
                </a:gridCol>
                <a:gridCol w="1432560">
                  <a:extLst>
                    <a:ext uri="{9D8B030D-6E8A-4147-A177-3AD203B41FA5}">
                      <a16:colId xmlns:a16="http://schemas.microsoft.com/office/drawing/2014/main" val="3289368162"/>
                    </a:ext>
                  </a:extLst>
                </a:gridCol>
                <a:gridCol w="1398690">
                  <a:extLst>
                    <a:ext uri="{9D8B030D-6E8A-4147-A177-3AD203B41FA5}">
                      <a16:colId xmlns:a16="http://schemas.microsoft.com/office/drawing/2014/main" val="3339446676"/>
                    </a:ext>
                  </a:extLst>
                </a:gridCol>
                <a:gridCol w="1641594">
                  <a:extLst>
                    <a:ext uri="{9D8B030D-6E8A-4147-A177-3AD203B41FA5}">
                      <a16:colId xmlns:a16="http://schemas.microsoft.com/office/drawing/2014/main" val="3886245265"/>
                    </a:ext>
                  </a:extLst>
                </a:gridCol>
              </a:tblGrid>
              <a:tr h="370840">
                <a:tc>
                  <a:txBody>
                    <a:bodyPr/>
                    <a:lstStyle/>
                    <a:p>
                      <a:pPr algn="ctr"/>
                      <a:r>
                        <a:rPr lang="en-IN" sz="1600" dirty="0">
                          <a:latin typeface="Arial" panose="020B0604020202020204" pitchFamily="34" charset="0"/>
                          <a:cs typeface="Arial" panose="020B0604020202020204" pitchFamily="34" charset="0"/>
                        </a:rPr>
                        <a:t> Fixed LM</a:t>
                      </a:r>
                    </a:p>
                  </a:txBody>
                  <a:tcPr anchor="ctr">
                    <a:solidFill>
                      <a:srgbClr val="FFFFCC"/>
                    </a:solidFill>
                  </a:tcPr>
                </a:tc>
                <a:tc>
                  <a:txBody>
                    <a:bodyPr/>
                    <a:lstStyle/>
                    <a:p>
                      <a:pPr algn="ctr"/>
                      <a:r>
                        <a:rPr lang="en-IN" sz="1600" dirty="0">
                          <a:latin typeface="Arial" panose="020B0604020202020204" pitchFamily="34" charset="0"/>
                          <a:cs typeface="Arial" panose="020B0604020202020204" pitchFamily="34" charset="0"/>
                        </a:rPr>
                        <a:t>Avg. eMBB1 Thpt. (Mbps)</a:t>
                      </a:r>
                    </a:p>
                  </a:txBody>
                  <a:tcPr anchor="ctr">
                    <a:solidFill>
                      <a:srgbClr val="FFFFCC"/>
                    </a:solidFill>
                  </a:tcPr>
                </a:tc>
                <a:tc>
                  <a:txBody>
                    <a:bodyPr/>
                    <a:lstStyle/>
                    <a:p>
                      <a:pPr algn="ctr"/>
                      <a:r>
                        <a:rPr lang="en-IN" sz="1600" dirty="0">
                          <a:latin typeface="Arial" panose="020B0604020202020204" pitchFamily="34" charset="0"/>
                          <a:cs typeface="Arial" panose="020B0604020202020204" pitchFamily="34" charset="0"/>
                        </a:rPr>
                        <a:t>Avg. eMBB2 Thpt. (Mbps)</a:t>
                      </a:r>
                    </a:p>
                  </a:txBody>
                  <a:tcPr anchor="ctr">
                    <a:solidFill>
                      <a:srgbClr val="FFFFCC"/>
                    </a:solidFill>
                  </a:tcPr>
                </a:tc>
                <a:tc>
                  <a:txBody>
                    <a:bodyPr/>
                    <a:lstStyle/>
                    <a:p>
                      <a:pPr algn="ctr"/>
                      <a:r>
                        <a:rPr lang="en-IN" sz="1600" dirty="0">
                          <a:latin typeface="Arial" panose="020B0604020202020204" pitchFamily="34" charset="0"/>
                          <a:cs typeface="Arial" panose="020B0604020202020204" pitchFamily="34" charset="0"/>
                        </a:rPr>
                        <a:t>Avg. URLLC Q length (Bytes)</a:t>
                      </a:r>
                    </a:p>
                  </a:txBody>
                  <a:tcPr anchor="ctr">
                    <a:solidFill>
                      <a:srgbClr val="FFFFCC"/>
                    </a:solidFill>
                  </a:tcPr>
                </a:tc>
                <a:extLst>
                  <a:ext uri="{0D108BD9-81ED-4DB2-BD59-A6C34878D82A}">
                    <a16:rowId xmlns:a16="http://schemas.microsoft.com/office/drawing/2014/main" val="3465984357"/>
                  </a:ext>
                </a:extLst>
              </a:tr>
              <a:tr h="370840">
                <a:tc>
                  <a:txBody>
                    <a:bodyPr/>
                    <a:lstStyle/>
                    <a:p>
                      <a:pPr algn="ctr"/>
                      <a:r>
                        <a:rPr lang="en-IN" sz="1600" dirty="0">
                          <a:solidFill>
                            <a:schemeClr val="tx1"/>
                          </a:solidFill>
                          <a:latin typeface="Arial" panose="020B0604020202020204" pitchFamily="34" charset="0"/>
                          <a:cs typeface="Arial" panose="020B0604020202020204" pitchFamily="34" charset="0"/>
                        </a:rPr>
                        <a:t>0.075</a:t>
                      </a:r>
                    </a:p>
                  </a:txBody>
                  <a:tcPr/>
                </a:tc>
                <a:tc>
                  <a:txBody>
                    <a:bodyPr/>
                    <a:lstStyle/>
                    <a:p>
                      <a:pPr algn="ctr"/>
                      <a:r>
                        <a:rPr lang="en-IN" sz="1600" dirty="0">
                          <a:solidFill>
                            <a:schemeClr val="tx1"/>
                          </a:solidFill>
                          <a:latin typeface="Arial" panose="020B0604020202020204" pitchFamily="34" charset="0"/>
                          <a:cs typeface="Arial" panose="020B0604020202020204" pitchFamily="34" charset="0"/>
                        </a:rPr>
                        <a:t>18.27</a:t>
                      </a:r>
                    </a:p>
                  </a:txBody>
                  <a:tcPr/>
                </a:tc>
                <a:tc>
                  <a:txBody>
                    <a:bodyPr/>
                    <a:lstStyle/>
                    <a:p>
                      <a:pPr algn="ctr"/>
                      <a:r>
                        <a:rPr lang="en-IN" sz="1600" dirty="0">
                          <a:solidFill>
                            <a:schemeClr val="tx1"/>
                          </a:solidFill>
                          <a:latin typeface="Arial" panose="020B0604020202020204" pitchFamily="34" charset="0"/>
                          <a:cs typeface="Arial" panose="020B0604020202020204" pitchFamily="34" charset="0"/>
                        </a:rPr>
                        <a:t>18.05</a:t>
                      </a:r>
                    </a:p>
                  </a:txBody>
                  <a:tcPr/>
                </a:tc>
                <a:tc>
                  <a:txBody>
                    <a:bodyPr/>
                    <a:lstStyle/>
                    <a:p>
                      <a:pPr algn="ctr"/>
                      <a:r>
                        <a:rPr lang="en-US" sz="1600" dirty="0"/>
                        <a:t>46629.64</a:t>
                      </a:r>
                      <a:endParaRPr lang="en-IN" sz="160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829045326"/>
                  </a:ext>
                </a:extLst>
              </a:tr>
              <a:tr h="370840">
                <a:tc>
                  <a:txBody>
                    <a:bodyPr/>
                    <a:lstStyle/>
                    <a:p>
                      <a:pPr algn="ctr"/>
                      <a:r>
                        <a:rPr lang="en-IN" sz="1600" dirty="0">
                          <a:solidFill>
                            <a:schemeClr val="tx1"/>
                          </a:solidFill>
                          <a:latin typeface="Arial" panose="020B0604020202020204" pitchFamily="34" charset="0"/>
                          <a:cs typeface="Arial" panose="020B0604020202020204" pitchFamily="34" charset="0"/>
                        </a:rPr>
                        <a:t>0.15</a:t>
                      </a:r>
                    </a:p>
                  </a:txBody>
                  <a:tcPr/>
                </a:tc>
                <a:tc>
                  <a:txBody>
                    <a:bodyPr/>
                    <a:lstStyle/>
                    <a:p>
                      <a:pPr algn="ctr"/>
                      <a:r>
                        <a:rPr lang="en-IN" sz="1600" dirty="0">
                          <a:solidFill>
                            <a:schemeClr val="tx1"/>
                          </a:solidFill>
                          <a:latin typeface="Arial" panose="020B0604020202020204" pitchFamily="34" charset="0"/>
                          <a:cs typeface="Arial" panose="020B0604020202020204" pitchFamily="34" charset="0"/>
                        </a:rPr>
                        <a:t>15.44</a:t>
                      </a:r>
                    </a:p>
                  </a:txBody>
                  <a:tcPr/>
                </a:tc>
                <a:tc>
                  <a:txBody>
                    <a:bodyPr/>
                    <a:lstStyle/>
                    <a:p>
                      <a:pPr algn="ctr"/>
                      <a:r>
                        <a:rPr lang="en-IN" sz="1600" dirty="0">
                          <a:solidFill>
                            <a:schemeClr val="tx1"/>
                          </a:solidFill>
                          <a:latin typeface="Arial" panose="020B0604020202020204" pitchFamily="34" charset="0"/>
                          <a:cs typeface="Arial" panose="020B0604020202020204" pitchFamily="34" charset="0"/>
                        </a:rPr>
                        <a:t>16.66</a:t>
                      </a:r>
                    </a:p>
                  </a:txBody>
                  <a:tcPr/>
                </a:tc>
                <a:tc>
                  <a:txBody>
                    <a:bodyPr/>
                    <a:lstStyle/>
                    <a:p>
                      <a:pPr algn="ctr"/>
                      <a:r>
                        <a:rPr lang="en-IN" sz="1600" dirty="0">
                          <a:solidFill>
                            <a:schemeClr val="tx1"/>
                          </a:solidFill>
                          <a:latin typeface="Arial" panose="020B0604020202020204" pitchFamily="34" charset="0"/>
                          <a:cs typeface="Arial" panose="020B0604020202020204" pitchFamily="34" charset="0"/>
                        </a:rPr>
                        <a:t>31566.81</a:t>
                      </a:r>
                    </a:p>
                  </a:txBody>
                  <a:tcPr/>
                </a:tc>
                <a:extLst>
                  <a:ext uri="{0D108BD9-81ED-4DB2-BD59-A6C34878D82A}">
                    <a16:rowId xmlns:a16="http://schemas.microsoft.com/office/drawing/2014/main" val="2747635829"/>
                  </a:ext>
                </a:extLst>
              </a:tr>
              <a:tr h="370840">
                <a:tc>
                  <a:txBody>
                    <a:bodyPr/>
                    <a:lstStyle/>
                    <a:p>
                      <a:pPr algn="ctr"/>
                      <a:r>
                        <a:rPr lang="en-US" sz="1600" dirty="0">
                          <a:solidFill>
                            <a:schemeClr val="tx1"/>
                          </a:solidFill>
                          <a:latin typeface="Arial" panose="020B0604020202020204" pitchFamily="34" charset="0"/>
                          <a:cs typeface="Arial" panose="020B0604020202020204" pitchFamily="34" charset="0"/>
                        </a:rPr>
                        <a:t>0</a:t>
                      </a:r>
                      <a:r>
                        <a:rPr lang="en-IN" sz="1600" dirty="0">
                          <a:solidFill>
                            <a:schemeClr val="tx1"/>
                          </a:solidFill>
                          <a:latin typeface="Arial" panose="020B0604020202020204" pitchFamily="34" charset="0"/>
                          <a:cs typeface="Arial" panose="020B0604020202020204" pitchFamily="34" charset="0"/>
                        </a:rPr>
                        <a:t>.30</a:t>
                      </a:r>
                    </a:p>
                  </a:txBody>
                  <a:tcPr/>
                </a:tc>
                <a:tc>
                  <a:txBody>
                    <a:bodyPr/>
                    <a:lstStyle/>
                    <a:p>
                      <a:pPr algn="ctr"/>
                      <a:r>
                        <a:rPr lang="en-IN" sz="1600" dirty="0">
                          <a:solidFill>
                            <a:schemeClr val="tx1"/>
                          </a:solidFill>
                          <a:latin typeface="Arial" panose="020B0604020202020204" pitchFamily="34" charset="0"/>
                          <a:cs typeface="Arial" panose="020B0604020202020204" pitchFamily="34" charset="0"/>
                        </a:rPr>
                        <a:t>13.08</a:t>
                      </a:r>
                    </a:p>
                  </a:txBody>
                  <a:tcPr/>
                </a:tc>
                <a:tc>
                  <a:txBody>
                    <a:bodyPr/>
                    <a:lstStyle/>
                    <a:p>
                      <a:pPr algn="ctr"/>
                      <a:r>
                        <a:rPr lang="en-IN" sz="1600" dirty="0">
                          <a:solidFill>
                            <a:schemeClr val="tx1"/>
                          </a:solidFill>
                          <a:latin typeface="Arial" panose="020B0604020202020204" pitchFamily="34" charset="0"/>
                          <a:cs typeface="Arial" panose="020B0604020202020204" pitchFamily="34" charset="0"/>
                        </a:rPr>
                        <a:t>13.02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20045.46</a:t>
                      </a:r>
                    </a:p>
                  </a:txBody>
                  <a:tcPr/>
                </a:tc>
                <a:extLst>
                  <a:ext uri="{0D108BD9-81ED-4DB2-BD59-A6C34878D82A}">
                    <a16:rowId xmlns:a16="http://schemas.microsoft.com/office/drawing/2014/main" val="4241427779"/>
                  </a:ext>
                </a:extLst>
              </a:tr>
            </a:tbl>
          </a:graphicData>
        </a:graphic>
      </p:graphicFrame>
      <p:sp>
        <p:nvSpPr>
          <p:cNvPr id="7" name="TextBox 6">
            <a:extLst>
              <a:ext uri="{FF2B5EF4-FFF2-40B4-BE49-F238E27FC236}">
                <a16:creationId xmlns:a16="http://schemas.microsoft.com/office/drawing/2014/main" id="{AA7ABB99-739F-62BE-2F2C-6BD1D81F648F}"/>
              </a:ext>
            </a:extLst>
          </p:cNvPr>
          <p:cNvSpPr txBox="1"/>
          <p:nvPr/>
        </p:nvSpPr>
        <p:spPr>
          <a:xfrm>
            <a:off x="6339255" y="4737630"/>
            <a:ext cx="5509163" cy="1200329"/>
          </a:xfrm>
          <a:prstGeom prst="rect">
            <a:avLst/>
          </a:prstGeom>
          <a:solidFill>
            <a:srgbClr val="CCFFCC"/>
          </a:solidFill>
        </p:spPr>
        <p:txBody>
          <a:bodyPr wrap="square" rtlCol="0">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delay constraint moves the throughputs of the two UEs into the interior.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Higher the Lagrange multiplier, further interior the throughputs.</a:t>
            </a:r>
          </a:p>
        </p:txBody>
      </p:sp>
      <p:pic>
        <p:nvPicPr>
          <p:cNvPr id="8" name="Picture 7">
            <a:extLst>
              <a:ext uri="{FF2B5EF4-FFF2-40B4-BE49-F238E27FC236}">
                <a16:creationId xmlns:a16="http://schemas.microsoft.com/office/drawing/2014/main" id="{64E0C482-784A-B719-F5A8-7049616A93F1}"/>
              </a:ext>
            </a:extLst>
          </p:cNvPr>
          <p:cNvPicPr>
            <a:picLocks noChangeAspect="1"/>
          </p:cNvPicPr>
          <p:nvPr/>
        </p:nvPicPr>
        <p:blipFill>
          <a:blip r:embed="rId3"/>
          <a:stretch>
            <a:fillRect/>
          </a:stretch>
        </p:blipFill>
        <p:spPr>
          <a:xfrm>
            <a:off x="294088" y="1265726"/>
            <a:ext cx="5368857" cy="4026643"/>
          </a:xfrm>
          <a:prstGeom prst="rect">
            <a:avLst/>
          </a:prstGeom>
        </p:spPr>
      </p:pic>
      <p:sp>
        <p:nvSpPr>
          <p:cNvPr id="9" name="Title 1">
            <a:extLst>
              <a:ext uri="{FF2B5EF4-FFF2-40B4-BE49-F238E27FC236}">
                <a16:creationId xmlns:a16="http://schemas.microsoft.com/office/drawing/2014/main" id="{A7E91652-D399-ECA7-999B-0B00D642C117}"/>
              </a:ext>
            </a:extLst>
          </p:cNvPr>
          <p:cNvSpPr>
            <a:spLocks noGrp="1"/>
          </p:cNvSpPr>
          <p:nvPr>
            <p:ph type="title"/>
          </p:nvPr>
        </p:nvSpPr>
        <p:spPr>
          <a:xfrm>
            <a:off x="838199" y="18255"/>
            <a:ext cx="11261651" cy="1325563"/>
          </a:xfrm>
        </p:spPr>
        <p:txBody>
          <a:bodyPr/>
          <a:lstStyle/>
          <a:p>
            <a:r>
              <a:rPr lang="en-US" dirty="0"/>
              <a:t>How close are we to the optimum? Fixed LM</a:t>
            </a:r>
            <a:endParaRPr lang="en-IN" dirty="0"/>
          </a:p>
        </p:txBody>
      </p:sp>
    </p:spTree>
    <p:extLst>
      <p:ext uri="{BB962C8B-B14F-4D97-AF65-F5344CB8AC3E}">
        <p14:creationId xmlns:p14="http://schemas.microsoft.com/office/powerpoint/2010/main" val="31753699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27519</TotalTime>
  <Words>1776</Words>
  <Application>Microsoft Office PowerPoint</Application>
  <PresentationFormat>Widescreen</PresentationFormat>
  <Paragraphs>193</Paragraphs>
  <Slides>16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Aptos Display</vt:lpstr>
      <vt:lpstr>Arial</vt:lpstr>
      <vt:lpstr>Cambria Math</vt:lpstr>
      <vt:lpstr>Consolas</vt:lpstr>
      <vt:lpstr>Office Theme</vt:lpstr>
      <vt:lpstr>Scheduling for Delay Constrained Throughput Maximization in 5G NR using Reinforcement Learning </vt:lpstr>
      <vt:lpstr>Problem Statement</vt:lpstr>
      <vt:lpstr>The optimization problem and applying RL</vt:lpstr>
      <vt:lpstr>Scenario in NetSim and the reward function</vt:lpstr>
      <vt:lpstr>NetSim Model</vt:lpstr>
      <vt:lpstr>Queue length, Throughputs and the RL Training Curve. </vt:lpstr>
      <vt:lpstr>Queue length, Throughputs and the RL Training Curve. </vt:lpstr>
      <vt:lpstr>Queue length, Throughputs and the RL Training Curve. </vt:lpstr>
      <vt:lpstr>How close are we to the optimum? Fixed LM</vt:lpstr>
      <vt:lpstr>NetSim Python Interfacing</vt:lpstr>
      <vt:lpstr>NetSim Python Interfacing</vt:lpstr>
      <vt:lpstr>Appendix</vt:lpstr>
      <vt:lpstr>How to run the RL simulation?</vt:lpstr>
      <vt:lpstr>How to run the RL simulation ?</vt:lpstr>
      <vt:lpstr>How to run the RL simulation ?</vt:lpstr>
      <vt:lpstr>How to run the RL simulation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Parameters</dc:title>
  <dc:creator>Pranav NetSim</dc:creator>
  <cp:lastModifiedBy>Nitin Yerra</cp:lastModifiedBy>
  <cp:revision>25</cp:revision>
  <dcterms:created xsi:type="dcterms:W3CDTF">2024-03-09T06:22:56Z</dcterms:created>
  <dcterms:modified xsi:type="dcterms:W3CDTF">2024-11-29T07:14:22Z</dcterms:modified>
</cp:coreProperties>
</file>