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08" r:id="rId3"/>
    <p:sldId id="326" r:id="rId4"/>
    <p:sldId id="257" r:id="rId5"/>
    <p:sldId id="258" r:id="rId6"/>
    <p:sldId id="260" r:id="rId7"/>
    <p:sldId id="261" r:id="rId8"/>
    <p:sldId id="307" r:id="rId9"/>
    <p:sldId id="322" r:id="rId10"/>
    <p:sldId id="323" r:id="rId11"/>
    <p:sldId id="325" r:id="rId12"/>
    <p:sldId id="317" r:id="rId13"/>
    <p:sldId id="319" r:id="rId14"/>
    <p:sldId id="32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DDFDA4-F25F-4571-AB53-5B80E21590DD}" v="235" dt="2024-05-01T00:30:42.1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7" autoAdjust="0"/>
    <p:restoredTop sz="93447" autoAdjust="0"/>
  </p:normalViewPr>
  <p:slideViewPr>
    <p:cSldViewPr snapToGrid="0">
      <p:cViewPr varScale="1">
        <p:scale>
          <a:sx n="65" d="100"/>
          <a:sy n="65" d="100"/>
        </p:scale>
        <p:origin x="73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av V" userId="f64ff4643c523780" providerId="LiveId" clId="{6DDDFDA4-F25F-4571-AB53-5B80E21590DD}"/>
    <pc:docChg chg="undo custSel addSld delSld modSld">
      <pc:chgData name="Pranav V" userId="f64ff4643c523780" providerId="LiveId" clId="{6DDDFDA4-F25F-4571-AB53-5B80E21590DD}" dt="2024-05-01T00:33:38.023" v="1052" actId="1076"/>
      <pc:docMkLst>
        <pc:docMk/>
      </pc:docMkLst>
      <pc:sldChg chg="addSp modSp mod">
        <pc:chgData name="Pranav V" userId="f64ff4643c523780" providerId="LiveId" clId="{6DDDFDA4-F25F-4571-AB53-5B80E21590DD}" dt="2024-05-01T00:15:55.273" v="180" actId="692"/>
        <pc:sldMkLst>
          <pc:docMk/>
          <pc:sldMk cId="704655058" sldId="256"/>
        </pc:sldMkLst>
        <pc:spChg chg="mod">
          <ac:chgData name="Pranav V" userId="f64ff4643c523780" providerId="LiveId" clId="{6DDDFDA4-F25F-4571-AB53-5B80E21590DD}" dt="2024-05-01T00:15:19.991" v="174" actId="5793"/>
          <ac:spMkLst>
            <pc:docMk/>
            <pc:sldMk cId="704655058" sldId="256"/>
            <ac:spMk id="2" creationId="{F3133040-1E11-4F36-09C3-0B503FA1B2A8}"/>
          </ac:spMkLst>
        </pc:spChg>
        <pc:cxnChg chg="add mod">
          <ac:chgData name="Pranav V" userId="f64ff4643c523780" providerId="LiveId" clId="{6DDDFDA4-F25F-4571-AB53-5B80E21590DD}" dt="2024-05-01T00:15:55.273" v="180" actId="692"/>
          <ac:cxnSpMkLst>
            <pc:docMk/>
            <pc:sldMk cId="704655058" sldId="256"/>
            <ac:cxnSpMk id="7" creationId="{88D08B95-BFB2-50B5-3231-6425EDDBD95E}"/>
          </ac:cxnSpMkLst>
        </pc:cxnChg>
      </pc:sldChg>
      <pc:sldChg chg="modSp mod">
        <pc:chgData name="Pranav V" userId="f64ff4643c523780" providerId="LiveId" clId="{6DDDFDA4-F25F-4571-AB53-5B80E21590DD}" dt="2024-05-01T00:12:28.721" v="66" actId="20577"/>
        <pc:sldMkLst>
          <pc:docMk/>
          <pc:sldMk cId="4151039812" sldId="257"/>
        </pc:sldMkLst>
        <pc:spChg chg="mod">
          <ac:chgData name="Pranav V" userId="f64ff4643c523780" providerId="LiveId" clId="{6DDDFDA4-F25F-4571-AB53-5B80E21590DD}" dt="2024-05-01T00:12:28.721" v="66" actId="20577"/>
          <ac:spMkLst>
            <pc:docMk/>
            <pc:sldMk cId="4151039812" sldId="257"/>
            <ac:spMk id="9" creationId="{4FBD0752-F3EE-CFB7-D094-60DDE2147253}"/>
          </ac:spMkLst>
        </pc:spChg>
        <pc:picChg chg="mod">
          <ac:chgData name="Pranav V" userId="f64ff4643c523780" providerId="LiveId" clId="{6DDDFDA4-F25F-4571-AB53-5B80E21590DD}" dt="2024-05-01T00:11:19.045" v="44" actId="1076"/>
          <ac:picMkLst>
            <pc:docMk/>
            <pc:sldMk cId="4151039812" sldId="257"/>
            <ac:picMk id="4" creationId="{89A1A207-D8AD-6546-5278-9E25E7DDEB7D}"/>
          </ac:picMkLst>
        </pc:picChg>
      </pc:sldChg>
      <pc:sldChg chg="modSp mod">
        <pc:chgData name="Pranav V" userId="f64ff4643c523780" providerId="LiveId" clId="{6DDDFDA4-F25F-4571-AB53-5B80E21590DD}" dt="2024-05-01T00:16:18.234" v="185" actId="1076"/>
        <pc:sldMkLst>
          <pc:docMk/>
          <pc:sldMk cId="3326855503" sldId="258"/>
        </pc:sldMkLst>
        <pc:spChg chg="mod">
          <ac:chgData name="Pranav V" userId="f64ff4643c523780" providerId="LiveId" clId="{6DDDFDA4-F25F-4571-AB53-5B80E21590DD}" dt="2024-05-01T00:16:15.491" v="184" actId="27636"/>
          <ac:spMkLst>
            <pc:docMk/>
            <pc:sldMk cId="3326855503" sldId="258"/>
            <ac:spMk id="8" creationId="{3070CE23-7B44-FC30-7C36-0BD132F94E44}"/>
          </ac:spMkLst>
        </pc:spChg>
        <pc:picChg chg="mod">
          <ac:chgData name="Pranav V" userId="f64ff4643c523780" providerId="LiveId" clId="{6DDDFDA4-F25F-4571-AB53-5B80E21590DD}" dt="2024-05-01T00:16:18.234" v="185" actId="1076"/>
          <ac:picMkLst>
            <pc:docMk/>
            <pc:sldMk cId="3326855503" sldId="258"/>
            <ac:picMk id="5" creationId="{232E4C95-E5CF-50DC-02F5-BCE5F9D75B8A}"/>
          </ac:picMkLst>
        </pc:picChg>
      </pc:sldChg>
      <pc:sldChg chg="modSp mod modNotesTx">
        <pc:chgData name="Pranav V" userId="f64ff4643c523780" providerId="LiveId" clId="{6DDDFDA4-F25F-4571-AB53-5B80E21590DD}" dt="2024-05-01T00:19:14.331" v="366" actId="20577"/>
        <pc:sldMkLst>
          <pc:docMk/>
          <pc:sldMk cId="3365890678" sldId="260"/>
        </pc:sldMkLst>
        <pc:spChg chg="mod">
          <ac:chgData name="Pranav V" userId="f64ff4643c523780" providerId="LiveId" clId="{6DDDFDA4-F25F-4571-AB53-5B80E21590DD}" dt="2024-05-01T00:19:01.911" v="328" actId="27636"/>
          <ac:spMkLst>
            <pc:docMk/>
            <pc:sldMk cId="3365890678" sldId="260"/>
            <ac:spMk id="8" creationId="{8E9D36D1-6CB6-2F81-661C-A6FFB32E2D46}"/>
          </ac:spMkLst>
        </pc:spChg>
        <pc:picChg chg="mod">
          <ac:chgData name="Pranav V" userId="f64ff4643c523780" providerId="LiveId" clId="{6DDDFDA4-F25F-4571-AB53-5B80E21590DD}" dt="2024-05-01T00:18:58.931" v="326" actId="1076"/>
          <ac:picMkLst>
            <pc:docMk/>
            <pc:sldMk cId="3365890678" sldId="260"/>
            <ac:picMk id="10" creationId="{F156F649-1E2D-669F-C8E0-938E433963EF}"/>
          </ac:picMkLst>
        </pc:picChg>
      </pc:sldChg>
      <pc:sldChg chg="modSp mod">
        <pc:chgData name="Pranav V" userId="f64ff4643c523780" providerId="LiveId" clId="{6DDDFDA4-F25F-4571-AB53-5B80E21590DD}" dt="2024-05-01T00:27:35.322" v="834" actId="20577"/>
        <pc:sldMkLst>
          <pc:docMk/>
          <pc:sldMk cId="1531815913" sldId="261"/>
        </pc:sldMkLst>
        <pc:spChg chg="mod">
          <ac:chgData name="Pranav V" userId="f64ff4643c523780" providerId="LiveId" clId="{6DDDFDA4-F25F-4571-AB53-5B80E21590DD}" dt="2024-05-01T00:24:50.046" v="609" actId="20577"/>
          <ac:spMkLst>
            <pc:docMk/>
            <pc:sldMk cId="1531815913" sldId="261"/>
            <ac:spMk id="2" creationId="{AFA2C98F-DAB2-CD9E-8674-CB3BD9432BEB}"/>
          </ac:spMkLst>
        </pc:spChg>
        <pc:spChg chg="mod">
          <ac:chgData name="Pranav V" userId="f64ff4643c523780" providerId="LiveId" clId="{6DDDFDA4-F25F-4571-AB53-5B80E21590DD}" dt="2024-05-01T00:27:35.322" v="834" actId="20577"/>
          <ac:spMkLst>
            <pc:docMk/>
            <pc:sldMk cId="1531815913" sldId="261"/>
            <ac:spMk id="4" creationId="{F54040BD-6402-7E01-1225-C47F9469D699}"/>
          </ac:spMkLst>
        </pc:spChg>
      </pc:sldChg>
      <pc:sldChg chg="modSp mod">
        <pc:chgData name="Pranav V" userId="f64ff4643c523780" providerId="LiveId" clId="{6DDDFDA4-F25F-4571-AB53-5B80E21590DD}" dt="2024-05-01T00:33:04.499" v="1049" actId="20577"/>
        <pc:sldMkLst>
          <pc:docMk/>
          <pc:sldMk cId="2578625727" sldId="307"/>
        </pc:sldMkLst>
        <pc:spChg chg="mod">
          <ac:chgData name="Pranav V" userId="f64ff4643c523780" providerId="LiveId" clId="{6DDDFDA4-F25F-4571-AB53-5B80E21590DD}" dt="2024-05-01T00:33:04.499" v="1049" actId="20577"/>
          <ac:spMkLst>
            <pc:docMk/>
            <pc:sldMk cId="2578625727" sldId="307"/>
            <ac:spMk id="10" creationId="{B82F6727-32BE-441B-D094-D1481B730F68}"/>
          </ac:spMkLst>
        </pc:spChg>
        <pc:picChg chg="mod">
          <ac:chgData name="Pranav V" userId="f64ff4643c523780" providerId="LiveId" clId="{6DDDFDA4-F25F-4571-AB53-5B80E21590DD}" dt="2024-05-01T00:27:47.697" v="835" actId="1076"/>
          <ac:picMkLst>
            <pc:docMk/>
            <pc:sldMk cId="2578625727" sldId="307"/>
            <ac:picMk id="9" creationId="{E03DFE7B-8596-510B-F5F7-64866CD1EAF1}"/>
          </ac:picMkLst>
        </pc:picChg>
      </pc:sldChg>
      <pc:sldChg chg="del">
        <pc:chgData name="Pranav V" userId="f64ff4643c523780" providerId="LiveId" clId="{6DDDFDA4-F25F-4571-AB53-5B80E21590DD}" dt="2024-05-01T00:30:24.322" v="877" actId="47"/>
        <pc:sldMkLst>
          <pc:docMk/>
          <pc:sldMk cId="1781819789" sldId="309"/>
        </pc:sldMkLst>
      </pc:sldChg>
      <pc:sldChg chg="addSp modSp add del mod">
        <pc:chgData name="Pranav V" userId="f64ff4643c523780" providerId="LiveId" clId="{6DDDFDA4-F25F-4571-AB53-5B80E21590DD}" dt="2024-05-01T00:30:28.312" v="879" actId="47"/>
        <pc:sldMkLst>
          <pc:docMk/>
          <pc:sldMk cId="4004688182" sldId="317"/>
        </pc:sldMkLst>
        <pc:spChg chg="mod">
          <ac:chgData name="Pranav V" userId="f64ff4643c523780" providerId="LiveId" clId="{6DDDFDA4-F25F-4571-AB53-5B80E21590DD}" dt="2024-05-01T00:09:59.360" v="7" actId="20577"/>
          <ac:spMkLst>
            <pc:docMk/>
            <pc:sldMk cId="4004688182" sldId="317"/>
            <ac:spMk id="2" creationId="{0DF1F2E3-1A86-9F44-2918-650931235973}"/>
          </ac:spMkLst>
        </pc:spChg>
        <pc:graphicFrameChg chg="add mod modGraphic">
          <ac:chgData name="Pranav V" userId="f64ff4643c523780" providerId="LiveId" clId="{6DDDFDA4-F25F-4571-AB53-5B80E21590DD}" dt="2024-05-01T00:30:15.522" v="876" actId="2711"/>
          <ac:graphicFrameMkLst>
            <pc:docMk/>
            <pc:sldMk cId="4004688182" sldId="317"/>
            <ac:graphicFrameMk id="3" creationId="{7A88CFE1-1BDD-815C-E7F9-32FE8D326697}"/>
          </ac:graphicFrameMkLst>
        </pc:graphicFrameChg>
        <pc:graphicFrameChg chg="mod modGraphic">
          <ac:chgData name="Pranav V" userId="f64ff4643c523780" providerId="LiveId" clId="{6DDDFDA4-F25F-4571-AB53-5B80E21590DD}" dt="2024-05-01T00:30:09.200" v="875" actId="2711"/>
          <ac:graphicFrameMkLst>
            <pc:docMk/>
            <pc:sldMk cId="4004688182" sldId="317"/>
            <ac:graphicFrameMk id="5" creationId="{86FF48D0-E389-8CAB-8AEE-7117C0C4A2F9}"/>
          </ac:graphicFrameMkLst>
        </pc:graphicFrameChg>
        <pc:picChg chg="mod">
          <ac:chgData name="Pranav V" userId="f64ff4643c523780" providerId="LiveId" clId="{6DDDFDA4-F25F-4571-AB53-5B80E21590DD}" dt="2024-05-01T00:10:37.501" v="36" actId="14100"/>
          <ac:picMkLst>
            <pc:docMk/>
            <pc:sldMk cId="4004688182" sldId="317"/>
            <ac:picMk id="9" creationId="{97CCCF81-B9AD-D16B-C256-D506BD606914}"/>
          </ac:picMkLst>
        </pc:picChg>
      </pc:sldChg>
      <pc:sldChg chg="modSp del mod">
        <pc:chgData name="Pranav V" userId="f64ff4643c523780" providerId="LiveId" clId="{6DDDFDA4-F25F-4571-AB53-5B80E21590DD}" dt="2024-05-01T00:12:32.881" v="67" actId="47"/>
        <pc:sldMkLst>
          <pc:docMk/>
          <pc:sldMk cId="3028657454" sldId="318"/>
        </pc:sldMkLst>
        <pc:spChg chg="mod">
          <ac:chgData name="Pranav V" userId="f64ff4643c523780" providerId="LiveId" clId="{6DDDFDA4-F25F-4571-AB53-5B80E21590DD}" dt="2024-05-01T00:12:08.601" v="60" actId="6549"/>
          <ac:spMkLst>
            <pc:docMk/>
            <pc:sldMk cId="3028657454" sldId="318"/>
            <ac:spMk id="3" creationId="{1DF707AE-BCEB-22E7-330B-5730AB9F8D19}"/>
          </ac:spMkLst>
        </pc:spChg>
      </pc:sldChg>
      <pc:sldChg chg="modSp mod">
        <pc:chgData name="Pranav V" userId="f64ff4643c523780" providerId="LiveId" clId="{6DDDFDA4-F25F-4571-AB53-5B80E21590DD}" dt="2024-05-01T00:08:57.730" v="0" actId="1076"/>
        <pc:sldMkLst>
          <pc:docMk/>
          <pc:sldMk cId="271984304" sldId="319"/>
        </pc:sldMkLst>
        <pc:picChg chg="mod">
          <ac:chgData name="Pranav V" userId="f64ff4643c523780" providerId="LiveId" clId="{6DDDFDA4-F25F-4571-AB53-5B80E21590DD}" dt="2024-05-01T00:08:57.730" v="0" actId="1076"/>
          <ac:picMkLst>
            <pc:docMk/>
            <pc:sldMk cId="271984304" sldId="319"/>
            <ac:picMk id="4" creationId="{F6718E59-D68F-53D3-4EA0-EFC0ABEC63E8}"/>
          </ac:picMkLst>
        </pc:picChg>
        <pc:picChg chg="mod">
          <ac:chgData name="Pranav V" userId="f64ff4643c523780" providerId="LiveId" clId="{6DDDFDA4-F25F-4571-AB53-5B80E21590DD}" dt="2024-05-01T00:08:57.730" v="0" actId="1076"/>
          <ac:picMkLst>
            <pc:docMk/>
            <pc:sldMk cId="271984304" sldId="319"/>
            <ac:picMk id="6" creationId="{0B38B422-7695-43B1-55A9-D54731E73B20}"/>
          </ac:picMkLst>
        </pc:picChg>
        <pc:picChg chg="mod">
          <ac:chgData name="Pranav V" userId="f64ff4643c523780" providerId="LiveId" clId="{6DDDFDA4-F25F-4571-AB53-5B80E21590DD}" dt="2024-05-01T00:08:57.730" v="0" actId="1076"/>
          <ac:picMkLst>
            <pc:docMk/>
            <pc:sldMk cId="271984304" sldId="319"/>
            <ac:picMk id="8" creationId="{79191053-3088-A86E-FB2D-521E82E8AD73}"/>
          </ac:picMkLst>
        </pc:picChg>
        <pc:picChg chg="mod">
          <ac:chgData name="Pranav V" userId="f64ff4643c523780" providerId="LiveId" clId="{6DDDFDA4-F25F-4571-AB53-5B80E21590DD}" dt="2024-05-01T00:08:57.730" v="0" actId="1076"/>
          <ac:picMkLst>
            <pc:docMk/>
            <pc:sldMk cId="271984304" sldId="319"/>
            <ac:picMk id="10" creationId="{1499031F-0C4C-4AF3-9D37-B8070EDF137F}"/>
          </ac:picMkLst>
        </pc:picChg>
        <pc:picChg chg="mod">
          <ac:chgData name="Pranav V" userId="f64ff4643c523780" providerId="LiveId" clId="{6DDDFDA4-F25F-4571-AB53-5B80E21590DD}" dt="2024-05-01T00:08:57.730" v="0" actId="1076"/>
          <ac:picMkLst>
            <pc:docMk/>
            <pc:sldMk cId="271984304" sldId="319"/>
            <ac:picMk id="12" creationId="{4133936C-14B5-CCFC-ED2B-E5FAAFBA4A29}"/>
          </ac:picMkLst>
        </pc:picChg>
        <pc:picChg chg="mod">
          <ac:chgData name="Pranav V" userId="f64ff4643c523780" providerId="LiveId" clId="{6DDDFDA4-F25F-4571-AB53-5B80E21590DD}" dt="2024-05-01T00:08:57.730" v="0" actId="1076"/>
          <ac:picMkLst>
            <pc:docMk/>
            <pc:sldMk cId="271984304" sldId="319"/>
            <ac:picMk id="14" creationId="{04CF1E32-391C-263C-1F90-02E9A07D929B}"/>
          </ac:picMkLst>
        </pc:picChg>
      </pc:sldChg>
      <pc:sldChg chg="modSp mod">
        <pc:chgData name="Pranav V" userId="f64ff4643c523780" providerId="LiveId" clId="{6DDDFDA4-F25F-4571-AB53-5B80E21590DD}" dt="2024-05-01T00:33:38.023" v="1052" actId="1076"/>
        <pc:sldMkLst>
          <pc:docMk/>
          <pc:sldMk cId="3651138010" sldId="321"/>
        </pc:sldMkLst>
        <pc:picChg chg="mod">
          <ac:chgData name="Pranav V" userId="f64ff4643c523780" providerId="LiveId" clId="{6DDDFDA4-F25F-4571-AB53-5B80E21590DD}" dt="2024-05-01T00:33:38.023" v="1052" actId="1076"/>
          <ac:picMkLst>
            <pc:docMk/>
            <pc:sldMk cId="3651138010" sldId="321"/>
            <ac:picMk id="6" creationId="{2C20AE56-FB70-2022-B28B-F914CFFFD6DB}"/>
          </ac:picMkLst>
        </pc:picChg>
        <pc:picChg chg="mod">
          <ac:chgData name="Pranav V" userId="f64ff4643c523780" providerId="LiveId" clId="{6DDDFDA4-F25F-4571-AB53-5B80E21590DD}" dt="2024-05-01T00:33:32.432" v="1051" actId="1076"/>
          <ac:picMkLst>
            <pc:docMk/>
            <pc:sldMk cId="3651138010" sldId="321"/>
            <ac:picMk id="10" creationId="{7FE7CD21-ACD9-A25F-8C00-05BED55DE8EB}"/>
          </ac:picMkLst>
        </pc:picChg>
        <pc:picChg chg="mod">
          <ac:chgData name="Pranav V" userId="f64ff4643c523780" providerId="LiveId" clId="{6DDDFDA4-F25F-4571-AB53-5B80E21590DD}" dt="2024-05-01T00:31:18.392" v="902" actId="1076"/>
          <ac:picMkLst>
            <pc:docMk/>
            <pc:sldMk cId="3651138010" sldId="321"/>
            <ac:picMk id="14" creationId="{0EEDDCBB-7894-71A3-BFB8-7BB9AA10E95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6EE84B-9F23-5E17-CA03-7294438FCA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81DE23-E9D3-A72E-E4FB-EA71EDDC40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B8B84-78D3-41CD-A333-23DAFC6E04E1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884F9-C34C-2AFB-63F3-C532F1CE92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DBR: Depth-Based Routing for Underwater Sensor Networks, Hai Yan, Zhijie Jerry Shi, and Jun-Hong Cuia, NETWORKING 2008, LNCS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56C6B-8D0A-FC71-5F0A-CFE4D98B20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78199-5E16-4F42-83A0-3BDB05DCA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2975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B2A6C-E65C-4E57-A709-A84AB0C31F48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DBR: Depth-Based Routing for Underwater Sensor Networks, Hai Yan, Zhijie Jerry Shi, and Jun-Hong Cuia, NETWORKING 2008, LNCS 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86232-9D2D-4FFA-9229-F8D8AA8FA1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67714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3885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4879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6839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8547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1367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9724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7011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024D6-115B-B519-FC1B-A5987F6CF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CF39D-61B3-CB68-05DC-E30619FA3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373C5-F206-FC6E-2CD5-E48F9A7F04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054768" cy="365125"/>
          </a:xfrm>
          <a:prstGeom prst="rect">
            <a:avLst/>
          </a:prstGeom>
        </p:spPr>
        <p:txBody>
          <a:bodyPr/>
          <a:lstStyle/>
          <a:p>
            <a:fld id="{28B7E3F5-B7EF-48FD-AC70-9EC3452C18B6}" type="datetime1">
              <a:rPr lang="en-IN" smtClean="0"/>
              <a:t>20-05-2024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FE7B6-A543-624A-E9D1-A998C099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 DBR: Depth-Based Routing for Underwater Sensor Networks, Hai Yan, Zhijie Jerry Shi, and Jun-Hong Cuia, NETWORKING 2008, LNCS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87E8C-A797-9039-BB3F-485DFBD9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5658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9AA73-1BC1-F4B0-6B3C-9152E271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376F9-849D-6FDD-2B78-E664236F1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FA254-DC55-2877-2265-79D2F603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054768" cy="365125"/>
          </a:xfrm>
          <a:prstGeom prst="rect">
            <a:avLst/>
          </a:prstGeom>
        </p:spPr>
        <p:txBody>
          <a:bodyPr/>
          <a:lstStyle/>
          <a:p>
            <a:fld id="{76D90C56-A280-42B6-A644-37FCE355CE90}" type="datetime1">
              <a:rPr lang="en-IN" smtClean="0"/>
              <a:t>20-05-2024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EA4C9-3CD5-01E0-137B-73FBF6DC3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 DBR: Depth-Based Routing for Underwater Sensor Networks, Hai Yan, Zhijie Jerry Shi, and Jun-Hong Cuia, NETWORKING 2008, LNCS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CD4F7-53B3-90E2-37B4-D26E47578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0FAD-630A-40BB-A0C3-01001DFE163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81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8C32DE-6F89-8CDF-5D8C-0C446664F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601F9-8CFB-0755-B974-306F9ED3F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2C68D-0F55-5F67-37FD-C41F98F5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054768" cy="365125"/>
          </a:xfrm>
          <a:prstGeom prst="rect">
            <a:avLst/>
          </a:prstGeom>
        </p:spPr>
        <p:txBody>
          <a:bodyPr/>
          <a:lstStyle/>
          <a:p>
            <a:fld id="{B33B769D-55DF-452E-A71B-74DDFA0FD05F}" type="datetime1">
              <a:rPr lang="en-IN" smtClean="0"/>
              <a:t>20-05-2024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47F69-B933-C20D-5FD9-13846995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 DBR: Depth-Based Routing for Underwater Sensor Networks, Hai Yan, Zhijie Jerry Shi, and Jun-Hong Cuia, NETWORKING 2008, LNCS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39C7A-85D0-FDE6-851F-C53423C3D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0FAD-630A-40BB-A0C3-01001DFE163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573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5E9BE-4F56-DDC4-DAE3-696768F26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ED735-678A-F7E2-38EC-1A38C6C1C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4C771-D35E-626C-6DCC-FA09B01C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03926" y="6288087"/>
            <a:ext cx="8406064" cy="501650"/>
          </a:xfrm>
        </p:spPr>
        <p:txBody>
          <a:bodyPr/>
          <a:lstStyle/>
          <a:p>
            <a:r>
              <a:rPr lang="en-IN"/>
              <a:t> DBR: Depth-Based Routing for Underwater Sensor Networks, Hai Yan, Zhijie Jerry Shi, and Jun-Hong Cuia, NETWORKING 2008, LNCS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58EAA-41B6-FBF6-0D87-1EC405DB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0FAD-630A-40BB-A0C3-01001DFE1636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B489EE-6BED-A688-8E6F-EAAA69B104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9609" y="162520"/>
            <a:ext cx="545887" cy="51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2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62E62-8ACC-5B83-54CD-71920F5D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20EF7-46F7-FFD1-18C4-F13E8104F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E616A-DB06-9F31-360A-08B38F36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054768" cy="365125"/>
          </a:xfrm>
          <a:prstGeom prst="rect">
            <a:avLst/>
          </a:prstGeom>
        </p:spPr>
        <p:txBody>
          <a:bodyPr/>
          <a:lstStyle/>
          <a:p>
            <a:fld id="{6BA6BA59-E1FC-4B82-BA0D-A603D1297FDC}" type="datetime1">
              <a:rPr lang="en-IN" smtClean="0"/>
              <a:t>20-05-2024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CB4E9-A14C-6F54-F30B-6FC1452B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 DBR: Depth-Based Routing for Underwater Sensor Networks, Hai Yan, Zhijie Jerry Shi, and Jun-Hong Cuia, NETWORKING 2008, LNCS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E6DEF-06F0-9813-9D34-78A911C5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0FAD-630A-40BB-A0C3-01001DFE163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09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FAAA-63B4-9955-FBA0-9BB11D42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B7EE7-D195-13E4-D126-14BF8D0BD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AC9B9-A3F3-42AD-BD83-74570BBDB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4F93A-644D-89FA-2C60-0C2883911F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054768" cy="365125"/>
          </a:xfrm>
          <a:prstGeom prst="rect">
            <a:avLst/>
          </a:prstGeom>
        </p:spPr>
        <p:txBody>
          <a:bodyPr/>
          <a:lstStyle/>
          <a:p>
            <a:fld id="{E487AE94-1B08-4BAE-9983-2DBABE82EC2E}" type="datetime1">
              <a:rPr lang="en-IN" smtClean="0"/>
              <a:t>20-05-2024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D4D4B-3AF3-0373-7115-F182901C9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 DBR: Depth-Based Routing for Underwater Sensor Networks, Hai Yan, Zhijie Jerry Shi, and Jun-Hong Cuia, NETWORKING 2008, LNCS 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44E63-F137-F9F1-701A-E856364B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0FAD-630A-40BB-A0C3-01001DFE163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895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7B997-9B45-28FD-8A0E-B5D6CD77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BB921-3F87-FC54-B3EE-6CBC07158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F2EF2-6AAA-326D-032F-107130909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D3466-E113-0642-6AAB-B0032CFF1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D5C4B9-38D8-CF28-55BF-8F30FDBFE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D61EE9-5C05-C3E4-3390-3B6DEED8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054768" cy="365125"/>
          </a:xfrm>
          <a:prstGeom prst="rect">
            <a:avLst/>
          </a:prstGeom>
        </p:spPr>
        <p:txBody>
          <a:bodyPr/>
          <a:lstStyle/>
          <a:p>
            <a:fld id="{C7BDAED5-14A6-46B8-992A-F00F2456F4BD}" type="datetime1">
              <a:rPr lang="en-IN" smtClean="0"/>
              <a:t>20-05-2024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4F1578-33D8-7E9C-E7CC-E03215E59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 DBR: Depth-Based Routing for Underwater Sensor Networks, Hai Yan, Zhijie Jerry Shi, and Jun-Hong Cuia, NETWORKING 2008, LNCS </a:t>
            </a: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B05A2C-E056-D487-6534-1D21A3A6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0FAD-630A-40BB-A0C3-01001DFE163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118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658F-1A31-13B2-D336-83062A1B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0B18A3-A911-FD70-3E71-1A1EA488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054768" cy="365125"/>
          </a:xfrm>
          <a:prstGeom prst="rect">
            <a:avLst/>
          </a:prstGeom>
        </p:spPr>
        <p:txBody>
          <a:bodyPr/>
          <a:lstStyle/>
          <a:p>
            <a:fld id="{5862F929-0711-4B8C-B132-0B7C7B676E46}" type="datetime1">
              <a:rPr lang="en-IN" smtClean="0"/>
              <a:t>20-05-2024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F0CFF-CD27-9E54-5303-1EBFE9217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 DBR: Depth-Based Routing for Underwater Sensor Networks, Hai Yan, Zhijie Jerry Shi, and Jun-Hong Cuia, NETWORKING 2008, LNCS 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A74A6-301D-F456-D99D-63A09D12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0FAD-630A-40BB-A0C3-01001DFE163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837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15AFF-705A-35BE-A29B-ACEF21B90F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054768" cy="365125"/>
          </a:xfrm>
          <a:prstGeom prst="rect">
            <a:avLst/>
          </a:prstGeom>
        </p:spPr>
        <p:txBody>
          <a:bodyPr/>
          <a:lstStyle/>
          <a:p>
            <a:fld id="{326053FE-D602-424D-A8D8-B04BB2D3A26F}" type="datetime1">
              <a:rPr lang="en-IN" smtClean="0"/>
              <a:t>20-05-2024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F40A8B-B357-E94B-B699-3A076F95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 DBR: Depth-Based Routing for Underwater Sensor Networks, Hai Yan, Zhijie Jerry Shi, and Jun-Hong Cuia, NETWORKING 2008, LNCS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E9BE3-BC91-C54E-E4D7-18C999CC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0FAD-630A-40BB-A0C3-01001DFE163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33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2EAE-31B7-489C-F4B1-D747D5D28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B950E-8F71-B60B-4897-D420D6B0B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06893-D451-7FDE-2D2A-BB102E9BF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4E53E-7FC7-FB0E-12F2-A0F86E8CBA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054768" cy="365125"/>
          </a:xfrm>
          <a:prstGeom prst="rect">
            <a:avLst/>
          </a:prstGeom>
        </p:spPr>
        <p:txBody>
          <a:bodyPr/>
          <a:lstStyle/>
          <a:p>
            <a:fld id="{7C6D71DF-1A7A-4087-BCC6-E630BADB3F33}" type="datetime1">
              <a:rPr lang="en-IN" smtClean="0"/>
              <a:t>20-05-2024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FD46F-E87A-9BD5-6F4F-3140D6014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 DBR: Depth-Based Routing for Underwater Sensor Networks, Hai Yan, Zhijie Jerry Shi, and Jun-Hong Cuia, NETWORKING 2008, LNCS 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83BE5-5AF2-4F5F-BB00-7F5317DE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0FAD-630A-40BB-A0C3-01001DFE163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462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05FA-8863-0E52-468F-1A0BD6F96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6D90C-0D5E-46E1-55B8-1CA6892F3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F2469-9460-7CE8-D2F5-98E614EED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ABC33-0E74-FED7-8284-8C6E037D29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054768" cy="365125"/>
          </a:xfrm>
          <a:prstGeom prst="rect">
            <a:avLst/>
          </a:prstGeom>
        </p:spPr>
        <p:txBody>
          <a:bodyPr/>
          <a:lstStyle/>
          <a:p>
            <a:fld id="{787B13E2-C3C2-4E05-8B9B-2D1B74532B7E}" type="datetime1">
              <a:rPr lang="en-IN" smtClean="0"/>
              <a:t>20-05-2024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C55C9-7BE4-266C-FACF-C073BE19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 DBR: Depth-Based Routing for Underwater Sensor Networks, Hai Yan, Zhijie Jerry Shi, and Jun-Hong Cuia, NETWORKING 2008, LNCS 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6ED82-CD53-C34C-CC7F-B9D88363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0FAD-630A-40BB-A0C3-01001DFE163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688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454AD3-07D6-719F-9BCF-2EF31372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533AA-23E0-C2E4-AEBD-4172BE285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7D85E-24A7-F976-2668-15403DFDB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86526" y="6436727"/>
            <a:ext cx="8406064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 DBR: Depth-Based Routing for Underwater Sensor Networks, Hai Yan, Zhijie Jerry Shi, and Jun-Hong Cuia, NETWORKING 2008, LNCS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F2D2D-FB44-96AD-BA6F-47463767E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4885" y="6356350"/>
            <a:ext cx="1054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60FAD-630A-40BB-A0C3-01001DFE163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2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tSim-TETCOS/DBR_IN_UWAN_v14/archive/refs/heads/main.zi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tetcos.com/support/solutions/articles/14000128666-downloading-and-setting-up-netsim-file-exchange-projec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3040-1E11-4F36-09C3-0B503FA1B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4445" y="1459435"/>
            <a:ext cx="10370917" cy="1677582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Implementing 5G Down Link Power Control </a:t>
            </a:r>
            <a:r>
              <a:rPr lang="en-US" sz="4800" dirty="0"/>
              <a:t>U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sing Reinforcement Learning via NetSim-Python Interfacing</a:t>
            </a: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9AF722-6857-8DB3-0247-E30FB3176EFD}"/>
              </a:ext>
            </a:extLst>
          </p:cNvPr>
          <p:cNvSpPr txBox="1"/>
          <p:nvPr/>
        </p:nvSpPr>
        <p:spPr>
          <a:xfrm>
            <a:off x="1044445" y="4481394"/>
            <a:ext cx="1037091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Applicable Release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NetSim v14.0.34 or higher </a:t>
            </a:r>
          </a:p>
          <a:p>
            <a:pPr algn="l"/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Applicable Version(s):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NetSim Standard and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NetSim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Pro</a:t>
            </a:r>
          </a:p>
          <a:p>
            <a:pPr algn="l"/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download link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https://github.com/NetSim-TETCOS/DBR_IN_UWAN_v14/archive/refs/heads/main.zip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URL has the configuration files (scenario, settings, and other related files) of the examples discussed in this analysis for users to import and run in NetSim</a:t>
            </a:r>
            <a:endParaRPr lang="en-US" sz="160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37999E-EEB2-671B-DDAB-1B47BE658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09" y="162520"/>
            <a:ext cx="545887" cy="511555"/>
          </a:xfrm>
          <a:prstGeom prst="rect">
            <a:avLst/>
          </a:prstGeom>
        </p:spPr>
      </p:pic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FDF85FB8-4DD6-1751-34B5-88B073D5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4885" y="6356350"/>
            <a:ext cx="1054768" cy="365125"/>
          </a:xfrm>
        </p:spPr>
        <p:txBody>
          <a:bodyPr/>
          <a:lstStyle/>
          <a:p>
            <a:r>
              <a:rPr lang="en-US" dirty="0"/>
              <a:t>1</a:t>
            </a:r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D08B95-BFB2-50B5-3231-6425EDDBD95E}"/>
              </a:ext>
            </a:extLst>
          </p:cNvPr>
          <p:cNvCxnSpPr/>
          <p:nvPr/>
        </p:nvCxnSpPr>
        <p:spPr>
          <a:xfrm>
            <a:off x="1117600" y="3718560"/>
            <a:ext cx="1009904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655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5CFA5-46D5-EBD1-C0B7-A24DF84F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NetSim Python Interfacing (Contd.)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8648-A571-4F25-B82A-70851CBC8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000" b="1" dirty="0"/>
              <a:t>C side code</a:t>
            </a:r>
          </a:p>
          <a:p>
            <a:pPr lvl="1"/>
            <a:r>
              <a:rPr lang="en-IN" sz="1800" dirty="0"/>
              <a:t>Key functions include:</a:t>
            </a:r>
          </a:p>
          <a:p>
            <a:pPr lvl="1"/>
            <a:endParaRPr lang="en-IN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67A7F-100E-0B55-782B-56366422C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 DBR: Depth-Based Routing for Underwater Sensor Networks, Hai Yan, Zhijie Jerry Shi, and Jun-Hong Cuia, NETWORKING 2008, LNCS 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87A395-0F11-EA4D-B4EC-FB3B5E8E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0FAD-630A-40BB-A0C3-01001DFE1636}" type="slidenum">
              <a:rPr lang="en-IN" smtClean="0"/>
              <a:t>10</a:t>
            </a:fld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44AEC17-8A59-C76D-D4AE-58D1AD2469FA}"/>
              </a:ext>
            </a:extLst>
          </p:cNvPr>
          <p:cNvGraphicFramePr>
            <a:graphicFrameLocks noGrp="1"/>
          </p:cNvGraphicFramePr>
          <p:nvPr/>
        </p:nvGraphicFramePr>
        <p:xfrm>
          <a:off x="1544053" y="2807053"/>
          <a:ext cx="10325100" cy="3144520"/>
        </p:xfrm>
        <a:graphic>
          <a:graphicData uri="http://schemas.openxmlformats.org/drawingml/2006/table">
            <a:tbl>
              <a:tblPr/>
              <a:tblGrid>
                <a:gridCol w="10325100">
                  <a:extLst>
                    <a:ext uri="{9D8B030D-6E8A-4147-A177-3AD203B41FA5}">
                      <a16:colId xmlns:a16="http://schemas.microsoft.com/office/drawing/2014/main" val="867381799"/>
                    </a:ext>
                  </a:extLst>
                </a:gridCol>
              </a:tblGrid>
              <a:tr h="261308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88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void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660066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init_waiting_struct_socket1() : </a:t>
                      </a:r>
                    </a:p>
                    <a:p>
                      <a:pPr marL="742950" lvl="1" indent="-2857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Initializes the Winsock library and calls the </a:t>
                      </a:r>
                      <a:r>
                        <a:rPr lang="en-US" sz="1800" b="0" i="0" u="none" strike="noStrike" dirty="0">
                          <a:solidFill>
                            <a:srgbClr val="660066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listenForPython() function </a:t>
                      </a:r>
                    </a:p>
                    <a:p>
                      <a:pPr marL="742950" lvl="1" indent="-2857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800" b="0" i="0" u="none" strike="noStrike" dirty="0">
                        <a:solidFill>
                          <a:srgbClr val="660066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</a:t>
                      </a:r>
                      <a:r>
                        <a:rPr lang="en-US" sz="1800" b="0" i="0" u="none" strike="noStrike" dirty="0">
                          <a:solidFill>
                            <a:srgbClr val="660066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listenForPython() : </a:t>
                      </a:r>
                    </a:p>
                    <a:p>
                      <a:pPr marL="742950" lvl="1" indent="-2857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Resolves the server address and port</a:t>
                      </a:r>
                    </a:p>
                    <a:p>
                      <a:pPr marL="742950" lvl="1" indent="-2857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Creates a socket for connecting to the server</a:t>
                      </a:r>
                    </a:p>
                    <a:p>
                      <a:pPr marL="742950" lvl="1" indent="-2857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Sets up the TCP listening socket</a:t>
                      </a:r>
                    </a:p>
                    <a:p>
                      <a:pPr marL="742950" lvl="1" indent="-2857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Waits for client socket connection </a:t>
                      </a:r>
                    </a:p>
                    <a:p>
                      <a:pPr marL="0" lvl="0" indent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8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lvl="0" indent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800" b="0" i="0" u="none" strike="noStrike" kern="1200" dirty="0">
                          <a:solidFill>
                            <a:srgbClr val="000088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void </a:t>
                      </a:r>
                      <a:r>
                        <a:rPr lang="en-IN" sz="1800" b="0" i="0" u="none" strike="noStrike" kern="1200" dirty="0">
                          <a:solidFill>
                            <a:srgbClr val="660066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handle_Send_Receive(struct SINR_Values_Reward* Param1, struct gNB_Powers* Param2)</a:t>
                      </a:r>
                      <a:endParaRPr lang="en-US" sz="1800" b="0" i="0" u="none" strike="noStrike" kern="1200" dirty="0">
                        <a:solidFill>
                          <a:srgbClr val="660066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lv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755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216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5CFA5-46D5-EBD1-C0B7-A24DF84F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NetSim Python Interfacing (Contd.)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8648-A571-4F25-B82A-70851CBC8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000" b="1" dirty="0"/>
              <a:t>C side code</a:t>
            </a:r>
          </a:p>
          <a:p>
            <a:pPr lvl="1"/>
            <a:r>
              <a:rPr lang="en-IN" sz="1800" dirty="0"/>
              <a:t>Key functions include:</a:t>
            </a:r>
          </a:p>
          <a:p>
            <a:pPr lvl="1"/>
            <a:endParaRPr lang="en-IN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87A395-0F11-EA4D-B4EC-FB3B5E8E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0FAD-630A-40BB-A0C3-01001DFE1636}" type="slidenum">
              <a:rPr lang="en-IN" smtClean="0"/>
              <a:t>11</a:t>
            </a:fld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44AEC17-8A59-C76D-D4AE-58D1AD2469FA}"/>
              </a:ext>
            </a:extLst>
          </p:cNvPr>
          <p:cNvGraphicFramePr>
            <a:graphicFrameLocks noGrp="1"/>
          </p:cNvGraphicFramePr>
          <p:nvPr/>
        </p:nvGraphicFramePr>
        <p:xfrm>
          <a:off x="1544053" y="2807052"/>
          <a:ext cx="10325100" cy="3549297"/>
        </p:xfrm>
        <a:graphic>
          <a:graphicData uri="http://schemas.openxmlformats.org/drawingml/2006/table">
            <a:tbl>
              <a:tblPr/>
              <a:tblGrid>
                <a:gridCol w="10325100">
                  <a:extLst>
                    <a:ext uri="{9D8B030D-6E8A-4147-A177-3AD203B41FA5}">
                      <a16:colId xmlns:a16="http://schemas.microsoft.com/office/drawing/2014/main" val="867381799"/>
                    </a:ext>
                  </a:extLst>
                </a:gridCol>
              </a:tblGrid>
              <a:tr h="354929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rgbClr val="000088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void </a:t>
                      </a:r>
                      <a:r>
                        <a:rPr lang="en-IN" sz="1800" b="0" i="0" u="none" strike="noStrike" kern="1200" dirty="0">
                          <a:solidFill>
                            <a:srgbClr val="660066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handle_Send_Receive(struct SINR_Values_Reward* Param1, struct gNB_Powers* Param2)</a:t>
                      </a:r>
                      <a:endParaRPr lang="en-US" sz="1800" b="0" i="0" u="none" strike="noStrike" kern="1200" dirty="0">
                        <a:solidFill>
                          <a:srgbClr val="660066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742950" lvl="1" indent="-2857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Receives the message type from Python </a:t>
                      </a:r>
                    </a:p>
                    <a:p>
                      <a:pPr marL="742950" lvl="1" indent="-2857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message type is to “receive gNB powers”, receives the powers from Python and sends back an acknowledgement message</a:t>
                      </a:r>
                    </a:p>
                    <a:p>
                      <a:pPr marL="742950" lvl="1" indent="-2857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message type is to “send SINRS and rewards”, sends back the state and reward back to Python using the </a:t>
                      </a:r>
                      <a:r>
                        <a:rPr lang="en-US" sz="1800" b="0" i="0" u="none" strike="noStrike" kern="1200" dirty="0">
                          <a:solidFill>
                            <a:srgbClr val="660066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send_SINRS_Rewards_at_Time_Step() 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function</a:t>
                      </a:r>
                    </a:p>
                    <a:p>
                      <a:pPr marL="0" lv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800" b="0" i="0" u="none" strike="noStrike" kern="1200" dirty="0">
                        <a:solidFill>
                          <a:schemeClr val="tx1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lv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800" b="0" i="0" u="none" strike="noStrike" kern="1200" dirty="0">
                          <a:solidFill>
                            <a:srgbClr val="000088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void </a:t>
                      </a:r>
                      <a:r>
                        <a:rPr lang="en-US" sz="1800" b="0" i="0" u="none" strike="noStrike" kern="1200" dirty="0">
                          <a:solidFill>
                            <a:srgbClr val="660066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send_SINRS_Rewards_at_Time_Step() : </a:t>
                      </a:r>
                    </a:p>
                    <a:p>
                      <a:pPr marL="742950" lvl="1" indent="-2857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sends the list of updated SINRs and the sum throughput received from the LTENR project in NetSim back to python </a:t>
                      </a: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755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873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1F2E3-1A86-9F44-2918-65093123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Parameters	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D07A6-3146-1ABF-9798-1A27838A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0FAD-630A-40BB-A0C3-01001DFE1636}" type="slidenum">
              <a:rPr lang="en-IN" smtClean="0"/>
              <a:t>12</a:t>
            </a:fld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6FF48D0-E389-8CAB-8AEE-7117C0C4A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520732"/>
              </p:ext>
            </p:extLst>
          </p:nvPr>
        </p:nvGraphicFramePr>
        <p:xfrm>
          <a:off x="838200" y="2098855"/>
          <a:ext cx="37642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318">
                  <a:extLst>
                    <a:ext uri="{9D8B030D-6E8A-4147-A177-3AD203B41FA5}">
                      <a16:colId xmlns:a16="http://schemas.microsoft.com/office/drawing/2014/main" val="3162531400"/>
                    </a:ext>
                  </a:extLst>
                </a:gridCol>
                <a:gridCol w="1350962">
                  <a:extLst>
                    <a:ext uri="{9D8B030D-6E8A-4147-A177-3AD203B41FA5}">
                      <a16:colId xmlns:a16="http://schemas.microsoft.com/office/drawing/2014/main" val="1472140040"/>
                    </a:ext>
                  </a:extLst>
                </a:gridCol>
              </a:tblGrid>
              <a:tr h="34446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Parameter</a:t>
                      </a:r>
                      <a:endParaRPr lang="en-IN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29647"/>
                  </a:ext>
                </a:extLst>
              </a:tr>
              <a:tr h="344463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Bandwidth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 MHz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372713"/>
                  </a:ext>
                </a:extLst>
              </a:tr>
              <a:tr h="344463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Transmit Power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dB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600992"/>
                  </a:ext>
                </a:extLst>
              </a:tr>
              <a:tr h="344463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Noise Power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-96.38 dB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737964"/>
                  </a:ext>
                </a:extLst>
              </a:tr>
              <a:tr h="344463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Path-loss exponent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445986"/>
                  </a:ext>
                </a:extLst>
              </a:tr>
            </a:tbl>
          </a:graphicData>
        </a:graphic>
      </p:graphicFrame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97CCCF81-B9AD-D16B-C256-D506BD606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40739" y="2098855"/>
            <a:ext cx="4890134" cy="4126050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7A88CFE1-1BDD-815C-E7F9-32FE8D3266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4299371"/>
                  </p:ext>
                </p:extLst>
              </p:nvPr>
            </p:nvGraphicFramePr>
            <p:xfrm>
              <a:off x="838200" y="4761865"/>
              <a:ext cx="376428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13318">
                      <a:extLst>
                        <a:ext uri="{9D8B030D-6E8A-4147-A177-3AD203B41FA5}">
                          <a16:colId xmlns:a16="http://schemas.microsoft.com/office/drawing/2014/main" val="3028918150"/>
                        </a:ext>
                      </a:extLst>
                    </a:gridCol>
                    <a:gridCol w="1350962">
                      <a:extLst>
                        <a:ext uri="{9D8B030D-6E8A-4147-A177-3AD203B41FA5}">
                          <a16:colId xmlns:a16="http://schemas.microsoft.com/office/drawing/2014/main" val="2219086879"/>
                        </a:ext>
                      </a:extLst>
                    </a:gridCol>
                  </a:tblGrid>
                  <a:tr h="344463"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Hyper 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Values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136018"/>
                      </a:ext>
                    </a:extLst>
                  </a:tr>
                  <a:tr h="34446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n-I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</a:t>
                          </a:r>
                          <a:endParaRPr lang="en-I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9114797"/>
                      </a:ext>
                    </a:extLst>
                  </a:tr>
                  <a:tr h="34446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I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0.3</a:t>
                          </a:r>
                          <a:endParaRPr lang="en-I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5144543"/>
                      </a:ext>
                    </a:extLst>
                  </a:tr>
                  <a:tr h="34446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I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0.25</a:t>
                          </a:r>
                          <a:endParaRPr lang="en-I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6591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7A88CFE1-1BDD-815C-E7F9-32FE8D3266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4299371"/>
                  </p:ext>
                </p:extLst>
              </p:nvPr>
            </p:nvGraphicFramePr>
            <p:xfrm>
              <a:off x="838200" y="4761865"/>
              <a:ext cx="376428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13318">
                      <a:extLst>
                        <a:ext uri="{9D8B030D-6E8A-4147-A177-3AD203B41FA5}">
                          <a16:colId xmlns:a16="http://schemas.microsoft.com/office/drawing/2014/main" val="3028918150"/>
                        </a:ext>
                      </a:extLst>
                    </a:gridCol>
                    <a:gridCol w="1350962">
                      <a:extLst>
                        <a:ext uri="{9D8B030D-6E8A-4147-A177-3AD203B41FA5}">
                          <a16:colId xmlns:a16="http://schemas.microsoft.com/office/drawing/2014/main" val="221908687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/>
                          <a:r>
                            <a:rPr lang="en-I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Hyper 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Values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1360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53" t="-106557" r="-57323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</a:t>
                          </a:r>
                          <a:endParaRPr lang="en-I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91147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53" t="-210000" r="-57323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0.3</a:t>
                          </a:r>
                          <a:endParaRPr lang="en-I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51445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53" t="-310000" r="-57323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0.25</a:t>
                          </a:r>
                          <a:endParaRPr lang="en-IN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6591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04688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8442-3E5B-7003-D721-C226C1055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/>
              <a:t>Performance Evaluation: UE Throughputs</a:t>
            </a:r>
            <a:endParaRPr lang="en-IN" dirty="0"/>
          </a:p>
        </p:txBody>
      </p:sp>
      <p:pic>
        <p:nvPicPr>
          <p:cNvPr id="22" name="Picture 21" descr="A graph with blue lines&#10;&#10;Description automatically generated">
            <a:extLst>
              <a:ext uri="{FF2B5EF4-FFF2-40B4-BE49-F238E27FC236}">
                <a16:creationId xmlns:a16="http://schemas.microsoft.com/office/drawing/2014/main" id="{C0697466-508F-99A2-62D4-41E4FA829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4590"/>
            <a:ext cx="3963468" cy="2378081"/>
          </a:xfrm>
          <a:prstGeom prst="rect">
            <a:avLst/>
          </a:prstGeom>
        </p:spPr>
      </p:pic>
      <p:pic>
        <p:nvPicPr>
          <p:cNvPr id="24" name="Picture 23" descr="A graph with blue lines&#10;&#10;Description automatically generated">
            <a:extLst>
              <a:ext uri="{FF2B5EF4-FFF2-40B4-BE49-F238E27FC236}">
                <a16:creationId xmlns:a16="http://schemas.microsoft.com/office/drawing/2014/main" id="{EF3095D5-7EB1-F987-A4EE-1C84EEB81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888" y="1850543"/>
            <a:ext cx="3963467" cy="2378081"/>
          </a:xfrm>
          <a:prstGeom prst="rect">
            <a:avLst/>
          </a:prstGeom>
        </p:spPr>
      </p:pic>
      <p:pic>
        <p:nvPicPr>
          <p:cNvPr id="26" name="Picture 25" descr="A graph with blue lines&#10;&#10;Description automatically generated">
            <a:extLst>
              <a:ext uri="{FF2B5EF4-FFF2-40B4-BE49-F238E27FC236}">
                <a16:creationId xmlns:a16="http://schemas.microsoft.com/office/drawing/2014/main" id="{FA0DAA45-6898-BCCC-3790-44E295707D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532" y="1896263"/>
            <a:ext cx="3963468" cy="2378081"/>
          </a:xfrm>
          <a:prstGeom prst="rect">
            <a:avLst/>
          </a:prstGeom>
        </p:spPr>
      </p:pic>
      <p:pic>
        <p:nvPicPr>
          <p:cNvPr id="28" name="Picture 27" descr="A graph of blue lines&#10;&#10;Description automatically generated">
            <a:extLst>
              <a:ext uri="{FF2B5EF4-FFF2-40B4-BE49-F238E27FC236}">
                <a16:creationId xmlns:a16="http://schemas.microsoft.com/office/drawing/2014/main" id="{4AFD72B0-3CA5-2446-B52E-B1EDBBA1A4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4370"/>
            <a:ext cx="3963468" cy="2378081"/>
          </a:xfrm>
          <a:prstGeom prst="rect">
            <a:avLst/>
          </a:prstGeom>
        </p:spPr>
      </p:pic>
      <p:pic>
        <p:nvPicPr>
          <p:cNvPr id="30" name="Picture 29" descr="A graph with blue lines&#10;&#10;Description automatically generated">
            <a:extLst>
              <a:ext uri="{FF2B5EF4-FFF2-40B4-BE49-F238E27FC236}">
                <a16:creationId xmlns:a16="http://schemas.microsoft.com/office/drawing/2014/main" id="{DFBE1144-156B-F95B-62EB-BB4C95A62A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888" y="4479919"/>
            <a:ext cx="3963467" cy="2378081"/>
          </a:xfrm>
          <a:prstGeom prst="rect">
            <a:avLst/>
          </a:prstGeom>
        </p:spPr>
      </p:pic>
      <p:pic>
        <p:nvPicPr>
          <p:cNvPr id="32" name="Picture 31" descr="A graph of blue lines&#10;&#10;Description automatically generated">
            <a:extLst>
              <a:ext uri="{FF2B5EF4-FFF2-40B4-BE49-F238E27FC236}">
                <a16:creationId xmlns:a16="http://schemas.microsoft.com/office/drawing/2014/main" id="{974F8391-BC16-0BD0-2124-A3D7B48332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532" y="4494370"/>
            <a:ext cx="3963468" cy="237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4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8442-3E5B-7003-D721-C226C1055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A53BD-F07D-4CF2-04A7-59EFB2A7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0FAD-630A-40BB-A0C3-01001DFE1636}" type="slidenum">
              <a:rPr lang="en-IN" smtClean="0"/>
              <a:t>14</a:t>
            </a:fld>
            <a:endParaRPr lang="en-IN" dirty="0"/>
          </a:p>
        </p:txBody>
      </p:sp>
      <p:pic>
        <p:nvPicPr>
          <p:cNvPr id="4" name="Picture 3" descr="A graph of a chart&#10;&#10;Description automatically generated with medium confidence">
            <a:extLst>
              <a:ext uri="{FF2B5EF4-FFF2-40B4-BE49-F238E27FC236}">
                <a16:creationId xmlns:a16="http://schemas.microsoft.com/office/drawing/2014/main" id="{24502BB4-FB93-51A7-0A82-2874EB1C5F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" r="7934"/>
          <a:stretch/>
        </p:blipFill>
        <p:spPr>
          <a:xfrm>
            <a:off x="6716027" y="1565223"/>
            <a:ext cx="5186413" cy="43164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A71AB4-45D2-9E40-5BD6-8A6298FE46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19" r="8829"/>
          <a:stretch/>
        </p:blipFill>
        <p:spPr>
          <a:xfrm>
            <a:off x="163962" y="1565223"/>
            <a:ext cx="6241049" cy="431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3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DB0C-8DC4-576A-6A7B-F174BC56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34196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run the RL simulation ?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00BCA-9950-60D2-8B53-1B71A6B94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703" y="1581150"/>
            <a:ext cx="11631950" cy="3167831"/>
          </a:xfrm>
        </p:spPr>
        <p:txBody>
          <a:bodyPr>
            <a:no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Download the project from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link provided in slide 1.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Follow the instructions provided in the following link to setup the project in NetSim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https://support.tetcos.com/support/solutions/articles/14000128666-downloading-and-setting-up-netsim-file-exchange-projects</a:t>
            </a:r>
            <a:endParaRPr lang="en-US" sz="1400" dirty="0"/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For the RL simulation, we first need to run NetSim usin</a:t>
            </a:r>
            <a:r>
              <a:rPr lang="en-US" sz="1400" dirty="0"/>
              <a:t>g the command line interface(CLI)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/>
              <a:t>Open the Run menu with Windows Key + R, then type "cmd." Press "Enter" to open Command Prompt</a:t>
            </a:r>
          </a:p>
          <a:p>
            <a:r>
              <a:rPr lang="en-US" sz="1400" dirty="0"/>
              <a:t>Note the application path. Application path is the current workspace location of the NetSim that you want to run. The default application path will be something like </a:t>
            </a:r>
            <a:r>
              <a:rPr lang="en-US" sz="1400" i="1" dirty="0"/>
              <a:t>"</a:t>
            </a:r>
            <a:r>
              <a:rPr lang="en-US" sz="1400" b="1" i="1" dirty="0"/>
              <a:t>C:\Users\PC\Documents\NetSim\Workspaces\\&lt;Your default workspace&gt;\bin_x64</a:t>
            </a:r>
            <a:r>
              <a:rPr lang="en-US" sz="1400" dirty="0"/>
              <a:t>" for 64-bit.</a:t>
            </a:r>
          </a:p>
          <a:p>
            <a:r>
              <a:rPr lang="en-US" sz="1400" dirty="0"/>
              <a:t>Change the directory to the application path using the following command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/>
              <a:t>&gt;cd \&lt;app path&gt; </a:t>
            </a:r>
          </a:p>
          <a:p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8A607-0DE3-5333-FD49-89EF1AE3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8766E4-C564-206C-B697-9B4FEC16C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913" y="4274088"/>
            <a:ext cx="6669530" cy="100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F26F2-D969-ECFA-B374-44F7C7AA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0FAD-630A-40BB-A0C3-01001DFE1636}" type="slidenum">
              <a:rPr lang="en-IN" smtClean="0"/>
              <a:t>3</a:t>
            </a:fld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0A89B8-9A02-926E-6F88-94A91CD67D1B}"/>
              </a:ext>
            </a:extLst>
          </p:cNvPr>
          <p:cNvSpPr txBox="1">
            <a:spLocks/>
          </p:cNvSpPr>
          <p:nvPr/>
        </p:nvSpPr>
        <p:spPr>
          <a:xfrm>
            <a:off x="280025" y="2038662"/>
            <a:ext cx="11631950" cy="4317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Type the following in the command prompt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/>
              <a:t>FOR /L %</a:t>
            </a:r>
            <a:r>
              <a:rPr lang="en-US" sz="1400" b="1" dirty="0" err="1"/>
              <a:t>i</a:t>
            </a:r>
            <a:r>
              <a:rPr lang="en-US" sz="1400" b="1" dirty="0"/>
              <a:t> IN (1,1,&lt;NUM_EPISODES&gt;) DO NetSimCore.exe\&lt;space&gt;-iopath\&lt;space&gt;\&lt;io path&gt;\&lt;space&gt;-license\&lt;space&gt;5053@\&lt;Server IP Address&gt;</a:t>
            </a:r>
          </a:p>
          <a:p>
            <a:pPr lvl="1"/>
            <a:r>
              <a:rPr lang="en-US" sz="1400" b="1" dirty="0"/>
              <a:t>\&lt;iopath&gt; </a:t>
            </a:r>
            <a:r>
              <a:rPr lang="en-US" sz="1400" dirty="0"/>
              <a:t>is the path to the current scenario which needs to be run, which in this case is “</a:t>
            </a:r>
            <a:r>
              <a:rPr lang="en-US" sz="1400" dirty="0" err="1"/>
              <a:t>RL_based_Power_Control_Sample</a:t>
            </a:r>
            <a:r>
              <a:rPr lang="en-US" sz="1400" dirty="0"/>
              <a:t>”</a:t>
            </a:r>
          </a:p>
          <a:p>
            <a:pPr lvl="1"/>
            <a:r>
              <a:rPr lang="en-US" sz="1400" b="1" dirty="0"/>
              <a:t>\&lt;Server IP Address&gt; </a:t>
            </a:r>
            <a:r>
              <a:rPr lang="en-US" sz="1400" dirty="0"/>
              <a:t>is the </a:t>
            </a:r>
            <a:r>
              <a:rPr lang="en-US" sz="1400" dirty="0" err="1"/>
              <a:t>ip</a:t>
            </a:r>
            <a:r>
              <a:rPr lang="en-US" sz="1400" dirty="0"/>
              <a:t> address of the system where NetSim license server is running.</a:t>
            </a:r>
            <a:endParaRPr lang="en-US" sz="1400" b="1" dirty="0"/>
          </a:p>
          <a:p>
            <a:pPr lvl="1"/>
            <a:r>
              <a:rPr lang="en-US" sz="1400" b="1" dirty="0"/>
              <a:t>&lt;NUM_EPISODES&gt; </a:t>
            </a:r>
            <a:r>
              <a:rPr lang="en-US" sz="1400" dirty="0"/>
              <a:t>is the number of episodes the simulation will run for; default value is 500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r>
              <a:rPr lang="en-US" sz="1400" dirty="0"/>
              <a:t>Now, open another command prompt window and change the directory to where the python file “</a:t>
            </a:r>
            <a:r>
              <a:rPr lang="en-US" sz="1400" dirty="0" err="1"/>
              <a:t>RL_Power_Control</a:t>
            </a:r>
            <a:r>
              <a:rPr lang="en-US" sz="1400" dirty="0"/>
              <a:t>” is saved</a:t>
            </a:r>
          </a:p>
          <a:p>
            <a:r>
              <a:rPr lang="en-US" sz="1400" dirty="0"/>
              <a:t>Type python &lt;filename&gt;, in this case, filename is “</a:t>
            </a:r>
            <a:r>
              <a:rPr lang="en-US" sz="1400" dirty="0" err="1"/>
              <a:t>RL_Power_Control</a:t>
            </a:r>
            <a:r>
              <a:rPr lang="en-US" sz="1400" dirty="0"/>
              <a:t>” and hit enter to run the python file</a:t>
            </a:r>
          </a:p>
          <a:p>
            <a:r>
              <a:rPr lang="en-US" sz="1400" dirty="0"/>
              <a:t>The python script will ask for the number of episodes as input, enter the default value, 500 and hit enter to start the simulation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E55F03-3CCF-6F6F-7507-2D8009CA8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8685"/>
            <a:ext cx="12192000" cy="69369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3E150B4-21E3-0507-2792-31D8588E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34196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run the RL simulation ?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14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BE2A-140F-892F-D6B9-E51F30DAB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 Control: Introduction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58A5C-5817-800B-1C6C-A15F6393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0FAD-630A-40BB-A0C3-01001DFE1636}" type="slidenum">
              <a:rPr lang="en-IN" smtClean="0"/>
              <a:t>4</a:t>
            </a:fld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FBD0752-F3EE-CFB7-D094-60DDE2147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07976"/>
            <a:ext cx="7337434" cy="473666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600" dirty="0"/>
              <a:t>Due to the broadcast nature of wireless communication, signals interfere with each other.</a:t>
            </a:r>
          </a:p>
          <a:p>
            <a:pPr>
              <a:lnSpc>
                <a:spcPct val="120000"/>
              </a:lnSpc>
            </a:pPr>
            <a:r>
              <a:rPr lang="en-US" sz="2600" dirty="0"/>
              <a:t>Interference can degrade the performance of the 5G RAN</a:t>
            </a:r>
          </a:p>
          <a:p>
            <a:pPr>
              <a:lnSpc>
                <a:spcPct val="120000"/>
              </a:lnSpc>
            </a:pPr>
            <a:r>
              <a:rPr lang="en-US" sz="2600" dirty="0"/>
              <a:t>DL power control can be used to mitigate interference, ensure spectral reuse and improve user experience</a:t>
            </a:r>
          </a:p>
          <a:p>
            <a:pPr>
              <a:lnSpc>
                <a:spcPct val="120000"/>
              </a:lnSpc>
            </a:pPr>
            <a:r>
              <a:rPr lang="en-US" sz="2600" dirty="0"/>
              <a:t>However, direct application to practical systems is impaired by the dependency on various simplifying assumptions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Knowledge of channel gains from all BSs to all UEs,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Full buffer traffic, 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Knowledge of user positions, number of users, resources allocated to each user etc.</a:t>
            </a:r>
          </a:p>
          <a:p>
            <a:pPr>
              <a:lnSpc>
                <a:spcPct val="120000"/>
              </a:lnSpc>
            </a:pPr>
            <a:r>
              <a:rPr lang="en-US" sz="2600" dirty="0"/>
              <a:t>In this project, we use reinforcement learning (RL) for downlink (DL) power control to mitigate interference, boost SINR and maximize sum throughput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A1A207-D8AD-6546-5278-9E25E7DDE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633" y="2381393"/>
            <a:ext cx="3900222" cy="320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3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B3AF-6059-069F-9088-D5749FF0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0414"/>
            <a:ext cx="10515600" cy="104900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Reinforcement Learning: Tabular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408FA-4486-7B67-286A-A52CA12B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0FAD-630A-40BB-A0C3-01001DFE1636}" type="slidenum">
              <a:rPr lang="en-IN" smtClean="0"/>
              <a:t>5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070CE23-7B44-FC30-7C36-0BD132F94E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907975"/>
                <a:ext cx="6588760" cy="4813499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100" dirty="0"/>
                  <a:t>Environment: The 5G cellular network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100" dirty="0"/>
                  <a:t>Agent: Logical nodes at each gNB implementing the RL algorithm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100" dirty="0"/>
                  <a:t>State: Vector of received SINRs at the UEs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100" dirty="0"/>
                  <a:t>Action: Power Control i.e., power-up, power-down, power-hold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100" dirty="0"/>
                  <a:t>A control of ∆P applied to all gNBs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 = 0 </m:t>
                    </m:r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𝑑𝐵</m:t>
                    </m:r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,±1, </m:t>
                    </m:r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𝑑𝐵</m:t>
                    </m:r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, ±3 </m:t>
                    </m:r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𝑑𝐵</m:t>
                    </m:r>
                  </m:oMath>
                </a14:m>
                <a:endParaRPr lang="en-US" sz="2100" dirty="0"/>
              </a:p>
              <a:p>
                <a:pPr lvl="1">
                  <a:lnSpc>
                    <a:spcPct val="120000"/>
                  </a:lnSpc>
                </a:pPr>
                <a:r>
                  <a:rPr lang="en-US" sz="2100" dirty="0"/>
                  <a:t>Agent applies power control every 3 slots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100" dirty="0"/>
                  <a:t>Reward function: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100" dirty="0"/>
                  <a:t>R1: Sum throughput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100" dirty="0"/>
                  <a:t>R2: Sum log throughput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100" dirty="0"/>
                  <a:t>Throughput averaged every 3 slots i.e., time between two consecutive actions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070CE23-7B44-FC30-7C36-0BD132F94E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907975"/>
                <a:ext cx="6588760" cy="4813499"/>
              </a:xfrm>
              <a:blipFill>
                <a:blip r:embed="rId2"/>
                <a:stretch>
                  <a:fillRect l="-648" t="-759" b="-6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32E4C95-E5CF-50DC-02F5-BCE5F9D75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328" y="2961640"/>
            <a:ext cx="48863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55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36EF-47DF-E9AC-9AF4-800DEE60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4619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NetSim Model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57538-B780-A7CB-511D-D02B6571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0FAD-630A-40BB-A0C3-01001DFE1636}" type="slidenum">
              <a:rPr lang="en-IN" smtClean="0"/>
              <a:t>6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8E9D36D1-6CB6-2F81-661C-A6FFB32E2D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07976"/>
                <a:ext cx="6739393" cy="462490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/>
                  <a:t>3gNBs and 6 UEs</a:t>
                </a:r>
              </a:p>
              <a:p>
                <a:pPr lvl="1"/>
                <a:r>
                  <a:rPr lang="en-US" sz="1600" dirty="0"/>
                  <a:t>UEs download data from a remote server</a:t>
                </a:r>
              </a:p>
              <a:p>
                <a:r>
                  <a:rPr lang="en-US" sz="2000" dirty="0"/>
                  <a:t>Channel model</a:t>
                </a:r>
              </a:p>
              <a:p>
                <a:pPr lvl="1"/>
                <a:r>
                  <a:rPr lang="en-US" sz="1600" dirty="0"/>
                  <a:t>Pathloss: Log distance with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600" dirty="0"/>
                  <a:t>3</a:t>
                </a:r>
              </a:p>
              <a:p>
                <a:pPr lvl="1"/>
                <a:r>
                  <a:rPr lang="en-US" sz="1600" dirty="0"/>
                  <a:t>Rayleigh fading</a:t>
                </a:r>
              </a:p>
              <a:p>
                <a:r>
                  <a:rPr lang="en-US" sz="2000" dirty="0"/>
                  <a:t>BS (gNB) determines the rate based on 3GPP standards</a:t>
                </a:r>
              </a:p>
              <a:p>
                <a:pPr lvl="1"/>
                <a:r>
                  <a:rPr lang="en-US" sz="1600" dirty="0"/>
                  <a:t>Maps received SINR to an MCS, per 3GPP table ____</a:t>
                </a:r>
                <a:endParaRPr lang="en-US" sz="1600" b="1" dirty="0">
                  <a:solidFill>
                    <a:srgbClr val="FF0000"/>
                  </a:solidFill>
                </a:endParaRPr>
              </a:p>
              <a:p>
                <a:r>
                  <a:rPr lang="en-US" sz="2000" dirty="0"/>
                  <a:t>Antenna counts at gNBs and UEs: 1Tx, 1 Rx</a:t>
                </a:r>
              </a:p>
              <a:p>
                <a:r>
                  <a:rPr lang="en-US" sz="2000" dirty="0"/>
                  <a:t>No error </a:t>
                </a:r>
              </a:p>
              <a:p>
                <a:r>
                  <a:rPr lang="en-US" sz="2000" dirty="0"/>
                  <a:t>Full buffer traffic. Packet size 1500 B. </a:t>
                </a:r>
              </a:p>
              <a:p>
                <a:pPr lvl="1"/>
                <a:r>
                  <a:rPr lang="en-US" sz="1600" dirty="0"/>
                  <a:t>In NetSim, packets are grouped in a TB. The TB is split into CB. Then CBs are grouped into CBGs which are transmitted over the air.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8E9D36D1-6CB6-2F81-661C-A6FFB32E2D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07976"/>
                <a:ext cx="6739393" cy="4624904"/>
              </a:xfrm>
              <a:blipFill>
                <a:blip r:embed="rId3"/>
                <a:stretch>
                  <a:fillRect l="-814" t="-1318" r="-6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F156F649-1E2D-669F-C8E0-938E43396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7593" y="2314611"/>
            <a:ext cx="4398507" cy="347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90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C98F-DAB2-CD9E-8674-CB3BD9432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SINR and Rate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B7CF8D-4593-2169-BF7C-50F104A0F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0FAD-630A-40BB-A0C3-01001DFE1636}" type="slidenum">
              <a:rPr lang="en-IN" smtClean="0"/>
              <a:t>7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54040BD-6402-7E01-1225-C47F9469D6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07977"/>
                <a:ext cx="11221453" cy="48134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600" dirty="0"/>
                  <a:t>Channel attenuation: Pathloss: Log distance with </a:t>
                </a:r>
                <a14:m>
                  <m:oMath xmlns:m="http://schemas.openxmlformats.org/officeDocument/2006/math">
                    <m:r>
                      <a:rPr lang="en-IN" sz="26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sz="260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600" dirty="0"/>
                  <a:t>, Rayleigh fading</a:t>
                </a:r>
              </a:p>
              <a:p>
                <a:r>
                  <a:rPr lang="en-US" sz="2600" dirty="0"/>
                  <a:t>SINR formula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IN" sz="2600" dirty="0"/>
                  <a:t>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260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sz="26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26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260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IN" sz="260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IN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IN" sz="2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IN" sz="26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IN" sz="2600" i="1" smtClean="0">
                        <a:latin typeface="Cambria Math" panose="02040503050406030204" pitchFamily="18" charset="0"/>
                      </a:rPr>
                      <m:t> −10</m:t>
                    </m:r>
                    <m:func>
                      <m:funcPr>
                        <m:ctrlPr>
                          <a:rPr lang="en-IN" sz="2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sz="260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sz="260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IN" sz="260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IN" sz="260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IN" sz="2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60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IN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6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IN" sz="260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IN" sz="260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IN" sz="2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100" i="1">
                          <a:latin typeface="Cambria Math" panose="02040503050406030204" pitchFamily="18" charset="0"/>
                        </a:rPr>
                        <m:t>𝑆𝐼𝑁𝑅</m:t>
                      </m:r>
                      <m:r>
                        <a:rPr lang="en-IN" sz="2100" i="1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IN" sz="2100" i="1">
                          <a:latin typeface="Cambria Math" panose="02040503050406030204" pitchFamily="18" charset="0"/>
                        </a:rPr>
                        <m:t>𝑑𝐵</m:t>
                      </m:r>
                      <m:r>
                        <a:rPr lang="en-IN" sz="2100" i="1">
                          <a:latin typeface="Cambria Math" panose="02040503050406030204" pitchFamily="18" charset="0"/>
                        </a:rPr>
                        <m:t>]=</m:t>
                      </m:r>
                      <m:sSubSup>
                        <m:sSubSupPr>
                          <m:ctrlPr>
                            <a:rPr lang="en-IN" sz="2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1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21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IN" sz="210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IN" sz="21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IN" sz="2100" i="1">
                          <a:latin typeface="Cambria Math" panose="02040503050406030204" pitchFamily="18" charset="0"/>
                        </a:rPr>
                        <m:t>𝑑𝐵𝑚</m:t>
                      </m:r>
                      <m:r>
                        <a:rPr lang="en-IN" sz="2100" i="1">
                          <a:latin typeface="Cambria Math" panose="02040503050406030204" pitchFamily="18" charset="0"/>
                        </a:rPr>
                        <m:t>]+</m:t>
                      </m:r>
                      <m:limLow>
                        <m:limLowPr>
                          <m:ctrlPr>
                            <a:rPr lang="en-IN" sz="21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IN" sz="21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IN" sz="21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sSub>
                                <m:sSubPr>
                                  <m:ctrlPr>
                                    <a:rPr lang="en-IN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1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IN" sz="210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IN" sz="2100" i="1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b>
                                <m:sSubPr>
                                  <m:ctrlPr>
                                    <a:rPr lang="en-IN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1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IN" sz="21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en-IN" sz="21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2100" i="1">
                                  <a:latin typeface="Cambria Math" panose="02040503050406030204" pitchFamily="18" charset="0"/>
                                </a:rPr>
                                <m:t>𝑈𝑛𝑖𝑓𝑜𝑟𝑚𝑅𝑎𝑛𝑑</m:t>
                              </m:r>
                              <m:r>
                                <a:rPr lang="en-IN" sz="2100" i="1">
                                  <a:latin typeface="Cambria Math" panose="02040503050406030204" pitchFamily="18" charset="0"/>
                                </a:rPr>
                                <m:t>(0,1))</m:t>
                              </m:r>
                            </m:e>
                          </m:groupChr>
                        </m:e>
                        <m:lim>
                          <m:r>
                            <a:rPr lang="en-IN" sz="2100" i="1">
                              <a:latin typeface="Cambria Math" panose="02040503050406030204" pitchFamily="18" charset="0"/>
                            </a:rPr>
                            <m:t>𝑓𝑎𝑑𝑖𝑛𝑔</m:t>
                          </m:r>
                        </m:lim>
                      </m:limLow>
                      <m:r>
                        <a:rPr lang="en-IN" sz="21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IN" sz="2100" i="1" smtClean="0">
                          <a:latin typeface="Cambria Math" panose="02040503050406030204" pitchFamily="18" charset="0"/>
                        </a:rPr>
                        <m:t>10</m:t>
                      </m:r>
                      <m:func>
                        <m:funcPr>
                          <m:ctrlPr>
                            <a:rPr lang="en-IN" sz="21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2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10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IN" sz="210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sz="2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limLow>
                                <m:limLowPr>
                                  <m:ctrlPr>
                                    <a:rPr lang="en-I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groupChr>
                                    <m:groupChrPr>
                                      <m:chr m:val="⏟"/>
                                      <m:ctrlPr>
                                        <a:rPr lang="en-IN" sz="2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groupChrPr>
                                    <m:e>
                                      <m:r>
                                        <a:rPr lang="en-IN" sz="2100" i="1" smtClean="0">
                                          <a:latin typeface="Cambria Math" panose="02040503050406030204" pitchFamily="18" charset="0"/>
                                        </a:rPr>
                                        <m:t>𝑘𝑇𝐵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IN" sz="21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sz="2100" i="1" smtClean="0">
                                              <a:latin typeface="Cambria Math" panose="02040503050406030204" pitchFamily="18" charset="0"/>
                                            </a:rPr>
                                            <m:t>𝑙𝑖𝑛𝑒𝑎𝑟</m:t>
                                          </m:r>
                                        </m:e>
                                      </m:d>
                                    </m:e>
                                  </m:groupChr>
                                </m:e>
                                <m:lim>
                                  <m:r>
                                    <a:rPr lang="en-IN" sz="2100" b="0" i="1" smtClean="0">
                                      <a:latin typeface="Cambria Math" panose="02040503050406030204" pitchFamily="18" charset="0"/>
                                    </a:rPr>
                                    <m:t>𝑁𝑜𝑖𝑠𝑒</m:t>
                                  </m:r>
                                </m:lim>
                              </m:limLow>
                              <m:r>
                                <a:rPr lang="en-IN" sz="210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limLow>
                                <m:limLowPr>
                                  <m:ctrlPr>
                                    <a:rPr lang="en-I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groupChr>
                                    <m:groupChrPr>
                                      <m:chr m:val="⏟"/>
                                      <m:ctrlPr>
                                        <a:rPr lang="en-IN" sz="2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groupChrPr>
                                    <m:e>
                                      <m:sSubSup>
                                        <m:sSubSupPr>
                                          <m:ctrlPr>
                                            <a:rPr lang="en-IN" sz="2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sz="2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IN" sz="2100">
                                                  <a:latin typeface="Cambria Math" panose="02040503050406030204" pitchFamily="18" charset="0"/>
                                                </a:rPr>
                                                <m:t>Σ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IN" sz="2100">
                                                  <a:latin typeface="Cambria Math" panose="02040503050406030204" pitchFamily="18" charset="0"/>
                                                </a:rPr>
                                                <m:t>j</m:t>
                                              </m:r>
                                              <m:r>
                                                <a:rPr lang="en-IN" sz="2100" i="1">
                                                  <a:latin typeface="Cambria Math" panose="02040503050406030204" pitchFamily="18" charset="0"/>
                                                </a:rPr>
                                                <m:t>≠</m:t>
                                              </m:r>
                                              <m:r>
                                                <a:rPr lang="en-IN" sz="21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IN" sz="21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IN" sz="21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IN" sz="21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IN" sz="2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sz="2100" i="1">
                                              <a:latin typeface="Cambria Math" panose="02040503050406030204" pitchFamily="18" charset="0"/>
                                            </a:rPr>
                                            <m:t>𝑙𝑖𝑛𝑒𝑎𝑟</m:t>
                                          </m:r>
                                        </m:e>
                                      </m:d>
                                    </m:e>
                                  </m:groupChr>
                                </m:e>
                                <m:lim>
                                  <m:r>
                                    <a:rPr lang="en-IN" sz="2100" b="0" i="1" smtClean="0">
                                      <a:latin typeface="Cambria Math" panose="02040503050406030204" pitchFamily="18" charset="0"/>
                                    </a:rPr>
                                    <m:t>𝐼𝑛𝑡𝑒𝑟𝑓𝑒𝑟𝑒𝑛𝑐𝑒</m:t>
                                  </m:r>
                                </m:lim>
                              </m:limLow>
                            </m:e>
                          </m:d>
                        </m:e>
                      </m:func>
                    </m:oMath>
                  </m:oMathPara>
                </a14:m>
                <a:endParaRPr lang="en-IN" sz="2600" i="1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sz="2600" dirty="0"/>
              </a:p>
              <a:p>
                <a:r>
                  <a:rPr lang="en-US" sz="2600" dirty="0"/>
                  <a:t>Spectral Efficiency (SE) in bits per second per Hz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0" i="1" smtClean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IN" sz="26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60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sz="2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60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IN" sz="2600" i="1" smtClean="0">
                                  <a:latin typeface="Cambria Math" panose="02040503050406030204" pitchFamily="18" charset="0"/>
                                </a:rPr>
                                <m:t>𝑆𝐼𝑁𝑅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600" i="1" smtClean="0">
                                      <a:latin typeface="Cambria Math" panose="02040503050406030204" pitchFamily="18" charset="0"/>
                                    </a:rPr>
                                    <m:t>𝑙𝑖𝑛𝑒𝑎𝑟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IN" sz="26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600" dirty="0"/>
              </a:p>
              <a:p>
                <a:r>
                  <a:rPr lang="en-US" sz="2600" dirty="0"/>
                  <a:t>Look up the 3GPP table ___ mapping SE to MCS.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54040BD-6402-7E01-1225-C47F9469D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07977"/>
                <a:ext cx="11221453" cy="4813498"/>
              </a:xfrm>
              <a:prstGeom prst="rect">
                <a:avLst/>
              </a:prstGeom>
              <a:blipFill>
                <a:blip r:embed="rId3"/>
                <a:stretch>
                  <a:fillRect l="-761" t="-16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815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9F5DCE-05B9-6F51-190C-B72DEBD1E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Tabular Q Learning: Algorithm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C1AD63-7FCA-0C77-07CA-93946269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0FAD-630A-40BB-A0C3-01001DFE1636}" type="slidenum">
              <a:rPr lang="en-IN" smtClean="0"/>
              <a:t>8</a:t>
            </a:fld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3DFE7B-8596-510B-F5F7-64866CD1E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46" y="2199470"/>
            <a:ext cx="5090365" cy="36480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82F6727-32BE-441B-D094-D1481B730F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538287"/>
                <a:ext cx="5748129" cy="4665663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/>
                  <a:t>To avoid the state and action space explosion, both state and action spaces are discretized</a:t>
                </a:r>
              </a:p>
              <a:p>
                <a:r>
                  <a:rPr lang="en-US" sz="1800" dirty="0"/>
                  <a:t>The state space is discretized based on SINR</a:t>
                </a:r>
              </a:p>
              <a:p>
                <a:pPr lvl="1"/>
                <a:r>
                  <a:rPr lang="en-US" sz="1800" dirty="0">
                    <a:solidFill>
                      <a:schemeClr val="tx1"/>
                    </a:solidFill>
                  </a:rPr>
                  <a:t>Bucket  1:  &lt; -5 dB</a:t>
                </a:r>
              </a:p>
              <a:p>
                <a:pPr lvl="1"/>
                <a:r>
                  <a:rPr lang="en-US" sz="1800" dirty="0">
                    <a:solidFill>
                      <a:schemeClr val="tx1"/>
                    </a:solidFill>
                  </a:rPr>
                  <a:t>Bucket  2: 5 dB to +3 dB</a:t>
                </a:r>
              </a:p>
              <a:p>
                <a:pPr lvl="1"/>
                <a:r>
                  <a:rPr lang="en-IN" sz="1800" dirty="0">
                    <a:solidFill>
                      <a:schemeClr val="tx1"/>
                    </a:solidFill>
                  </a:rPr>
                  <a:t>Bucket  3: </a:t>
                </a:r>
                <a:r>
                  <a:rPr lang="en-US" sz="1800" dirty="0">
                    <a:solidFill>
                      <a:schemeClr val="tx1"/>
                    </a:solidFill>
                  </a:rPr>
                  <a:t>+3 dB to +11 dB</a:t>
                </a:r>
              </a:p>
              <a:p>
                <a:pPr lvl="1"/>
                <a:r>
                  <a:rPr lang="en-IN" sz="1800" dirty="0">
                    <a:solidFill>
                      <a:schemeClr val="tx1"/>
                    </a:solidFill>
                  </a:rPr>
                  <a:t>Bucket  4: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11 dB</a:t>
                </a:r>
              </a:p>
              <a:p>
                <a:r>
                  <a:rPr lang="en-IN" sz="1800" dirty="0"/>
                  <a:t>Action space is discretized based on power up/down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𝑑𝐵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,±1,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𝑑𝐵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, ±3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𝑑𝐵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Transmit power limits: [27, 46] dBm</a:t>
                </a:r>
              </a:p>
              <a:p>
                <a:r>
                  <a:rPr lang="en-IN" sz="1800" dirty="0"/>
                  <a:t>Number of entries in Q-table</a:t>
                </a:r>
              </a:p>
              <a:p>
                <a:pPr lvl="1"/>
                <a:r>
                  <a:rPr lang="en-IN" sz="1800" dirty="0"/>
                  <a:t>States: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IN" sz="1800" dirty="0"/>
                  <a:t> = 4096</a:t>
                </a:r>
              </a:p>
              <a:p>
                <a:pPr lvl="1"/>
                <a:r>
                  <a:rPr lang="en-IN" sz="1800" dirty="0"/>
                  <a:t>Actions: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N" sz="1800" dirty="0"/>
                  <a:t> = 125</a:t>
                </a:r>
              </a:p>
              <a:p>
                <a:pPr lvl="1"/>
                <a:r>
                  <a:rPr lang="en-IN" sz="1800" dirty="0"/>
                  <a:t>Total: 600k 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82F6727-32BE-441B-D094-D1481B730F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538287"/>
                <a:ext cx="5748129" cy="4665663"/>
              </a:xfrm>
              <a:blipFill>
                <a:blip r:embed="rId4"/>
                <a:stretch>
                  <a:fillRect l="-636" t="-653" r="-530" b="-58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625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A7B96-146C-CB52-6E6C-F706C0C3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NetSim Python Interfacing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1A5B9-408C-F3F1-D8B5-CEE256F15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1. Introduction to Python C Socket Interfacing:</a:t>
            </a:r>
          </a:p>
          <a:p>
            <a:pPr lvl="1"/>
            <a:r>
              <a:rPr lang="en-US" sz="1800" dirty="0"/>
              <a:t>Python facilitates seamless integration with C for socket programming tasks.</a:t>
            </a:r>
          </a:p>
          <a:p>
            <a:pPr lvl="1"/>
            <a:r>
              <a:rPr lang="en-US" sz="1800" dirty="0"/>
              <a:t>Python uses the </a:t>
            </a:r>
            <a:r>
              <a:rPr lang="en-US" sz="1800" dirty="0">
                <a:solidFill>
                  <a:srgbClr val="657B83"/>
                </a:solidFill>
              </a:rPr>
              <a:t>socket</a:t>
            </a:r>
            <a:r>
              <a:rPr lang="en-US" sz="1800" dirty="0"/>
              <a:t> module to interact with C side functions.</a:t>
            </a:r>
          </a:p>
          <a:p>
            <a:pPr marL="0" indent="0">
              <a:buNone/>
            </a:pPr>
            <a:r>
              <a:rPr lang="en-US" sz="2000" b="1" dirty="0"/>
              <a:t>2. Python Code:</a:t>
            </a:r>
          </a:p>
          <a:p>
            <a:pPr lvl="1"/>
            <a:r>
              <a:rPr lang="en-US" sz="1800" dirty="0"/>
              <a:t>    Python creates a client socket in the host machine and connects with the C side server</a:t>
            </a:r>
          </a:p>
          <a:p>
            <a:pPr lvl="1"/>
            <a:r>
              <a:rPr lang="en-US" sz="1800" dirty="0"/>
              <a:t>    Key functions include:</a:t>
            </a:r>
          </a:p>
          <a:p>
            <a:pPr lvl="2"/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0920A-DBF2-1507-B3AE-07191E41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0FAD-630A-40BB-A0C3-01001DFE1636}" type="slidenum">
              <a:rPr lang="en-IN" smtClean="0"/>
              <a:t>9</a:t>
            </a:fld>
            <a:endParaRPr lang="en-IN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F88B07F-935B-451B-14C9-0C8746979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970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F1DD273-40A4-F71B-1A35-307A4A5A7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97151"/>
            <a:ext cx="9430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4A3BF5-6C11-0FFA-A568-26192A38D384}"/>
              </a:ext>
            </a:extLst>
          </p:cNvPr>
          <p:cNvSpPr txBox="1"/>
          <p:nvPr/>
        </p:nvSpPr>
        <p:spPr>
          <a:xfrm>
            <a:off x="1913893" y="4132153"/>
            <a:ext cx="90909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85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1800" b="0" i="0" u="none" strike="noStrike" dirty="0">
                <a:solidFill>
                  <a:srgbClr val="657B8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dirty="0">
                <a:solidFill>
                  <a:srgbClr val="268BD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NETSIM_interface</a:t>
            </a:r>
            <a:r>
              <a:rPr lang="en-US" sz="1800" b="0" i="0" u="none" strike="noStrike" dirty="0">
                <a:solidFill>
                  <a:srgbClr val="657B8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(gNB_powers):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657B8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Sends the gNB powers to NetSim with a header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57B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Receives acknowledgement integer value from NetSim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657B8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Sends a request </a:t>
            </a:r>
            <a:r>
              <a:rPr lang="en-US" dirty="0">
                <a:solidFill>
                  <a:srgbClr val="657B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to NetSim to receive the updated SINR values and the reward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657B8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Receives the next state </a:t>
            </a:r>
            <a:r>
              <a:rPr lang="en-US" dirty="0">
                <a:solidFill>
                  <a:srgbClr val="657B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the reward</a:t>
            </a:r>
            <a:r>
              <a:rPr lang="en-US" b="0" i="0" u="none" strike="noStrike" dirty="0">
                <a:solidFill>
                  <a:srgbClr val="657B8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from NetSim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173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27766</TotalTime>
  <Words>1342</Words>
  <Application>Microsoft Office PowerPoint</Application>
  <PresentationFormat>Widescreen</PresentationFormat>
  <Paragraphs>154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Arial</vt:lpstr>
      <vt:lpstr>Calibri</vt:lpstr>
      <vt:lpstr>Cambria Math</vt:lpstr>
      <vt:lpstr>Office Theme</vt:lpstr>
      <vt:lpstr>Implementing 5G Down Link Power Control Using Reinforcement Learning via NetSim-Python Interfacing</vt:lpstr>
      <vt:lpstr>How to run the RL simulation ?</vt:lpstr>
      <vt:lpstr>How to run the RL simulation ?</vt:lpstr>
      <vt:lpstr>Power Control: Introduction</vt:lpstr>
      <vt:lpstr>Reinforcement Learning: Tabular</vt:lpstr>
      <vt:lpstr>NetSim Model</vt:lpstr>
      <vt:lpstr>SINR and Rate</vt:lpstr>
      <vt:lpstr>Tabular Q Learning: Algorithm</vt:lpstr>
      <vt:lpstr>NetSim Python Interfacing</vt:lpstr>
      <vt:lpstr>NetSim Python Interfacing (Contd.)</vt:lpstr>
      <vt:lpstr>NetSim Python Interfacing (Contd.)</vt:lpstr>
      <vt:lpstr>Parameters </vt:lpstr>
      <vt:lpstr>Performance Evaluation: UE Throughputs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Protocols DBR and VBF</dc:title>
  <dc:creator>Sreerang R</dc:creator>
  <cp:lastModifiedBy>Parth</cp:lastModifiedBy>
  <cp:revision>334</cp:revision>
  <dcterms:created xsi:type="dcterms:W3CDTF">2023-06-02T06:54:29Z</dcterms:created>
  <dcterms:modified xsi:type="dcterms:W3CDTF">2024-05-20T10:01:47Z</dcterms:modified>
</cp:coreProperties>
</file>