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308" r:id="rId3"/>
    <p:sldId id="326" r:id="rId4"/>
    <p:sldId id="327" r:id="rId5"/>
    <p:sldId id="257" r:id="rId6"/>
    <p:sldId id="258" r:id="rId7"/>
    <p:sldId id="260" r:id="rId8"/>
    <p:sldId id="261" r:id="rId9"/>
    <p:sldId id="307" r:id="rId10"/>
    <p:sldId id="322" r:id="rId11"/>
    <p:sldId id="323" r:id="rId12"/>
    <p:sldId id="325" r:id="rId13"/>
    <p:sldId id="317" r:id="rId14"/>
    <p:sldId id="319"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DFDA4-F25F-4571-AB53-5B80E21590DD}" v="235" dt="2024-05-01T00:30:42.1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67" autoAdjust="0"/>
    <p:restoredTop sz="93447" autoAdjust="0"/>
  </p:normalViewPr>
  <p:slideViewPr>
    <p:cSldViewPr snapToGrid="0">
      <p:cViewPr varScale="1">
        <p:scale>
          <a:sx n="65" d="100"/>
          <a:sy n="65" d="100"/>
        </p:scale>
        <p:origin x="73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V" userId="f64ff4643c523780" providerId="LiveId" clId="{6DDDFDA4-F25F-4571-AB53-5B80E21590DD}"/>
    <pc:docChg chg="undo custSel addSld delSld modSld">
      <pc:chgData name="Pranav V" userId="f64ff4643c523780" providerId="LiveId" clId="{6DDDFDA4-F25F-4571-AB53-5B80E21590DD}" dt="2024-05-01T00:33:38.023" v="1052" actId="1076"/>
      <pc:docMkLst>
        <pc:docMk/>
      </pc:docMkLst>
      <pc:sldChg chg="addSp modSp mod">
        <pc:chgData name="Pranav V" userId="f64ff4643c523780" providerId="LiveId" clId="{6DDDFDA4-F25F-4571-AB53-5B80E21590DD}" dt="2024-05-01T00:15:55.273" v="180" actId="692"/>
        <pc:sldMkLst>
          <pc:docMk/>
          <pc:sldMk cId="704655058" sldId="256"/>
        </pc:sldMkLst>
        <pc:spChg chg="mod">
          <ac:chgData name="Pranav V" userId="f64ff4643c523780" providerId="LiveId" clId="{6DDDFDA4-F25F-4571-AB53-5B80E21590DD}" dt="2024-05-01T00:15:19.991" v="174" actId="5793"/>
          <ac:spMkLst>
            <pc:docMk/>
            <pc:sldMk cId="704655058" sldId="256"/>
            <ac:spMk id="2" creationId="{F3133040-1E11-4F36-09C3-0B503FA1B2A8}"/>
          </ac:spMkLst>
        </pc:spChg>
        <pc:cxnChg chg="add mod">
          <ac:chgData name="Pranav V" userId="f64ff4643c523780" providerId="LiveId" clId="{6DDDFDA4-F25F-4571-AB53-5B80E21590DD}" dt="2024-05-01T00:15:55.273" v="180" actId="692"/>
          <ac:cxnSpMkLst>
            <pc:docMk/>
            <pc:sldMk cId="704655058" sldId="256"/>
            <ac:cxnSpMk id="7" creationId="{88D08B95-BFB2-50B5-3231-6425EDDBD95E}"/>
          </ac:cxnSpMkLst>
        </pc:cxnChg>
      </pc:sldChg>
      <pc:sldChg chg="modSp mod">
        <pc:chgData name="Pranav V" userId="f64ff4643c523780" providerId="LiveId" clId="{6DDDFDA4-F25F-4571-AB53-5B80E21590DD}" dt="2024-05-01T00:12:28.721" v="66" actId="20577"/>
        <pc:sldMkLst>
          <pc:docMk/>
          <pc:sldMk cId="4151039812" sldId="257"/>
        </pc:sldMkLst>
        <pc:spChg chg="mod">
          <ac:chgData name="Pranav V" userId="f64ff4643c523780" providerId="LiveId" clId="{6DDDFDA4-F25F-4571-AB53-5B80E21590DD}" dt="2024-05-01T00:12:28.721" v="66" actId="20577"/>
          <ac:spMkLst>
            <pc:docMk/>
            <pc:sldMk cId="4151039812" sldId="257"/>
            <ac:spMk id="9" creationId="{4FBD0752-F3EE-CFB7-D094-60DDE2147253}"/>
          </ac:spMkLst>
        </pc:spChg>
        <pc:picChg chg="mod">
          <ac:chgData name="Pranav V" userId="f64ff4643c523780" providerId="LiveId" clId="{6DDDFDA4-F25F-4571-AB53-5B80E21590DD}" dt="2024-05-01T00:11:19.045" v="44" actId="1076"/>
          <ac:picMkLst>
            <pc:docMk/>
            <pc:sldMk cId="4151039812" sldId="257"/>
            <ac:picMk id="4" creationId="{89A1A207-D8AD-6546-5278-9E25E7DDEB7D}"/>
          </ac:picMkLst>
        </pc:picChg>
      </pc:sldChg>
      <pc:sldChg chg="modSp mod">
        <pc:chgData name="Pranav V" userId="f64ff4643c523780" providerId="LiveId" clId="{6DDDFDA4-F25F-4571-AB53-5B80E21590DD}" dt="2024-05-01T00:16:18.234" v="185" actId="1076"/>
        <pc:sldMkLst>
          <pc:docMk/>
          <pc:sldMk cId="3326855503" sldId="258"/>
        </pc:sldMkLst>
        <pc:spChg chg="mod">
          <ac:chgData name="Pranav V" userId="f64ff4643c523780" providerId="LiveId" clId="{6DDDFDA4-F25F-4571-AB53-5B80E21590DD}" dt="2024-05-01T00:16:15.491" v="184" actId="27636"/>
          <ac:spMkLst>
            <pc:docMk/>
            <pc:sldMk cId="3326855503" sldId="258"/>
            <ac:spMk id="8" creationId="{3070CE23-7B44-FC30-7C36-0BD132F94E44}"/>
          </ac:spMkLst>
        </pc:spChg>
        <pc:picChg chg="mod">
          <ac:chgData name="Pranav V" userId="f64ff4643c523780" providerId="LiveId" clId="{6DDDFDA4-F25F-4571-AB53-5B80E21590DD}" dt="2024-05-01T00:16:18.234" v="185" actId="1076"/>
          <ac:picMkLst>
            <pc:docMk/>
            <pc:sldMk cId="3326855503" sldId="258"/>
            <ac:picMk id="5" creationId="{232E4C95-E5CF-50DC-02F5-BCE5F9D75B8A}"/>
          </ac:picMkLst>
        </pc:picChg>
      </pc:sldChg>
      <pc:sldChg chg="modSp mod modNotesTx">
        <pc:chgData name="Pranav V" userId="f64ff4643c523780" providerId="LiveId" clId="{6DDDFDA4-F25F-4571-AB53-5B80E21590DD}" dt="2024-05-01T00:19:14.331" v="366" actId="20577"/>
        <pc:sldMkLst>
          <pc:docMk/>
          <pc:sldMk cId="3365890678" sldId="260"/>
        </pc:sldMkLst>
        <pc:spChg chg="mod">
          <ac:chgData name="Pranav V" userId="f64ff4643c523780" providerId="LiveId" clId="{6DDDFDA4-F25F-4571-AB53-5B80E21590DD}" dt="2024-05-01T00:19:01.911" v="328" actId="27636"/>
          <ac:spMkLst>
            <pc:docMk/>
            <pc:sldMk cId="3365890678" sldId="260"/>
            <ac:spMk id="8" creationId="{8E9D36D1-6CB6-2F81-661C-A6FFB32E2D46}"/>
          </ac:spMkLst>
        </pc:spChg>
        <pc:picChg chg="mod">
          <ac:chgData name="Pranav V" userId="f64ff4643c523780" providerId="LiveId" clId="{6DDDFDA4-F25F-4571-AB53-5B80E21590DD}" dt="2024-05-01T00:18:58.931" v="326" actId="1076"/>
          <ac:picMkLst>
            <pc:docMk/>
            <pc:sldMk cId="3365890678" sldId="260"/>
            <ac:picMk id="10" creationId="{F156F649-1E2D-669F-C8E0-938E433963EF}"/>
          </ac:picMkLst>
        </pc:picChg>
      </pc:sldChg>
      <pc:sldChg chg="modSp mod">
        <pc:chgData name="Pranav V" userId="f64ff4643c523780" providerId="LiveId" clId="{6DDDFDA4-F25F-4571-AB53-5B80E21590DD}" dt="2024-05-01T00:27:35.322" v="834" actId="20577"/>
        <pc:sldMkLst>
          <pc:docMk/>
          <pc:sldMk cId="1531815913" sldId="261"/>
        </pc:sldMkLst>
        <pc:spChg chg="mod">
          <ac:chgData name="Pranav V" userId="f64ff4643c523780" providerId="LiveId" clId="{6DDDFDA4-F25F-4571-AB53-5B80E21590DD}" dt="2024-05-01T00:24:50.046" v="609" actId="20577"/>
          <ac:spMkLst>
            <pc:docMk/>
            <pc:sldMk cId="1531815913" sldId="261"/>
            <ac:spMk id="2" creationId="{AFA2C98F-DAB2-CD9E-8674-CB3BD9432BEB}"/>
          </ac:spMkLst>
        </pc:spChg>
        <pc:spChg chg="mod">
          <ac:chgData name="Pranav V" userId="f64ff4643c523780" providerId="LiveId" clId="{6DDDFDA4-F25F-4571-AB53-5B80E21590DD}" dt="2024-05-01T00:27:35.322" v="834" actId="20577"/>
          <ac:spMkLst>
            <pc:docMk/>
            <pc:sldMk cId="1531815913" sldId="261"/>
            <ac:spMk id="4" creationId="{F54040BD-6402-7E01-1225-C47F9469D699}"/>
          </ac:spMkLst>
        </pc:spChg>
      </pc:sldChg>
      <pc:sldChg chg="modSp mod">
        <pc:chgData name="Pranav V" userId="f64ff4643c523780" providerId="LiveId" clId="{6DDDFDA4-F25F-4571-AB53-5B80E21590DD}" dt="2024-05-01T00:33:04.499" v="1049" actId="20577"/>
        <pc:sldMkLst>
          <pc:docMk/>
          <pc:sldMk cId="2578625727" sldId="307"/>
        </pc:sldMkLst>
        <pc:spChg chg="mod">
          <ac:chgData name="Pranav V" userId="f64ff4643c523780" providerId="LiveId" clId="{6DDDFDA4-F25F-4571-AB53-5B80E21590DD}" dt="2024-05-01T00:33:04.499" v="1049" actId="20577"/>
          <ac:spMkLst>
            <pc:docMk/>
            <pc:sldMk cId="2578625727" sldId="307"/>
            <ac:spMk id="10" creationId="{B82F6727-32BE-441B-D094-D1481B730F68}"/>
          </ac:spMkLst>
        </pc:spChg>
        <pc:picChg chg="mod">
          <ac:chgData name="Pranav V" userId="f64ff4643c523780" providerId="LiveId" clId="{6DDDFDA4-F25F-4571-AB53-5B80E21590DD}" dt="2024-05-01T00:27:47.697" v="835" actId="1076"/>
          <ac:picMkLst>
            <pc:docMk/>
            <pc:sldMk cId="2578625727" sldId="307"/>
            <ac:picMk id="9" creationId="{E03DFE7B-8596-510B-F5F7-64866CD1EAF1}"/>
          </ac:picMkLst>
        </pc:picChg>
      </pc:sldChg>
      <pc:sldChg chg="del">
        <pc:chgData name="Pranav V" userId="f64ff4643c523780" providerId="LiveId" clId="{6DDDFDA4-F25F-4571-AB53-5B80E21590DD}" dt="2024-05-01T00:30:24.322" v="877" actId="47"/>
        <pc:sldMkLst>
          <pc:docMk/>
          <pc:sldMk cId="1781819789" sldId="309"/>
        </pc:sldMkLst>
      </pc:sldChg>
      <pc:sldChg chg="addSp modSp add del mod">
        <pc:chgData name="Pranav V" userId="f64ff4643c523780" providerId="LiveId" clId="{6DDDFDA4-F25F-4571-AB53-5B80E21590DD}" dt="2024-05-01T00:30:28.312" v="879" actId="47"/>
        <pc:sldMkLst>
          <pc:docMk/>
          <pc:sldMk cId="4004688182" sldId="317"/>
        </pc:sldMkLst>
        <pc:spChg chg="mod">
          <ac:chgData name="Pranav V" userId="f64ff4643c523780" providerId="LiveId" clId="{6DDDFDA4-F25F-4571-AB53-5B80E21590DD}" dt="2024-05-01T00:09:59.360" v="7" actId="20577"/>
          <ac:spMkLst>
            <pc:docMk/>
            <pc:sldMk cId="4004688182" sldId="317"/>
            <ac:spMk id="2" creationId="{0DF1F2E3-1A86-9F44-2918-650931235973}"/>
          </ac:spMkLst>
        </pc:spChg>
        <pc:graphicFrameChg chg="add mod modGraphic">
          <ac:chgData name="Pranav V" userId="f64ff4643c523780" providerId="LiveId" clId="{6DDDFDA4-F25F-4571-AB53-5B80E21590DD}" dt="2024-05-01T00:30:15.522" v="876" actId="2711"/>
          <ac:graphicFrameMkLst>
            <pc:docMk/>
            <pc:sldMk cId="4004688182" sldId="317"/>
            <ac:graphicFrameMk id="3" creationId="{7A88CFE1-1BDD-815C-E7F9-32FE8D326697}"/>
          </ac:graphicFrameMkLst>
        </pc:graphicFrameChg>
        <pc:graphicFrameChg chg="mod modGraphic">
          <ac:chgData name="Pranav V" userId="f64ff4643c523780" providerId="LiveId" clId="{6DDDFDA4-F25F-4571-AB53-5B80E21590DD}" dt="2024-05-01T00:30:09.200" v="875" actId="2711"/>
          <ac:graphicFrameMkLst>
            <pc:docMk/>
            <pc:sldMk cId="4004688182" sldId="317"/>
            <ac:graphicFrameMk id="5" creationId="{86FF48D0-E389-8CAB-8AEE-7117C0C4A2F9}"/>
          </ac:graphicFrameMkLst>
        </pc:graphicFrameChg>
        <pc:picChg chg="mod">
          <ac:chgData name="Pranav V" userId="f64ff4643c523780" providerId="LiveId" clId="{6DDDFDA4-F25F-4571-AB53-5B80E21590DD}" dt="2024-05-01T00:10:37.501" v="36" actId="14100"/>
          <ac:picMkLst>
            <pc:docMk/>
            <pc:sldMk cId="4004688182" sldId="317"/>
            <ac:picMk id="9" creationId="{97CCCF81-B9AD-D16B-C256-D506BD606914}"/>
          </ac:picMkLst>
        </pc:picChg>
      </pc:sldChg>
      <pc:sldChg chg="modSp del mod">
        <pc:chgData name="Pranav V" userId="f64ff4643c523780" providerId="LiveId" clId="{6DDDFDA4-F25F-4571-AB53-5B80E21590DD}" dt="2024-05-01T00:12:32.881" v="67" actId="47"/>
        <pc:sldMkLst>
          <pc:docMk/>
          <pc:sldMk cId="3028657454" sldId="318"/>
        </pc:sldMkLst>
        <pc:spChg chg="mod">
          <ac:chgData name="Pranav V" userId="f64ff4643c523780" providerId="LiveId" clId="{6DDDFDA4-F25F-4571-AB53-5B80E21590DD}" dt="2024-05-01T00:12:08.601" v="60" actId="6549"/>
          <ac:spMkLst>
            <pc:docMk/>
            <pc:sldMk cId="3028657454" sldId="318"/>
            <ac:spMk id="3" creationId="{1DF707AE-BCEB-22E7-330B-5730AB9F8D19}"/>
          </ac:spMkLst>
        </pc:spChg>
      </pc:sldChg>
      <pc:sldChg chg="modSp mod">
        <pc:chgData name="Pranav V" userId="f64ff4643c523780" providerId="LiveId" clId="{6DDDFDA4-F25F-4571-AB53-5B80E21590DD}" dt="2024-05-01T00:08:57.730" v="0" actId="1076"/>
        <pc:sldMkLst>
          <pc:docMk/>
          <pc:sldMk cId="271984304" sldId="319"/>
        </pc:sldMkLst>
        <pc:picChg chg="mod">
          <ac:chgData name="Pranav V" userId="f64ff4643c523780" providerId="LiveId" clId="{6DDDFDA4-F25F-4571-AB53-5B80E21590DD}" dt="2024-05-01T00:08:57.730" v="0" actId="1076"/>
          <ac:picMkLst>
            <pc:docMk/>
            <pc:sldMk cId="271984304" sldId="319"/>
            <ac:picMk id="4" creationId="{F6718E59-D68F-53D3-4EA0-EFC0ABEC63E8}"/>
          </ac:picMkLst>
        </pc:picChg>
        <pc:picChg chg="mod">
          <ac:chgData name="Pranav V" userId="f64ff4643c523780" providerId="LiveId" clId="{6DDDFDA4-F25F-4571-AB53-5B80E21590DD}" dt="2024-05-01T00:08:57.730" v="0" actId="1076"/>
          <ac:picMkLst>
            <pc:docMk/>
            <pc:sldMk cId="271984304" sldId="319"/>
            <ac:picMk id="6" creationId="{0B38B422-7695-43B1-55A9-D54731E73B20}"/>
          </ac:picMkLst>
        </pc:picChg>
        <pc:picChg chg="mod">
          <ac:chgData name="Pranav V" userId="f64ff4643c523780" providerId="LiveId" clId="{6DDDFDA4-F25F-4571-AB53-5B80E21590DD}" dt="2024-05-01T00:08:57.730" v="0" actId="1076"/>
          <ac:picMkLst>
            <pc:docMk/>
            <pc:sldMk cId="271984304" sldId="319"/>
            <ac:picMk id="8" creationId="{79191053-3088-A86E-FB2D-521E82E8AD73}"/>
          </ac:picMkLst>
        </pc:picChg>
        <pc:picChg chg="mod">
          <ac:chgData name="Pranav V" userId="f64ff4643c523780" providerId="LiveId" clId="{6DDDFDA4-F25F-4571-AB53-5B80E21590DD}" dt="2024-05-01T00:08:57.730" v="0" actId="1076"/>
          <ac:picMkLst>
            <pc:docMk/>
            <pc:sldMk cId="271984304" sldId="319"/>
            <ac:picMk id="10" creationId="{1499031F-0C4C-4AF3-9D37-B8070EDF137F}"/>
          </ac:picMkLst>
        </pc:picChg>
        <pc:picChg chg="mod">
          <ac:chgData name="Pranav V" userId="f64ff4643c523780" providerId="LiveId" clId="{6DDDFDA4-F25F-4571-AB53-5B80E21590DD}" dt="2024-05-01T00:08:57.730" v="0" actId="1076"/>
          <ac:picMkLst>
            <pc:docMk/>
            <pc:sldMk cId="271984304" sldId="319"/>
            <ac:picMk id="12" creationId="{4133936C-14B5-CCFC-ED2B-E5FAAFBA4A29}"/>
          </ac:picMkLst>
        </pc:picChg>
        <pc:picChg chg="mod">
          <ac:chgData name="Pranav V" userId="f64ff4643c523780" providerId="LiveId" clId="{6DDDFDA4-F25F-4571-AB53-5B80E21590DD}" dt="2024-05-01T00:08:57.730" v="0" actId="1076"/>
          <ac:picMkLst>
            <pc:docMk/>
            <pc:sldMk cId="271984304" sldId="319"/>
            <ac:picMk id="14" creationId="{04CF1E32-391C-263C-1F90-02E9A07D929B}"/>
          </ac:picMkLst>
        </pc:picChg>
      </pc:sldChg>
      <pc:sldChg chg="modSp mod">
        <pc:chgData name="Pranav V" userId="f64ff4643c523780" providerId="LiveId" clId="{6DDDFDA4-F25F-4571-AB53-5B80E21590DD}" dt="2024-05-01T00:33:38.023" v="1052" actId="1076"/>
        <pc:sldMkLst>
          <pc:docMk/>
          <pc:sldMk cId="3651138010" sldId="321"/>
        </pc:sldMkLst>
        <pc:picChg chg="mod">
          <ac:chgData name="Pranav V" userId="f64ff4643c523780" providerId="LiveId" clId="{6DDDFDA4-F25F-4571-AB53-5B80E21590DD}" dt="2024-05-01T00:33:38.023" v="1052" actId="1076"/>
          <ac:picMkLst>
            <pc:docMk/>
            <pc:sldMk cId="3651138010" sldId="321"/>
            <ac:picMk id="6" creationId="{2C20AE56-FB70-2022-B28B-F914CFFFD6DB}"/>
          </ac:picMkLst>
        </pc:picChg>
        <pc:picChg chg="mod">
          <ac:chgData name="Pranav V" userId="f64ff4643c523780" providerId="LiveId" clId="{6DDDFDA4-F25F-4571-AB53-5B80E21590DD}" dt="2024-05-01T00:33:32.432" v="1051" actId="1076"/>
          <ac:picMkLst>
            <pc:docMk/>
            <pc:sldMk cId="3651138010" sldId="321"/>
            <ac:picMk id="10" creationId="{7FE7CD21-ACD9-A25F-8C00-05BED55DE8EB}"/>
          </ac:picMkLst>
        </pc:picChg>
        <pc:picChg chg="mod">
          <ac:chgData name="Pranav V" userId="f64ff4643c523780" providerId="LiveId" clId="{6DDDFDA4-F25F-4571-AB53-5B80E21590DD}" dt="2024-05-01T00:31:18.392" v="902" actId="1076"/>
          <ac:picMkLst>
            <pc:docMk/>
            <pc:sldMk cId="3651138010" sldId="321"/>
            <ac:picMk id="14" creationId="{0EEDDCBB-7894-71A3-BFB8-7BB9AA10E95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6EE84B-9F23-5E17-CA03-7294438FCA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81DE23-E9D3-A72E-E4FB-EA71EDDC40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1B8B84-78D3-41CD-A333-23DAFC6E04E1}" type="datetimeFigureOut">
              <a:rPr lang="en-IN" smtClean="0"/>
              <a:t>21-05-2024</a:t>
            </a:fld>
            <a:endParaRPr lang="en-IN"/>
          </a:p>
        </p:txBody>
      </p:sp>
      <p:sp>
        <p:nvSpPr>
          <p:cNvPr id="4" name="Footer Placeholder 3">
            <a:extLst>
              <a:ext uri="{FF2B5EF4-FFF2-40B4-BE49-F238E27FC236}">
                <a16:creationId xmlns:a16="http://schemas.microsoft.com/office/drawing/2014/main" id="{4B6884F9-C34C-2AFB-63F3-C532F1CE92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p>
        </p:txBody>
      </p:sp>
      <p:sp>
        <p:nvSpPr>
          <p:cNvPr id="5" name="Slide Number Placeholder 4">
            <a:extLst>
              <a:ext uri="{FF2B5EF4-FFF2-40B4-BE49-F238E27FC236}">
                <a16:creationId xmlns:a16="http://schemas.microsoft.com/office/drawing/2014/main" id="{0EF56C6B-8D0A-FC71-5F0A-CFE4D98B20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B78199-5E16-4F42-83A0-3BDB05DCADAE}" type="slidenum">
              <a:rPr lang="en-IN" smtClean="0"/>
              <a:t>‹#›</a:t>
            </a:fld>
            <a:endParaRPr lang="en-IN"/>
          </a:p>
        </p:txBody>
      </p:sp>
    </p:spTree>
    <p:extLst>
      <p:ext uri="{BB962C8B-B14F-4D97-AF65-F5344CB8AC3E}">
        <p14:creationId xmlns:p14="http://schemas.microsoft.com/office/powerpoint/2010/main" val="29252975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B2A6C-E65C-4E57-A709-A84AB0C31F48}" type="datetimeFigureOut">
              <a:rPr lang="en-IN" smtClean="0"/>
              <a:t>21-05-2024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86232-9D2D-4FFA-9229-F8D8AA8FA199}" type="slidenum">
              <a:rPr lang="en-IN" smtClean="0"/>
              <a:t>‹#›</a:t>
            </a:fld>
            <a:endParaRPr lang="en-IN" dirty="0"/>
          </a:p>
        </p:txBody>
      </p:sp>
    </p:spTree>
    <p:extLst>
      <p:ext uri="{BB962C8B-B14F-4D97-AF65-F5344CB8AC3E}">
        <p14:creationId xmlns:p14="http://schemas.microsoft.com/office/powerpoint/2010/main" val="37267714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388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4487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683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854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7136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972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2701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6070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4D6-115B-B519-FC1B-A5987F6CF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CF39D-61B3-CB68-05DC-E30619FA3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1373C5-F206-FC6E-2CD5-E48F9A7F040D}"/>
              </a:ext>
            </a:extLst>
          </p:cNvPr>
          <p:cNvSpPr>
            <a:spLocks noGrp="1"/>
          </p:cNvSpPr>
          <p:nvPr>
            <p:ph type="dt" sz="half" idx="10"/>
          </p:nvPr>
        </p:nvSpPr>
        <p:spPr>
          <a:xfrm>
            <a:off x="838200" y="6356350"/>
            <a:ext cx="1054768" cy="365125"/>
          </a:xfrm>
          <a:prstGeom prst="rect">
            <a:avLst/>
          </a:prstGeom>
        </p:spPr>
        <p:txBody>
          <a:bodyPr/>
          <a:lstStyle/>
          <a:p>
            <a:fld id="{28B7E3F5-B7EF-48FD-AC70-9EC3452C18B6}" type="datetime1">
              <a:rPr lang="en-IN" smtClean="0"/>
              <a:t>21-05-2024</a:t>
            </a:fld>
            <a:endParaRPr lang="en-IN" dirty="0"/>
          </a:p>
        </p:txBody>
      </p:sp>
      <p:sp>
        <p:nvSpPr>
          <p:cNvPr id="5" name="Footer Placeholder 4">
            <a:extLst>
              <a:ext uri="{FF2B5EF4-FFF2-40B4-BE49-F238E27FC236}">
                <a16:creationId xmlns:a16="http://schemas.microsoft.com/office/drawing/2014/main" id="{9ACFE7B6-A543-624A-E9D1-A998C099C272}"/>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45787E8C-A797-9039-BB3F-485DFBD9C4AD}"/>
              </a:ext>
            </a:extLst>
          </p:cNvPr>
          <p:cNvSpPr>
            <a:spLocks noGrp="1"/>
          </p:cNvSpPr>
          <p:nvPr>
            <p:ph type="sldNum" sz="quarter" idx="12"/>
          </p:nvPr>
        </p:nvSpPr>
        <p:spPr/>
        <p:txBody>
          <a:bodyPr/>
          <a:lstStyle>
            <a:lvl1pPr>
              <a:defRPr/>
            </a:lvl1pPr>
          </a:lstStyle>
          <a:p>
            <a:r>
              <a:rPr lang="en-IN" dirty="0"/>
              <a:t>1</a:t>
            </a:r>
          </a:p>
        </p:txBody>
      </p:sp>
    </p:spTree>
    <p:extLst>
      <p:ext uri="{BB962C8B-B14F-4D97-AF65-F5344CB8AC3E}">
        <p14:creationId xmlns:p14="http://schemas.microsoft.com/office/powerpoint/2010/main" val="95658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AA73-1BC1-F4B0-6B3C-9152E2713C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376F9-849D-6FDD-2B78-E664236F13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FA254-DC55-2877-2265-79D2F6033109}"/>
              </a:ext>
            </a:extLst>
          </p:cNvPr>
          <p:cNvSpPr>
            <a:spLocks noGrp="1"/>
          </p:cNvSpPr>
          <p:nvPr>
            <p:ph type="dt" sz="half" idx="10"/>
          </p:nvPr>
        </p:nvSpPr>
        <p:spPr>
          <a:xfrm>
            <a:off x="838200" y="6356350"/>
            <a:ext cx="1054768" cy="365125"/>
          </a:xfrm>
          <a:prstGeom prst="rect">
            <a:avLst/>
          </a:prstGeom>
        </p:spPr>
        <p:txBody>
          <a:bodyPr/>
          <a:lstStyle/>
          <a:p>
            <a:fld id="{76D90C56-A280-42B6-A644-37FCE355CE90}" type="datetime1">
              <a:rPr lang="en-IN" smtClean="0"/>
              <a:t>21-05-2024</a:t>
            </a:fld>
            <a:endParaRPr lang="en-IN" dirty="0"/>
          </a:p>
        </p:txBody>
      </p:sp>
      <p:sp>
        <p:nvSpPr>
          <p:cNvPr id="5" name="Footer Placeholder 4">
            <a:extLst>
              <a:ext uri="{FF2B5EF4-FFF2-40B4-BE49-F238E27FC236}">
                <a16:creationId xmlns:a16="http://schemas.microsoft.com/office/drawing/2014/main" id="{09FEA4C9-3CD5-01E0-137B-73FBF6DC3743}"/>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BBFCD4F7-53B3-90E2-37B4-D26E4757841C}"/>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19581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8C32DE-6F89-8CDF-5D8C-0C446664F1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601F9-8CFB-0755-B974-306F9ED3FF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2C68D-0F55-5F67-37FD-C41F98F5819F}"/>
              </a:ext>
            </a:extLst>
          </p:cNvPr>
          <p:cNvSpPr>
            <a:spLocks noGrp="1"/>
          </p:cNvSpPr>
          <p:nvPr>
            <p:ph type="dt" sz="half" idx="10"/>
          </p:nvPr>
        </p:nvSpPr>
        <p:spPr>
          <a:xfrm>
            <a:off x="838200" y="6356350"/>
            <a:ext cx="1054768" cy="365125"/>
          </a:xfrm>
          <a:prstGeom prst="rect">
            <a:avLst/>
          </a:prstGeom>
        </p:spPr>
        <p:txBody>
          <a:bodyPr/>
          <a:lstStyle/>
          <a:p>
            <a:fld id="{B33B769D-55DF-452E-A71B-74DDFA0FD05F}" type="datetime1">
              <a:rPr lang="en-IN" smtClean="0"/>
              <a:t>21-05-2024</a:t>
            </a:fld>
            <a:endParaRPr lang="en-IN" dirty="0"/>
          </a:p>
        </p:txBody>
      </p:sp>
      <p:sp>
        <p:nvSpPr>
          <p:cNvPr id="5" name="Footer Placeholder 4">
            <a:extLst>
              <a:ext uri="{FF2B5EF4-FFF2-40B4-BE49-F238E27FC236}">
                <a16:creationId xmlns:a16="http://schemas.microsoft.com/office/drawing/2014/main" id="{58547F69-B933-C20D-5FD9-138469959616}"/>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1DD39C7A-85D0-FDE6-851F-C53423C3D7FE}"/>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418573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E9BE-4F56-DDC4-DAE3-696768F2640E}"/>
              </a:ext>
            </a:extLst>
          </p:cNvPr>
          <p:cNvSpPr>
            <a:spLocks noGrp="1"/>
          </p:cNvSpPr>
          <p:nvPr>
            <p:ph type="title"/>
          </p:nvPr>
        </p:nvSpPr>
        <p:spPr/>
        <p:txBody>
          <a:bodyPr>
            <a:normAutofit/>
          </a:bodyPr>
          <a:lstStyle>
            <a:lvl1pPr>
              <a:defRPr sz="4000">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53ED735-678A-F7E2-38EC-1A38C6C1C03E}"/>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9A04C771-D35E-626C-6DCC-FA09B01C8404}"/>
              </a:ext>
            </a:extLst>
          </p:cNvPr>
          <p:cNvSpPr>
            <a:spLocks noGrp="1"/>
          </p:cNvSpPr>
          <p:nvPr>
            <p:ph type="ftr" sz="quarter" idx="11"/>
          </p:nvPr>
        </p:nvSpPr>
        <p:spPr>
          <a:xfrm>
            <a:off x="2003926" y="6288087"/>
            <a:ext cx="8406064" cy="501650"/>
          </a:xfrm>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AC658EAA-41B6-FBF6-0D87-1EC405DB8A51}"/>
              </a:ext>
            </a:extLst>
          </p:cNvPr>
          <p:cNvSpPr>
            <a:spLocks noGrp="1"/>
          </p:cNvSpPr>
          <p:nvPr>
            <p:ph type="sldNum" sz="quarter" idx="12"/>
          </p:nvPr>
        </p:nvSpPr>
        <p:spPr/>
        <p:txBody>
          <a:bodyPr/>
          <a:lstStyle/>
          <a:p>
            <a:fld id="{DC660FAD-630A-40BB-A0C3-01001DFE1636}" type="slidenum">
              <a:rPr lang="en-IN" smtClean="0"/>
              <a:t>‹#›</a:t>
            </a:fld>
            <a:endParaRPr lang="en-IN" dirty="0"/>
          </a:p>
        </p:txBody>
      </p:sp>
      <p:pic>
        <p:nvPicPr>
          <p:cNvPr id="7" name="Picture 6">
            <a:extLst>
              <a:ext uri="{FF2B5EF4-FFF2-40B4-BE49-F238E27FC236}">
                <a16:creationId xmlns:a16="http://schemas.microsoft.com/office/drawing/2014/main" id="{61B489EE-6BED-A688-8E6F-EAAA69B104BE}"/>
              </a:ext>
            </a:extLst>
          </p:cNvPr>
          <p:cNvPicPr>
            <a:picLocks noChangeAspect="1"/>
          </p:cNvPicPr>
          <p:nvPr userDrawn="1"/>
        </p:nvPicPr>
        <p:blipFill>
          <a:blip r:embed="rId2"/>
          <a:stretch>
            <a:fillRect/>
          </a:stretch>
        </p:blipFill>
        <p:spPr>
          <a:xfrm>
            <a:off x="189609" y="162520"/>
            <a:ext cx="545887" cy="511555"/>
          </a:xfrm>
          <a:prstGeom prst="rect">
            <a:avLst/>
          </a:prstGeom>
        </p:spPr>
      </p:pic>
    </p:spTree>
    <p:extLst>
      <p:ext uri="{BB962C8B-B14F-4D97-AF65-F5344CB8AC3E}">
        <p14:creationId xmlns:p14="http://schemas.microsoft.com/office/powerpoint/2010/main" val="6352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2E62-8ACC-5B83-54CD-71920F5DF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0EF7-46F7-FFD1-18C4-F13E8104F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E616A-DB06-9F31-360A-08B38F3685F3}"/>
              </a:ext>
            </a:extLst>
          </p:cNvPr>
          <p:cNvSpPr>
            <a:spLocks noGrp="1"/>
          </p:cNvSpPr>
          <p:nvPr>
            <p:ph type="dt" sz="half" idx="10"/>
          </p:nvPr>
        </p:nvSpPr>
        <p:spPr>
          <a:xfrm>
            <a:off x="838200" y="6356350"/>
            <a:ext cx="1054768" cy="365125"/>
          </a:xfrm>
          <a:prstGeom prst="rect">
            <a:avLst/>
          </a:prstGeom>
        </p:spPr>
        <p:txBody>
          <a:bodyPr/>
          <a:lstStyle/>
          <a:p>
            <a:fld id="{6BA6BA59-E1FC-4B82-BA0D-A603D1297FDC}" type="datetime1">
              <a:rPr lang="en-IN" smtClean="0"/>
              <a:t>21-05-2024</a:t>
            </a:fld>
            <a:endParaRPr lang="en-IN" dirty="0"/>
          </a:p>
        </p:txBody>
      </p:sp>
      <p:sp>
        <p:nvSpPr>
          <p:cNvPr id="5" name="Footer Placeholder 4">
            <a:extLst>
              <a:ext uri="{FF2B5EF4-FFF2-40B4-BE49-F238E27FC236}">
                <a16:creationId xmlns:a16="http://schemas.microsoft.com/office/drawing/2014/main" id="{301CB4E9-A14C-6F54-F30B-6FC1452BAC03}"/>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704E6DEF-06F0-9813-9D34-78A911C54F0E}"/>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211609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FAAA-63B4-9955-FBA0-9BB11D42E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B7EE7-D195-13E4-D126-14BF8D0BD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6AC9B9-A3F3-42AD-BD83-74570BBD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34F93A-644D-89FA-2C60-0C2883911F19}"/>
              </a:ext>
            </a:extLst>
          </p:cNvPr>
          <p:cNvSpPr>
            <a:spLocks noGrp="1"/>
          </p:cNvSpPr>
          <p:nvPr>
            <p:ph type="dt" sz="half" idx="10"/>
          </p:nvPr>
        </p:nvSpPr>
        <p:spPr>
          <a:xfrm>
            <a:off x="838200" y="6356350"/>
            <a:ext cx="1054768" cy="365125"/>
          </a:xfrm>
          <a:prstGeom prst="rect">
            <a:avLst/>
          </a:prstGeom>
        </p:spPr>
        <p:txBody>
          <a:bodyPr/>
          <a:lstStyle/>
          <a:p>
            <a:fld id="{E487AE94-1B08-4BAE-9983-2DBABE82EC2E}" type="datetime1">
              <a:rPr lang="en-IN" smtClean="0"/>
              <a:t>21-05-2024</a:t>
            </a:fld>
            <a:endParaRPr lang="en-IN" dirty="0"/>
          </a:p>
        </p:txBody>
      </p:sp>
      <p:sp>
        <p:nvSpPr>
          <p:cNvPr id="6" name="Footer Placeholder 5">
            <a:extLst>
              <a:ext uri="{FF2B5EF4-FFF2-40B4-BE49-F238E27FC236}">
                <a16:creationId xmlns:a16="http://schemas.microsoft.com/office/drawing/2014/main" id="{4ADD4D4B-3AF3-0373-7115-F182901C98FC}"/>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7" name="Slide Number Placeholder 6">
            <a:extLst>
              <a:ext uri="{FF2B5EF4-FFF2-40B4-BE49-F238E27FC236}">
                <a16:creationId xmlns:a16="http://schemas.microsoft.com/office/drawing/2014/main" id="{CE944E63-F137-F9F1-701A-E856364B426B}"/>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64895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7B997-9B45-28FD-8A0E-B5D6CD7795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BBB921-3F87-FC54-B3EE-6CBC07158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FF2EF2-6AAA-326D-032F-107130909E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DD3466-E113-0642-6AAB-B0032CFF1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D5C4B9-38D8-CF28-55BF-8F30FDBFE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D61EE9-5C05-C3E4-3390-3B6DEED8CCC7}"/>
              </a:ext>
            </a:extLst>
          </p:cNvPr>
          <p:cNvSpPr>
            <a:spLocks noGrp="1"/>
          </p:cNvSpPr>
          <p:nvPr>
            <p:ph type="dt" sz="half" idx="10"/>
          </p:nvPr>
        </p:nvSpPr>
        <p:spPr>
          <a:xfrm>
            <a:off x="838200" y="6356350"/>
            <a:ext cx="1054768" cy="365125"/>
          </a:xfrm>
          <a:prstGeom prst="rect">
            <a:avLst/>
          </a:prstGeom>
        </p:spPr>
        <p:txBody>
          <a:bodyPr/>
          <a:lstStyle/>
          <a:p>
            <a:fld id="{C7BDAED5-14A6-46B8-992A-F00F2456F4BD}" type="datetime1">
              <a:rPr lang="en-IN" smtClean="0"/>
              <a:t>21-05-2024</a:t>
            </a:fld>
            <a:endParaRPr lang="en-IN" dirty="0"/>
          </a:p>
        </p:txBody>
      </p:sp>
      <p:sp>
        <p:nvSpPr>
          <p:cNvPr id="8" name="Footer Placeholder 7">
            <a:extLst>
              <a:ext uri="{FF2B5EF4-FFF2-40B4-BE49-F238E27FC236}">
                <a16:creationId xmlns:a16="http://schemas.microsoft.com/office/drawing/2014/main" id="{D94F1578-33D8-7E9C-E7CC-E03215E592DA}"/>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9" name="Slide Number Placeholder 8">
            <a:extLst>
              <a:ext uri="{FF2B5EF4-FFF2-40B4-BE49-F238E27FC236}">
                <a16:creationId xmlns:a16="http://schemas.microsoft.com/office/drawing/2014/main" id="{25B05A2C-E056-D487-6534-1D21A3A6638F}"/>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415118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658F-1A31-13B2-D336-83062A1B73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0B18A3-A911-FD70-3E71-1A1EA4883440}"/>
              </a:ext>
            </a:extLst>
          </p:cNvPr>
          <p:cNvSpPr>
            <a:spLocks noGrp="1"/>
          </p:cNvSpPr>
          <p:nvPr>
            <p:ph type="dt" sz="half" idx="10"/>
          </p:nvPr>
        </p:nvSpPr>
        <p:spPr>
          <a:xfrm>
            <a:off x="838200" y="6356350"/>
            <a:ext cx="1054768" cy="365125"/>
          </a:xfrm>
          <a:prstGeom prst="rect">
            <a:avLst/>
          </a:prstGeom>
        </p:spPr>
        <p:txBody>
          <a:bodyPr/>
          <a:lstStyle/>
          <a:p>
            <a:fld id="{5862F929-0711-4B8C-B132-0B7C7B676E46}" type="datetime1">
              <a:rPr lang="en-IN" smtClean="0"/>
              <a:t>21-05-2024</a:t>
            </a:fld>
            <a:endParaRPr lang="en-IN" dirty="0"/>
          </a:p>
        </p:txBody>
      </p:sp>
      <p:sp>
        <p:nvSpPr>
          <p:cNvPr id="4" name="Footer Placeholder 3">
            <a:extLst>
              <a:ext uri="{FF2B5EF4-FFF2-40B4-BE49-F238E27FC236}">
                <a16:creationId xmlns:a16="http://schemas.microsoft.com/office/drawing/2014/main" id="{5C2F0CFF-CD27-9E54-5303-1EBFE9217324}"/>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5" name="Slide Number Placeholder 4">
            <a:extLst>
              <a:ext uri="{FF2B5EF4-FFF2-40B4-BE49-F238E27FC236}">
                <a16:creationId xmlns:a16="http://schemas.microsoft.com/office/drawing/2014/main" id="{7A9A74A6-301D-F456-D99D-63A09D1232C5}"/>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385837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15AFF-705A-35BE-A29B-ACEF21B90FE7}"/>
              </a:ext>
            </a:extLst>
          </p:cNvPr>
          <p:cNvSpPr>
            <a:spLocks noGrp="1"/>
          </p:cNvSpPr>
          <p:nvPr>
            <p:ph type="dt" sz="half" idx="10"/>
          </p:nvPr>
        </p:nvSpPr>
        <p:spPr>
          <a:xfrm>
            <a:off x="838200" y="6356350"/>
            <a:ext cx="1054768" cy="365125"/>
          </a:xfrm>
          <a:prstGeom prst="rect">
            <a:avLst/>
          </a:prstGeom>
        </p:spPr>
        <p:txBody>
          <a:bodyPr/>
          <a:lstStyle/>
          <a:p>
            <a:fld id="{326053FE-D602-424D-A8D8-B04BB2D3A26F}" type="datetime1">
              <a:rPr lang="en-IN" smtClean="0"/>
              <a:t>21-05-2024</a:t>
            </a:fld>
            <a:endParaRPr lang="en-IN" dirty="0"/>
          </a:p>
        </p:txBody>
      </p:sp>
      <p:sp>
        <p:nvSpPr>
          <p:cNvPr id="3" name="Footer Placeholder 2">
            <a:extLst>
              <a:ext uri="{FF2B5EF4-FFF2-40B4-BE49-F238E27FC236}">
                <a16:creationId xmlns:a16="http://schemas.microsoft.com/office/drawing/2014/main" id="{B2F40A8B-B357-E94B-B699-3A076F95291B}"/>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4" name="Slide Number Placeholder 3">
            <a:extLst>
              <a:ext uri="{FF2B5EF4-FFF2-40B4-BE49-F238E27FC236}">
                <a16:creationId xmlns:a16="http://schemas.microsoft.com/office/drawing/2014/main" id="{029E9BE3-BC91-C54E-E4D7-18C999CC1878}"/>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395333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2EAE-31B7-489C-F4B1-D747D5D28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8B950E-8F71-B60B-4897-D420D6B0B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E06893-D451-7FDE-2D2A-BB102E9BF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4E53E-7FC7-FB0E-12F2-A0F86E8CBAC8}"/>
              </a:ext>
            </a:extLst>
          </p:cNvPr>
          <p:cNvSpPr>
            <a:spLocks noGrp="1"/>
          </p:cNvSpPr>
          <p:nvPr>
            <p:ph type="dt" sz="half" idx="10"/>
          </p:nvPr>
        </p:nvSpPr>
        <p:spPr>
          <a:xfrm>
            <a:off x="838200" y="6356350"/>
            <a:ext cx="1054768" cy="365125"/>
          </a:xfrm>
          <a:prstGeom prst="rect">
            <a:avLst/>
          </a:prstGeom>
        </p:spPr>
        <p:txBody>
          <a:bodyPr/>
          <a:lstStyle/>
          <a:p>
            <a:fld id="{7C6D71DF-1A7A-4087-BCC6-E630BADB3F33}" type="datetime1">
              <a:rPr lang="en-IN" smtClean="0"/>
              <a:t>21-05-2024</a:t>
            </a:fld>
            <a:endParaRPr lang="en-IN" dirty="0"/>
          </a:p>
        </p:txBody>
      </p:sp>
      <p:sp>
        <p:nvSpPr>
          <p:cNvPr id="6" name="Footer Placeholder 5">
            <a:extLst>
              <a:ext uri="{FF2B5EF4-FFF2-40B4-BE49-F238E27FC236}">
                <a16:creationId xmlns:a16="http://schemas.microsoft.com/office/drawing/2014/main" id="{417FD46F-E87A-9BD5-6F4F-3140D6014466}"/>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7" name="Slide Number Placeholder 6">
            <a:extLst>
              <a:ext uri="{FF2B5EF4-FFF2-40B4-BE49-F238E27FC236}">
                <a16:creationId xmlns:a16="http://schemas.microsoft.com/office/drawing/2014/main" id="{59583BE5-5AF2-4F5F-BB00-7F5317DEC1AA}"/>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366462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05FA-8863-0E52-468F-1A0BD6F96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86D90C-0D5E-46E1-55B8-1CA6892F3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7BF2469-9460-7CE8-D2F5-98E614EE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ABC33-0E74-FED7-8284-8C6E037D2999}"/>
              </a:ext>
            </a:extLst>
          </p:cNvPr>
          <p:cNvSpPr>
            <a:spLocks noGrp="1"/>
          </p:cNvSpPr>
          <p:nvPr>
            <p:ph type="dt" sz="half" idx="10"/>
          </p:nvPr>
        </p:nvSpPr>
        <p:spPr>
          <a:xfrm>
            <a:off x="838200" y="6356350"/>
            <a:ext cx="1054768" cy="365125"/>
          </a:xfrm>
          <a:prstGeom prst="rect">
            <a:avLst/>
          </a:prstGeom>
        </p:spPr>
        <p:txBody>
          <a:bodyPr/>
          <a:lstStyle/>
          <a:p>
            <a:fld id="{787B13E2-C3C2-4E05-8B9B-2D1B74532B7E}" type="datetime1">
              <a:rPr lang="en-IN" smtClean="0"/>
              <a:t>21-05-2024</a:t>
            </a:fld>
            <a:endParaRPr lang="en-IN" dirty="0"/>
          </a:p>
        </p:txBody>
      </p:sp>
      <p:sp>
        <p:nvSpPr>
          <p:cNvPr id="6" name="Footer Placeholder 5">
            <a:extLst>
              <a:ext uri="{FF2B5EF4-FFF2-40B4-BE49-F238E27FC236}">
                <a16:creationId xmlns:a16="http://schemas.microsoft.com/office/drawing/2014/main" id="{8C1C55C9-7BE4-266C-FACF-C073BE19FABB}"/>
              </a:ext>
            </a:extLst>
          </p:cNvPr>
          <p:cNvSpPr>
            <a:spLocks noGrp="1"/>
          </p:cNvSpPr>
          <p:nvPr>
            <p:ph type="ftr" sz="quarter" idx="11"/>
          </p:nvPr>
        </p:nvSpPr>
        <p:spPr/>
        <p:txBody>
          <a:bodyPr/>
          <a:lstStyle/>
          <a:p>
            <a:r>
              <a:rPr lang="en-IN"/>
              <a:t> DBR: Depth-Based Routing for Underwater Sensor Networks, Hai Yan, Zhijie Jerry Shi, and Jun-Hong Cuia, NETWORKING 2008, LNCS </a:t>
            </a:r>
            <a:endParaRPr lang="en-IN" dirty="0"/>
          </a:p>
        </p:txBody>
      </p:sp>
      <p:sp>
        <p:nvSpPr>
          <p:cNvPr id="7" name="Slide Number Placeholder 6">
            <a:extLst>
              <a:ext uri="{FF2B5EF4-FFF2-40B4-BE49-F238E27FC236}">
                <a16:creationId xmlns:a16="http://schemas.microsoft.com/office/drawing/2014/main" id="{E4F6ED82-CD53-C34C-CC7F-B9D883633697}"/>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15968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4AD3-07D6-719F-9BCF-2EF31372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C9533AA-23E0-C2E4-AEBD-4172BE285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0097D85E-24A7-F976-2668-15403DFDBEC9}"/>
              </a:ext>
            </a:extLst>
          </p:cNvPr>
          <p:cNvSpPr>
            <a:spLocks noGrp="1"/>
          </p:cNvSpPr>
          <p:nvPr>
            <p:ph type="ftr" sz="quarter" idx="3"/>
          </p:nvPr>
        </p:nvSpPr>
        <p:spPr>
          <a:xfrm>
            <a:off x="2486526" y="6436727"/>
            <a:ext cx="8406064" cy="5016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 DBR: Depth-Based Routing for Underwater Sensor Networks, Hai Yan, Zhijie Jerry Shi, and Jun-Hong Cuia, NETWORKING 2008, LNCS </a:t>
            </a:r>
            <a:endParaRPr lang="en-IN" dirty="0"/>
          </a:p>
        </p:txBody>
      </p:sp>
      <p:sp>
        <p:nvSpPr>
          <p:cNvPr id="6" name="Slide Number Placeholder 5">
            <a:extLst>
              <a:ext uri="{FF2B5EF4-FFF2-40B4-BE49-F238E27FC236}">
                <a16:creationId xmlns:a16="http://schemas.microsoft.com/office/drawing/2014/main" id="{933F2D2D-FB44-96AD-BA6F-47463767E480}"/>
              </a:ext>
            </a:extLst>
          </p:cNvPr>
          <p:cNvSpPr>
            <a:spLocks noGrp="1"/>
          </p:cNvSpPr>
          <p:nvPr>
            <p:ph type="sldNum" sz="quarter" idx="4"/>
          </p:nvPr>
        </p:nvSpPr>
        <p:spPr>
          <a:xfrm>
            <a:off x="11004885" y="6356350"/>
            <a:ext cx="105476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60FAD-630A-40BB-A0C3-01001DFE1636}" type="slidenum">
              <a:rPr lang="en-IN" smtClean="0"/>
              <a:t>‹#›</a:t>
            </a:fld>
            <a:endParaRPr lang="en-IN" dirty="0"/>
          </a:p>
        </p:txBody>
      </p:sp>
    </p:spTree>
    <p:extLst>
      <p:ext uri="{BB962C8B-B14F-4D97-AF65-F5344CB8AC3E}">
        <p14:creationId xmlns:p14="http://schemas.microsoft.com/office/powerpoint/2010/main" val="42372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etSim-TETCOS/RL_Based_Tx_Power_Control_v14.1/archive/refs/heads/main.zi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support.tetcos.com/support/solutions/articles/14000128666-downloading-and-setting-up-netsim-file-exchange-projec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3040-1E11-4F36-09C3-0B503FA1B2A8}"/>
              </a:ext>
            </a:extLst>
          </p:cNvPr>
          <p:cNvSpPr>
            <a:spLocks noGrp="1"/>
          </p:cNvSpPr>
          <p:nvPr>
            <p:ph type="ctrTitle"/>
          </p:nvPr>
        </p:nvSpPr>
        <p:spPr>
          <a:xfrm>
            <a:off x="1044445" y="1459435"/>
            <a:ext cx="10370917" cy="1677582"/>
          </a:xfrm>
        </p:spPr>
        <p:txBody>
          <a:bodyPr>
            <a:normAutofit fontScale="90000"/>
          </a:bodyPr>
          <a:lstStyle/>
          <a:p>
            <a:pPr algn="l"/>
            <a:r>
              <a:rPr lang="en-US" sz="4800" dirty="0">
                <a:latin typeface="Arial" panose="020B0604020202020204" pitchFamily="34" charset="0"/>
                <a:cs typeface="Arial" panose="020B0604020202020204" pitchFamily="34" charset="0"/>
              </a:rPr>
              <a:t>Implementing 5G Down Link Power Control </a:t>
            </a:r>
            <a:r>
              <a:rPr lang="en-US" sz="4800" dirty="0"/>
              <a:t>U</a:t>
            </a:r>
            <a:r>
              <a:rPr lang="en-US" sz="4800" dirty="0">
                <a:latin typeface="Arial" panose="020B0604020202020204" pitchFamily="34" charset="0"/>
                <a:cs typeface="Arial" panose="020B0604020202020204" pitchFamily="34" charset="0"/>
              </a:rPr>
              <a:t>sing Reinforcement Learning via NetSim-Python Interfacing</a:t>
            </a:r>
            <a:endParaRPr lang="en-IN" sz="4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49AF722-6857-8DB3-0247-E30FB3176EFD}"/>
              </a:ext>
            </a:extLst>
          </p:cNvPr>
          <p:cNvSpPr txBox="1"/>
          <p:nvPr/>
        </p:nvSpPr>
        <p:spPr>
          <a:xfrm>
            <a:off x="1044445" y="4481394"/>
            <a:ext cx="10370917" cy="1569660"/>
          </a:xfrm>
          <a:prstGeom prst="rect">
            <a:avLst/>
          </a:prstGeom>
          <a:noFill/>
        </p:spPr>
        <p:txBody>
          <a:bodyPr wrap="square">
            <a:spAutoFit/>
          </a:bodyPr>
          <a:lstStyle/>
          <a:p>
            <a:pPr algn="l"/>
            <a:r>
              <a:rPr lang="en-US" sz="1600" dirty="0">
                <a:solidFill>
                  <a:schemeClr val="accent1"/>
                </a:solidFill>
                <a:latin typeface="Arial" panose="020B0604020202020204" pitchFamily="34" charset="0"/>
                <a:cs typeface="Arial" panose="020B0604020202020204" pitchFamily="34" charset="0"/>
              </a:rPr>
              <a:t>Applicable Release</a:t>
            </a:r>
            <a:r>
              <a:rPr lang="en-US" sz="1600" dirty="0">
                <a:latin typeface="Arial" panose="020B0604020202020204" pitchFamily="34" charset="0"/>
                <a:cs typeface="Arial" panose="020B0604020202020204" pitchFamily="34" charset="0"/>
              </a:rPr>
              <a:t>: NetSim v14.1 or higher </a:t>
            </a:r>
          </a:p>
          <a:p>
            <a:pPr algn="l"/>
            <a:r>
              <a:rPr lang="en-US" sz="1600" dirty="0">
                <a:solidFill>
                  <a:schemeClr val="accent1"/>
                </a:solidFill>
                <a:latin typeface="Arial" panose="020B0604020202020204" pitchFamily="34" charset="0"/>
                <a:cs typeface="Arial" panose="020B0604020202020204" pitchFamily="34" charset="0"/>
              </a:rPr>
              <a:t>Applicable Version(s): </a:t>
            </a:r>
            <a:r>
              <a:rPr lang="en-US" sz="1600" dirty="0">
                <a:latin typeface="Arial" panose="020B0604020202020204" pitchFamily="34" charset="0"/>
                <a:cs typeface="Arial" panose="020B0604020202020204" pitchFamily="34" charset="0"/>
              </a:rPr>
              <a:t>NetSim Pro</a:t>
            </a:r>
          </a:p>
          <a:p>
            <a:pPr algn="l"/>
            <a:r>
              <a:rPr lang="en-US" sz="1600" dirty="0">
                <a:solidFill>
                  <a:schemeClr val="accent1"/>
                </a:solidFill>
                <a:latin typeface="Arial" panose="020B0604020202020204" pitchFamily="34" charset="0"/>
                <a:cs typeface="Arial" panose="020B0604020202020204" pitchFamily="34" charset="0"/>
              </a:rPr>
              <a:t>Project download link</a:t>
            </a:r>
            <a:r>
              <a:rPr lang="en-US"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hlinkClick r:id="rId3"/>
              </a:rPr>
              <a:t>https://github.com/NetSim-TETCOS/RL_Based_Tx_Power_Control_v14.1/archive/refs/heads/main.zip</a:t>
            </a:r>
            <a:endParaRPr lang="en-US" sz="1600" dirty="0">
              <a:latin typeface="Arial" panose="020B0604020202020204" pitchFamily="34" charset="0"/>
              <a:cs typeface="Arial" panose="020B0604020202020204" pitchFamily="34" charset="0"/>
            </a:endParaRPr>
          </a:p>
          <a:p>
            <a:pPr algn="l"/>
            <a:r>
              <a:rPr lang="en-US" sz="1600" dirty="0">
                <a:latin typeface="Arial" panose="020B0604020202020204" pitchFamily="34" charset="0"/>
                <a:cs typeface="Arial" panose="020B0604020202020204" pitchFamily="34" charset="0"/>
              </a:rPr>
              <a:t>The URL has the configuration files (scenario, settings, and other related files) of the examples discussed in this analysis for users to import and run in NetSim</a:t>
            </a:r>
            <a:endParaRPr lang="en-US" sz="1600" i="0" u="none" strike="noStrike" baseline="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37999E-EEB2-671B-DDAB-1B47BE658FFB}"/>
              </a:ext>
            </a:extLst>
          </p:cNvPr>
          <p:cNvPicPr>
            <a:picLocks noChangeAspect="1"/>
          </p:cNvPicPr>
          <p:nvPr/>
        </p:nvPicPr>
        <p:blipFill>
          <a:blip r:embed="rId4"/>
          <a:stretch>
            <a:fillRect/>
          </a:stretch>
        </p:blipFill>
        <p:spPr>
          <a:xfrm>
            <a:off x="189609" y="162520"/>
            <a:ext cx="545887" cy="511555"/>
          </a:xfrm>
          <a:prstGeom prst="rect">
            <a:avLst/>
          </a:prstGeom>
        </p:spPr>
      </p:pic>
      <p:sp>
        <p:nvSpPr>
          <p:cNvPr id="3" name="Slide Number Placeholder 3">
            <a:extLst>
              <a:ext uri="{FF2B5EF4-FFF2-40B4-BE49-F238E27FC236}">
                <a16:creationId xmlns:a16="http://schemas.microsoft.com/office/drawing/2014/main" id="{FDF85FB8-4DD6-1751-34B5-88B073D56FE1}"/>
              </a:ext>
            </a:extLst>
          </p:cNvPr>
          <p:cNvSpPr>
            <a:spLocks noGrp="1"/>
          </p:cNvSpPr>
          <p:nvPr>
            <p:ph type="sldNum" sz="quarter" idx="12"/>
          </p:nvPr>
        </p:nvSpPr>
        <p:spPr>
          <a:xfrm>
            <a:off x="11004885" y="6356350"/>
            <a:ext cx="1054768" cy="365125"/>
          </a:xfrm>
        </p:spPr>
        <p:txBody>
          <a:bodyPr/>
          <a:lstStyle/>
          <a:p>
            <a:r>
              <a:rPr lang="en-US" dirty="0"/>
              <a:t>1</a:t>
            </a:r>
            <a:endParaRPr lang="en-IN" dirty="0"/>
          </a:p>
        </p:txBody>
      </p:sp>
      <p:cxnSp>
        <p:nvCxnSpPr>
          <p:cNvPr id="7" name="Straight Connector 6">
            <a:extLst>
              <a:ext uri="{FF2B5EF4-FFF2-40B4-BE49-F238E27FC236}">
                <a16:creationId xmlns:a16="http://schemas.microsoft.com/office/drawing/2014/main" id="{88D08B95-BFB2-50B5-3231-6425EDDBD95E}"/>
              </a:ext>
            </a:extLst>
          </p:cNvPr>
          <p:cNvCxnSpPr/>
          <p:nvPr/>
        </p:nvCxnSpPr>
        <p:spPr>
          <a:xfrm>
            <a:off x="1117600" y="3718560"/>
            <a:ext cx="1009904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7B96-146C-CB52-6E6C-F706C0C396EA}"/>
              </a:ext>
            </a:extLst>
          </p:cNvPr>
          <p:cNvSpPr>
            <a:spLocks noGrp="1"/>
          </p:cNvSpPr>
          <p:nvPr>
            <p:ph type="title"/>
          </p:nvPr>
        </p:nvSpPr>
        <p:spPr/>
        <p:txBody>
          <a:bodyPr/>
          <a:lstStyle/>
          <a:p>
            <a:r>
              <a:rPr lang="en-US" dirty="0"/>
              <a:t>NetSim Python Interfacing</a:t>
            </a:r>
            <a:endParaRPr lang="en-IN" dirty="0"/>
          </a:p>
        </p:txBody>
      </p:sp>
      <p:sp>
        <p:nvSpPr>
          <p:cNvPr id="3" name="Content Placeholder 2">
            <a:extLst>
              <a:ext uri="{FF2B5EF4-FFF2-40B4-BE49-F238E27FC236}">
                <a16:creationId xmlns:a16="http://schemas.microsoft.com/office/drawing/2014/main" id="{2481A5B9-408C-F3F1-D8B5-CEE256F15A64}"/>
              </a:ext>
            </a:extLst>
          </p:cNvPr>
          <p:cNvSpPr>
            <a:spLocks noGrp="1"/>
          </p:cNvSpPr>
          <p:nvPr>
            <p:ph idx="1"/>
          </p:nvPr>
        </p:nvSpPr>
        <p:spPr>
          <a:xfrm>
            <a:off x="838200" y="1825625"/>
            <a:ext cx="10515600" cy="5032375"/>
          </a:xfrm>
        </p:spPr>
        <p:txBody>
          <a:bodyPr>
            <a:normAutofit/>
          </a:bodyPr>
          <a:lstStyle/>
          <a:p>
            <a:pPr marL="0" indent="0">
              <a:buNone/>
            </a:pPr>
            <a:r>
              <a:rPr lang="en-US" sz="1600" b="1" dirty="0"/>
              <a:t>1. Introduction to Python C Socket Interfacing:</a:t>
            </a:r>
          </a:p>
          <a:p>
            <a:pPr lvl="1"/>
            <a:r>
              <a:rPr lang="en-US" sz="1600" dirty="0"/>
              <a:t>Python facilitates seamless integration with C for socket programming tasks.</a:t>
            </a:r>
          </a:p>
          <a:p>
            <a:pPr lvl="1"/>
            <a:r>
              <a:rPr lang="en-US" sz="1600" dirty="0"/>
              <a:t>Python uses the </a:t>
            </a:r>
            <a:r>
              <a:rPr lang="en-US" sz="1600" dirty="0">
                <a:solidFill>
                  <a:srgbClr val="657B83"/>
                </a:solidFill>
              </a:rPr>
              <a:t>socket</a:t>
            </a:r>
            <a:r>
              <a:rPr lang="en-US" sz="1600" dirty="0"/>
              <a:t> module to interact with C side functions.</a:t>
            </a:r>
          </a:p>
          <a:p>
            <a:pPr marL="0" indent="0">
              <a:buNone/>
            </a:pPr>
            <a:r>
              <a:rPr lang="en-US" sz="1600" b="1" dirty="0"/>
              <a:t>2. Python Code:</a:t>
            </a:r>
          </a:p>
          <a:p>
            <a:pPr lvl="1"/>
            <a:r>
              <a:rPr lang="en-US" sz="1600" dirty="0"/>
              <a:t>    Python creates a client socket in the host machine and connects with the C side server</a:t>
            </a:r>
          </a:p>
          <a:p>
            <a:pPr lvl="1"/>
            <a:r>
              <a:rPr lang="en-US" sz="1600" dirty="0"/>
              <a:t>    Key functions include:</a:t>
            </a:r>
          </a:p>
          <a:p>
            <a:pPr lvl="2"/>
            <a:endParaRPr lang="en-US" sz="1600" dirty="0"/>
          </a:p>
        </p:txBody>
      </p:sp>
      <p:sp>
        <p:nvSpPr>
          <p:cNvPr id="5" name="Slide Number Placeholder 4">
            <a:extLst>
              <a:ext uri="{FF2B5EF4-FFF2-40B4-BE49-F238E27FC236}">
                <a16:creationId xmlns:a16="http://schemas.microsoft.com/office/drawing/2014/main" id="{D540920A-DBF2-1507-B3AE-07191E41CEF9}"/>
              </a:ext>
            </a:extLst>
          </p:cNvPr>
          <p:cNvSpPr>
            <a:spLocks noGrp="1"/>
          </p:cNvSpPr>
          <p:nvPr>
            <p:ph type="sldNum" sz="quarter" idx="12"/>
          </p:nvPr>
        </p:nvSpPr>
        <p:spPr/>
        <p:txBody>
          <a:bodyPr/>
          <a:lstStyle/>
          <a:p>
            <a:fld id="{DC660FAD-630A-40BB-A0C3-01001DFE1636}" type="slidenum">
              <a:rPr lang="en-IN" smtClean="0"/>
              <a:t>10</a:t>
            </a:fld>
            <a:endParaRPr lang="en-IN" dirty="0"/>
          </a:p>
        </p:txBody>
      </p:sp>
      <p:sp>
        <p:nvSpPr>
          <p:cNvPr id="9" name="Rectangle 1">
            <a:extLst>
              <a:ext uri="{FF2B5EF4-FFF2-40B4-BE49-F238E27FC236}">
                <a16:creationId xmlns:a16="http://schemas.microsoft.com/office/drawing/2014/main" id="{1F88B07F-935B-451B-14C9-0C8746979147}"/>
              </a:ext>
            </a:extLst>
          </p:cNvPr>
          <p:cNvSpPr>
            <a:spLocks noChangeArrowheads="1"/>
          </p:cNvSpPr>
          <p:nvPr/>
        </p:nvSpPr>
        <p:spPr bwMode="auto">
          <a:xfrm>
            <a:off x="838200" y="209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2">
            <a:extLst>
              <a:ext uri="{FF2B5EF4-FFF2-40B4-BE49-F238E27FC236}">
                <a16:creationId xmlns:a16="http://schemas.microsoft.com/office/drawing/2014/main" id="{0F1DD273-40A4-F71B-1A35-307A4A5A7CFB}"/>
              </a:ext>
            </a:extLst>
          </p:cNvPr>
          <p:cNvSpPr>
            <a:spLocks noChangeArrowheads="1"/>
          </p:cNvSpPr>
          <p:nvPr/>
        </p:nvSpPr>
        <p:spPr bwMode="auto">
          <a:xfrm>
            <a:off x="838200" y="2597151"/>
            <a:ext cx="9430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id="{9F4A3BF5-6C11-0FFA-A568-26192A38D384}"/>
              </a:ext>
            </a:extLst>
          </p:cNvPr>
          <p:cNvSpPr txBox="1"/>
          <p:nvPr/>
        </p:nvSpPr>
        <p:spPr>
          <a:xfrm>
            <a:off x="1913893" y="4132153"/>
            <a:ext cx="9090992" cy="1323439"/>
          </a:xfrm>
          <a:prstGeom prst="rect">
            <a:avLst/>
          </a:prstGeom>
          <a:noFill/>
        </p:spPr>
        <p:txBody>
          <a:bodyPr wrap="square">
            <a:spAutoFit/>
          </a:bodyPr>
          <a:lstStyle/>
          <a:p>
            <a:r>
              <a:rPr lang="en-US" sz="1600" b="0" i="0" u="none" strike="noStrike" dirty="0">
                <a:solidFill>
                  <a:srgbClr val="859900"/>
                </a:solidFill>
                <a:effectLst/>
                <a:latin typeface="Arial" panose="020B0604020202020204" pitchFamily="34" charset="0"/>
                <a:cs typeface="Arial" panose="020B0604020202020204" pitchFamily="34" charset="0"/>
              </a:rPr>
              <a:t>def</a:t>
            </a:r>
            <a:r>
              <a:rPr lang="en-US" sz="1600" b="0" i="0" u="none" strike="noStrike" dirty="0">
                <a:solidFill>
                  <a:srgbClr val="657B83"/>
                </a:solidFill>
                <a:effectLst/>
                <a:latin typeface="Arial" panose="020B0604020202020204" pitchFamily="34" charset="0"/>
                <a:cs typeface="Arial" panose="020B0604020202020204" pitchFamily="34" charset="0"/>
              </a:rPr>
              <a:t> </a:t>
            </a:r>
            <a:r>
              <a:rPr lang="en-US" sz="1600" b="0" i="0" u="none" strike="noStrike" dirty="0">
                <a:solidFill>
                  <a:srgbClr val="268BD2"/>
                </a:solidFill>
                <a:effectLst/>
                <a:latin typeface="Arial" panose="020B0604020202020204" pitchFamily="34" charset="0"/>
                <a:cs typeface="Arial" panose="020B0604020202020204" pitchFamily="34" charset="0"/>
              </a:rPr>
              <a:t>NETSIM_interface</a:t>
            </a:r>
            <a:r>
              <a:rPr lang="en-US" sz="1600" b="0" i="0" u="none" strike="noStrike" dirty="0">
                <a:solidFill>
                  <a:srgbClr val="657B83"/>
                </a:solidFill>
                <a:effectLst/>
                <a:latin typeface="Arial" panose="020B0604020202020204" pitchFamily="34" charset="0"/>
                <a:cs typeface="Arial" panose="020B0604020202020204" pitchFamily="34" charset="0"/>
              </a:rPr>
              <a:t>(gNB_powers): </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Sends the gNB powers to NetSim with a header </a:t>
            </a:r>
          </a:p>
          <a:p>
            <a:pPr marL="742950" lvl="1" indent="-285750">
              <a:buFont typeface="Arial" panose="020B0604020202020204" pitchFamily="34" charset="0"/>
              <a:buChar char="•"/>
            </a:pPr>
            <a:r>
              <a:rPr lang="en-US" sz="1600" dirty="0">
                <a:solidFill>
                  <a:srgbClr val="657B83"/>
                </a:solidFill>
                <a:latin typeface="Arial" panose="020B0604020202020204" pitchFamily="34" charset="0"/>
                <a:cs typeface="Arial" panose="020B0604020202020204" pitchFamily="34" charset="0"/>
              </a:rPr>
              <a:t>Receives acknowledgement integer value from NetSim </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Sends a request </a:t>
            </a:r>
            <a:r>
              <a:rPr lang="en-US" sz="1600" dirty="0">
                <a:solidFill>
                  <a:srgbClr val="657B83"/>
                </a:solidFill>
                <a:latin typeface="Arial" panose="020B0604020202020204" pitchFamily="34" charset="0"/>
                <a:cs typeface="Arial" panose="020B0604020202020204" pitchFamily="34" charset="0"/>
              </a:rPr>
              <a:t>value to NetSim to receive the updated SINR values and the reward</a:t>
            </a:r>
          </a:p>
          <a:p>
            <a:pPr marL="742950" lvl="1" indent="-285750">
              <a:buFont typeface="Arial" panose="020B0604020202020204" pitchFamily="34" charset="0"/>
              <a:buChar char="•"/>
            </a:pPr>
            <a:r>
              <a:rPr lang="en-US" sz="1600" b="0" i="0" u="none" strike="noStrike" dirty="0">
                <a:solidFill>
                  <a:srgbClr val="657B83"/>
                </a:solidFill>
                <a:effectLst/>
                <a:latin typeface="Arial" panose="020B0604020202020204" pitchFamily="34" charset="0"/>
                <a:cs typeface="Arial" panose="020B0604020202020204" pitchFamily="34" charset="0"/>
              </a:rPr>
              <a:t>Receives the next state </a:t>
            </a:r>
            <a:r>
              <a:rPr lang="en-US" sz="1600" dirty="0">
                <a:solidFill>
                  <a:srgbClr val="657B83"/>
                </a:solidFill>
                <a:latin typeface="Arial" panose="020B0604020202020204" pitchFamily="34" charset="0"/>
                <a:cs typeface="Arial" panose="020B0604020202020204" pitchFamily="34" charset="0"/>
              </a:rPr>
              <a:t>and the reward</a:t>
            </a:r>
            <a:r>
              <a:rPr lang="en-US" sz="1600" b="0" i="0" u="none" strike="noStrike" dirty="0">
                <a:solidFill>
                  <a:srgbClr val="657B83"/>
                </a:solidFill>
                <a:effectLst/>
                <a:latin typeface="Arial" panose="020B0604020202020204" pitchFamily="34" charset="0"/>
                <a:cs typeface="Arial" panose="020B0604020202020204" pitchFamily="34" charset="0"/>
              </a:rPr>
              <a:t> from NetSim</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517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FA5-46D5-EBD1-C0B7-A24DF84F3E32}"/>
              </a:ext>
            </a:extLst>
          </p:cNvPr>
          <p:cNvSpPr>
            <a:spLocks noGrp="1"/>
          </p:cNvSpPr>
          <p:nvPr>
            <p:ph type="title"/>
          </p:nvPr>
        </p:nvSpPr>
        <p:spPr/>
        <p:txBody>
          <a:bodyPr/>
          <a:lstStyle/>
          <a:p>
            <a:r>
              <a:rPr lang="en-US" dirty="0"/>
              <a:t>NetSim Python Interfacing (Contd.)</a:t>
            </a:r>
            <a:endParaRPr lang="en-IN" dirty="0"/>
          </a:p>
        </p:txBody>
      </p:sp>
      <p:sp>
        <p:nvSpPr>
          <p:cNvPr id="3" name="Content Placeholder 2">
            <a:extLst>
              <a:ext uri="{FF2B5EF4-FFF2-40B4-BE49-F238E27FC236}">
                <a16:creationId xmlns:a16="http://schemas.microsoft.com/office/drawing/2014/main" id="{14938648-A571-4F25-B82A-70851CBC8486}"/>
              </a:ext>
            </a:extLst>
          </p:cNvPr>
          <p:cNvSpPr>
            <a:spLocks noGrp="1"/>
          </p:cNvSpPr>
          <p:nvPr>
            <p:ph idx="1"/>
          </p:nvPr>
        </p:nvSpPr>
        <p:spPr/>
        <p:txBody>
          <a:bodyPr>
            <a:normAutofit/>
          </a:bodyPr>
          <a:lstStyle/>
          <a:p>
            <a:pPr marL="514350" indent="-514350">
              <a:buFont typeface="+mj-lt"/>
              <a:buAutoNum type="arabicPeriod" startAt="3"/>
            </a:pPr>
            <a:r>
              <a:rPr lang="en-US" sz="1600" b="1" dirty="0"/>
              <a:t>C side code</a:t>
            </a:r>
          </a:p>
          <a:p>
            <a:pPr lvl="1"/>
            <a:r>
              <a:rPr lang="en-IN" sz="1600" dirty="0"/>
              <a:t>Key functions include:</a:t>
            </a:r>
          </a:p>
          <a:p>
            <a:pPr lvl="1"/>
            <a:endParaRPr lang="en-IN" sz="1600" dirty="0"/>
          </a:p>
        </p:txBody>
      </p:sp>
      <p:sp>
        <p:nvSpPr>
          <p:cNvPr id="5" name="Slide Number Placeholder 4">
            <a:extLst>
              <a:ext uri="{FF2B5EF4-FFF2-40B4-BE49-F238E27FC236}">
                <a16:creationId xmlns:a16="http://schemas.microsoft.com/office/drawing/2014/main" id="{F287A395-0F11-EA4D-B4EC-FB3B5E8E0DCD}"/>
              </a:ext>
            </a:extLst>
          </p:cNvPr>
          <p:cNvSpPr>
            <a:spLocks noGrp="1"/>
          </p:cNvSpPr>
          <p:nvPr>
            <p:ph type="sldNum" sz="quarter" idx="12"/>
          </p:nvPr>
        </p:nvSpPr>
        <p:spPr/>
        <p:txBody>
          <a:bodyPr/>
          <a:lstStyle/>
          <a:p>
            <a:fld id="{DC660FAD-630A-40BB-A0C3-01001DFE1636}" type="slidenum">
              <a:rPr lang="en-IN" smtClean="0"/>
              <a:t>11</a:t>
            </a:fld>
            <a:endParaRPr lang="en-IN" dirty="0"/>
          </a:p>
        </p:txBody>
      </p:sp>
      <p:graphicFrame>
        <p:nvGraphicFramePr>
          <p:cNvPr id="8" name="Table 7">
            <a:extLst>
              <a:ext uri="{FF2B5EF4-FFF2-40B4-BE49-F238E27FC236}">
                <a16:creationId xmlns:a16="http://schemas.microsoft.com/office/drawing/2014/main" id="{A44AEC17-8A59-C76D-D4AE-58D1AD2469FA}"/>
              </a:ext>
            </a:extLst>
          </p:cNvPr>
          <p:cNvGraphicFramePr>
            <a:graphicFrameLocks noGrp="1"/>
          </p:cNvGraphicFramePr>
          <p:nvPr>
            <p:extLst>
              <p:ext uri="{D42A27DB-BD31-4B8C-83A1-F6EECF244321}">
                <p14:modId xmlns:p14="http://schemas.microsoft.com/office/powerpoint/2010/main" val="544358324"/>
              </p:ext>
            </p:extLst>
          </p:nvPr>
        </p:nvGraphicFramePr>
        <p:xfrm>
          <a:off x="1544053" y="2807053"/>
          <a:ext cx="10325100" cy="2809240"/>
        </p:xfrm>
        <a:graphic>
          <a:graphicData uri="http://schemas.openxmlformats.org/drawingml/2006/table">
            <a:tbl>
              <a:tblPr/>
              <a:tblGrid>
                <a:gridCol w="10325100">
                  <a:extLst>
                    <a:ext uri="{9D8B030D-6E8A-4147-A177-3AD203B41FA5}">
                      <a16:colId xmlns:a16="http://schemas.microsoft.com/office/drawing/2014/main" val="867381799"/>
                    </a:ext>
                  </a:extLst>
                </a:gridCol>
              </a:tblGrid>
              <a:tr h="2613086">
                <a:tc>
                  <a:txBody>
                    <a:bodyPr/>
                    <a:lstStyle/>
                    <a:p>
                      <a:pPr rtl="0" fontAlgn="t">
                        <a:spcBef>
                          <a:spcPts val="0"/>
                        </a:spcBef>
                        <a:spcAft>
                          <a:spcPts val="0"/>
                        </a:spcAft>
                      </a:pPr>
                      <a:r>
                        <a:rPr lang="en-US" sz="1600" b="0" i="0" u="none" strike="noStrike" dirty="0">
                          <a:solidFill>
                            <a:srgbClr val="000088"/>
                          </a:solidFill>
                          <a:effectLst/>
                          <a:highlight>
                            <a:srgbClr val="FFFFFF"/>
                          </a:highlight>
                          <a:latin typeface="Arial" panose="020B0604020202020204" pitchFamily="34" charset="0"/>
                          <a:cs typeface="Arial" panose="020B0604020202020204" pitchFamily="34" charset="0"/>
                        </a:rPr>
                        <a:t>void</a:t>
                      </a:r>
                      <a:r>
                        <a:rPr lang="en-US" sz="1600" b="0" i="0" u="none" strike="noStrike" dirty="0">
                          <a:solidFill>
                            <a:srgbClr val="000000"/>
                          </a:solidFill>
                          <a:effectLst/>
                          <a:highlight>
                            <a:srgbClr val="FFFFFF"/>
                          </a:highlight>
                          <a:latin typeface="Arial" panose="020B0604020202020204" pitchFamily="34" charset="0"/>
                          <a:cs typeface="Arial" panose="020B0604020202020204" pitchFamily="34" charset="0"/>
                        </a:rPr>
                        <a:t> </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init_waiting_struct_socket1() : </a:t>
                      </a:r>
                    </a:p>
                    <a:p>
                      <a:pPr marL="742950" lvl="1" indent="-285750" rtl="0" fontAlgn="t">
                        <a:spcBef>
                          <a:spcPts val="0"/>
                        </a:spcBef>
                        <a:spcAft>
                          <a:spcPts val="0"/>
                        </a:spcAft>
                        <a:buFont typeface="Arial" panose="020B0604020202020204" pitchFamily="34" charset="0"/>
                        <a:buChar char="•"/>
                      </a:pPr>
                      <a:r>
                        <a:rPr lang="en-US" sz="1600" b="0" i="0" u="none" strike="noStrike" dirty="0">
                          <a:solidFill>
                            <a:schemeClr val="tx1"/>
                          </a:solidFill>
                          <a:effectLst/>
                          <a:highlight>
                            <a:srgbClr val="FFFFFF"/>
                          </a:highlight>
                          <a:latin typeface="Arial" panose="020B0604020202020204" pitchFamily="34" charset="0"/>
                          <a:cs typeface="Arial" panose="020B0604020202020204" pitchFamily="34" charset="0"/>
                        </a:rPr>
                        <a:t>Initializes the Winsock library and calls the </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listenForPython() function </a:t>
                      </a:r>
                    </a:p>
                    <a:p>
                      <a:pPr marL="742950" lvl="1" indent="-285750" rtl="0" fontAlgn="t">
                        <a:spcBef>
                          <a:spcPts val="0"/>
                        </a:spcBef>
                        <a:spcAft>
                          <a:spcPts val="0"/>
                        </a:spcAft>
                        <a:buFont typeface="Arial" panose="020B0604020202020204" pitchFamily="34" charset="0"/>
                        <a:buChar char="•"/>
                      </a:pPr>
                      <a:endPar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endParaRPr>
                    </a:p>
                    <a:p>
                      <a:pPr rtl="0" fontAlgn="t">
                        <a:spcBef>
                          <a:spcPts val="0"/>
                        </a:spcBef>
                        <a:spcAft>
                          <a:spcPts val="0"/>
                        </a:spcAft>
                      </a:pPr>
                      <a:r>
                        <a:rPr lang="en-US" sz="1600" b="0" i="0" u="none" strike="noStrike" dirty="0">
                          <a:solidFill>
                            <a:schemeClr val="accent1">
                              <a:lumMod val="75000"/>
                            </a:schemeClr>
                          </a:solidFill>
                          <a:effectLst/>
                          <a:highlight>
                            <a:srgbClr val="FFFFFF"/>
                          </a:highlight>
                          <a:latin typeface="Arial" panose="020B0604020202020204" pitchFamily="34" charset="0"/>
                          <a:cs typeface="Arial" panose="020B0604020202020204" pitchFamily="34" charset="0"/>
                        </a:rPr>
                        <a:t>bool</a:t>
                      </a:r>
                      <a:r>
                        <a:rPr lang="en-US" sz="1600" b="0" i="0" u="none" strike="noStrike" dirty="0">
                          <a:solidFill>
                            <a:srgbClr val="660066"/>
                          </a:solidFill>
                          <a:effectLst/>
                          <a:highlight>
                            <a:srgbClr val="FFFFFF"/>
                          </a:highlight>
                          <a:latin typeface="Arial" panose="020B0604020202020204" pitchFamily="34" charset="0"/>
                          <a:cs typeface="Arial" panose="020B0604020202020204" pitchFamily="34" charset="0"/>
                        </a:rPr>
                        <a:t> listenForPython() : </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Resolves the server address and port</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Creates a socket for connecting to the server</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Sets up the TCP listening socket</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Waits for client socket connection </a:t>
                      </a:r>
                    </a:p>
                    <a:p>
                      <a:pPr marL="0" lvl="0" indent="0" algn="l" defTabSz="914400" rtl="0" eaLnBrk="1" fontAlgn="t" latinLnBrk="0" hangingPunct="1">
                        <a:spcBef>
                          <a:spcPts val="0"/>
                        </a:spcBef>
                        <a:spcAft>
                          <a:spcPts val="0"/>
                        </a:spcAft>
                        <a:buFont typeface="Arial" panose="020B0604020202020204" pitchFamily="34" charset="0"/>
                        <a:buNone/>
                      </a:pPr>
                      <a:endParaRPr lang="en-US" sz="1600" b="0" i="0" u="none" strike="noStrike" kern="1200" dirty="0">
                        <a:solidFill>
                          <a:schemeClr val="accent1">
                            <a:lumMod val="75000"/>
                          </a:schemeClr>
                        </a:solidFill>
                        <a:effectLst/>
                        <a:highlight>
                          <a:srgbClr val="FFFFFF"/>
                        </a:highlight>
                        <a:latin typeface="Arial" panose="020B0604020202020204" pitchFamily="34" charset="0"/>
                        <a:ea typeface="+mn-ea"/>
                        <a:cs typeface="Arial" panose="020B0604020202020204" pitchFamily="34" charset="0"/>
                      </a:endParaRPr>
                    </a:p>
                    <a:p>
                      <a:pPr marL="0" lvl="0" indent="0" algn="l" defTabSz="914400" rtl="0" eaLnBrk="1" fontAlgn="t" latinLnBrk="0" hangingPunct="1">
                        <a:spcBef>
                          <a:spcPts val="0"/>
                        </a:spcBef>
                        <a:spcAft>
                          <a:spcPts val="0"/>
                        </a:spcAft>
                        <a:buFont typeface="Arial" panose="020B0604020202020204" pitchFamily="34" charset="0"/>
                        <a:buNone/>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IN"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handle_Send_Receive(struct SINR_Values_Reward* Param1, struct gNB_Powers* Param2)</a:t>
                      </a:r>
                      <a:endPar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endParaRPr>
                    </a:p>
                    <a:p>
                      <a:pPr marL="0" lvl="0" indent="0" rtl="0" fontAlgn="t">
                        <a:spcBef>
                          <a:spcPts val="0"/>
                        </a:spcBef>
                        <a:spcAft>
                          <a:spcPts val="0"/>
                        </a:spcAft>
                        <a:buFont typeface="Arial" panose="020B0604020202020204" pitchFamily="34" charset="0"/>
                        <a:buNone/>
                      </a:pPr>
                      <a:endParaRPr lang="en-US" sz="1600" dirty="0">
                        <a:solidFill>
                          <a:schemeClr val="tx1"/>
                        </a:solidFill>
                        <a:effectLst/>
                        <a:highlight>
                          <a:srgbClr val="FFFFFF"/>
                        </a:highlight>
                        <a:latin typeface="Arial" panose="020B0604020202020204" pitchFamily="34" charset="0"/>
                        <a:cs typeface="Arial" panose="020B0604020202020204" pitchFamily="34" charset="0"/>
                      </a:endParaRPr>
                    </a:p>
                  </a:txBody>
                  <a:tcPr marL="63500" marR="63500" marT="63500" marB="63500">
                    <a:lnL>
                      <a:noFill/>
                    </a:lnL>
                    <a:lnR>
                      <a:noFill/>
                    </a:lnR>
                    <a:lnT>
                      <a:noFill/>
                    </a:lnT>
                    <a:lnB>
                      <a:noFill/>
                    </a:lnB>
                    <a:solidFill>
                      <a:srgbClr val="FFFFFF"/>
                    </a:solidFill>
                  </a:tcPr>
                </a:tc>
                <a:extLst>
                  <a:ext uri="{0D108BD9-81ED-4DB2-BD59-A6C34878D82A}">
                    <a16:rowId xmlns:a16="http://schemas.microsoft.com/office/drawing/2014/main" val="950755551"/>
                  </a:ext>
                </a:extLst>
              </a:tr>
            </a:tbl>
          </a:graphicData>
        </a:graphic>
      </p:graphicFrame>
    </p:spTree>
    <p:extLst>
      <p:ext uri="{BB962C8B-B14F-4D97-AF65-F5344CB8AC3E}">
        <p14:creationId xmlns:p14="http://schemas.microsoft.com/office/powerpoint/2010/main" val="143021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FA5-46D5-EBD1-C0B7-A24DF84F3E32}"/>
              </a:ext>
            </a:extLst>
          </p:cNvPr>
          <p:cNvSpPr>
            <a:spLocks noGrp="1"/>
          </p:cNvSpPr>
          <p:nvPr>
            <p:ph type="title"/>
          </p:nvPr>
        </p:nvSpPr>
        <p:spPr/>
        <p:txBody>
          <a:bodyPr/>
          <a:lstStyle/>
          <a:p>
            <a:r>
              <a:rPr lang="en-US" dirty="0"/>
              <a:t>NetSim Python Interfacing (Contd.)</a:t>
            </a:r>
            <a:endParaRPr lang="en-IN" dirty="0"/>
          </a:p>
        </p:txBody>
      </p:sp>
      <p:sp>
        <p:nvSpPr>
          <p:cNvPr id="3" name="Content Placeholder 2">
            <a:extLst>
              <a:ext uri="{FF2B5EF4-FFF2-40B4-BE49-F238E27FC236}">
                <a16:creationId xmlns:a16="http://schemas.microsoft.com/office/drawing/2014/main" id="{14938648-A571-4F25-B82A-70851CBC8486}"/>
              </a:ext>
            </a:extLst>
          </p:cNvPr>
          <p:cNvSpPr>
            <a:spLocks noGrp="1"/>
          </p:cNvSpPr>
          <p:nvPr>
            <p:ph idx="1"/>
          </p:nvPr>
        </p:nvSpPr>
        <p:spPr/>
        <p:txBody>
          <a:bodyPr>
            <a:normAutofit/>
          </a:bodyPr>
          <a:lstStyle/>
          <a:p>
            <a:pPr marL="514350" indent="-514350">
              <a:buFont typeface="+mj-lt"/>
              <a:buAutoNum type="arabicPeriod" startAt="3"/>
            </a:pPr>
            <a:r>
              <a:rPr lang="en-US" sz="2000" b="1" dirty="0"/>
              <a:t>C side code</a:t>
            </a:r>
          </a:p>
          <a:p>
            <a:pPr lvl="1"/>
            <a:r>
              <a:rPr lang="en-IN" sz="1800" dirty="0"/>
              <a:t>Key functions include:</a:t>
            </a:r>
          </a:p>
          <a:p>
            <a:pPr lvl="1"/>
            <a:endParaRPr lang="en-IN" sz="1800" dirty="0"/>
          </a:p>
        </p:txBody>
      </p:sp>
      <p:sp>
        <p:nvSpPr>
          <p:cNvPr id="5" name="Slide Number Placeholder 4">
            <a:extLst>
              <a:ext uri="{FF2B5EF4-FFF2-40B4-BE49-F238E27FC236}">
                <a16:creationId xmlns:a16="http://schemas.microsoft.com/office/drawing/2014/main" id="{F287A395-0F11-EA4D-B4EC-FB3B5E8E0DCD}"/>
              </a:ext>
            </a:extLst>
          </p:cNvPr>
          <p:cNvSpPr>
            <a:spLocks noGrp="1"/>
          </p:cNvSpPr>
          <p:nvPr>
            <p:ph type="sldNum" sz="quarter" idx="12"/>
          </p:nvPr>
        </p:nvSpPr>
        <p:spPr/>
        <p:txBody>
          <a:bodyPr/>
          <a:lstStyle/>
          <a:p>
            <a:fld id="{DC660FAD-630A-40BB-A0C3-01001DFE1636}" type="slidenum">
              <a:rPr lang="en-IN" smtClean="0"/>
              <a:t>12</a:t>
            </a:fld>
            <a:endParaRPr lang="en-IN" dirty="0"/>
          </a:p>
        </p:txBody>
      </p:sp>
      <p:graphicFrame>
        <p:nvGraphicFramePr>
          <p:cNvPr id="8" name="Table 7">
            <a:extLst>
              <a:ext uri="{FF2B5EF4-FFF2-40B4-BE49-F238E27FC236}">
                <a16:creationId xmlns:a16="http://schemas.microsoft.com/office/drawing/2014/main" id="{A44AEC17-8A59-C76D-D4AE-58D1AD2469FA}"/>
              </a:ext>
            </a:extLst>
          </p:cNvPr>
          <p:cNvGraphicFramePr>
            <a:graphicFrameLocks noGrp="1"/>
          </p:cNvGraphicFramePr>
          <p:nvPr>
            <p:extLst>
              <p:ext uri="{D42A27DB-BD31-4B8C-83A1-F6EECF244321}">
                <p14:modId xmlns:p14="http://schemas.microsoft.com/office/powerpoint/2010/main" val="400993933"/>
              </p:ext>
            </p:extLst>
          </p:nvPr>
        </p:nvGraphicFramePr>
        <p:xfrm>
          <a:off x="1544053" y="2807052"/>
          <a:ext cx="10325100" cy="3549297"/>
        </p:xfrm>
        <a:graphic>
          <a:graphicData uri="http://schemas.openxmlformats.org/drawingml/2006/table">
            <a:tbl>
              <a:tblPr/>
              <a:tblGrid>
                <a:gridCol w="10325100">
                  <a:extLst>
                    <a:ext uri="{9D8B030D-6E8A-4147-A177-3AD203B41FA5}">
                      <a16:colId xmlns:a16="http://schemas.microsoft.com/office/drawing/2014/main" val="867381799"/>
                    </a:ext>
                  </a:extLst>
                </a:gridCol>
              </a:tblGrid>
              <a:tr h="3549297">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IN"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handle_Send_Receive(struct SINR_Values_Reward* Param1, struct gNB_Powers* Param2)</a:t>
                      </a:r>
                      <a:endPar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endParaRP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Receives the message type from Python </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If message type is to “receive gNB powers”, receives the powers from Python and sends back an acknowledgement message</a:t>
                      </a:r>
                    </a:p>
                    <a:p>
                      <a:pPr marL="742950" lvl="1" indent="-285750" rtl="0" fontAlgn="t">
                        <a:spcBef>
                          <a:spcPts val="0"/>
                        </a:spcBef>
                        <a:spcAft>
                          <a:spcPts val="0"/>
                        </a:spcAft>
                        <a:buFont typeface="Arial" panose="020B0604020202020204" pitchFamily="34" charset="0"/>
                        <a:buChar char="•"/>
                      </a:pPr>
                      <a:r>
                        <a:rPr lang="en-US" sz="1600" dirty="0">
                          <a:solidFill>
                            <a:schemeClr val="tx1"/>
                          </a:solidFill>
                          <a:effectLst/>
                          <a:highlight>
                            <a:srgbClr val="FFFFFF"/>
                          </a:highlight>
                          <a:latin typeface="Arial" panose="020B0604020202020204" pitchFamily="34" charset="0"/>
                          <a:cs typeface="Arial" panose="020B0604020202020204" pitchFamily="34" charset="0"/>
                        </a:rPr>
                        <a:t>If message type is to “send SINRS and rewards”, sends back the state and reward back to Python using the </a:t>
                      </a:r>
                      <a:r>
                        <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send_SINRS_Rewards_at_Time_Step() </a:t>
                      </a: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function</a:t>
                      </a:r>
                    </a:p>
                    <a:p>
                      <a:pPr marL="0" lvl="0" indent="0" rtl="0" fontAlgn="t">
                        <a:spcBef>
                          <a:spcPts val="0"/>
                        </a:spcBef>
                        <a:spcAft>
                          <a:spcPts val="0"/>
                        </a:spcAft>
                        <a:buFont typeface="Arial" panose="020B0604020202020204" pitchFamily="34" charset="0"/>
                        <a:buNone/>
                      </a:pPr>
                      <a:endPar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endParaRPr>
                    </a:p>
                    <a:p>
                      <a:pPr marL="0" lvl="0" indent="0" rtl="0" fontAlgn="t">
                        <a:spcBef>
                          <a:spcPts val="0"/>
                        </a:spcBef>
                        <a:spcAft>
                          <a:spcPts val="0"/>
                        </a:spcAft>
                        <a:buFont typeface="Arial" panose="020B0604020202020204" pitchFamily="34" charset="0"/>
                        <a:buNone/>
                      </a:pPr>
                      <a:r>
                        <a:rPr lang="en-IN" sz="1600" b="0" i="0" u="none" strike="noStrike" kern="1200" dirty="0">
                          <a:solidFill>
                            <a:srgbClr val="000088"/>
                          </a:solidFill>
                          <a:effectLst/>
                          <a:highlight>
                            <a:srgbClr val="FFFFFF"/>
                          </a:highlight>
                          <a:latin typeface="Arial" panose="020B0604020202020204" pitchFamily="34" charset="0"/>
                          <a:ea typeface="+mn-ea"/>
                          <a:cs typeface="Arial" panose="020B0604020202020204" pitchFamily="34" charset="0"/>
                        </a:rPr>
                        <a:t>void </a:t>
                      </a:r>
                      <a:r>
                        <a:rPr lang="en-US" sz="1600" b="0" i="0" u="none" strike="noStrike" kern="1200" dirty="0">
                          <a:solidFill>
                            <a:srgbClr val="660066"/>
                          </a:solidFill>
                          <a:effectLst/>
                          <a:highlight>
                            <a:srgbClr val="FFFFFF"/>
                          </a:highlight>
                          <a:latin typeface="Arial" panose="020B0604020202020204" pitchFamily="34" charset="0"/>
                          <a:ea typeface="+mn-ea"/>
                          <a:cs typeface="Arial" panose="020B0604020202020204" pitchFamily="34" charset="0"/>
                        </a:rPr>
                        <a:t>send_SINRS_Rewards_at_Time_Step() : </a:t>
                      </a:r>
                    </a:p>
                    <a:p>
                      <a:pPr marL="742950" lvl="1" indent="-285750" rtl="0" fontAlgn="t">
                        <a:spcBef>
                          <a:spcPts val="0"/>
                        </a:spcBef>
                        <a:spcAft>
                          <a:spcPts val="0"/>
                        </a:spcAft>
                        <a:buFont typeface="Arial" panose="020B0604020202020204" pitchFamily="34" charset="0"/>
                        <a:buChar char="•"/>
                      </a:pPr>
                      <a:r>
                        <a:rPr lang="en-US" sz="1600" b="0" i="0" u="none" strike="noStrike" kern="1200" dirty="0">
                          <a:solidFill>
                            <a:schemeClr val="tx1"/>
                          </a:solidFill>
                          <a:effectLst/>
                          <a:highlight>
                            <a:srgbClr val="FFFFFF"/>
                          </a:highlight>
                          <a:latin typeface="Arial" panose="020B0604020202020204" pitchFamily="34" charset="0"/>
                          <a:ea typeface="+mn-ea"/>
                          <a:cs typeface="Arial" panose="020B0604020202020204" pitchFamily="34" charset="0"/>
                        </a:rPr>
                        <a:t>sends the list of updated SINRs and the sum throughput received from the LTENR project in NetSim back to python </a:t>
                      </a:r>
                    </a:p>
                  </a:txBody>
                  <a:tcPr marL="63500" marR="63500" marT="63500" marB="63500">
                    <a:lnL>
                      <a:noFill/>
                    </a:lnL>
                    <a:lnR>
                      <a:noFill/>
                    </a:lnR>
                    <a:lnT>
                      <a:noFill/>
                    </a:lnT>
                    <a:lnB>
                      <a:noFill/>
                    </a:lnB>
                    <a:solidFill>
                      <a:srgbClr val="FFFFFF"/>
                    </a:solidFill>
                  </a:tcPr>
                </a:tc>
                <a:extLst>
                  <a:ext uri="{0D108BD9-81ED-4DB2-BD59-A6C34878D82A}">
                    <a16:rowId xmlns:a16="http://schemas.microsoft.com/office/drawing/2014/main" val="950755551"/>
                  </a:ext>
                </a:extLst>
              </a:tr>
            </a:tbl>
          </a:graphicData>
        </a:graphic>
      </p:graphicFrame>
    </p:spTree>
    <p:extLst>
      <p:ext uri="{BB962C8B-B14F-4D97-AF65-F5344CB8AC3E}">
        <p14:creationId xmlns:p14="http://schemas.microsoft.com/office/powerpoint/2010/main" val="306087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F2E3-1A86-9F44-2918-65093123597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Parameters	</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FD07A6-3146-1ABF-9798-1A27838ACDB9}"/>
              </a:ext>
            </a:extLst>
          </p:cNvPr>
          <p:cNvSpPr>
            <a:spLocks noGrp="1"/>
          </p:cNvSpPr>
          <p:nvPr>
            <p:ph type="sldNum" sz="quarter" idx="12"/>
          </p:nvPr>
        </p:nvSpPr>
        <p:spPr/>
        <p:txBody>
          <a:bodyPr/>
          <a:lstStyle/>
          <a:p>
            <a:fld id="{DC660FAD-630A-40BB-A0C3-01001DFE1636}" type="slidenum">
              <a:rPr lang="en-IN" smtClean="0"/>
              <a:t>13</a:t>
            </a:fld>
            <a:endParaRPr lang="en-IN" dirty="0"/>
          </a:p>
        </p:txBody>
      </p:sp>
      <p:graphicFrame>
        <p:nvGraphicFramePr>
          <p:cNvPr id="5" name="Table 4">
            <a:extLst>
              <a:ext uri="{FF2B5EF4-FFF2-40B4-BE49-F238E27FC236}">
                <a16:creationId xmlns:a16="http://schemas.microsoft.com/office/drawing/2014/main" id="{86FF48D0-E389-8CAB-8AEE-7117C0C4A2F9}"/>
              </a:ext>
            </a:extLst>
          </p:cNvPr>
          <p:cNvGraphicFramePr>
            <a:graphicFrameLocks noGrp="1"/>
          </p:cNvGraphicFramePr>
          <p:nvPr>
            <p:extLst>
              <p:ext uri="{D42A27DB-BD31-4B8C-83A1-F6EECF244321}">
                <p14:modId xmlns:p14="http://schemas.microsoft.com/office/powerpoint/2010/main" val="3091520732"/>
              </p:ext>
            </p:extLst>
          </p:nvPr>
        </p:nvGraphicFramePr>
        <p:xfrm>
          <a:off x="838200" y="2098855"/>
          <a:ext cx="3764280" cy="1828800"/>
        </p:xfrm>
        <a:graphic>
          <a:graphicData uri="http://schemas.openxmlformats.org/drawingml/2006/table">
            <a:tbl>
              <a:tblPr firstRow="1" bandRow="1">
                <a:tableStyleId>{5C22544A-7EE6-4342-B048-85BDC9FD1C3A}</a:tableStyleId>
              </a:tblPr>
              <a:tblGrid>
                <a:gridCol w="2413318">
                  <a:extLst>
                    <a:ext uri="{9D8B030D-6E8A-4147-A177-3AD203B41FA5}">
                      <a16:colId xmlns:a16="http://schemas.microsoft.com/office/drawing/2014/main" val="3162531400"/>
                    </a:ext>
                  </a:extLst>
                </a:gridCol>
                <a:gridCol w="1350962">
                  <a:extLst>
                    <a:ext uri="{9D8B030D-6E8A-4147-A177-3AD203B41FA5}">
                      <a16:colId xmlns:a16="http://schemas.microsoft.com/office/drawing/2014/main" val="1472140040"/>
                    </a:ext>
                  </a:extLst>
                </a:gridCol>
              </a:tblGrid>
              <a:tr h="344463">
                <a:tc>
                  <a:txBody>
                    <a:bodyPr/>
                    <a:lstStyle/>
                    <a:p>
                      <a:pPr algn="ctr"/>
                      <a:r>
                        <a:rPr lang="en-US" b="1" dirty="0">
                          <a:latin typeface="Arial" panose="020B0604020202020204" pitchFamily="34" charset="0"/>
                          <a:cs typeface="Arial" panose="020B0604020202020204" pitchFamily="34" charset="0"/>
                        </a:rPr>
                        <a:t>Parameter</a:t>
                      </a:r>
                      <a:endParaRPr lang="en-IN" b="1"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Value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4829647"/>
                  </a:ext>
                </a:extLst>
              </a:tr>
              <a:tr h="344463">
                <a:tc>
                  <a:txBody>
                    <a:bodyPr/>
                    <a:lstStyle/>
                    <a:p>
                      <a:r>
                        <a:rPr lang="en-US" dirty="0">
                          <a:latin typeface="Arial" panose="020B0604020202020204" pitchFamily="34" charset="0"/>
                          <a:cs typeface="Arial" panose="020B0604020202020204" pitchFamily="34" charset="0"/>
                        </a:rPr>
                        <a:t>Bandwidth </a:t>
                      </a:r>
                    </a:p>
                  </a:txBody>
                  <a:tcPr/>
                </a:tc>
                <a:tc>
                  <a:txBody>
                    <a:bodyPr/>
                    <a:lstStyle/>
                    <a:p>
                      <a:r>
                        <a:rPr lang="en-US" dirty="0">
                          <a:latin typeface="Arial" panose="020B0604020202020204" pitchFamily="34" charset="0"/>
                          <a:cs typeface="Arial" panose="020B0604020202020204" pitchFamily="34" charset="0"/>
                        </a:rPr>
                        <a:t>50 MHz</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1372713"/>
                  </a:ext>
                </a:extLst>
              </a:tr>
              <a:tr h="344463">
                <a:tc>
                  <a:txBody>
                    <a:bodyPr/>
                    <a:lstStyle/>
                    <a:p>
                      <a:r>
                        <a:rPr lang="en-US" dirty="0">
                          <a:latin typeface="Arial" panose="020B0604020202020204" pitchFamily="34" charset="0"/>
                          <a:cs typeface="Arial" panose="020B0604020202020204" pitchFamily="34" charset="0"/>
                        </a:rPr>
                        <a:t>Transmit Power</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40 dB</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82600992"/>
                  </a:ext>
                </a:extLst>
              </a:tr>
              <a:tr h="344463">
                <a:tc>
                  <a:txBody>
                    <a:bodyPr/>
                    <a:lstStyle/>
                    <a:p>
                      <a:r>
                        <a:rPr lang="en-US" dirty="0">
                          <a:latin typeface="Arial" panose="020B0604020202020204" pitchFamily="34" charset="0"/>
                          <a:cs typeface="Arial" panose="020B0604020202020204" pitchFamily="34" charset="0"/>
                        </a:rPr>
                        <a:t>Noise Power</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-96.38 dB</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02737964"/>
                  </a:ext>
                </a:extLst>
              </a:tr>
              <a:tr h="344463">
                <a:tc>
                  <a:txBody>
                    <a:bodyPr/>
                    <a:lstStyle/>
                    <a:p>
                      <a:r>
                        <a:rPr lang="en-US" dirty="0">
                          <a:latin typeface="Arial" panose="020B0604020202020204" pitchFamily="34" charset="0"/>
                          <a:cs typeface="Arial" panose="020B0604020202020204" pitchFamily="34" charset="0"/>
                        </a:rPr>
                        <a:t>Path-loss exponent</a:t>
                      </a:r>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1445986"/>
                  </a:ext>
                </a:extLst>
              </a:tr>
            </a:tbl>
          </a:graphicData>
        </a:graphic>
      </p:graphicFrame>
      <p:pic>
        <p:nvPicPr>
          <p:cNvPr id="9" name="Content Placeholder 4">
            <a:extLst>
              <a:ext uri="{FF2B5EF4-FFF2-40B4-BE49-F238E27FC236}">
                <a16:creationId xmlns:a16="http://schemas.microsoft.com/office/drawing/2014/main" id="{97CCCF81-B9AD-D16B-C256-D506BD606914}"/>
              </a:ext>
            </a:extLst>
          </p:cNvPr>
          <p:cNvPicPr>
            <a:picLocks noGrp="1" noChangeAspect="1"/>
          </p:cNvPicPr>
          <p:nvPr>
            <p:ph idx="1"/>
          </p:nvPr>
        </p:nvPicPr>
        <p:blipFill>
          <a:blip r:embed="rId3"/>
          <a:stretch>
            <a:fillRect/>
          </a:stretch>
        </p:blipFill>
        <p:spPr>
          <a:xfrm>
            <a:off x="6340739" y="2098855"/>
            <a:ext cx="4890134" cy="4126050"/>
          </a:xfrm>
        </p:spPr>
      </p:pic>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A88CFE1-1BDD-815C-E7F9-32FE8D326697}"/>
                  </a:ext>
                </a:extLst>
              </p:cNvPr>
              <p:cNvGraphicFramePr>
                <a:graphicFrameLocks noGrp="1"/>
              </p:cNvGraphicFramePr>
              <p:nvPr>
                <p:extLst>
                  <p:ext uri="{D42A27DB-BD31-4B8C-83A1-F6EECF244321}">
                    <p14:modId xmlns:p14="http://schemas.microsoft.com/office/powerpoint/2010/main" val="804299371"/>
                  </p:ext>
                </p:extLst>
              </p:nvPr>
            </p:nvGraphicFramePr>
            <p:xfrm>
              <a:off x="838200" y="4761865"/>
              <a:ext cx="3764280" cy="1463040"/>
            </p:xfrm>
            <a:graphic>
              <a:graphicData uri="http://schemas.openxmlformats.org/drawingml/2006/table">
                <a:tbl>
                  <a:tblPr firstRow="1" bandRow="1">
                    <a:tableStyleId>{5C22544A-7EE6-4342-B048-85BDC9FD1C3A}</a:tableStyleId>
                  </a:tblPr>
                  <a:tblGrid>
                    <a:gridCol w="2413318">
                      <a:extLst>
                        <a:ext uri="{9D8B030D-6E8A-4147-A177-3AD203B41FA5}">
                          <a16:colId xmlns:a16="http://schemas.microsoft.com/office/drawing/2014/main" val="3028918150"/>
                        </a:ext>
                      </a:extLst>
                    </a:gridCol>
                    <a:gridCol w="1350962">
                      <a:extLst>
                        <a:ext uri="{9D8B030D-6E8A-4147-A177-3AD203B41FA5}">
                          <a16:colId xmlns:a16="http://schemas.microsoft.com/office/drawing/2014/main" val="2219086879"/>
                        </a:ext>
                      </a:extLst>
                    </a:gridCol>
                  </a:tblGrid>
                  <a:tr h="344463">
                    <a:tc>
                      <a:txBody>
                        <a:bodyPr/>
                        <a:lstStyle/>
                        <a:p>
                          <a:r>
                            <a:rPr lang="en-IN" dirty="0">
                              <a:latin typeface="Arial" panose="020B0604020202020204" pitchFamily="34" charset="0"/>
                              <a:cs typeface="Arial" panose="020B0604020202020204" pitchFamily="34" charset="0"/>
                            </a:rPr>
                            <a:t>Hyper parameter</a:t>
                          </a:r>
                        </a:p>
                      </a:txBody>
                      <a:tcPr/>
                    </a:tc>
                    <a:tc>
                      <a:txBody>
                        <a:bodyPr/>
                        <a:lstStyle/>
                        <a:p>
                          <a:r>
                            <a:rPr lang="en-IN" dirty="0">
                              <a:latin typeface="Arial" panose="020B0604020202020204" pitchFamily="34" charset="0"/>
                              <a:cs typeface="Arial" panose="020B0604020202020204" pitchFamily="34" charset="0"/>
                            </a:rPr>
                            <a:t>Values</a:t>
                          </a:r>
                        </a:p>
                      </a:txBody>
                      <a:tcPr/>
                    </a:tc>
                    <a:extLst>
                      <a:ext uri="{0D108BD9-81ED-4DB2-BD59-A6C34878D82A}">
                        <a16:rowId xmlns:a16="http://schemas.microsoft.com/office/drawing/2014/main" val="2851136018"/>
                      </a:ext>
                    </a:extLst>
                  </a:tr>
                  <a:tr h="344463">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𝛾</m:t>
                                </m:r>
                              </m:oMath>
                            </m:oMathPara>
                          </a14:m>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0.9</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9114797"/>
                      </a:ext>
                    </a:extLst>
                  </a:tr>
                  <a:tr h="344463">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oMath>
                            </m:oMathPara>
                          </a14:m>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0.3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55144543"/>
                      </a:ext>
                    </a:extLst>
                  </a:tr>
                  <a:tr h="344463">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𝜖</m:t>
                                </m:r>
                              </m:oMath>
                            </m:oMathPara>
                          </a14:m>
                          <a:endParaRPr lang="en-IN"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0.25</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0659121"/>
                      </a:ext>
                    </a:extLst>
                  </a:tr>
                </a:tbl>
              </a:graphicData>
            </a:graphic>
          </p:graphicFrame>
        </mc:Choice>
        <mc:Fallback xmlns="">
          <p:graphicFrame>
            <p:nvGraphicFramePr>
              <p:cNvPr id="3" name="Table 2">
                <a:extLst>
                  <a:ext uri="{FF2B5EF4-FFF2-40B4-BE49-F238E27FC236}">
                    <a16:creationId xmlns:a16="http://schemas.microsoft.com/office/drawing/2014/main" id="{7A88CFE1-1BDD-815C-E7F9-32FE8D326697}"/>
                  </a:ext>
                </a:extLst>
              </p:cNvPr>
              <p:cNvGraphicFramePr>
                <a:graphicFrameLocks noGrp="1"/>
              </p:cNvGraphicFramePr>
              <p:nvPr>
                <p:extLst>
                  <p:ext uri="{D42A27DB-BD31-4B8C-83A1-F6EECF244321}">
                    <p14:modId xmlns:p14="http://schemas.microsoft.com/office/powerpoint/2010/main" val="804299371"/>
                  </p:ext>
                </p:extLst>
              </p:nvPr>
            </p:nvGraphicFramePr>
            <p:xfrm>
              <a:off x="838200" y="4761865"/>
              <a:ext cx="3764280" cy="1463040"/>
            </p:xfrm>
            <a:graphic>
              <a:graphicData uri="http://schemas.openxmlformats.org/drawingml/2006/table">
                <a:tbl>
                  <a:tblPr firstRow="1" bandRow="1">
                    <a:tableStyleId>{5C22544A-7EE6-4342-B048-85BDC9FD1C3A}</a:tableStyleId>
                  </a:tblPr>
                  <a:tblGrid>
                    <a:gridCol w="2413318">
                      <a:extLst>
                        <a:ext uri="{9D8B030D-6E8A-4147-A177-3AD203B41FA5}">
                          <a16:colId xmlns:a16="http://schemas.microsoft.com/office/drawing/2014/main" val="3028918150"/>
                        </a:ext>
                      </a:extLst>
                    </a:gridCol>
                    <a:gridCol w="1350962">
                      <a:extLst>
                        <a:ext uri="{9D8B030D-6E8A-4147-A177-3AD203B41FA5}">
                          <a16:colId xmlns:a16="http://schemas.microsoft.com/office/drawing/2014/main" val="2219086879"/>
                        </a:ext>
                      </a:extLst>
                    </a:gridCol>
                  </a:tblGrid>
                  <a:tr h="365760">
                    <a:tc>
                      <a:txBody>
                        <a:bodyPr/>
                        <a:lstStyle/>
                        <a:p>
                          <a:pPr/>
                          <a:r>
                            <a:rPr lang="en-IN" dirty="0">
                              <a:latin typeface="Arial" panose="020B0604020202020204" pitchFamily="34" charset="0"/>
                              <a:cs typeface="Arial" panose="020B0604020202020204" pitchFamily="34" charset="0"/>
                            </a:rPr>
                            <a:t>Hyper parameter</a:t>
                          </a:r>
                        </a:p>
                      </a:txBody>
                      <a:tcPr/>
                    </a:tc>
                    <a:tc>
                      <a:txBody>
                        <a:bodyPr/>
                        <a:lstStyle/>
                        <a:p>
                          <a:r>
                            <a:rPr lang="en-IN" dirty="0">
                              <a:latin typeface="Arial" panose="020B0604020202020204" pitchFamily="34" charset="0"/>
                              <a:cs typeface="Arial" panose="020B0604020202020204" pitchFamily="34" charset="0"/>
                            </a:rPr>
                            <a:t>Values</a:t>
                          </a:r>
                        </a:p>
                      </a:txBody>
                      <a:tcPr/>
                    </a:tc>
                    <a:extLst>
                      <a:ext uri="{0D108BD9-81ED-4DB2-BD59-A6C34878D82A}">
                        <a16:rowId xmlns:a16="http://schemas.microsoft.com/office/drawing/2014/main" val="2851136018"/>
                      </a:ext>
                    </a:extLst>
                  </a:tr>
                  <a:tr h="365760">
                    <a:tc>
                      <a:txBody>
                        <a:bodyPr/>
                        <a:lstStyle/>
                        <a:p>
                          <a:endParaRPr lang="en-US"/>
                        </a:p>
                      </a:txBody>
                      <a:tcPr>
                        <a:blipFill>
                          <a:blip r:embed="rId4"/>
                          <a:stretch>
                            <a:fillRect l="-253" t="-106557" r="-57323" b="-221311"/>
                          </a:stretch>
                        </a:blipFill>
                      </a:tcPr>
                    </a:tc>
                    <a:tc>
                      <a:txBody>
                        <a:bodyPr/>
                        <a:lstStyle/>
                        <a:p>
                          <a:r>
                            <a:rPr lang="en-US" dirty="0">
                              <a:latin typeface="Arial" panose="020B0604020202020204" pitchFamily="34" charset="0"/>
                              <a:cs typeface="Arial" panose="020B0604020202020204" pitchFamily="34" charset="0"/>
                            </a:rPr>
                            <a:t>0.9</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39114797"/>
                      </a:ext>
                    </a:extLst>
                  </a:tr>
                  <a:tr h="365760">
                    <a:tc>
                      <a:txBody>
                        <a:bodyPr/>
                        <a:lstStyle/>
                        <a:p>
                          <a:endParaRPr lang="en-US"/>
                        </a:p>
                      </a:txBody>
                      <a:tcPr>
                        <a:blipFill>
                          <a:blip r:embed="rId4"/>
                          <a:stretch>
                            <a:fillRect l="-253" t="-210000" r="-57323" b="-125000"/>
                          </a:stretch>
                        </a:blipFill>
                      </a:tcPr>
                    </a:tc>
                    <a:tc>
                      <a:txBody>
                        <a:bodyPr/>
                        <a:lstStyle/>
                        <a:p>
                          <a:r>
                            <a:rPr lang="en-US" dirty="0">
                              <a:latin typeface="Arial" panose="020B0604020202020204" pitchFamily="34" charset="0"/>
                              <a:cs typeface="Arial" panose="020B0604020202020204" pitchFamily="34" charset="0"/>
                            </a:rPr>
                            <a:t>0.3</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55144543"/>
                      </a:ext>
                    </a:extLst>
                  </a:tr>
                  <a:tr h="365760">
                    <a:tc>
                      <a:txBody>
                        <a:bodyPr/>
                        <a:lstStyle/>
                        <a:p>
                          <a:endParaRPr lang="en-US"/>
                        </a:p>
                      </a:txBody>
                      <a:tcPr>
                        <a:blipFill>
                          <a:blip r:embed="rId4"/>
                          <a:stretch>
                            <a:fillRect l="-253" t="-310000" r="-57323" b="-25000"/>
                          </a:stretch>
                        </a:blipFill>
                      </a:tcPr>
                    </a:tc>
                    <a:tc>
                      <a:txBody>
                        <a:bodyPr/>
                        <a:lstStyle/>
                        <a:p>
                          <a:r>
                            <a:rPr lang="en-US" dirty="0">
                              <a:latin typeface="Arial" panose="020B0604020202020204" pitchFamily="34" charset="0"/>
                              <a:cs typeface="Arial" panose="020B0604020202020204" pitchFamily="34" charset="0"/>
                            </a:rPr>
                            <a:t>0.25</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60659121"/>
                      </a:ext>
                    </a:extLst>
                  </a:tr>
                </a:tbl>
              </a:graphicData>
            </a:graphic>
          </p:graphicFrame>
        </mc:Fallback>
      </mc:AlternateContent>
    </p:spTree>
    <p:extLst>
      <p:ext uri="{BB962C8B-B14F-4D97-AF65-F5344CB8AC3E}">
        <p14:creationId xmlns:p14="http://schemas.microsoft.com/office/powerpoint/2010/main" val="400468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8442-3E5B-7003-D721-C226C10551E3}"/>
              </a:ext>
            </a:extLst>
          </p:cNvPr>
          <p:cNvSpPr>
            <a:spLocks noGrp="1"/>
          </p:cNvSpPr>
          <p:nvPr>
            <p:ph type="title"/>
          </p:nvPr>
        </p:nvSpPr>
        <p:spPr>
          <a:xfrm>
            <a:off x="838200" y="365125"/>
            <a:ext cx="11353800" cy="1325563"/>
          </a:xfrm>
        </p:spPr>
        <p:txBody>
          <a:bodyPr/>
          <a:lstStyle/>
          <a:p>
            <a:r>
              <a:rPr lang="en-US" dirty="0"/>
              <a:t>Performance Evaluation: UE Throughputs</a:t>
            </a:r>
            <a:endParaRPr lang="en-IN" dirty="0"/>
          </a:p>
        </p:txBody>
      </p:sp>
      <p:pic>
        <p:nvPicPr>
          <p:cNvPr id="22" name="Picture 21" descr="A graph with blue lines&#10;&#10;Description automatically generated">
            <a:extLst>
              <a:ext uri="{FF2B5EF4-FFF2-40B4-BE49-F238E27FC236}">
                <a16:creationId xmlns:a16="http://schemas.microsoft.com/office/drawing/2014/main" id="{C0697466-508F-99A2-62D4-41E4FA8291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07" y="2201004"/>
            <a:ext cx="3097161" cy="1858297"/>
          </a:xfrm>
          <a:prstGeom prst="rect">
            <a:avLst/>
          </a:prstGeom>
        </p:spPr>
      </p:pic>
      <p:pic>
        <p:nvPicPr>
          <p:cNvPr id="24" name="Picture 23" descr="A graph with blue lines&#10;&#10;Description automatically generated">
            <a:extLst>
              <a:ext uri="{FF2B5EF4-FFF2-40B4-BE49-F238E27FC236}">
                <a16:creationId xmlns:a16="http://schemas.microsoft.com/office/drawing/2014/main" id="{EF3095D5-7EB1-F987-A4EE-1C84EEB81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419" y="2201004"/>
            <a:ext cx="3097162" cy="1858298"/>
          </a:xfrm>
          <a:prstGeom prst="rect">
            <a:avLst/>
          </a:prstGeom>
        </p:spPr>
      </p:pic>
      <p:pic>
        <p:nvPicPr>
          <p:cNvPr id="26" name="Picture 25" descr="A graph with blue lines&#10;&#10;Description automatically generated">
            <a:extLst>
              <a:ext uri="{FF2B5EF4-FFF2-40B4-BE49-F238E27FC236}">
                <a16:creationId xmlns:a16="http://schemas.microsoft.com/office/drawing/2014/main" id="{FA0DAA45-6898-BCCC-3790-44E295707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6632" y="2201004"/>
            <a:ext cx="3097161" cy="1858297"/>
          </a:xfrm>
          <a:prstGeom prst="rect">
            <a:avLst/>
          </a:prstGeom>
        </p:spPr>
      </p:pic>
      <p:pic>
        <p:nvPicPr>
          <p:cNvPr id="28" name="Picture 27" descr="A graph of blue lines&#10;&#10;Description automatically generated">
            <a:extLst>
              <a:ext uri="{FF2B5EF4-FFF2-40B4-BE49-F238E27FC236}">
                <a16:creationId xmlns:a16="http://schemas.microsoft.com/office/drawing/2014/main" id="{4AFD72B0-3CA5-2446-B52E-B1EDBBA1A4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207" y="4999703"/>
            <a:ext cx="3097161" cy="1858297"/>
          </a:xfrm>
          <a:prstGeom prst="rect">
            <a:avLst/>
          </a:prstGeom>
        </p:spPr>
      </p:pic>
      <p:pic>
        <p:nvPicPr>
          <p:cNvPr id="30" name="Picture 29" descr="A graph with blue lines&#10;&#10;Description automatically generated">
            <a:extLst>
              <a:ext uri="{FF2B5EF4-FFF2-40B4-BE49-F238E27FC236}">
                <a16:creationId xmlns:a16="http://schemas.microsoft.com/office/drawing/2014/main" id="{DFBE1144-156B-F95B-62EB-BB4C95A62A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7420" y="4999703"/>
            <a:ext cx="3097161" cy="1858297"/>
          </a:xfrm>
          <a:prstGeom prst="rect">
            <a:avLst/>
          </a:prstGeom>
        </p:spPr>
      </p:pic>
      <p:pic>
        <p:nvPicPr>
          <p:cNvPr id="32" name="Picture 31" descr="A graph of blue lines&#10;&#10;Description automatically generated">
            <a:extLst>
              <a:ext uri="{FF2B5EF4-FFF2-40B4-BE49-F238E27FC236}">
                <a16:creationId xmlns:a16="http://schemas.microsoft.com/office/drawing/2014/main" id="{974F8391-BC16-0BD0-2124-A3D7B48332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6629" y="4999703"/>
            <a:ext cx="3097161" cy="1858297"/>
          </a:xfrm>
          <a:prstGeom prst="rect">
            <a:avLst/>
          </a:prstGeom>
        </p:spPr>
      </p:pic>
      <p:sp>
        <p:nvSpPr>
          <p:cNvPr id="3" name="TextBox 2">
            <a:extLst>
              <a:ext uri="{FF2B5EF4-FFF2-40B4-BE49-F238E27FC236}">
                <a16:creationId xmlns:a16="http://schemas.microsoft.com/office/drawing/2014/main" id="{6DE3F937-C7F0-61FD-790C-240E3E934653}"/>
              </a:ext>
            </a:extLst>
          </p:cNvPr>
          <p:cNvSpPr txBox="1"/>
          <p:nvPr/>
        </p:nvSpPr>
        <p:spPr>
          <a:xfrm>
            <a:off x="1017639" y="1690688"/>
            <a:ext cx="1784555" cy="369332"/>
          </a:xfrm>
          <a:prstGeom prst="rect">
            <a:avLst/>
          </a:prstGeom>
          <a:noFill/>
        </p:spPr>
        <p:txBody>
          <a:bodyPr wrap="square" rtlCol="0">
            <a:spAutoFit/>
          </a:bodyPr>
          <a:lstStyle/>
          <a:p>
            <a:pPr algn="ctr"/>
            <a:r>
              <a:rPr lang="en-US" b="1" dirty="0"/>
              <a:t>UE1</a:t>
            </a:r>
            <a:endParaRPr lang="en-IN" b="1" dirty="0"/>
          </a:p>
        </p:txBody>
      </p:sp>
      <p:sp>
        <p:nvSpPr>
          <p:cNvPr id="4" name="TextBox 3">
            <a:extLst>
              <a:ext uri="{FF2B5EF4-FFF2-40B4-BE49-F238E27FC236}">
                <a16:creationId xmlns:a16="http://schemas.microsoft.com/office/drawing/2014/main" id="{BF0760D2-A95D-8104-9333-1FAF1ECA3187}"/>
              </a:ext>
            </a:extLst>
          </p:cNvPr>
          <p:cNvSpPr txBox="1"/>
          <p:nvPr/>
        </p:nvSpPr>
        <p:spPr>
          <a:xfrm>
            <a:off x="5203722" y="1690688"/>
            <a:ext cx="1784555" cy="369332"/>
          </a:xfrm>
          <a:prstGeom prst="rect">
            <a:avLst/>
          </a:prstGeom>
          <a:noFill/>
        </p:spPr>
        <p:txBody>
          <a:bodyPr wrap="square" rtlCol="0">
            <a:spAutoFit/>
          </a:bodyPr>
          <a:lstStyle/>
          <a:p>
            <a:pPr algn="ctr"/>
            <a:r>
              <a:rPr lang="en-US" b="1" dirty="0"/>
              <a:t>UE2</a:t>
            </a:r>
            <a:endParaRPr lang="en-IN" b="1" dirty="0"/>
          </a:p>
        </p:txBody>
      </p:sp>
      <p:sp>
        <p:nvSpPr>
          <p:cNvPr id="5" name="TextBox 4">
            <a:extLst>
              <a:ext uri="{FF2B5EF4-FFF2-40B4-BE49-F238E27FC236}">
                <a16:creationId xmlns:a16="http://schemas.microsoft.com/office/drawing/2014/main" id="{BAECE794-4B4A-3D3A-56EA-4A50DEA9A86A}"/>
              </a:ext>
            </a:extLst>
          </p:cNvPr>
          <p:cNvSpPr txBox="1"/>
          <p:nvPr/>
        </p:nvSpPr>
        <p:spPr>
          <a:xfrm>
            <a:off x="9441425" y="1690688"/>
            <a:ext cx="1784555" cy="369332"/>
          </a:xfrm>
          <a:prstGeom prst="rect">
            <a:avLst/>
          </a:prstGeom>
          <a:noFill/>
        </p:spPr>
        <p:txBody>
          <a:bodyPr wrap="square" rtlCol="0">
            <a:spAutoFit/>
          </a:bodyPr>
          <a:lstStyle/>
          <a:p>
            <a:pPr algn="ctr"/>
            <a:r>
              <a:rPr lang="en-US" b="1" dirty="0"/>
              <a:t>UE3</a:t>
            </a:r>
            <a:endParaRPr lang="en-IN" b="1" dirty="0"/>
          </a:p>
        </p:txBody>
      </p:sp>
      <p:sp>
        <p:nvSpPr>
          <p:cNvPr id="6" name="TextBox 5">
            <a:extLst>
              <a:ext uri="{FF2B5EF4-FFF2-40B4-BE49-F238E27FC236}">
                <a16:creationId xmlns:a16="http://schemas.microsoft.com/office/drawing/2014/main" id="{77837B6E-BC2E-4E8C-CC3F-019DA3CB5F0D}"/>
              </a:ext>
            </a:extLst>
          </p:cNvPr>
          <p:cNvSpPr txBox="1"/>
          <p:nvPr/>
        </p:nvSpPr>
        <p:spPr>
          <a:xfrm>
            <a:off x="1054509" y="4630371"/>
            <a:ext cx="1784555" cy="369332"/>
          </a:xfrm>
          <a:prstGeom prst="rect">
            <a:avLst/>
          </a:prstGeom>
          <a:noFill/>
        </p:spPr>
        <p:txBody>
          <a:bodyPr wrap="square" rtlCol="0">
            <a:spAutoFit/>
          </a:bodyPr>
          <a:lstStyle/>
          <a:p>
            <a:pPr algn="ctr"/>
            <a:r>
              <a:rPr lang="en-US" b="1" dirty="0"/>
              <a:t>UE4</a:t>
            </a:r>
            <a:endParaRPr lang="en-IN" b="1" dirty="0"/>
          </a:p>
        </p:txBody>
      </p:sp>
      <p:sp>
        <p:nvSpPr>
          <p:cNvPr id="7" name="TextBox 6">
            <a:extLst>
              <a:ext uri="{FF2B5EF4-FFF2-40B4-BE49-F238E27FC236}">
                <a16:creationId xmlns:a16="http://schemas.microsoft.com/office/drawing/2014/main" id="{C99CF6FA-632A-05E1-1B20-96CF694B76E0}"/>
              </a:ext>
            </a:extLst>
          </p:cNvPr>
          <p:cNvSpPr txBox="1"/>
          <p:nvPr/>
        </p:nvSpPr>
        <p:spPr>
          <a:xfrm>
            <a:off x="5203721" y="4630371"/>
            <a:ext cx="1784555" cy="369332"/>
          </a:xfrm>
          <a:prstGeom prst="rect">
            <a:avLst/>
          </a:prstGeom>
          <a:noFill/>
        </p:spPr>
        <p:txBody>
          <a:bodyPr wrap="square" rtlCol="0">
            <a:spAutoFit/>
          </a:bodyPr>
          <a:lstStyle/>
          <a:p>
            <a:pPr algn="ctr"/>
            <a:r>
              <a:rPr lang="en-US" b="1" dirty="0"/>
              <a:t>UE5</a:t>
            </a:r>
            <a:endParaRPr lang="en-IN" b="1" dirty="0"/>
          </a:p>
        </p:txBody>
      </p:sp>
      <p:sp>
        <p:nvSpPr>
          <p:cNvPr id="8" name="TextBox 7">
            <a:extLst>
              <a:ext uri="{FF2B5EF4-FFF2-40B4-BE49-F238E27FC236}">
                <a16:creationId xmlns:a16="http://schemas.microsoft.com/office/drawing/2014/main" id="{130D9B60-13A2-E1C4-F18F-C30EE81129EA}"/>
              </a:ext>
            </a:extLst>
          </p:cNvPr>
          <p:cNvSpPr txBox="1"/>
          <p:nvPr/>
        </p:nvSpPr>
        <p:spPr>
          <a:xfrm>
            <a:off x="9441425" y="4630371"/>
            <a:ext cx="1784555" cy="369332"/>
          </a:xfrm>
          <a:prstGeom prst="rect">
            <a:avLst/>
          </a:prstGeom>
          <a:noFill/>
        </p:spPr>
        <p:txBody>
          <a:bodyPr wrap="square" rtlCol="0">
            <a:spAutoFit/>
          </a:bodyPr>
          <a:lstStyle/>
          <a:p>
            <a:pPr algn="ctr"/>
            <a:r>
              <a:rPr lang="en-US" b="1" dirty="0"/>
              <a:t>UE6</a:t>
            </a:r>
            <a:endParaRPr lang="en-IN" b="1" dirty="0"/>
          </a:p>
        </p:txBody>
      </p:sp>
    </p:spTree>
    <p:extLst>
      <p:ext uri="{BB962C8B-B14F-4D97-AF65-F5344CB8AC3E}">
        <p14:creationId xmlns:p14="http://schemas.microsoft.com/office/powerpoint/2010/main" val="27198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8442-3E5B-7003-D721-C226C10551E3}"/>
              </a:ext>
            </a:extLst>
          </p:cNvPr>
          <p:cNvSpPr>
            <a:spLocks noGrp="1"/>
          </p:cNvSpPr>
          <p:nvPr>
            <p:ph type="title"/>
          </p:nvPr>
        </p:nvSpPr>
        <p:spPr/>
        <p:txBody>
          <a:bodyPr/>
          <a:lstStyle/>
          <a:p>
            <a:r>
              <a:rPr lang="en-US" dirty="0"/>
              <a:t>Results</a:t>
            </a:r>
            <a:endParaRPr lang="en-IN" dirty="0"/>
          </a:p>
        </p:txBody>
      </p:sp>
      <p:sp>
        <p:nvSpPr>
          <p:cNvPr id="5" name="Slide Number Placeholder 4">
            <a:extLst>
              <a:ext uri="{FF2B5EF4-FFF2-40B4-BE49-F238E27FC236}">
                <a16:creationId xmlns:a16="http://schemas.microsoft.com/office/drawing/2014/main" id="{011A53BD-F07D-4CF2-04A7-59EFB2A74EAD}"/>
              </a:ext>
            </a:extLst>
          </p:cNvPr>
          <p:cNvSpPr>
            <a:spLocks noGrp="1"/>
          </p:cNvSpPr>
          <p:nvPr>
            <p:ph type="sldNum" sz="quarter" idx="12"/>
          </p:nvPr>
        </p:nvSpPr>
        <p:spPr/>
        <p:txBody>
          <a:bodyPr/>
          <a:lstStyle/>
          <a:p>
            <a:fld id="{DC660FAD-630A-40BB-A0C3-01001DFE1636}" type="slidenum">
              <a:rPr lang="en-IN" smtClean="0"/>
              <a:t>15</a:t>
            </a:fld>
            <a:endParaRPr lang="en-IN" dirty="0"/>
          </a:p>
        </p:txBody>
      </p:sp>
      <p:pic>
        <p:nvPicPr>
          <p:cNvPr id="4" name="Picture 3" descr="A graph of a chart&#10;&#10;Description automatically generated with medium confidence">
            <a:extLst>
              <a:ext uri="{FF2B5EF4-FFF2-40B4-BE49-F238E27FC236}">
                <a16:creationId xmlns:a16="http://schemas.microsoft.com/office/drawing/2014/main" id="{24502BB4-FB93-51A7-0A82-2874EB1C5F1D}"/>
              </a:ext>
            </a:extLst>
          </p:cNvPr>
          <p:cNvPicPr>
            <a:picLocks noChangeAspect="1"/>
          </p:cNvPicPr>
          <p:nvPr/>
        </p:nvPicPr>
        <p:blipFill rotWithShape="1">
          <a:blip r:embed="rId3">
            <a:extLst>
              <a:ext uri="{28A0092B-C50C-407E-A947-70E740481C1C}">
                <a14:useLocalDpi xmlns:a14="http://schemas.microsoft.com/office/drawing/2010/main" val="0"/>
              </a:ext>
            </a:extLst>
          </a:blip>
          <a:srcRect l="1951" r="7934"/>
          <a:stretch/>
        </p:blipFill>
        <p:spPr>
          <a:xfrm>
            <a:off x="6716027" y="1565223"/>
            <a:ext cx="5186413" cy="4316465"/>
          </a:xfrm>
          <a:prstGeom prst="rect">
            <a:avLst/>
          </a:prstGeom>
        </p:spPr>
      </p:pic>
      <p:pic>
        <p:nvPicPr>
          <p:cNvPr id="8" name="Picture 7">
            <a:extLst>
              <a:ext uri="{FF2B5EF4-FFF2-40B4-BE49-F238E27FC236}">
                <a16:creationId xmlns:a16="http://schemas.microsoft.com/office/drawing/2014/main" id="{3EA71AB4-45D2-9E40-5BD6-8A6298FE4611}"/>
              </a:ext>
            </a:extLst>
          </p:cNvPr>
          <p:cNvPicPr>
            <a:picLocks noChangeAspect="1"/>
          </p:cNvPicPr>
          <p:nvPr/>
        </p:nvPicPr>
        <p:blipFill rotWithShape="1">
          <a:blip r:embed="rId4"/>
          <a:srcRect l="4419" r="8829"/>
          <a:stretch/>
        </p:blipFill>
        <p:spPr>
          <a:xfrm>
            <a:off x="163962" y="1565223"/>
            <a:ext cx="6241049" cy="4316465"/>
          </a:xfrm>
          <a:prstGeom prst="rect">
            <a:avLst/>
          </a:prstGeom>
        </p:spPr>
      </p:pic>
      <p:sp>
        <p:nvSpPr>
          <p:cNvPr id="3" name="TextBox 2">
            <a:extLst>
              <a:ext uri="{FF2B5EF4-FFF2-40B4-BE49-F238E27FC236}">
                <a16:creationId xmlns:a16="http://schemas.microsoft.com/office/drawing/2014/main" id="{524ADA7D-38D0-C9EE-BCD7-816FC6545BCE}"/>
              </a:ext>
            </a:extLst>
          </p:cNvPr>
          <p:cNvSpPr txBox="1"/>
          <p:nvPr/>
        </p:nvSpPr>
        <p:spPr>
          <a:xfrm>
            <a:off x="838200" y="6120581"/>
            <a:ext cx="5459361" cy="369332"/>
          </a:xfrm>
          <a:prstGeom prst="rect">
            <a:avLst/>
          </a:prstGeom>
          <a:solidFill>
            <a:schemeClr val="bg1"/>
          </a:solidFill>
        </p:spPr>
        <p:txBody>
          <a:bodyPr wrap="square" rtlCol="0">
            <a:spAutoFit/>
          </a:bodyPr>
          <a:lstStyle/>
          <a:p>
            <a:pPr algn="ctr"/>
            <a:r>
              <a:rPr lang="en-US" b="1" dirty="0"/>
              <a:t>GNB powers against iterations for optimal policy</a:t>
            </a:r>
            <a:endParaRPr lang="en-IN" b="1" dirty="0"/>
          </a:p>
        </p:txBody>
      </p:sp>
      <p:sp>
        <p:nvSpPr>
          <p:cNvPr id="6" name="TextBox 5">
            <a:extLst>
              <a:ext uri="{FF2B5EF4-FFF2-40B4-BE49-F238E27FC236}">
                <a16:creationId xmlns:a16="http://schemas.microsoft.com/office/drawing/2014/main" id="{4E0738B5-1C51-C145-7EC9-A1179B9F1F54}"/>
              </a:ext>
            </a:extLst>
          </p:cNvPr>
          <p:cNvSpPr txBox="1"/>
          <p:nvPr/>
        </p:nvSpPr>
        <p:spPr>
          <a:xfrm>
            <a:off x="7210487" y="6120581"/>
            <a:ext cx="4691953" cy="369332"/>
          </a:xfrm>
          <a:prstGeom prst="rect">
            <a:avLst/>
          </a:prstGeom>
          <a:solidFill>
            <a:schemeClr val="bg1"/>
          </a:solidFill>
        </p:spPr>
        <p:txBody>
          <a:bodyPr wrap="square" rtlCol="0">
            <a:spAutoFit/>
          </a:bodyPr>
          <a:lstStyle/>
          <a:p>
            <a:pPr algn="ctr"/>
            <a:r>
              <a:rPr lang="en-US" b="1" dirty="0"/>
              <a:t>Plot of average rewards for each episode</a:t>
            </a:r>
            <a:endParaRPr lang="en-IN" b="1" dirty="0"/>
          </a:p>
        </p:txBody>
      </p:sp>
    </p:spTree>
    <p:extLst>
      <p:ext uri="{BB962C8B-B14F-4D97-AF65-F5344CB8AC3E}">
        <p14:creationId xmlns:p14="http://schemas.microsoft.com/office/powerpoint/2010/main" val="3651138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B0C-8DC4-576A-6A7B-F174BC565DA5}"/>
              </a:ext>
            </a:extLst>
          </p:cNvPr>
          <p:cNvSpPr>
            <a:spLocks noGrp="1"/>
          </p:cNvSpPr>
          <p:nvPr>
            <p:ph type="title"/>
          </p:nvPr>
        </p:nvSpPr>
        <p:spPr>
          <a:xfrm>
            <a:off x="838199" y="365125"/>
            <a:ext cx="11234196" cy="1325563"/>
          </a:xfrm>
        </p:spPr>
        <p:txBody>
          <a:bodyPr/>
          <a:lstStyle/>
          <a:p>
            <a:r>
              <a:rPr lang="en-US" dirty="0">
                <a:latin typeface="Arial" panose="020B0604020202020204" pitchFamily="34" charset="0"/>
                <a:cs typeface="Arial" panose="020B0604020202020204" pitchFamily="34" charset="0"/>
              </a:rPr>
              <a:t>How to run the RL simulation ?</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1C00BCA-9950-60D2-8B53-1B71A6B94D9C}"/>
              </a:ext>
            </a:extLst>
          </p:cNvPr>
          <p:cNvSpPr>
            <a:spLocks noGrp="1"/>
          </p:cNvSpPr>
          <p:nvPr>
            <p:ph idx="1"/>
          </p:nvPr>
        </p:nvSpPr>
        <p:spPr>
          <a:xfrm>
            <a:off x="668819" y="1690688"/>
            <a:ext cx="11234196" cy="3167831"/>
          </a:xfrm>
        </p:spPr>
        <p:txBody>
          <a:bodyPr>
            <a:noAutofit/>
          </a:bodyPr>
          <a:lstStyle/>
          <a:p>
            <a:r>
              <a:rPr lang="en-US" sz="1600" dirty="0">
                <a:latin typeface="Arial" panose="020B0604020202020204" pitchFamily="34" charset="0"/>
                <a:cs typeface="Arial" panose="020B0604020202020204" pitchFamily="34" charset="0"/>
              </a:rPr>
              <a:t>Download the project from Github link provided in slide 1.</a:t>
            </a:r>
          </a:p>
          <a:p>
            <a:r>
              <a:rPr lang="en-US" sz="1600" dirty="0">
                <a:latin typeface="Arial" panose="020B0604020202020204" pitchFamily="34" charset="0"/>
                <a:cs typeface="Arial" panose="020B0604020202020204" pitchFamily="34" charset="0"/>
              </a:rPr>
              <a:t>Follow the instructions provided in the following link to setup the project in NetSim</a:t>
            </a:r>
          </a:p>
          <a:p>
            <a:pPr lvl="1"/>
            <a:r>
              <a:rPr lang="en-US" sz="16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https://support.tetcos.com/support/solutions/articles/14000128666-downloading-and-setting-up-netsim-file-exchange-projects</a:t>
            </a:r>
            <a:endParaRPr lang="en-US" sz="1600" dirty="0"/>
          </a:p>
          <a:p>
            <a:r>
              <a:rPr lang="en-US" sz="1600" dirty="0">
                <a:latin typeface="Arial" panose="020B0604020202020204" pitchFamily="34" charset="0"/>
                <a:cs typeface="Arial" panose="020B0604020202020204" pitchFamily="34" charset="0"/>
              </a:rPr>
              <a:t>For the RL simulation, we first need to run NetSim usin</a:t>
            </a:r>
            <a:r>
              <a:rPr lang="en-US" sz="1600" dirty="0"/>
              <a:t>g the command line interface(CLI)</a:t>
            </a:r>
            <a:endParaRPr lang="en-US" sz="1600" dirty="0">
              <a:latin typeface="Arial" panose="020B0604020202020204" pitchFamily="34" charset="0"/>
              <a:cs typeface="Arial" panose="020B0604020202020204" pitchFamily="34" charset="0"/>
            </a:endParaRPr>
          </a:p>
          <a:p>
            <a:r>
              <a:rPr lang="en-US" sz="1600" dirty="0"/>
              <a:t>Open the Run menu with Windows Key + R, then type "cmd." Press "Enter" to open Command Prompt</a:t>
            </a:r>
          </a:p>
          <a:p>
            <a:r>
              <a:rPr lang="en-US" sz="1600" dirty="0"/>
              <a:t>Note the application path. Application path is the current workspace location of the NetSim that you want to run. The default application path will be something like </a:t>
            </a:r>
            <a:r>
              <a:rPr lang="en-US" sz="1600" i="1" dirty="0"/>
              <a:t>"</a:t>
            </a:r>
            <a:r>
              <a:rPr lang="en-US" sz="1600" b="1" i="1" dirty="0"/>
              <a:t>C:\Users\PC\Documents\NetSim\Workspaces\\&lt;Your default workspace&gt;\bin_x64</a:t>
            </a:r>
            <a:r>
              <a:rPr lang="en-US" sz="1600" dirty="0"/>
              <a:t>" for 64-bit.</a:t>
            </a:r>
          </a:p>
          <a:p>
            <a:r>
              <a:rPr lang="en-US" sz="1600" dirty="0"/>
              <a:t>Change the directory to the application path using the following command, below is an example command</a:t>
            </a:r>
          </a:p>
          <a:p>
            <a:pPr marL="0" indent="0">
              <a:buFont typeface="Arial" panose="020B0604020202020204" pitchFamily="34" charset="0"/>
              <a:buNone/>
            </a:pPr>
            <a:r>
              <a:rPr lang="en-US" sz="1600" b="1" dirty="0"/>
              <a:t>&gt;cd \&lt;app path&gt; </a:t>
            </a:r>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b="1" dirty="0"/>
          </a:p>
          <a:p>
            <a:pPr marL="0" indent="0">
              <a:buFont typeface="Arial" panose="020B0604020202020204" pitchFamily="34" charset="0"/>
              <a:buNone/>
            </a:pPr>
            <a:endParaRPr lang="en-US" sz="1600" b="1" dirty="0"/>
          </a:p>
          <a:p>
            <a:endParaRPr lang="en-US" sz="1600" dirty="0"/>
          </a:p>
        </p:txBody>
      </p:sp>
      <p:sp>
        <p:nvSpPr>
          <p:cNvPr id="4" name="Slide Number Placeholder 3">
            <a:extLst>
              <a:ext uri="{FF2B5EF4-FFF2-40B4-BE49-F238E27FC236}">
                <a16:creationId xmlns:a16="http://schemas.microsoft.com/office/drawing/2014/main" id="{5638A607-0DE3-5333-FD49-89EF1AE30BE6}"/>
              </a:ext>
            </a:extLst>
          </p:cNvPr>
          <p:cNvSpPr>
            <a:spLocks noGrp="1"/>
          </p:cNvSpPr>
          <p:nvPr>
            <p:ph type="sldNum" sz="quarter" idx="12"/>
          </p:nvPr>
        </p:nvSpPr>
        <p:spPr/>
        <p:txBody>
          <a:bodyPr/>
          <a:lstStyle/>
          <a:p>
            <a:r>
              <a:rPr lang="en-US" dirty="0"/>
              <a:t>2</a:t>
            </a:r>
            <a:endParaRPr lang="en-IN" dirty="0"/>
          </a:p>
        </p:txBody>
      </p:sp>
      <p:pic>
        <p:nvPicPr>
          <p:cNvPr id="9" name="Picture 8">
            <a:extLst>
              <a:ext uri="{FF2B5EF4-FFF2-40B4-BE49-F238E27FC236}">
                <a16:creationId xmlns:a16="http://schemas.microsoft.com/office/drawing/2014/main" id="{EB8766E4-C564-206C-B697-9B4FEC16CA14}"/>
              </a:ext>
            </a:extLst>
          </p:cNvPr>
          <p:cNvPicPr>
            <a:picLocks noChangeAspect="1"/>
          </p:cNvPicPr>
          <p:nvPr/>
        </p:nvPicPr>
        <p:blipFill>
          <a:blip r:embed="rId4"/>
          <a:stretch>
            <a:fillRect/>
          </a:stretch>
        </p:blipFill>
        <p:spPr>
          <a:xfrm>
            <a:off x="2761235" y="5181320"/>
            <a:ext cx="6669530" cy="1002762"/>
          </a:xfrm>
          <a:prstGeom prst="rect">
            <a:avLst/>
          </a:prstGeom>
        </p:spPr>
      </p:pic>
    </p:spTree>
    <p:extLst>
      <p:ext uri="{BB962C8B-B14F-4D97-AF65-F5344CB8AC3E}">
        <p14:creationId xmlns:p14="http://schemas.microsoft.com/office/powerpoint/2010/main" val="6652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AF26F2-D969-ECFA-B374-44F7C7AAA906}"/>
              </a:ext>
            </a:extLst>
          </p:cNvPr>
          <p:cNvSpPr>
            <a:spLocks noGrp="1"/>
          </p:cNvSpPr>
          <p:nvPr>
            <p:ph type="sldNum" sz="quarter" idx="12"/>
          </p:nvPr>
        </p:nvSpPr>
        <p:spPr/>
        <p:txBody>
          <a:bodyPr/>
          <a:lstStyle/>
          <a:p>
            <a:fld id="{DC660FAD-630A-40BB-A0C3-01001DFE1636}" type="slidenum">
              <a:rPr lang="en-IN" smtClean="0"/>
              <a:t>3</a:t>
            </a:fld>
            <a:endParaRPr lang="en-IN" dirty="0"/>
          </a:p>
        </p:txBody>
      </p:sp>
      <p:sp>
        <p:nvSpPr>
          <p:cNvPr id="6" name="Content Placeholder 2">
            <a:extLst>
              <a:ext uri="{FF2B5EF4-FFF2-40B4-BE49-F238E27FC236}">
                <a16:creationId xmlns:a16="http://schemas.microsoft.com/office/drawing/2014/main" id="{C50A89B8-9A02-926E-6F88-94A91CD67D1B}"/>
              </a:ext>
            </a:extLst>
          </p:cNvPr>
          <p:cNvSpPr txBox="1">
            <a:spLocks/>
          </p:cNvSpPr>
          <p:nvPr/>
        </p:nvSpPr>
        <p:spPr>
          <a:xfrm>
            <a:off x="732825" y="1690688"/>
            <a:ext cx="11444943" cy="43176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Type the following in the command prompt</a:t>
            </a:r>
          </a:p>
          <a:p>
            <a:pPr marL="0" indent="0">
              <a:buFont typeface="Arial" panose="020B0604020202020204" pitchFamily="34" charset="0"/>
              <a:buNone/>
            </a:pPr>
            <a:r>
              <a:rPr lang="en-US" sz="1600" b="1" dirty="0"/>
              <a:t>FOR /L %</a:t>
            </a:r>
            <a:r>
              <a:rPr lang="en-US" sz="1600" b="1" dirty="0" err="1"/>
              <a:t>i</a:t>
            </a:r>
            <a:r>
              <a:rPr lang="en-US" sz="1600" b="1" dirty="0"/>
              <a:t> IN (1,1,&lt;NUM_EPISODES&gt;) DO NetSimCore.exe\&lt;space&gt;-iopath\&lt;space&gt;\&lt;io path&gt;\                          &lt;space&gt;-license\&lt;space&gt;5053@\&lt;Server IP Address&gt;</a:t>
            </a:r>
          </a:p>
          <a:p>
            <a:pPr lvl="1"/>
            <a:r>
              <a:rPr lang="en-US" sz="1600" b="1" dirty="0"/>
              <a:t>\&lt;iopath&gt; </a:t>
            </a:r>
            <a:r>
              <a:rPr lang="en-US" sz="1600" dirty="0"/>
              <a:t>is the path to the current scenario which needs to be run, which in this case is “RL_based_Power_Control_Sample”</a:t>
            </a:r>
          </a:p>
          <a:p>
            <a:pPr lvl="1"/>
            <a:r>
              <a:rPr lang="en-US" sz="1600" b="1" dirty="0"/>
              <a:t>\&lt;Server IP Address&gt; </a:t>
            </a:r>
            <a:r>
              <a:rPr lang="en-US" sz="1600" dirty="0"/>
              <a:t>is the IP address of the system where NetSim license server is running.</a:t>
            </a:r>
            <a:endParaRPr lang="en-US" sz="1600" b="1" dirty="0"/>
          </a:p>
          <a:p>
            <a:pPr lvl="1"/>
            <a:r>
              <a:rPr lang="en-US" sz="1600" b="1" dirty="0"/>
              <a:t>&lt;NUM_EPISODES&gt; </a:t>
            </a:r>
            <a:r>
              <a:rPr lang="en-US" sz="1600" dirty="0"/>
              <a:t>is the number of episodes the simulation will run for; default value is 500, below is an example command</a:t>
            </a:r>
          </a:p>
          <a:p>
            <a:pPr lvl="1"/>
            <a:endParaRPr lang="en-US" sz="1600" dirty="0"/>
          </a:p>
          <a:p>
            <a:pPr lvl="1"/>
            <a:endParaRPr lang="en-US" sz="1600" dirty="0"/>
          </a:p>
          <a:p>
            <a:pPr lvl="1"/>
            <a:endParaRPr lang="en-US" sz="1600" dirty="0"/>
          </a:p>
          <a:p>
            <a:r>
              <a:rPr lang="en-US" sz="1600" dirty="0"/>
              <a:t>Now, open another command prompt window and change the directory to where the python file “RL_Power_Control” is saved</a:t>
            </a:r>
          </a:p>
          <a:p>
            <a:r>
              <a:rPr lang="en-US" sz="1600" dirty="0"/>
              <a:t>Type python &lt;filename&gt;, in this case, filename is “RL_Power_Control” and hit enter to run the python file</a:t>
            </a:r>
          </a:p>
          <a:p>
            <a:r>
              <a:rPr lang="en-US" sz="1600" dirty="0"/>
              <a:t>The python script will ask for the number of episodes as input, enter the default value, 500 and hit enter to start the simulation</a:t>
            </a:r>
          </a:p>
        </p:txBody>
      </p:sp>
      <p:pic>
        <p:nvPicPr>
          <p:cNvPr id="9" name="Picture 8">
            <a:extLst>
              <a:ext uri="{FF2B5EF4-FFF2-40B4-BE49-F238E27FC236}">
                <a16:creationId xmlns:a16="http://schemas.microsoft.com/office/drawing/2014/main" id="{31E55F03-3CCF-6F6F-7507-2D8009CA813A}"/>
              </a:ext>
            </a:extLst>
          </p:cNvPr>
          <p:cNvPicPr>
            <a:picLocks noChangeAspect="1"/>
          </p:cNvPicPr>
          <p:nvPr/>
        </p:nvPicPr>
        <p:blipFill>
          <a:blip r:embed="rId2"/>
          <a:stretch>
            <a:fillRect/>
          </a:stretch>
        </p:blipFill>
        <p:spPr>
          <a:xfrm>
            <a:off x="1725561" y="4241750"/>
            <a:ext cx="8740877" cy="497337"/>
          </a:xfrm>
          <a:prstGeom prst="rect">
            <a:avLst/>
          </a:prstGeom>
        </p:spPr>
      </p:pic>
      <p:sp>
        <p:nvSpPr>
          <p:cNvPr id="10" name="Title 1">
            <a:extLst>
              <a:ext uri="{FF2B5EF4-FFF2-40B4-BE49-F238E27FC236}">
                <a16:creationId xmlns:a16="http://schemas.microsoft.com/office/drawing/2014/main" id="{03E150B4-21E3-0507-2792-31D8588E5C06}"/>
              </a:ext>
            </a:extLst>
          </p:cNvPr>
          <p:cNvSpPr>
            <a:spLocks noGrp="1"/>
          </p:cNvSpPr>
          <p:nvPr>
            <p:ph type="title"/>
          </p:nvPr>
        </p:nvSpPr>
        <p:spPr>
          <a:xfrm>
            <a:off x="838199" y="365125"/>
            <a:ext cx="11234196" cy="1325563"/>
          </a:xfrm>
        </p:spPr>
        <p:txBody>
          <a:bodyPr/>
          <a:lstStyle/>
          <a:p>
            <a:r>
              <a:rPr lang="en-US" dirty="0">
                <a:latin typeface="Arial" panose="020B0604020202020204" pitchFamily="34" charset="0"/>
                <a:cs typeface="Arial" panose="020B0604020202020204" pitchFamily="34" charset="0"/>
              </a:rPr>
              <a:t>How to run the RL simulation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14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F060-B5CA-CBCC-E1FA-1A0F7EDB72E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to run the RL simulation ?</a:t>
            </a:r>
            <a:endParaRPr lang="en-IN" dirty="0"/>
          </a:p>
        </p:txBody>
      </p:sp>
      <p:sp>
        <p:nvSpPr>
          <p:cNvPr id="3" name="Content Placeholder 2">
            <a:extLst>
              <a:ext uri="{FF2B5EF4-FFF2-40B4-BE49-F238E27FC236}">
                <a16:creationId xmlns:a16="http://schemas.microsoft.com/office/drawing/2014/main" id="{622288AB-A489-5A5A-DABE-CAB98A55A026}"/>
              </a:ext>
            </a:extLst>
          </p:cNvPr>
          <p:cNvSpPr>
            <a:spLocks noGrp="1"/>
          </p:cNvSpPr>
          <p:nvPr>
            <p:ph idx="1"/>
          </p:nvPr>
        </p:nvSpPr>
        <p:spPr/>
        <p:txBody>
          <a:bodyPr>
            <a:normAutofit/>
          </a:bodyPr>
          <a:lstStyle/>
          <a:p>
            <a:r>
              <a:rPr lang="en-US" sz="1600" dirty="0"/>
              <a:t>To change the number of episodes, we need to make two changes. First, we need to change the input we give to the python script. Second, we need to edit the looping command which we use to run NetSim. Edit the </a:t>
            </a:r>
            <a:r>
              <a:rPr lang="en-US" sz="1600" b="1" dirty="0"/>
              <a:t>&lt;NUM_EPISODES&gt;</a:t>
            </a:r>
            <a:r>
              <a:rPr lang="en-US" sz="1600" dirty="0"/>
              <a:t> variable in the command</a:t>
            </a:r>
          </a:p>
          <a:p>
            <a:r>
              <a:rPr lang="en-US" sz="1600" dirty="0"/>
              <a:t>Upon running the simulation, the python script will create two folders, named “plots” and “logs” where it will save the result plots and log files, respectively. These folders will be created in the same working directory as the python script</a:t>
            </a:r>
          </a:p>
          <a:p>
            <a:r>
              <a:rPr lang="en-IN" sz="1600" dirty="0"/>
              <a:t>After the simulation, we will get 3 different plots, which will be saved in the “plots” folder. Before saving the plots, python will display the plots in separate windows for each plot. Close the individual plots after viewing them, to allow them to be saved. </a:t>
            </a:r>
          </a:p>
          <a:p>
            <a:r>
              <a:rPr lang="en-IN" sz="1600" dirty="0"/>
              <a:t>In the “logs” folder, all the log files will be saved which can be used for debugging</a:t>
            </a:r>
          </a:p>
        </p:txBody>
      </p:sp>
      <p:sp>
        <p:nvSpPr>
          <p:cNvPr id="5" name="Slide Number Placeholder 4">
            <a:extLst>
              <a:ext uri="{FF2B5EF4-FFF2-40B4-BE49-F238E27FC236}">
                <a16:creationId xmlns:a16="http://schemas.microsoft.com/office/drawing/2014/main" id="{A8DA2385-3DCF-CF3A-6A6E-27492411ED9C}"/>
              </a:ext>
            </a:extLst>
          </p:cNvPr>
          <p:cNvSpPr>
            <a:spLocks noGrp="1"/>
          </p:cNvSpPr>
          <p:nvPr>
            <p:ph type="sldNum" sz="quarter" idx="12"/>
          </p:nvPr>
        </p:nvSpPr>
        <p:spPr/>
        <p:txBody>
          <a:bodyPr/>
          <a:lstStyle/>
          <a:p>
            <a:fld id="{DC660FAD-630A-40BB-A0C3-01001DFE1636}" type="slidenum">
              <a:rPr lang="en-IN" smtClean="0"/>
              <a:t>4</a:t>
            </a:fld>
            <a:endParaRPr lang="en-IN" dirty="0"/>
          </a:p>
        </p:txBody>
      </p:sp>
    </p:spTree>
    <p:extLst>
      <p:ext uri="{BB962C8B-B14F-4D97-AF65-F5344CB8AC3E}">
        <p14:creationId xmlns:p14="http://schemas.microsoft.com/office/powerpoint/2010/main" val="409899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BE2A-140F-892F-D6B9-E51F30DAB0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Power Control: Introduction</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0758A5C-5817-800B-1C6C-A15F63930094}"/>
              </a:ext>
            </a:extLst>
          </p:cNvPr>
          <p:cNvSpPr>
            <a:spLocks noGrp="1"/>
          </p:cNvSpPr>
          <p:nvPr>
            <p:ph type="sldNum" sz="quarter" idx="12"/>
          </p:nvPr>
        </p:nvSpPr>
        <p:spPr/>
        <p:txBody>
          <a:bodyPr/>
          <a:lstStyle/>
          <a:p>
            <a:fld id="{DC660FAD-630A-40BB-A0C3-01001DFE1636}" type="slidenum">
              <a:rPr lang="en-IN" smtClean="0"/>
              <a:t>5</a:t>
            </a:fld>
            <a:endParaRPr lang="en-IN" dirty="0"/>
          </a:p>
        </p:txBody>
      </p:sp>
      <p:sp>
        <p:nvSpPr>
          <p:cNvPr id="9" name="Content Placeholder 2">
            <a:extLst>
              <a:ext uri="{FF2B5EF4-FFF2-40B4-BE49-F238E27FC236}">
                <a16:creationId xmlns:a16="http://schemas.microsoft.com/office/drawing/2014/main" id="{4FBD0752-F3EE-CFB7-D094-60DDE2147253}"/>
              </a:ext>
            </a:extLst>
          </p:cNvPr>
          <p:cNvSpPr>
            <a:spLocks noGrp="1"/>
          </p:cNvSpPr>
          <p:nvPr>
            <p:ph idx="1"/>
          </p:nvPr>
        </p:nvSpPr>
        <p:spPr>
          <a:xfrm>
            <a:off x="838199" y="1907976"/>
            <a:ext cx="7337434" cy="4736664"/>
          </a:xfrm>
        </p:spPr>
        <p:txBody>
          <a:bodyPr>
            <a:normAutofit/>
          </a:bodyPr>
          <a:lstStyle/>
          <a:p>
            <a:pPr>
              <a:lnSpc>
                <a:spcPct val="120000"/>
              </a:lnSpc>
            </a:pPr>
            <a:r>
              <a:rPr lang="en-US" sz="1600" dirty="0"/>
              <a:t>Due to the broadcast nature of wireless communication, signals interfere with each other.</a:t>
            </a:r>
          </a:p>
          <a:p>
            <a:pPr>
              <a:lnSpc>
                <a:spcPct val="120000"/>
              </a:lnSpc>
            </a:pPr>
            <a:r>
              <a:rPr lang="en-US" sz="1600" dirty="0"/>
              <a:t>Interference can degrade the performance of the 5G RAN</a:t>
            </a:r>
          </a:p>
          <a:p>
            <a:pPr>
              <a:lnSpc>
                <a:spcPct val="120000"/>
              </a:lnSpc>
            </a:pPr>
            <a:r>
              <a:rPr lang="en-US" sz="1600" dirty="0"/>
              <a:t>DL power control can be used to mitigate interference, ensure spectral reuse and improve user experience</a:t>
            </a:r>
          </a:p>
          <a:p>
            <a:pPr>
              <a:lnSpc>
                <a:spcPct val="120000"/>
              </a:lnSpc>
            </a:pPr>
            <a:r>
              <a:rPr lang="en-US" sz="1600" dirty="0"/>
              <a:t>However, direct application to practical systems is impaired by the dependency on various simplifying assumptions</a:t>
            </a:r>
          </a:p>
          <a:p>
            <a:pPr lvl="1">
              <a:lnSpc>
                <a:spcPct val="120000"/>
              </a:lnSpc>
            </a:pPr>
            <a:r>
              <a:rPr lang="en-US" sz="1600" dirty="0"/>
              <a:t>Knowledge of channel gains from all BSs to all UEs,</a:t>
            </a:r>
          </a:p>
          <a:p>
            <a:pPr lvl="1">
              <a:lnSpc>
                <a:spcPct val="120000"/>
              </a:lnSpc>
            </a:pPr>
            <a:r>
              <a:rPr lang="en-US" sz="1600" dirty="0"/>
              <a:t>Full buffer traffic, </a:t>
            </a:r>
          </a:p>
          <a:p>
            <a:pPr lvl="1">
              <a:lnSpc>
                <a:spcPct val="120000"/>
              </a:lnSpc>
            </a:pPr>
            <a:r>
              <a:rPr lang="en-US" sz="1600" dirty="0"/>
              <a:t>Knowledge of user positions, number of users, resources allocated to each user etc.</a:t>
            </a:r>
          </a:p>
          <a:p>
            <a:pPr>
              <a:lnSpc>
                <a:spcPct val="120000"/>
              </a:lnSpc>
            </a:pPr>
            <a:r>
              <a:rPr lang="en-US" sz="1600" dirty="0"/>
              <a:t>In this project, we use reinforcement learning (RL) for downlink (DL) power control to mitigate interference, boost SINR and maximize sum throughput</a:t>
            </a:r>
          </a:p>
          <a:p>
            <a:pPr marL="0" indent="0">
              <a:lnSpc>
                <a:spcPct val="120000"/>
              </a:lnSpc>
              <a:buNone/>
            </a:pPr>
            <a:endParaRPr lang="en-US" sz="1600" dirty="0"/>
          </a:p>
        </p:txBody>
      </p:sp>
      <p:pic>
        <p:nvPicPr>
          <p:cNvPr id="4" name="Picture 3">
            <a:extLst>
              <a:ext uri="{FF2B5EF4-FFF2-40B4-BE49-F238E27FC236}">
                <a16:creationId xmlns:a16="http://schemas.microsoft.com/office/drawing/2014/main" id="{89A1A207-D8AD-6546-5278-9E25E7DDEB7D}"/>
              </a:ext>
            </a:extLst>
          </p:cNvPr>
          <p:cNvPicPr>
            <a:picLocks noChangeAspect="1"/>
          </p:cNvPicPr>
          <p:nvPr/>
        </p:nvPicPr>
        <p:blipFill>
          <a:blip r:embed="rId3"/>
          <a:stretch>
            <a:fillRect/>
          </a:stretch>
        </p:blipFill>
        <p:spPr>
          <a:xfrm>
            <a:off x="8175633" y="2381393"/>
            <a:ext cx="3900222" cy="3201257"/>
          </a:xfrm>
          <a:prstGeom prst="rect">
            <a:avLst/>
          </a:prstGeom>
        </p:spPr>
      </p:pic>
    </p:spTree>
    <p:extLst>
      <p:ext uri="{BB962C8B-B14F-4D97-AF65-F5344CB8AC3E}">
        <p14:creationId xmlns:p14="http://schemas.microsoft.com/office/powerpoint/2010/main" val="415103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B3AF-6059-069F-9088-D5749FF05951}"/>
              </a:ext>
            </a:extLst>
          </p:cNvPr>
          <p:cNvSpPr>
            <a:spLocks noGrp="1"/>
          </p:cNvSpPr>
          <p:nvPr>
            <p:ph type="title"/>
          </p:nvPr>
        </p:nvSpPr>
        <p:spPr>
          <a:xfrm>
            <a:off x="838200" y="510414"/>
            <a:ext cx="10515600" cy="1049005"/>
          </a:xfrm>
        </p:spPr>
        <p:txBody>
          <a:bodyPr/>
          <a:lstStyle/>
          <a:p>
            <a:r>
              <a:rPr lang="en-US" dirty="0">
                <a:latin typeface="Arial" panose="020B0604020202020204" pitchFamily="34" charset="0"/>
                <a:cs typeface="Arial" panose="020B0604020202020204" pitchFamily="34" charset="0"/>
              </a:rPr>
              <a:t>Reinforcement Learning: Tabular</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A0408FA-4486-7B67-286A-A52CA12BE659}"/>
              </a:ext>
            </a:extLst>
          </p:cNvPr>
          <p:cNvSpPr>
            <a:spLocks noGrp="1"/>
          </p:cNvSpPr>
          <p:nvPr>
            <p:ph type="sldNum" sz="quarter" idx="12"/>
          </p:nvPr>
        </p:nvSpPr>
        <p:spPr/>
        <p:txBody>
          <a:bodyPr/>
          <a:lstStyle/>
          <a:p>
            <a:fld id="{DC660FAD-630A-40BB-A0C3-01001DFE1636}" type="slidenum">
              <a:rPr lang="en-IN" smtClean="0"/>
              <a:t>6</a:t>
            </a:fld>
            <a:endParaRPr lang="en-IN"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3070CE23-7B44-FC30-7C36-0BD132F94E44}"/>
                  </a:ext>
                </a:extLst>
              </p:cNvPr>
              <p:cNvSpPr>
                <a:spLocks noGrp="1"/>
              </p:cNvSpPr>
              <p:nvPr>
                <p:ph idx="1"/>
              </p:nvPr>
            </p:nvSpPr>
            <p:spPr>
              <a:xfrm>
                <a:off x="838201" y="1907975"/>
                <a:ext cx="6588760" cy="4813499"/>
              </a:xfrm>
            </p:spPr>
            <p:txBody>
              <a:bodyPr>
                <a:normAutofit/>
              </a:bodyPr>
              <a:lstStyle/>
              <a:p>
                <a:pPr>
                  <a:lnSpc>
                    <a:spcPct val="120000"/>
                  </a:lnSpc>
                </a:pPr>
                <a:r>
                  <a:rPr lang="en-US" sz="1600" dirty="0"/>
                  <a:t>Environment: The 5G cellular network</a:t>
                </a:r>
              </a:p>
              <a:p>
                <a:pPr>
                  <a:lnSpc>
                    <a:spcPct val="120000"/>
                  </a:lnSpc>
                </a:pPr>
                <a:r>
                  <a:rPr lang="en-US" sz="1600" dirty="0"/>
                  <a:t>Agent: Logical nodes at each gNB implementing the RL algorithm</a:t>
                </a:r>
              </a:p>
              <a:p>
                <a:pPr>
                  <a:lnSpc>
                    <a:spcPct val="120000"/>
                  </a:lnSpc>
                </a:pPr>
                <a:r>
                  <a:rPr lang="en-US" sz="1600" dirty="0"/>
                  <a:t>State: Vector of received SINRs at the UEs</a:t>
                </a:r>
              </a:p>
              <a:p>
                <a:pPr>
                  <a:lnSpc>
                    <a:spcPct val="120000"/>
                  </a:lnSpc>
                </a:pPr>
                <a:r>
                  <a:rPr lang="en-US" sz="1600" dirty="0"/>
                  <a:t>Action: Power Control i.e., power-up, power-down, power-hold</a:t>
                </a:r>
              </a:p>
              <a:p>
                <a:pPr lvl="1">
                  <a:lnSpc>
                    <a:spcPct val="120000"/>
                  </a:lnSpc>
                </a:pPr>
                <a:r>
                  <a:rPr lang="en-US" sz="1600" dirty="0"/>
                  <a:t>A control of ∆P applied to all gNBs</a:t>
                </a:r>
              </a:p>
              <a:p>
                <a:pPr lvl="1">
                  <a:lnSpc>
                    <a:spcPct val="120000"/>
                  </a:lnSpc>
                </a:pP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𝑃</m:t>
                    </m:r>
                    <m:r>
                      <a:rPr lang="en-US" sz="1600" i="1" dirty="0" smtClean="0">
                        <a:latin typeface="Cambria Math" panose="02040503050406030204" pitchFamily="18" charset="0"/>
                      </a:rPr>
                      <m:t> = 0 </m:t>
                    </m:r>
                    <m:r>
                      <a:rPr lang="en-US" sz="1600" i="1" dirty="0" smtClean="0">
                        <a:latin typeface="Cambria Math" panose="02040503050406030204" pitchFamily="18" charset="0"/>
                      </a:rPr>
                      <m:t>𝑑𝐵</m:t>
                    </m:r>
                    <m:r>
                      <a:rPr lang="en-US" sz="1600" i="1" dirty="0" smtClean="0">
                        <a:latin typeface="Cambria Math" panose="02040503050406030204" pitchFamily="18" charset="0"/>
                      </a:rPr>
                      <m:t>,±1, </m:t>
                    </m:r>
                    <m:r>
                      <a:rPr lang="en-US" sz="1600" i="1" dirty="0" smtClean="0">
                        <a:latin typeface="Cambria Math" panose="02040503050406030204" pitchFamily="18" charset="0"/>
                      </a:rPr>
                      <m:t>𝑑𝐵</m:t>
                    </m:r>
                    <m:r>
                      <a:rPr lang="en-US" sz="1600" i="1" dirty="0" smtClean="0">
                        <a:latin typeface="Cambria Math" panose="02040503050406030204" pitchFamily="18" charset="0"/>
                      </a:rPr>
                      <m:t>, ±3 </m:t>
                    </m:r>
                    <m:r>
                      <a:rPr lang="en-US" sz="1600" i="1" dirty="0" smtClean="0">
                        <a:latin typeface="Cambria Math" panose="02040503050406030204" pitchFamily="18" charset="0"/>
                      </a:rPr>
                      <m:t>𝑑𝐵</m:t>
                    </m:r>
                  </m:oMath>
                </a14:m>
                <a:endParaRPr lang="en-US" sz="1600" dirty="0"/>
              </a:p>
              <a:p>
                <a:pPr lvl="1">
                  <a:lnSpc>
                    <a:spcPct val="120000"/>
                  </a:lnSpc>
                </a:pPr>
                <a:r>
                  <a:rPr lang="en-US" sz="1600" dirty="0"/>
                  <a:t>Agent applies power control every 3 slots</a:t>
                </a:r>
              </a:p>
              <a:p>
                <a:pPr>
                  <a:lnSpc>
                    <a:spcPct val="120000"/>
                  </a:lnSpc>
                </a:pPr>
                <a:r>
                  <a:rPr lang="en-US" sz="1600" dirty="0"/>
                  <a:t>Reward function: </a:t>
                </a:r>
              </a:p>
              <a:p>
                <a:pPr lvl="1">
                  <a:lnSpc>
                    <a:spcPct val="120000"/>
                  </a:lnSpc>
                </a:pPr>
                <a:r>
                  <a:rPr lang="en-US" sz="1600" dirty="0"/>
                  <a:t>R1: Sum throughput </a:t>
                </a:r>
              </a:p>
              <a:p>
                <a:pPr lvl="1">
                  <a:lnSpc>
                    <a:spcPct val="120000"/>
                  </a:lnSpc>
                </a:pPr>
                <a:r>
                  <a:rPr lang="en-US" sz="1600" dirty="0"/>
                  <a:t>R2: Sum log throughput</a:t>
                </a:r>
              </a:p>
              <a:p>
                <a:pPr lvl="1">
                  <a:lnSpc>
                    <a:spcPct val="120000"/>
                  </a:lnSpc>
                </a:pPr>
                <a:r>
                  <a:rPr lang="en-US" sz="1600" dirty="0"/>
                  <a:t>Throughput averaged every 3 slots i.e., time between two consecutive actions</a:t>
                </a:r>
              </a:p>
              <a:p>
                <a:pPr marL="0" indent="0">
                  <a:lnSpc>
                    <a:spcPct val="120000"/>
                  </a:lnSpc>
                  <a:buNone/>
                </a:pPr>
                <a:endParaRPr lang="en-US" sz="1600" dirty="0"/>
              </a:p>
            </p:txBody>
          </p:sp>
        </mc:Choice>
        <mc:Fallback>
          <p:sp>
            <p:nvSpPr>
              <p:cNvPr id="8" name="Content Placeholder 2">
                <a:extLst>
                  <a:ext uri="{FF2B5EF4-FFF2-40B4-BE49-F238E27FC236}">
                    <a16:creationId xmlns:a16="http://schemas.microsoft.com/office/drawing/2014/main" id="{3070CE23-7B44-FC30-7C36-0BD132F94E44}"/>
                  </a:ext>
                </a:extLst>
              </p:cNvPr>
              <p:cNvSpPr>
                <a:spLocks noGrp="1" noRot="1" noChangeAspect="1" noMove="1" noResize="1" noEditPoints="1" noAdjustHandles="1" noChangeArrowheads="1" noChangeShapeType="1" noTextEdit="1"/>
              </p:cNvSpPr>
              <p:nvPr>
                <p:ph idx="1"/>
              </p:nvPr>
            </p:nvSpPr>
            <p:spPr>
              <a:xfrm>
                <a:off x="838201" y="1907975"/>
                <a:ext cx="6588760" cy="4813499"/>
              </a:xfrm>
              <a:blipFill>
                <a:blip r:embed="rId2"/>
                <a:stretch>
                  <a:fillRect l="-370"/>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32E4C95-E5CF-50DC-02F5-BCE5F9D75B8A}"/>
              </a:ext>
            </a:extLst>
          </p:cNvPr>
          <p:cNvPicPr>
            <a:picLocks noChangeAspect="1"/>
          </p:cNvPicPr>
          <p:nvPr/>
        </p:nvPicPr>
        <p:blipFill>
          <a:blip r:embed="rId3"/>
          <a:stretch>
            <a:fillRect/>
          </a:stretch>
        </p:blipFill>
        <p:spPr>
          <a:xfrm>
            <a:off x="7173328" y="2961640"/>
            <a:ext cx="4886325" cy="1771650"/>
          </a:xfrm>
          <a:prstGeom prst="rect">
            <a:avLst/>
          </a:prstGeom>
        </p:spPr>
      </p:pic>
    </p:spTree>
    <p:extLst>
      <p:ext uri="{BB962C8B-B14F-4D97-AF65-F5344CB8AC3E}">
        <p14:creationId xmlns:p14="http://schemas.microsoft.com/office/powerpoint/2010/main" val="332685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36EF-47DF-E9AC-9AF4-800DEE604BEB}"/>
              </a:ext>
            </a:extLst>
          </p:cNvPr>
          <p:cNvSpPr>
            <a:spLocks noGrp="1"/>
          </p:cNvSpPr>
          <p:nvPr>
            <p:ph type="title"/>
          </p:nvPr>
        </p:nvSpPr>
        <p:spPr>
          <a:xfrm>
            <a:off x="838200" y="424619"/>
            <a:ext cx="10515600" cy="1325563"/>
          </a:xfrm>
        </p:spPr>
        <p:txBody>
          <a:bodyPr/>
          <a:lstStyle/>
          <a:p>
            <a:r>
              <a:rPr lang="en-US" dirty="0">
                <a:latin typeface="Arial" panose="020B0604020202020204" pitchFamily="34" charset="0"/>
                <a:cs typeface="Arial" panose="020B0604020202020204" pitchFamily="34" charset="0"/>
              </a:rPr>
              <a:t>NetSim Model</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157538-B780-A7CB-511D-D02B65717ED6}"/>
              </a:ext>
            </a:extLst>
          </p:cNvPr>
          <p:cNvSpPr>
            <a:spLocks noGrp="1"/>
          </p:cNvSpPr>
          <p:nvPr>
            <p:ph type="sldNum" sz="quarter" idx="12"/>
          </p:nvPr>
        </p:nvSpPr>
        <p:spPr/>
        <p:txBody>
          <a:bodyPr/>
          <a:lstStyle/>
          <a:p>
            <a:fld id="{DC660FAD-630A-40BB-A0C3-01001DFE1636}" type="slidenum">
              <a:rPr lang="en-IN" smtClean="0"/>
              <a:t>7</a:t>
            </a:fld>
            <a:endParaRPr lang="en-IN"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8E9D36D1-6CB6-2F81-661C-A6FFB32E2D46}"/>
                  </a:ext>
                </a:extLst>
              </p:cNvPr>
              <p:cNvSpPr>
                <a:spLocks noGrp="1"/>
              </p:cNvSpPr>
              <p:nvPr>
                <p:ph idx="1"/>
              </p:nvPr>
            </p:nvSpPr>
            <p:spPr>
              <a:xfrm>
                <a:off x="838200" y="1907976"/>
                <a:ext cx="6739393" cy="4624904"/>
              </a:xfrm>
            </p:spPr>
            <p:txBody>
              <a:bodyPr>
                <a:normAutofit/>
              </a:bodyPr>
              <a:lstStyle/>
              <a:p>
                <a:r>
                  <a:rPr lang="en-US" sz="1600" dirty="0"/>
                  <a:t>3gNBs and 6 UEs</a:t>
                </a:r>
              </a:p>
              <a:p>
                <a:pPr lvl="1"/>
                <a:r>
                  <a:rPr lang="en-US" sz="1600" dirty="0"/>
                  <a:t>UEs download data from a remote server</a:t>
                </a:r>
              </a:p>
              <a:p>
                <a:r>
                  <a:rPr lang="en-US" sz="1600" dirty="0"/>
                  <a:t>Channel model</a:t>
                </a:r>
              </a:p>
              <a:p>
                <a:pPr lvl="1"/>
                <a:r>
                  <a:rPr lang="en-US" sz="1600" dirty="0"/>
                  <a:t>Pathloss: Log distance with </a:t>
                </a:r>
                <a14:m>
                  <m:oMath xmlns:m="http://schemas.openxmlformats.org/officeDocument/2006/math">
                    <m:r>
                      <a:rPr lang="en-IN" sz="1600" b="0" i="1" smtClean="0">
                        <a:latin typeface="Cambria Math" panose="02040503050406030204" pitchFamily="18" charset="0"/>
                      </a:rPr>
                      <m:t>𝜂</m:t>
                    </m:r>
                    <m:r>
                      <a:rPr lang="en-IN" sz="1600" b="0" i="1" smtClean="0">
                        <a:latin typeface="Cambria Math" panose="02040503050406030204" pitchFamily="18" charset="0"/>
                      </a:rPr>
                      <m:t>= </m:t>
                    </m:r>
                  </m:oMath>
                </a14:m>
                <a:r>
                  <a:rPr lang="en-US" sz="1600" dirty="0"/>
                  <a:t>3</a:t>
                </a:r>
              </a:p>
              <a:p>
                <a:pPr lvl="1"/>
                <a:r>
                  <a:rPr lang="en-US" sz="1600" dirty="0"/>
                  <a:t>Rayleigh fading</a:t>
                </a:r>
              </a:p>
              <a:p>
                <a:r>
                  <a:rPr lang="en-US" sz="1600" dirty="0"/>
                  <a:t>BS (gNB) determines the rate based on 3GPP standards</a:t>
                </a:r>
              </a:p>
              <a:p>
                <a:pPr lvl="1"/>
                <a:r>
                  <a:rPr lang="en-US" sz="1600" dirty="0"/>
                  <a:t>Maps received SINR to an MCS, per 3GPP table ____</a:t>
                </a:r>
                <a:endParaRPr lang="en-US" sz="1600" b="1" dirty="0">
                  <a:solidFill>
                    <a:srgbClr val="FF0000"/>
                  </a:solidFill>
                </a:endParaRPr>
              </a:p>
              <a:p>
                <a:r>
                  <a:rPr lang="en-US" sz="1600" dirty="0"/>
                  <a:t>Antenna counts at gNBs and UEs: 1Tx, 1 Rx</a:t>
                </a:r>
              </a:p>
              <a:p>
                <a:r>
                  <a:rPr lang="en-US" sz="1600" dirty="0"/>
                  <a:t>No error </a:t>
                </a:r>
              </a:p>
              <a:p>
                <a:r>
                  <a:rPr lang="en-US" sz="1600" dirty="0"/>
                  <a:t>Full buffer traffic. Packet size 1500 B. </a:t>
                </a:r>
              </a:p>
              <a:p>
                <a:pPr lvl="1"/>
                <a:r>
                  <a:rPr lang="en-US" sz="1600" dirty="0"/>
                  <a:t>In NetSim, packets are grouped in a TB. The TB is split into CB. Then CBs are grouped into CBGs which are transmitted over the air. </a:t>
                </a:r>
              </a:p>
            </p:txBody>
          </p:sp>
        </mc:Choice>
        <mc:Fallback>
          <p:sp>
            <p:nvSpPr>
              <p:cNvPr id="8" name="Content Placeholder 2">
                <a:extLst>
                  <a:ext uri="{FF2B5EF4-FFF2-40B4-BE49-F238E27FC236}">
                    <a16:creationId xmlns:a16="http://schemas.microsoft.com/office/drawing/2014/main" id="{8E9D36D1-6CB6-2F81-661C-A6FFB32E2D46}"/>
                  </a:ext>
                </a:extLst>
              </p:cNvPr>
              <p:cNvSpPr>
                <a:spLocks noGrp="1" noRot="1" noChangeAspect="1" noMove="1" noResize="1" noEditPoints="1" noAdjustHandles="1" noChangeArrowheads="1" noChangeShapeType="1" noTextEdit="1"/>
              </p:cNvSpPr>
              <p:nvPr>
                <p:ph idx="1"/>
              </p:nvPr>
            </p:nvSpPr>
            <p:spPr>
              <a:xfrm>
                <a:off x="838200" y="1907976"/>
                <a:ext cx="6739393" cy="4624904"/>
              </a:xfrm>
              <a:blipFill>
                <a:blip r:embed="rId3"/>
                <a:stretch>
                  <a:fillRect l="-362" t="-395" r="-633"/>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F156F649-1E2D-669F-C8E0-938E433963EF}"/>
              </a:ext>
            </a:extLst>
          </p:cNvPr>
          <p:cNvPicPr>
            <a:picLocks noChangeAspect="1"/>
          </p:cNvPicPr>
          <p:nvPr/>
        </p:nvPicPr>
        <p:blipFill>
          <a:blip r:embed="rId4"/>
          <a:stretch>
            <a:fillRect/>
          </a:stretch>
        </p:blipFill>
        <p:spPr>
          <a:xfrm>
            <a:off x="7577593" y="2314611"/>
            <a:ext cx="4398507" cy="3477310"/>
          </a:xfrm>
          <a:prstGeom prst="rect">
            <a:avLst/>
          </a:prstGeom>
        </p:spPr>
      </p:pic>
    </p:spTree>
    <p:extLst>
      <p:ext uri="{BB962C8B-B14F-4D97-AF65-F5344CB8AC3E}">
        <p14:creationId xmlns:p14="http://schemas.microsoft.com/office/powerpoint/2010/main" val="336589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98F-DAB2-CD9E-8674-CB3BD9432B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SINR and Rate</a:t>
            </a:r>
            <a:endParaRPr lang="en-IN"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EB7CF8D-4593-2169-BF7C-50F104A0FA19}"/>
              </a:ext>
            </a:extLst>
          </p:cNvPr>
          <p:cNvSpPr>
            <a:spLocks noGrp="1"/>
          </p:cNvSpPr>
          <p:nvPr>
            <p:ph type="sldNum" sz="quarter" idx="12"/>
          </p:nvPr>
        </p:nvSpPr>
        <p:spPr/>
        <p:txBody>
          <a:bodyPr/>
          <a:lstStyle/>
          <a:p>
            <a:fld id="{DC660FAD-630A-40BB-A0C3-01001DFE1636}" type="slidenum">
              <a:rPr lang="en-IN" smtClean="0"/>
              <a:t>8</a:t>
            </a:fld>
            <a:endParaRPr lang="en-IN"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F54040BD-6402-7E01-1225-C47F9469D699}"/>
                  </a:ext>
                </a:extLst>
              </p:cNvPr>
              <p:cNvSpPr txBox="1">
                <a:spLocks/>
              </p:cNvSpPr>
              <p:nvPr/>
            </p:nvSpPr>
            <p:spPr>
              <a:xfrm>
                <a:off x="838200" y="1907977"/>
                <a:ext cx="11221453" cy="481349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Channel attenuation: Pathloss: Log distance with </a:t>
                </a:r>
                <a14:m>
                  <m:oMath xmlns:m="http://schemas.openxmlformats.org/officeDocument/2006/math">
                    <m:r>
                      <a:rPr lang="en-IN" sz="1600" i="1" smtClean="0">
                        <a:latin typeface="Cambria Math" panose="02040503050406030204" pitchFamily="18" charset="0"/>
                      </a:rPr>
                      <m:t>𝜂</m:t>
                    </m:r>
                    <m:r>
                      <a:rPr lang="en-IN" sz="1600" i="1" smtClean="0">
                        <a:latin typeface="Cambria Math" panose="02040503050406030204" pitchFamily="18" charset="0"/>
                      </a:rPr>
                      <m:t>= </m:t>
                    </m:r>
                  </m:oMath>
                </a14:m>
                <a:r>
                  <a:rPr lang="en-US" sz="1600" dirty="0"/>
                  <a:t>, Rayleigh fading</a:t>
                </a:r>
              </a:p>
              <a:p>
                <a:r>
                  <a:rPr lang="en-US" sz="1600" dirty="0"/>
                  <a:t>SINR formula</a:t>
                </a:r>
              </a:p>
              <a:p>
                <a:pPr marL="0" indent="0">
                  <a:buFont typeface="Arial" panose="020B0604020202020204" pitchFamily="34" charset="0"/>
                  <a:buNone/>
                </a:pPr>
                <a:r>
                  <a:rPr lang="en-IN" sz="1600" dirty="0"/>
                  <a:t>                                                     </a:t>
                </a:r>
                <a14:m>
                  <m:oMath xmlns:m="http://schemas.openxmlformats.org/officeDocument/2006/math">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𝑃</m:t>
                        </m:r>
                      </m:e>
                      <m:sub>
                        <m:r>
                          <a:rPr lang="en-IN" sz="1600" i="1" smtClean="0">
                            <a:latin typeface="Cambria Math" panose="02040503050406030204" pitchFamily="18" charset="0"/>
                          </a:rPr>
                          <m:t>𝑟</m:t>
                        </m:r>
                      </m:sub>
                    </m:sSub>
                    <m:r>
                      <a:rPr lang="en-IN" sz="1600" i="1" smtClean="0">
                        <a:latin typeface="Cambria Math" panose="02040503050406030204" pitchFamily="18" charset="0"/>
                      </a:rPr>
                      <m:t>=</m:t>
                    </m:r>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𝑃</m:t>
                        </m:r>
                      </m:e>
                      <m:sub>
                        <m:r>
                          <a:rPr lang="en-IN" sz="1600" i="1" smtClean="0">
                            <a:latin typeface="Cambria Math" panose="02040503050406030204" pitchFamily="18" charset="0"/>
                          </a:rPr>
                          <m:t>𝑡</m:t>
                        </m:r>
                      </m:sub>
                    </m:sSub>
                    <m:r>
                      <a:rPr lang="en-IN" sz="1600" i="1" smtClean="0">
                        <a:latin typeface="Cambria Math" panose="02040503050406030204" pitchFamily="18" charset="0"/>
                      </a:rPr>
                      <m:t> −</m:t>
                    </m:r>
                    <m:r>
                      <a:rPr lang="en-IN" sz="1600" i="1" smtClean="0">
                        <a:latin typeface="Cambria Math" panose="02040503050406030204" pitchFamily="18" charset="0"/>
                      </a:rPr>
                      <m:t>𝑃</m:t>
                    </m:r>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𝐿</m:t>
                        </m:r>
                      </m:e>
                      <m:sub>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𝑑</m:t>
                            </m:r>
                          </m:e>
                          <m:sub>
                            <m:r>
                              <a:rPr lang="en-IN" sz="1600" i="1" smtClean="0">
                                <a:latin typeface="Cambria Math" panose="02040503050406030204" pitchFamily="18" charset="0"/>
                              </a:rPr>
                              <m:t>0</m:t>
                            </m:r>
                          </m:sub>
                        </m:sSub>
                      </m:sub>
                    </m:sSub>
                    <m:r>
                      <a:rPr lang="en-IN" sz="1600" i="1" smtClean="0">
                        <a:latin typeface="Cambria Math" panose="02040503050406030204" pitchFamily="18" charset="0"/>
                      </a:rPr>
                      <m:t> −10</m:t>
                    </m:r>
                    <m:func>
                      <m:funcPr>
                        <m:ctrlPr>
                          <a:rPr lang="en-IN" sz="1600" i="1" smtClean="0">
                            <a:latin typeface="Cambria Math" panose="02040503050406030204" pitchFamily="18" charset="0"/>
                          </a:rPr>
                        </m:ctrlPr>
                      </m:funcPr>
                      <m:fName>
                        <m:r>
                          <a:rPr lang="en-IN" sz="1600" i="1" smtClean="0">
                            <a:latin typeface="Cambria Math" panose="02040503050406030204" pitchFamily="18" charset="0"/>
                          </a:rPr>
                          <m:t>⋅</m:t>
                        </m:r>
                        <m:r>
                          <a:rPr lang="en-IN" sz="1600" i="1" smtClean="0">
                            <a:latin typeface="Cambria Math" panose="02040503050406030204" pitchFamily="18" charset="0"/>
                          </a:rPr>
                          <m:t>𝜂</m:t>
                        </m:r>
                        <m:r>
                          <a:rPr lang="en-IN" sz="1600" i="1" smtClean="0">
                            <a:latin typeface="Cambria Math" panose="02040503050406030204" pitchFamily="18" charset="0"/>
                          </a:rPr>
                          <m:t>⋅</m:t>
                        </m:r>
                        <m:r>
                          <m:rPr>
                            <m:sty m:val="p"/>
                          </m:rPr>
                          <a:rPr lang="en-IN" sz="1600" smtClean="0">
                            <a:latin typeface="Cambria Math" panose="02040503050406030204" pitchFamily="18" charset="0"/>
                          </a:rPr>
                          <m:t>log</m:t>
                        </m:r>
                      </m:fName>
                      <m:e>
                        <m:d>
                          <m:dPr>
                            <m:ctrlPr>
                              <a:rPr lang="en-IN" sz="1600" i="1" smtClean="0">
                                <a:latin typeface="Cambria Math" panose="02040503050406030204" pitchFamily="18" charset="0"/>
                              </a:rPr>
                            </m:ctrlPr>
                          </m:dPr>
                          <m:e>
                            <m:f>
                              <m:fPr>
                                <m:ctrlPr>
                                  <a:rPr lang="en-IN" sz="1600" i="1" smtClean="0">
                                    <a:latin typeface="Cambria Math" panose="02040503050406030204" pitchFamily="18" charset="0"/>
                                  </a:rPr>
                                </m:ctrlPr>
                              </m:fPr>
                              <m:num>
                                <m:r>
                                  <a:rPr lang="en-IN" sz="1600" i="1" smtClean="0">
                                    <a:latin typeface="Cambria Math" panose="02040503050406030204" pitchFamily="18" charset="0"/>
                                  </a:rPr>
                                  <m:t>𝑑</m:t>
                                </m:r>
                              </m:num>
                              <m:den>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𝑑</m:t>
                                    </m:r>
                                  </m:e>
                                  <m:sub>
                                    <m:r>
                                      <a:rPr lang="en-IN" sz="1600" i="1" smtClean="0">
                                        <a:latin typeface="Cambria Math" panose="02040503050406030204" pitchFamily="18" charset="0"/>
                                      </a:rPr>
                                      <m:t>0</m:t>
                                    </m:r>
                                  </m:sub>
                                </m:sSub>
                              </m:den>
                            </m:f>
                          </m:e>
                        </m:d>
                      </m:e>
                    </m:func>
                  </m:oMath>
                </a14:m>
                <a:endParaRPr lang="en-IN" sz="1600" i="1" dirty="0">
                  <a:latin typeface="Cambria Math" panose="02040503050406030204" pitchFamily="18" charset="0"/>
                </a:endParaRPr>
              </a:p>
              <a:p>
                <a:pPr marL="0" indent="0">
                  <a:buFont typeface="Arial" panose="020B0604020202020204" pitchFamily="34" charset="0"/>
                  <a:buNone/>
                </a:pPr>
                <a:endParaRPr lang="en-IN"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1600" i="1">
                          <a:latin typeface="Cambria Math" panose="02040503050406030204" pitchFamily="18" charset="0"/>
                        </a:rPr>
                        <m:t>𝑆𝐼𝑁𝑅</m:t>
                      </m:r>
                      <m:r>
                        <a:rPr lang="en-IN" sz="1600" i="1">
                          <a:latin typeface="Cambria Math" panose="02040503050406030204" pitchFamily="18" charset="0"/>
                        </a:rPr>
                        <m:t> [</m:t>
                      </m:r>
                      <m:r>
                        <a:rPr lang="en-IN" sz="1600" i="1">
                          <a:latin typeface="Cambria Math" panose="02040503050406030204" pitchFamily="18" charset="0"/>
                        </a:rPr>
                        <m:t>𝑑𝐵</m:t>
                      </m:r>
                      <m:r>
                        <a:rPr lang="en-IN" sz="1600" i="1">
                          <a:latin typeface="Cambria Math" panose="02040503050406030204" pitchFamily="18" charset="0"/>
                        </a:rPr>
                        <m:t>]=</m:t>
                      </m:r>
                      <m:sSubSup>
                        <m:sSubSupPr>
                          <m:ctrlPr>
                            <a:rPr lang="en-IN" sz="1600" i="1" smtClean="0">
                              <a:latin typeface="Cambria Math" panose="02040503050406030204" pitchFamily="18" charset="0"/>
                            </a:rPr>
                          </m:ctrlPr>
                        </m:sSubSupPr>
                        <m:e>
                          <m:r>
                            <a:rPr lang="en-IN" sz="1600" i="1">
                              <a:latin typeface="Cambria Math" panose="02040503050406030204" pitchFamily="18" charset="0"/>
                            </a:rPr>
                            <m:t>𝑃</m:t>
                          </m:r>
                        </m:e>
                        <m:sub>
                          <m:r>
                            <a:rPr lang="en-IN" sz="1600" i="1" smtClean="0">
                              <a:latin typeface="Cambria Math" panose="02040503050406030204" pitchFamily="18" charset="0"/>
                            </a:rPr>
                            <m:t>𝑖</m:t>
                          </m:r>
                        </m:sub>
                        <m:sup>
                          <m:r>
                            <a:rPr lang="en-IN" sz="1600" i="1" smtClean="0">
                              <a:latin typeface="Cambria Math" panose="02040503050406030204" pitchFamily="18" charset="0"/>
                            </a:rPr>
                            <m:t>𝑟</m:t>
                          </m:r>
                        </m:sup>
                      </m:sSubSup>
                      <m:r>
                        <a:rPr lang="en-IN" sz="1600" i="1">
                          <a:latin typeface="Cambria Math" panose="02040503050406030204" pitchFamily="18" charset="0"/>
                        </a:rPr>
                        <m:t>[</m:t>
                      </m:r>
                      <m:r>
                        <a:rPr lang="en-IN" sz="1600" i="1">
                          <a:latin typeface="Cambria Math" panose="02040503050406030204" pitchFamily="18" charset="0"/>
                        </a:rPr>
                        <m:t>𝑑𝐵𝑚</m:t>
                      </m:r>
                      <m:r>
                        <a:rPr lang="en-IN" sz="1600" i="1">
                          <a:latin typeface="Cambria Math" panose="02040503050406030204" pitchFamily="18" charset="0"/>
                        </a:rPr>
                        <m:t>]+</m:t>
                      </m:r>
                      <m:limLow>
                        <m:limLowPr>
                          <m:ctrlPr>
                            <a:rPr lang="en-IN" sz="1600" i="1">
                              <a:latin typeface="Cambria Math" panose="02040503050406030204" pitchFamily="18" charset="0"/>
                            </a:rPr>
                          </m:ctrlPr>
                        </m:limLowPr>
                        <m:e>
                          <m:groupChr>
                            <m:groupChrPr>
                              <m:chr m:val="⏟"/>
                              <m:ctrlPr>
                                <a:rPr lang="en-IN" sz="1600" i="1">
                                  <a:latin typeface="Cambria Math" panose="02040503050406030204" pitchFamily="18" charset="0"/>
                                </a:rPr>
                              </m:ctrlPr>
                            </m:groupChrPr>
                            <m:e>
                              <m:r>
                                <a:rPr lang="en-IN" sz="1600" i="1">
                                  <a:latin typeface="Cambria Math" panose="02040503050406030204" pitchFamily="18" charset="0"/>
                                </a:rPr>
                                <m:t>10</m:t>
                              </m:r>
                              <m:sSub>
                                <m:sSubPr>
                                  <m:ctrlPr>
                                    <a:rPr lang="en-IN" sz="1600" i="1">
                                      <a:latin typeface="Cambria Math" panose="02040503050406030204" pitchFamily="18" charset="0"/>
                                    </a:rPr>
                                  </m:ctrlPr>
                                </m:sSubPr>
                                <m:e>
                                  <m:r>
                                    <a:rPr lang="en-IN" sz="1600" i="1">
                                      <a:latin typeface="Cambria Math" panose="02040503050406030204" pitchFamily="18" charset="0"/>
                                    </a:rPr>
                                    <m:t>𝑙𝑜𝑔</m:t>
                                  </m:r>
                                </m:e>
                                <m:sub>
                                  <m:r>
                                    <a:rPr lang="en-IN" sz="1600" i="1">
                                      <a:latin typeface="Cambria Math" panose="02040503050406030204" pitchFamily="18" charset="0"/>
                                    </a:rPr>
                                    <m:t>10</m:t>
                                  </m:r>
                                </m:sub>
                              </m:sSub>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𝑙𝑜𝑔</m:t>
                                  </m:r>
                                </m:e>
                                <m:sub>
                                  <m:r>
                                    <a:rPr lang="en-IN" sz="1600" i="1">
                                      <a:latin typeface="Cambria Math" panose="02040503050406030204" pitchFamily="18" charset="0"/>
                                    </a:rPr>
                                    <m:t>𝑒</m:t>
                                  </m:r>
                                </m:sub>
                              </m:sSub>
                              <m:r>
                                <a:rPr lang="en-IN" sz="1600" i="1">
                                  <a:latin typeface="Cambria Math" panose="02040503050406030204" pitchFamily="18" charset="0"/>
                                </a:rPr>
                                <m:t>(</m:t>
                              </m:r>
                              <m:r>
                                <a:rPr lang="en-IN" sz="1600" i="1">
                                  <a:latin typeface="Cambria Math" panose="02040503050406030204" pitchFamily="18" charset="0"/>
                                </a:rPr>
                                <m:t>𝑈𝑛𝑖𝑓𝑜𝑟𝑚𝑅𝑎𝑛𝑑</m:t>
                              </m:r>
                              <m:r>
                                <a:rPr lang="en-IN" sz="1600" i="1">
                                  <a:latin typeface="Cambria Math" panose="02040503050406030204" pitchFamily="18" charset="0"/>
                                </a:rPr>
                                <m:t>(0,1))</m:t>
                              </m:r>
                            </m:e>
                          </m:groupChr>
                        </m:e>
                        <m:lim>
                          <m:r>
                            <a:rPr lang="en-IN" sz="1600" i="1">
                              <a:latin typeface="Cambria Math" panose="02040503050406030204" pitchFamily="18" charset="0"/>
                            </a:rPr>
                            <m:t>𝑓𝑎𝑑𝑖𝑛𝑔</m:t>
                          </m:r>
                        </m:lim>
                      </m:limLow>
                      <m:r>
                        <a:rPr lang="en-IN" sz="1600" i="1">
                          <a:latin typeface="Cambria Math" panose="02040503050406030204" pitchFamily="18" charset="0"/>
                        </a:rPr>
                        <m:t> −</m:t>
                      </m:r>
                      <m:r>
                        <a:rPr lang="en-IN" sz="1600" i="1" smtClean="0">
                          <a:latin typeface="Cambria Math" panose="02040503050406030204" pitchFamily="18" charset="0"/>
                        </a:rPr>
                        <m:t>10</m:t>
                      </m:r>
                      <m:func>
                        <m:funcPr>
                          <m:ctrlPr>
                            <a:rPr lang="en-IN" sz="1600" i="1" smtClean="0">
                              <a:latin typeface="Cambria Math" panose="02040503050406030204" pitchFamily="18" charset="0"/>
                            </a:rPr>
                          </m:ctrlPr>
                        </m:funcPr>
                        <m:fName>
                          <m:sSub>
                            <m:sSubPr>
                              <m:ctrlPr>
                                <a:rPr lang="en-IN" sz="1600" i="1" smtClean="0">
                                  <a:latin typeface="Cambria Math" panose="02040503050406030204" pitchFamily="18" charset="0"/>
                                </a:rPr>
                              </m:ctrlPr>
                            </m:sSubPr>
                            <m:e>
                              <m:r>
                                <a:rPr lang="en-IN" sz="1600" i="1" smtClean="0">
                                  <a:latin typeface="Cambria Math" panose="02040503050406030204" pitchFamily="18" charset="0"/>
                                </a:rPr>
                                <m:t>𝑙𝑜𝑔</m:t>
                              </m:r>
                            </m:e>
                            <m:sub>
                              <m:r>
                                <a:rPr lang="en-IN" sz="1600" i="1" smtClean="0">
                                  <a:latin typeface="Cambria Math" panose="02040503050406030204" pitchFamily="18" charset="0"/>
                                </a:rPr>
                                <m:t>10</m:t>
                              </m:r>
                            </m:sub>
                          </m:sSub>
                        </m:fName>
                        <m:e>
                          <m:d>
                            <m:dPr>
                              <m:ctrlPr>
                                <a:rPr lang="en-IN" sz="1600" i="1" smtClean="0">
                                  <a:latin typeface="Cambria Math" panose="02040503050406030204" pitchFamily="18" charset="0"/>
                                </a:rPr>
                              </m:ctrlPr>
                            </m:dPr>
                            <m:e>
                              <m:limLow>
                                <m:limLowPr>
                                  <m:ctrlPr>
                                    <a:rPr lang="en-IN" sz="1600" b="0" i="1" smtClean="0">
                                      <a:latin typeface="Cambria Math" panose="02040503050406030204" pitchFamily="18" charset="0"/>
                                    </a:rPr>
                                  </m:ctrlPr>
                                </m:limLowPr>
                                <m:e>
                                  <m:groupChr>
                                    <m:groupChrPr>
                                      <m:chr m:val="⏟"/>
                                      <m:ctrlPr>
                                        <a:rPr lang="en-IN" sz="1600" b="0" i="1" smtClean="0">
                                          <a:latin typeface="Cambria Math" panose="02040503050406030204" pitchFamily="18" charset="0"/>
                                        </a:rPr>
                                      </m:ctrlPr>
                                    </m:groupChrPr>
                                    <m:e>
                                      <m:r>
                                        <a:rPr lang="en-IN" sz="1600" i="1" smtClean="0">
                                          <a:latin typeface="Cambria Math" panose="02040503050406030204" pitchFamily="18" charset="0"/>
                                        </a:rPr>
                                        <m:t>𝑘𝑇𝐵</m:t>
                                      </m:r>
                                      <m:d>
                                        <m:dPr>
                                          <m:begChr m:val="["/>
                                          <m:endChr m:val="]"/>
                                          <m:ctrlPr>
                                            <a:rPr lang="en-IN" sz="1600" i="1" smtClean="0">
                                              <a:latin typeface="Cambria Math" panose="02040503050406030204" pitchFamily="18" charset="0"/>
                                            </a:rPr>
                                          </m:ctrlPr>
                                        </m:dPr>
                                        <m:e>
                                          <m:r>
                                            <a:rPr lang="en-IN" sz="1600" i="1" smtClean="0">
                                              <a:latin typeface="Cambria Math" panose="02040503050406030204" pitchFamily="18" charset="0"/>
                                            </a:rPr>
                                            <m:t>𝑙𝑖𝑛𝑒𝑎𝑟</m:t>
                                          </m:r>
                                        </m:e>
                                      </m:d>
                                    </m:e>
                                  </m:groupChr>
                                </m:e>
                                <m:lim>
                                  <m:r>
                                    <a:rPr lang="en-IN" sz="1600" b="0" i="1" smtClean="0">
                                      <a:latin typeface="Cambria Math" panose="02040503050406030204" pitchFamily="18" charset="0"/>
                                    </a:rPr>
                                    <m:t>𝑁𝑜𝑖𝑠𝑒</m:t>
                                  </m:r>
                                </m:lim>
                              </m:limLow>
                              <m:r>
                                <a:rPr lang="en-IN" sz="1600" i="1" smtClean="0">
                                  <a:latin typeface="Cambria Math" panose="02040503050406030204" pitchFamily="18" charset="0"/>
                                </a:rPr>
                                <m:t>+</m:t>
                              </m:r>
                              <m:limLow>
                                <m:limLowPr>
                                  <m:ctrlPr>
                                    <a:rPr lang="en-IN" sz="1600" b="0" i="1" smtClean="0">
                                      <a:latin typeface="Cambria Math" panose="02040503050406030204" pitchFamily="18" charset="0"/>
                                    </a:rPr>
                                  </m:ctrlPr>
                                </m:limLowPr>
                                <m:e>
                                  <m:groupChr>
                                    <m:groupChrPr>
                                      <m:chr m:val="⏟"/>
                                      <m:ctrlPr>
                                        <a:rPr lang="en-IN" sz="1600" b="0" i="1" smtClean="0">
                                          <a:latin typeface="Cambria Math" panose="02040503050406030204" pitchFamily="18" charset="0"/>
                                        </a:rPr>
                                      </m:ctrlPr>
                                    </m:groupChrPr>
                                    <m:e>
                                      <m:sSubSup>
                                        <m:sSubSupPr>
                                          <m:ctrlPr>
                                            <a:rPr lang="en-IN" sz="1600" i="1">
                                              <a:latin typeface="Cambria Math" panose="02040503050406030204" pitchFamily="18" charset="0"/>
                                            </a:rPr>
                                          </m:ctrlPr>
                                        </m:sSubSupPr>
                                        <m:e>
                                          <m:sSub>
                                            <m:sSubPr>
                                              <m:ctrlPr>
                                                <a:rPr lang="en-IN" sz="1600" i="1">
                                                  <a:latin typeface="Cambria Math" panose="02040503050406030204" pitchFamily="18" charset="0"/>
                                                </a:rPr>
                                              </m:ctrlPr>
                                            </m:sSubPr>
                                            <m:e>
                                              <m:r>
                                                <m:rPr>
                                                  <m:sty m:val="p"/>
                                                </m:rPr>
                                                <a:rPr lang="en-IN" sz="1600">
                                                  <a:latin typeface="Cambria Math" panose="02040503050406030204" pitchFamily="18" charset="0"/>
                                                </a:rPr>
                                                <m:t>Σ</m:t>
                                              </m:r>
                                            </m:e>
                                            <m:sub>
                                              <m:r>
                                                <m:rPr>
                                                  <m:sty m:val="p"/>
                                                </m:rPr>
                                                <a:rPr lang="en-IN" sz="1600">
                                                  <a:latin typeface="Cambria Math" panose="02040503050406030204" pitchFamily="18" charset="0"/>
                                                </a:rPr>
                                                <m:t>j</m:t>
                                              </m:r>
                                              <m:r>
                                                <a:rPr lang="en-IN" sz="1600" i="1">
                                                  <a:latin typeface="Cambria Math" panose="02040503050406030204" pitchFamily="18" charset="0"/>
                                                </a:rPr>
                                                <m:t>≠</m:t>
                                              </m:r>
                                              <m:r>
                                                <a:rPr lang="en-IN" sz="1600" i="1">
                                                  <a:latin typeface="Cambria Math" panose="02040503050406030204" pitchFamily="18" charset="0"/>
                                                </a:rPr>
                                                <m:t>𝑖</m:t>
                                              </m:r>
                                            </m:sub>
                                          </m:sSub>
                                          <m:r>
                                            <a:rPr lang="en-IN" sz="1600" i="1">
                                              <a:latin typeface="Cambria Math" panose="02040503050406030204" pitchFamily="18" charset="0"/>
                                            </a:rPr>
                                            <m:t>𝑃</m:t>
                                          </m:r>
                                        </m:e>
                                        <m:sub>
                                          <m:r>
                                            <a:rPr lang="en-IN" sz="1600" i="1">
                                              <a:latin typeface="Cambria Math" panose="02040503050406030204" pitchFamily="18" charset="0"/>
                                            </a:rPr>
                                            <m:t>𝑗</m:t>
                                          </m:r>
                                        </m:sub>
                                        <m:sup>
                                          <m:r>
                                            <a:rPr lang="en-IN" sz="1600" i="1">
                                              <a:latin typeface="Cambria Math" panose="02040503050406030204" pitchFamily="18" charset="0"/>
                                            </a:rPr>
                                            <m:t>𝑟</m:t>
                                          </m:r>
                                        </m:sup>
                                      </m:sSubSup>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𝑙𝑖𝑛𝑒𝑎𝑟</m:t>
                                          </m:r>
                                        </m:e>
                                      </m:d>
                                    </m:e>
                                  </m:groupChr>
                                </m:e>
                                <m:lim>
                                  <m:r>
                                    <a:rPr lang="en-IN" sz="1600" b="0" i="1" smtClean="0">
                                      <a:latin typeface="Cambria Math" panose="02040503050406030204" pitchFamily="18" charset="0"/>
                                    </a:rPr>
                                    <m:t>𝐼𝑛𝑡𝑒𝑟𝑓𝑒𝑟𝑒𝑛𝑐𝑒</m:t>
                                  </m:r>
                                </m:lim>
                              </m:limLow>
                            </m:e>
                          </m:d>
                        </m:e>
                      </m:func>
                    </m:oMath>
                  </m:oMathPara>
                </a14:m>
                <a:endParaRPr lang="en-IN" sz="1600" i="1" dirty="0"/>
              </a:p>
              <a:p>
                <a:pPr marL="457200" lvl="1" indent="0">
                  <a:buFont typeface="Arial" panose="020B0604020202020204" pitchFamily="34" charset="0"/>
                  <a:buNone/>
                </a:pPr>
                <a:endParaRPr lang="en-US" sz="1600" dirty="0"/>
              </a:p>
              <a:p>
                <a:r>
                  <a:rPr lang="en-US" sz="1600" dirty="0"/>
                  <a:t>Spectral Efficiency (SE) in bits per second per Hz </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𝑆𝐸</m:t>
                      </m:r>
                      <m:r>
                        <a:rPr lang="en-IN" sz="1600" i="1" smtClean="0">
                          <a:latin typeface="Cambria Math" panose="02040503050406030204" pitchFamily="18" charset="0"/>
                        </a:rPr>
                        <m:t>=</m:t>
                      </m:r>
                      <m:func>
                        <m:funcPr>
                          <m:ctrlPr>
                            <a:rPr lang="en-IN" sz="1600" i="1" smtClean="0">
                              <a:latin typeface="Cambria Math" panose="02040503050406030204" pitchFamily="18" charset="0"/>
                            </a:rPr>
                          </m:ctrlPr>
                        </m:funcPr>
                        <m:fName>
                          <m:sSub>
                            <m:sSubPr>
                              <m:ctrlPr>
                                <a:rPr lang="en-IN" sz="1600" b="0" i="1" smtClean="0">
                                  <a:latin typeface="Cambria Math" panose="02040503050406030204" pitchFamily="18" charset="0"/>
                                </a:rPr>
                              </m:ctrlPr>
                            </m:sSubPr>
                            <m:e>
                              <m:r>
                                <m:rPr>
                                  <m:sty m:val="p"/>
                                </m:rPr>
                                <a:rPr lang="en-IN" sz="1600" smtClean="0">
                                  <a:latin typeface="Cambria Math" panose="02040503050406030204" pitchFamily="18" charset="0"/>
                                </a:rPr>
                                <m:t>log</m:t>
                              </m:r>
                            </m:e>
                            <m:sub>
                              <m:r>
                                <a:rPr lang="en-IN" sz="1600" b="0" i="1" smtClean="0">
                                  <a:latin typeface="Cambria Math" panose="02040503050406030204" pitchFamily="18" charset="0"/>
                                </a:rPr>
                                <m:t>2</m:t>
                              </m:r>
                            </m:sub>
                          </m:sSub>
                        </m:fName>
                        <m:e>
                          <m:d>
                            <m:dPr>
                              <m:ctrlPr>
                                <a:rPr lang="en-IN" sz="1600" i="1" smtClean="0">
                                  <a:latin typeface="Cambria Math" panose="02040503050406030204" pitchFamily="18" charset="0"/>
                                </a:rPr>
                              </m:ctrlPr>
                            </m:dPr>
                            <m:e>
                              <m:r>
                                <a:rPr lang="en-IN" sz="1600" i="1" smtClean="0">
                                  <a:latin typeface="Cambria Math" panose="02040503050406030204" pitchFamily="18" charset="0"/>
                                </a:rPr>
                                <m:t>1+</m:t>
                              </m:r>
                              <m:r>
                                <a:rPr lang="en-IN" sz="1600" i="1" smtClean="0">
                                  <a:latin typeface="Cambria Math" panose="02040503050406030204" pitchFamily="18" charset="0"/>
                                </a:rPr>
                                <m:t>𝑆𝐼𝑁𝑅</m:t>
                              </m:r>
                              <m:d>
                                <m:dPr>
                                  <m:begChr m:val="["/>
                                  <m:endChr m:val="]"/>
                                  <m:ctrlPr>
                                    <a:rPr lang="en-IN" sz="1600" i="1" smtClean="0">
                                      <a:latin typeface="Cambria Math" panose="02040503050406030204" pitchFamily="18" charset="0"/>
                                    </a:rPr>
                                  </m:ctrlPr>
                                </m:dPr>
                                <m:e>
                                  <m:r>
                                    <a:rPr lang="en-IN" sz="1600" i="1" smtClean="0">
                                      <a:latin typeface="Cambria Math" panose="02040503050406030204" pitchFamily="18" charset="0"/>
                                    </a:rPr>
                                    <m:t>𝑙𝑖𝑛𝑒𝑎𝑟</m:t>
                                  </m:r>
                                </m:e>
                              </m:d>
                            </m:e>
                          </m:d>
                        </m:e>
                      </m:func>
                    </m:oMath>
                  </m:oMathPara>
                </a14:m>
                <a:endParaRPr lang="en-IN" sz="1600" dirty="0"/>
              </a:p>
              <a:p>
                <a:pPr marL="0" indent="0">
                  <a:buFont typeface="Arial" panose="020B0604020202020204" pitchFamily="34" charset="0"/>
                  <a:buNone/>
                </a:pPr>
                <a:endParaRPr lang="en-US" sz="1600" dirty="0"/>
              </a:p>
              <a:p>
                <a:r>
                  <a:rPr lang="en-US" sz="1600" dirty="0"/>
                  <a:t>Look up the 3GPP table ___ mapping SE to MCS.</a:t>
                </a:r>
              </a:p>
              <a:p>
                <a:pPr marL="457200" lvl="1"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mc:Choice>
        <mc:Fallback>
          <p:sp>
            <p:nvSpPr>
              <p:cNvPr id="4" name="Content Placeholder 2">
                <a:extLst>
                  <a:ext uri="{FF2B5EF4-FFF2-40B4-BE49-F238E27FC236}">
                    <a16:creationId xmlns:a16="http://schemas.microsoft.com/office/drawing/2014/main" id="{F54040BD-6402-7E01-1225-C47F9469D699}"/>
                  </a:ext>
                </a:extLst>
              </p:cNvPr>
              <p:cNvSpPr txBox="1">
                <a:spLocks noRot="1" noChangeAspect="1" noMove="1" noResize="1" noEditPoints="1" noAdjustHandles="1" noChangeArrowheads="1" noChangeShapeType="1" noTextEdit="1"/>
              </p:cNvSpPr>
              <p:nvPr/>
            </p:nvSpPr>
            <p:spPr>
              <a:xfrm>
                <a:off x="838200" y="1907977"/>
                <a:ext cx="11221453" cy="4813498"/>
              </a:xfrm>
              <a:prstGeom prst="rect">
                <a:avLst/>
              </a:prstGeom>
              <a:blipFill>
                <a:blip r:embed="rId3"/>
                <a:stretch>
                  <a:fillRect l="-217" t="-380"/>
                </a:stretch>
              </a:blipFill>
            </p:spPr>
            <p:txBody>
              <a:bodyPr/>
              <a:lstStyle/>
              <a:p>
                <a:r>
                  <a:rPr lang="en-IN">
                    <a:noFill/>
                  </a:rPr>
                  <a:t> </a:t>
                </a:r>
              </a:p>
            </p:txBody>
          </p:sp>
        </mc:Fallback>
      </mc:AlternateContent>
    </p:spTree>
    <p:extLst>
      <p:ext uri="{BB962C8B-B14F-4D97-AF65-F5344CB8AC3E}">
        <p14:creationId xmlns:p14="http://schemas.microsoft.com/office/powerpoint/2010/main" val="153181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F5DCE-05B9-6F51-190C-B72DEBD1E3E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Tabular Q Learning: Algorithm</a:t>
            </a:r>
            <a:endParaRPr lang="en-I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CC1AD63-7FCA-0C77-07CA-939462695831}"/>
              </a:ext>
            </a:extLst>
          </p:cNvPr>
          <p:cNvSpPr>
            <a:spLocks noGrp="1"/>
          </p:cNvSpPr>
          <p:nvPr>
            <p:ph type="sldNum" sz="quarter" idx="12"/>
          </p:nvPr>
        </p:nvSpPr>
        <p:spPr/>
        <p:txBody>
          <a:bodyPr/>
          <a:lstStyle/>
          <a:p>
            <a:fld id="{DC660FAD-630A-40BB-A0C3-01001DFE1636}" type="slidenum">
              <a:rPr lang="en-IN" smtClean="0"/>
              <a:t>9</a:t>
            </a:fld>
            <a:endParaRPr lang="en-IN" dirty="0"/>
          </a:p>
        </p:txBody>
      </p:sp>
      <p:pic>
        <p:nvPicPr>
          <p:cNvPr id="9" name="Picture 8">
            <a:extLst>
              <a:ext uri="{FF2B5EF4-FFF2-40B4-BE49-F238E27FC236}">
                <a16:creationId xmlns:a16="http://schemas.microsoft.com/office/drawing/2014/main" id="{E03DFE7B-8596-510B-F5F7-64866CD1EAF1}"/>
              </a:ext>
            </a:extLst>
          </p:cNvPr>
          <p:cNvPicPr>
            <a:picLocks noChangeAspect="1"/>
          </p:cNvPicPr>
          <p:nvPr/>
        </p:nvPicPr>
        <p:blipFill>
          <a:blip r:embed="rId3"/>
          <a:stretch>
            <a:fillRect/>
          </a:stretch>
        </p:blipFill>
        <p:spPr>
          <a:xfrm>
            <a:off x="640746" y="2199470"/>
            <a:ext cx="5090365" cy="3648095"/>
          </a:xfrm>
          <a:prstGeom prst="rect">
            <a:avLst/>
          </a:prstGeom>
        </p:spPr>
      </p:pic>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B82F6727-32BE-441B-D094-D1481B730F68}"/>
                  </a:ext>
                </a:extLst>
              </p:cNvPr>
              <p:cNvSpPr>
                <a:spLocks noGrp="1"/>
              </p:cNvSpPr>
              <p:nvPr>
                <p:ph idx="1"/>
              </p:nvPr>
            </p:nvSpPr>
            <p:spPr>
              <a:xfrm>
                <a:off x="6096000" y="1538287"/>
                <a:ext cx="5748129" cy="4665663"/>
              </a:xfrm>
            </p:spPr>
            <p:txBody>
              <a:bodyPr>
                <a:noAutofit/>
              </a:bodyPr>
              <a:lstStyle/>
              <a:p>
                <a:r>
                  <a:rPr lang="en-US" sz="1600" dirty="0"/>
                  <a:t>To avoid the state and action space explosion, both state and action spaces are discretized</a:t>
                </a:r>
              </a:p>
              <a:p>
                <a:r>
                  <a:rPr lang="en-US" sz="1600" dirty="0"/>
                  <a:t>The state space is discretized based on SINR</a:t>
                </a:r>
              </a:p>
              <a:p>
                <a:pPr lvl="1"/>
                <a:r>
                  <a:rPr lang="en-US" sz="1600" dirty="0">
                    <a:solidFill>
                      <a:schemeClr val="tx1"/>
                    </a:solidFill>
                  </a:rPr>
                  <a:t>Bucket  1:  &lt; -5 dB</a:t>
                </a:r>
              </a:p>
              <a:p>
                <a:pPr lvl="1"/>
                <a:r>
                  <a:rPr lang="en-US" sz="1600" dirty="0">
                    <a:solidFill>
                      <a:schemeClr val="tx1"/>
                    </a:solidFill>
                  </a:rPr>
                  <a:t>Bucket  2: 5 dB to +3 dB</a:t>
                </a:r>
              </a:p>
              <a:p>
                <a:pPr lvl="1"/>
                <a:r>
                  <a:rPr lang="en-IN" sz="1600" dirty="0">
                    <a:solidFill>
                      <a:schemeClr val="tx1"/>
                    </a:solidFill>
                  </a:rPr>
                  <a:t>Bucket  3: </a:t>
                </a:r>
                <a:r>
                  <a:rPr lang="en-US" sz="1600" dirty="0">
                    <a:solidFill>
                      <a:schemeClr val="tx1"/>
                    </a:solidFill>
                  </a:rPr>
                  <a:t>+3 dB to +11 dB</a:t>
                </a:r>
              </a:p>
              <a:p>
                <a:pPr lvl="1"/>
                <a:r>
                  <a:rPr lang="en-IN" sz="1600" dirty="0">
                    <a:solidFill>
                      <a:schemeClr val="tx1"/>
                    </a:solidFill>
                  </a:rPr>
                  <a:t>Bucket  4:  </a:t>
                </a:r>
                <a14:m>
                  <m:oMath xmlns:m="http://schemas.openxmlformats.org/officeDocument/2006/math">
                    <m:r>
                      <a:rPr lang="en-US" sz="1600" b="0" i="1" smtClean="0">
                        <a:solidFill>
                          <a:schemeClr val="tx1"/>
                        </a:solidFill>
                        <a:latin typeface="Cambria Math" panose="02040503050406030204" pitchFamily="18" charset="0"/>
                      </a:rPr>
                      <m:t>≥ </m:t>
                    </m:r>
                  </m:oMath>
                </a14:m>
                <a:r>
                  <a:rPr lang="en-US" sz="1600" dirty="0">
                    <a:solidFill>
                      <a:schemeClr val="tx1"/>
                    </a:solidFill>
                  </a:rPr>
                  <a:t>11 dB</a:t>
                </a:r>
              </a:p>
              <a:p>
                <a:r>
                  <a:rPr lang="en-IN" sz="1600" dirty="0"/>
                  <a:t>Action space is discretized based on power up/down</a:t>
                </a:r>
              </a:p>
              <a:p>
                <a:pPr lvl="1"/>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𝑃</m:t>
                    </m:r>
                    <m:r>
                      <a:rPr lang="en-US" sz="1600" i="1" dirty="0" smtClean="0">
                        <a:latin typeface="Cambria Math" panose="02040503050406030204" pitchFamily="18" charset="0"/>
                      </a:rPr>
                      <m:t>=0 </m:t>
                    </m:r>
                    <m:r>
                      <a:rPr lang="en-US" sz="1600" i="1" dirty="0" smtClean="0">
                        <a:latin typeface="Cambria Math" panose="02040503050406030204" pitchFamily="18" charset="0"/>
                      </a:rPr>
                      <m:t>𝑑𝐵</m:t>
                    </m:r>
                    <m:r>
                      <a:rPr lang="en-US" sz="1600" i="1" dirty="0" smtClean="0">
                        <a:latin typeface="Cambria Math" panose="02040503050406030204" pitchFamily="18" charset="0"/>
                      </a:rPr>
                      <m:t>,±1, </m:t>
                    </m:r>
                    <m:r>
                      <a:rPr lang="en-US" sz="1600" i="1" dirty="0" smtClean="0">
                        <a:latin typeface="Cambria Math" panose="02040503050406030204" pitchFamily="18" charset="0"/>
                      </a:rPr>
                      <m:t>𝑑𝐵</m:t>
                    </m:r>
                    <m:r>
                      <a:rPr lang="en-US" sz="1600" i="1" dirty="0" smtClean="0">
                        <a:latin typeface="Cambria Math" panose="02040503050406030204" pitchFamily="18" charset="0"/>
                      </a:rPr>
                      <m:t>, ±3 </m:t>
                    </m:r>
                    <m:r>
                      <a:rPr lang="en-US" sz="1600" i="1" dirty="0" smtClean="0">
                        <a:latin typeface="Cambria Math" panose="02040503050406030204" pitchFamily="18" charset="0"/>
                      </a:rPr>
                      <m:t>𝑑𝐵</m:t>
                    </m:r>
                  </m:oMath>
                </a14:m>
                <a:endParaRPr lang="en-US" sz="1600" dirty="0"/>
              </a:p>
              <a:p>
                <a:pPr lvl="1"/>
                <a:r>
                  <a:rPr lang="en-US" sz="1600" dirty="0"/>
                  <a:t>Transmit power limits: [27, 46] dBm</a:t>
                </a:r>
              </a:p>
              <a:p>
                <a:r>
                  <a:rPr lang="en-IN" sz="1600" dirty="0"/>
                  <a:t>Number of entries in Q-table</a:t>
                </a:r>
              </a:p>
              <a:p>
                <a:pPr lvl="1"/>
                <a:r>
                  <a:rPr lang="en-IN" sz="1600" dirty="0"/>
                  <a:t>States: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4</m:t>
                        </m:r>
                      </m:e>
                      <m:sup>
                        <m:r>
                          <a:rPr lang="en-US" sz="1600" b="0" i="1" smtClean="0">
                            <a:latin typeface="Cambria Math" panose="02040503050406030204" pitchFamily="18" charset="0"/>
                          </a:rPr>
                          <m:t>6</m:t>
                        </m:r>
                      </m:sup>
                    </m:sSup>
                  </m:oMath>
                </a14:m>
                <a:r>
                  <a:rPr lang="en-IN" sz="1600" dirty="0"/>
                  <a:t> = 4096</a:t>
                </a:r>
              </a:p>
              <a:p>
                <a:pPr lvl="1"/>
                <a:r>
                  <a:rPr lang="en-IN" sz="1600" dirty="0"/>
                  <a:t>Actions: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5</m:t>
                        </m:r>
                      </m:e>
                      <m:sup>
                        <m:r>
                          <a:rPr lang="en-US" sz="1600" b="0" i="1" smtClean="0">
                            <a:latin typeface="Cambria Math" panose="02040503050406030204" pitchFamily="18" charset="0"/>
                          </a:rPr>
                          <m:t>3</m:t>
                        </m:r>
                      </m:sup>
                    </m:sSup>
                  </m:oMath>
                </a14:m>
                <a:r>
                  <a:rPr lang="en-IN" sz="1600" dirty="0"/>
                  <a:t> = 125</a:t>
                </a:r>
              </a:p>
              <a:p>
                <a:pPr lvl="1"/>
                <a:r>
                  <a:rPr lang="en-IN" sz="1600" dirty="0"/>
                  <a:t>Total: 600k </a:t>
                </a:r>
              </a:p>
            </p:txBody>
          </p:sp>
        </mc:Choice>
        <mc:Fallback>
          <p:sp>
            <p:nvSpPr>
              <p:cNvPr id="10" name="Content Placeholder 2">
                <a:extLst>
                  <a:ext uri="{FF2B5EF4-FFF2-40B4-BE49-F238E27FC236}">
                    <a16:creationId xmlns:a16="http://schemas.microsoft.com/office/drawing/2014/main" id="{B82F6727-32BE-441B-D094-D1481B730F68}"/>
                  </a:ext>
                </a:extLst>
              </p:cNvPr>
              <p:cNvSpPr>
                <a:spLocks noGrp="1" noRot="1" noChangeAspect="1" noMove="1" noResize="1" noEditPoints="1" noAdjustHandles="1" noChangeArrowheads="1" noChangeShapeType="1" noTextEdit="1"/>
              </p:cNvSpPr>
              <p:nvPr>
                <p:ph idx="1"/>
              </p:nvPr>
            </p:nvSpPr>
            <p:spPr>
              <a:xfrm>
                <a:off x="6096000" y="1538287"/>
                <a:ext cx="5748129" cy="4665663"/>
              </a:xfrm>
              <a:blipFill>
                <a:blip r:embed="rId4"/>
                <a:stretch>
                  <a:fillRect l="-424" t="-392"/>
                </a:stretch>
              </a:blipFill>
            </p:spPr>
            <p:txBody>
              <a:bodyPr/>
              <a:lstStyle/>
              <a:p>
                <a:r>
                  <a:rPr lang="en-IN">
                    <a:noFill/>
                  </a:rPr>
                  <a:t> </a:t>
                </a:r>
              </a:p>
            </p:txBody>
          </p:sp>
        </mc:Fallback>
      </mc:AlternateContent>
    </p:spTree>
    <p:extLst>
      <p:ext uri="{BB962C8B-B14F-4D97-AF65-F5344CB8AC3E}">
        <p14:creationId xmlns:p14="http://schemas.microsoft.com/office/powerpoint/2010/main" val="257862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28233</TotalTime>
  <Words>1537</Words>
  <Application>Microsoft Office PowerPoint</Application>
  <PresentationFormat>Widescreen</PresentationFormat>
  <Paragraphs>169</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Cambria Math</vt:lpstr>
      <vt:lpstr>Office Theme</vt:lpstr>
      <vt:lpstr>Implementing 5G Down Link Power Control Using Reinforcement Learning via NetSim-Python Interfacing</vt:lpstr>
      <vt:lpstr>How to run the RL simulation ?</vt:lpstr>
      <vt:lpstr>How to run the RL simulation ?</vt:lpstr>
      <vt:lpstr>How to run the RL simulation ?</vt:lpstr>
      <vt:lpstr>Power Control: Introduction</vt:lpstr>
      <vt:lpstr>Reinforcement Learning: Tabular</vt:lpstr>
      <vt:lpstr>NetSim Model</vt:lpstr>
      <vt:lpstr>SINR and Rate</vt:lpstr>
      <vt:lpstr>Tabular Q Learning: Algorithm</vt:lpstr>
      <vt:lpstr>NetSim Python Interfacing</vt:lpstr>
      <vt:lpstr>NetSim Python Interfacing (Contd.)</vt:lpstr>
      <vt:lpstr>NetSim Python Interfacing (Contd.)</vt:lpstr>
      <vt:lpstr>Parameters </vt:lpstr>
      <vt:lpstr>Performance Evaluation: UE Throughputs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Protocols DBR and VBF</dc:title>
  <dc:creator>Sreerang R</dc:creator>
  <cp:lastModifiedBy>Parth</cp:lastModifiedBy>
  <cp:revision>338</cp:revision>
  <dcterms:created xsi:type="dcterms:W3CDTF">2023-06-02T06:54:29Z</dcterms:created>
  <dcterms:modified xsi:type="dcterms:W3CDTF">2024-05-21T13:16:07Z</dcterms:modified>
</cp:coreProperties>
</file>