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26"/>
  </p:notesMasterIdLst>
  <p:handoutMasterIdLst>
    <p:handoutMasterId r:id="rId27"/>
  </p:handoutMasterIdLst>
  <p:sldIdLst>
    <p:sldId id="302" r:id="rId3"/>
    <p:sldId id="303" r:id="rId4"/>
    <p:sldId id="304" r:id="rId5"/>
    <p:sldId id="257" r:id="rId6"/>
    <p:sldId id="258" r:id="rId7"/>
    <p:sldId id="259" r:id="rId8"/>
    <p:sldId id="289" r:id="rId9"/>
    <p:sldId id="261" r:id="rId10"/>
    <p:sldId id="262" r:id="rId11"/>
    <p:sldId id="306" r:id="rId12"/>
    <p:sldId id="263" r:id="rId13"/>
    <p:sldId id="273" r:id="rId14"/>
    <p:sldId id="274" r:id="rId15"/>
    <p:sldId id="278" r:id="rId16"/>
    <p:sldId id="275" r:id="rId17"/>
    <p:sldId id="265" r:id="rId18"/>
    <p:sldId id="266" r:id="rId19"/>
    <p:sldId id="307" r:id="rId20"/>
    <p:sldId id="270" r:id="rId21"/>
    <p:sldId id="280" r:id="rId22"/>
    <p:sldId id="264" r:id="rId23"/>
    <p:sldId id="288" r:id="rId24"/>
    <p:sldId id="30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26" userDrawn="1">
          <p15:clr>
            <a:srgbClr val="A4A3A4"/>
          </p15:clr>
        </p15:guide>
        <p15:guide id="2" pos="5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42583-E178-44D4-B561-3B48D6F45B74}">
  <a:tblStyle styleId="{9D142583-E178-44D4-B561-3B48D6F45B7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3D8DD5-151B-4E4F-88C4-7EC66CD4F5BA}"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2373" autoAdjust="0"/>
  </p:normalViewPr>
  <p:slideViewPr>
    <p:cSldViewPr snapToGrid="0">
      <p:cViewPr varScale="1">
        <p:scale>
          <a:sx n="63" d="100"/>
          <a:sy n="63" d="100"/>
        </p:scale>
        <p:origin x="816" y="78"/>
      </p:cViewPr>
      <p:guideLst>
        <p:guide orient="horz" pos="1026"/>
        <p:guide pos="551"/>
      </p:guideLst>
    </p:cSldViewPr>
  </p:slideViewPr>
  <p:notesTextViewPr>
    <p:cViewPr>
      <p:scale>
        <a:sx n="33" d="100"/>
        <a:sy n="33" d="100"/>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43572-F458-725E-09BF-4C98785B69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7CA1165-EBBE-872A-9C9D-2B80192903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3CBA25-70E4-477A-A84A-61A8C7A35A29}" type="datetimeFigureOut">
              <a:rPr lang="en-IN" smtClean="0"/>
              <a:t>26-11-2024</a:t>
            </a:fld>
            <a:endParaRPr lang="en-IN"/>
          </a:p>
        </p:txBody>
      </p:sp>
      <p:sp>
        <p:nvSpPr>
          <p:cNvPr id="4" name="Footer Placeholder 3">
            <a:extLst>
              <a:ext uri="{FF2B5EF4-FFF2-40B4-BE49-F238E27FC236}">
                <a16:creationId xmlns:a16="http://schemas.microsoft.com/office/drawing/2014/main" id="{79808546-587C-5D18-A34F-3A042DB3EB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131A6B1-BD46-1800-F9DA-54411113FE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C52AAE-657E-4825-AFC4-2B055CEB77E6}" type="slidenum">
              <a:rPr lang="en-IN" smtClean="0"/>
              <a:t>‹#›</a:t>
            </a:fld>
            <a:endParaRPr lang="en-IN"/>
          </a:p>
        </p:txBody>
      </p:sp>
    </p:spTree>
    <p:extLst>
      <p:ext uri="{BB962C8B-B14F-4D97-AF65-F5344CB8AC3E}">
        <p14:creationId xmlns:p14="http://schemas.microsoft.com/office/powerpoint/2010/main" val="1168983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702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35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82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0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0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0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2003926" y="628808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latin typeface="+mj-lt"/>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pic>
        <p:nvPicPr>
          <p:cNvPr id="25" name="Google Shape;25;p3"/>
          <p:cNvPicPr preferRelativeResize="0"/>
          <p:nvPr/>
        </p:nvPicPr>
        <p:blipFill rotWithShape="1">
          <a:blip r:embed="rId2">
            <a:alphaModFix/>
          </a:blip>
          <a:srcRect/>
          <a:stretch/>
        </p:blipFill>
        <p:spPr>
          <a:xfrm>
            <a:off x="189609" y="162520"/>
            <a:ext cx="545887" cy="5115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0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0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0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latin typeface="+mj-lt"/>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92" name="Google Shape;92;p14"/>
          <p:cNvPicPr preferRelativeResize="0"/>
          <p:nvPr/>
        </p:nvPicPr>
        <p:blipFill rotWithShape="1">
          <a:blip r:embed="rId2">
            <a:alphaModFix/>
          </a:blip>
          <a:srcRect/>
          <a:stretch/>
        </p:blipFill>
        <p:spPr>
          <a:xfrm>
            <a:off x="189609" y="162520"/>
            <a:ext cx="545887" cy="51155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20"/>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0"/>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00"/>
              </a:spcBef>
              <a:spcAft>
                <a:spcPts val="0"/>
              </a:spcAft>
              <a:buClr>
                <a:schemeClr val="dk1"/>
              </a:buClr>
              <a:buSzPts val="3200"/>
              <a:buChar char="•"/>
              <a:defRPr sz="3200"/>
            </a:lvl1pPr>
            <a:lvl2pPr marL="914400" lvl="1" indent="-406400" algn="l">
              <a:lnSpc>
                <a:spcPct val="100000"/>
              </a:lnSpc>
              <a:spcBef>
                <a:spcPts val="300"/>
              </a:spcBef>
              <a:spcAft>
                <a:spcPts val="0"/>
              </a:spcAft>
              <a:buClr>
                <a:schemeClr val="dk1"/>
              </a:buClr>
              <a:buSzPts val="2800"/>
              <a:buChar char="•"/>
              <a:defRPr sz="2800"/>
            </a:lvl2pPr>
            <a:lvl3pPr marL="1371600" lvl="2" indent="-381000" algn="l">
              <a:lnSpc>
                <a:spcPct val="100000"/>
              </a:lnSpc>
              <a:spcBef>
                <a:spcPts val="300"/>
              </a:spcBef>
              <a:spcAft>
                <a:spcPts val="0"/>
              </a:spcAft>
              <a:buClr>
                <a:schemeClr val="dk1"/>
              </a:buClr>
              <a:buSzPts val="2400"/>
              <a:buChar char="•"/>
              <a:defRPr sz="2400"/>
            </a:lvl3pPr>
            <a:lvl4pPr marL="1828800" lvl="3" indent="-355600" algn="l">
              <a:lnSpc>
                <a:spcPct val="100000"/>
              </a:lnSpc>
              <a:spcBef>
                <a:spcPts val="300"/>
              </a:spcBef>
              <a:spcAft>
                <a:spcPts val="0"/>
              </a:spcAft>
              <a:buClr>
                <a:schemeClr val="dk1"/>
              </a:buClr>
              <a:buSzPts val="2000"/>
              <a:buChar char="•"/>
              <a:defRPr sz="2000"/>
            </a:lvl4pPr>
            <a:lvl5pPr marL="2286000" lvl="4" indent="-355600" algn="l">
              <a:lnSpc>
                <a:spcPct val="100000"/>
              </a:lnSpc>
              <a:spcBef>
                <a:spcPts val="3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8" name="Google Shape;12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9" name="Google Shape;129;p21"/>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1"/>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2"/>
          <p:cNvSpPr>
            <a:spLocks noGrp="1"/>
          </p:cNvSpPr>
          <p:nvPr>
            <p:ph type="pic" idx="2"/>
          </p:nvPr>
        </p:nvSpPr>
        <p:spPr>
          <a:xfrm>
            <a:off x="5183188" y="987425"/>
            <a:ext cx="6172200" cy="4873625"/>
          </a:xfrm>
          <a:prstGeom prst="rect">
            <a:avLst/>
          </a:prstGeom>
          <a:noFill/>
          <a:ln>
            <a:noFill/>
          </a:ln>
        </p:spPr>
      </p:sp>
      <p:sp>
        <p:nvSpPr>
          <p:cNvPr id="135" name="Google Shape;135;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22"/>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22"/>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3"/>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3"/>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4"/>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9" name="Google Shape;149;p24"/>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rgbClr val="888888"/>
              </a:buClr>
              <a:buSzPts val="2400"/>
              <a:buNone/>
              <a:defRPr sz="2400">
                <a:solidFill>
                  <a:srgbClr val="888888"/>
                </a:solidFill>
              </a:defRPr>
            </a:lvl1pPr>
            <a:lvl2pPr marL="914400" lvl="1" indent="-228600" algn="l">
              <a:lnSpc>
                <a:spcPct val="100000"/>
              </a:lnSpc>
              <a:spcBef>
                <a:spcPts val="300"/>
              </a:spcBef>
              <a:spcAft>
                <a:spcPts val="0"/>
              </a:spcAft>
              <a:buClr>
                <a:srgbClr val="888888"/>
              </a:buClr>
              <a:buSzPts val="2000"/>
              <a:buNone/>
              <a:defRPr sz="2000">
                <a:solidFill>
                  <a:srgbClr val="888888"/>
                </a:solidFill>
              </a:defRPr>
            </a:lvl2pPr>
            <a:lvl3pPr marL="1371600" lvl="2" indent="-228600" algn="l">
              <a:lnSpc>
                <a:spcPct val="100000"/>
              </a:lnSpc>
              <a:spcBef>
                <a:spcPts val="300"/>
              </a:spcBef>
              <a:spcAft>
                <a:spcPts val="0"/>
              </a:spcAft>
              <a:buClr>
                <a:srgbClr val="888888"/>
              </a:buClr>
              <a:buSzPts val="1800"/>
              <a:buNone/>
              <a:defRPr sz="1800">
                <a:solidFill>
                  <a:srgbClr val="888888"/>
                </a:solidFill>
              </a:defRPr>
            </a:lvl3pPr>
            <a:lvl4pPr marL="1828800" lvl="3" indent="-228600" algn="l">
              <a:lnSpc>
                <a:spcPct val="100000"/>
              </a:lnSpc>
              <a:spcBef>
                <a:spcPts val="300"/>
              </a:spcBef>
              <a:spcAft>
                <a:spcPts val="0"/>
              </a:spcAft>
              <a:buClr>
                <a:srgbClr val="888888"/>
              </a:buClr>
              <a:buSzPts val="1600"/>
              <a:buNone/>
              <a:defRPr sz="1600">
                <a:solidFill>
                  <a:srgbClr val="888888"/>
                </a:solidFill>
              </a:defRPr>
            </a:lvl4pPr>
            <a:lvl5pPr marL="2286000" lvl="4" indent="-228600" algn="l">
              <a:lnSpc>
                <a:spcPct val="100000"/>
              </a:lnSpc>
              <a:spcBef>
                <a:spcPts val="3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chemeClr val="dk1"/>
              </a:buClr>
              <a:buSzPts val="2400"/>
              <a:buNone/>
              <a:defRPr sz="2400" b="1"/>
            </a:lvl1pPr>
            <a:lvl2pPr marL="914400" lvl="1" indent="-228600" algn="l">
              <a:lnSpc>
                <a:spcPct val="100000"/>
              </a:lnSpc>
              <a:spcBef>
                <a:spcPts val="300"/>
              </a:spcBef>
              <a:spcAft>
                <a:spcPts val="0"/>
              </a:spcAft>
              <a:buClr>
                <a:schemeClr val="dk1"/>
              </a:buClr>
              <a:buSzPts val="2000"/>
              <a:buNone/>
              <a:defRPr sz="2000" b="1"/>
            </a:lvl2pPr>
            <a:lvl3pPr marL="1371600" lvl="2" indent="-228600" algn="l">
              <a:lnSpc>
                <a:spcPct val="100000"/>
              </a:lnSpc>
              <a:spcBef>
                <a:spcPts val="3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chemeClr val="dk1"/>
              </a:buClr>
              <a:buSzPts val="2400"/>
              <a:buNone/>
              <a:defRPr sz="2400" b="1"/>
            </a:lvl1pPr>
            <a:lvl2pPr marL="914400" lvl="1" indent="-228600" algn="l">
              <a:lnSpc>
                <a:spcPct val="100000"/>
              </a:lnSpc>
              <a:spcBef>
                <a:spcPts val="300"/>
              </a:spcBef>
              <a:spcAft>
                <a:spcPts val="0"/>
              </a:spcAft>
              <a:buClr>
                <a:schemeClr val="dk1"/>
              </a:buClr>
              <a:buSzPts val="2000"/>
              <a:buNone/>
              <a:defRPr sz="2000" b="1"/>
            </a:lvl2pPr>
            <a:lvl3pPr marL="1371600" lvl="2" indent="-228600" algn="l">
              <a:lnSpc>
                <a:spcPct val="100000"/>
              </a:lnSpc>
              <a:spcBef>
                <a:spcPts val="3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00"/>
              </a:spcBef>
              <a:spcAft>
                <a:spcPts val="0"/>
              </a:spcAft>
              <a:buClr>
                <a:schemeClr val="dk1"/>
              </a:buClr>
              <a:buSzPts val="3200"/>
              <a:buChar char="•"/>
              <a:defRPr sz="3200"/>
            </a:lvl1pPr>
            <a:lvl2pPr marL="914400" lvl="1" indent="-406400" algn="l">
              <a:lnSpc>
                <a:spcPct val="100000"/>
              </a:lnSpc>
              <a:spcBef>
                <a:spcPts val="300"/>
              </a:spcBef>
              <a:spcAft>
                <a:spcPts val="0"/>
              </a:spcAft>
              <a:buClr>
                <a:schemeClr val="dk1"/>
              </a:buClr>
              <a:buSzPts val="2800"/>
              <a:buChar char="•"/>
              <a:defRPr sz="2800"/>
            </a:lvl2pPr>
            <a:lvl3pPr marL="1371600" lvl="2" indent="-381000" algn="l">
              <a:lnSpc>
                <a:spcPct val="100000"/>
              </a:lnSpc>
              <a:spcBef>
                <a:spcPts val="300"/>
              </a:spcBef>
              <a:spcAft>
                <a:spcPts val="0"/>
              </a:spcAft>
              <a:buClr>
                <a:schemeClr val="dk1"/>
              </a:buClr>
              <a:buSzPts val="2400"/>
              <a:buChar char="•"/>
              <a:defRPr sz="2400"/>
            </a:lvl3pPr>
            <a:lvl4pPr marL="1828800" lvl="3" indent="-355600" algn="l">
              <a:lnSpc>
                <a:spcPct val="100000"/>
              </a:lnSpc>
              <a:spcBef>
                <a:spcPts val="300"/>
              </a:spcBef>
              <a:spcAft>
                <a:spcPts val="0"/>
              </a:spcAft>
              <a:buClr>
                <a:schemeClr val="dk1"/>
              </a:buClr>
              <a:buSzPts val="2000"/>
              <a:buChar char="•"/>
              <a:defRPr sz="2000"/>
            </a:lvl4pPr>
            <a:lvl5pPr marL="2286000" lvl="4" indent="-355600" algn="l">
              <a:lnSpc>
                <a:spcPct val="100000"/>
              </a:lnSpc>
              <a:spcBef>
                <a:spcPts val="3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4" r:id="rId2"/>
    <p:sldLayoutId id="2147483665" r:id="rId3"/>
    <p:sldLayoutId id="2147483666" r:id="rId4"/>
    <p:sldLayoutId id="2147483667"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hyperlink" Target="https://support.tetcos.com/support/solutions/articles/14000128666-downloading-and-setting-up-netsim-file-exchange-projects"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0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70.png"/><Relationship Id="rId4" Type="http://schemas.openxmlformats.org/officeDocument/2006/relationships/image" Target="../media/image2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0.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986-DB98-2831-80C1-399524FB280F}"/>
              </a:ext>
            </a:extLst>
          </p:cNvPr>
          <p:cNvSpPr>
            <a:spLocks noGrp="1"/>
          </p:cNvSpPr>
          <p:nvPr>
            <p:ph type="title"/>
          </p:nvPr>
        </p:nvSpPr>
        <p:spPr/>
        <p:txBody>
          <a:bodyPr>
            <a:normAutofit fontScale="90000"/>
          </a:bodyPr>
          <a:lstStyle/>
          <a:p>
            <a:r>
              <a:rPr lang="en-US" sz="4000" dirty="0">
                <a:latin typeface="Arial"/>
                <a:ea typeface="Arial"/>
                <a:cs typeface="Arial"/>
                <a:sym typeface="Arial"/>
              </a:rPr>
              <a:t>5G Down</a:t>
            </a:r>
            <a:r>
              <a:rPr lang="en-US" sz="4000" dirty="0"/>
              <a:t> </a:t>
            </a:r>
            <a:r>
              <a:rPr lang="en-US" sz="4000" dirty="0">
                <a:latin typeface="Arial"/>
                <a:ea typeface="Arial"/>
                <a:cs typeface="Arial"/>
                <a:sym typeface="Arial"/>
              </a:rPr>
              <a:t>Link Power Control to Maximize </a:t>
            </a:r>
            <a:r>
              <a:rPr lang="en-US" sz="4000" dirty="0"/>
              <a:t>S</a:t>
            </a:r>
            <a:r>
              <a:rPr lang="en-US" sz="4000" dirty="0">
                <a:latin typeface="Arial"/>
                <a:ea typeface="Arial"/>
                <a:cs typeface="Arial"/>
                <a:sym typeface="Arial"/>
              </a:rPr>
              <a:t>um </a:t>
            </a:r>
            <a:r>
              <a:rPr lang="en-US" sz="4000" dirty="0"/>
              <a:t>T</a:t>
            </a:r>
            <a:r>
              <a:rPr lang="en-US" sz="4000" dirty="0">
                <a:latin typeface="Arial"/>
                <a:ea typeface="Arial"/>
                <a:cs typeface="Arial"/>
                <a:sym typeface="Arial"/>
              </a:rPr>
              <a:t>hroughput </a:t>
            </a:r>
            <a:r>
              <a:rPr lang="en-US" sz="4000" dirty="0"/>
              <a:t>U</a:t>
            </a:r>
            <a:r>
              <a:rPr lang="en-US" sz="4000" dirty="0">
                <a:latin typeface="Arial"/>
                <a:ea typeface="Arial"/>
                <a:cs typeface="Arial"/>
                <a:sym typeface="Arial"/>
              </a:rPr>
              <a:t>sing Reinforcement Learning </a:t>
            </a:r>
            <a:endParaRPr lang="en-IN" dirty="0"/>
          </a:p>
        </p:txBody>
      </p:sp>
      <p:sp>
        <p:nvSpPr>
          <p:cNvPr id="4" name="Slide Number Placeholder 3">
            <a:extLst>
              <a:ext uri="{FF2B5EF4-FFF2-40B4-BE49-F238E27FC236}">
                <a16:creationId xmlns:a16="http://schemas.microsoft.com/office/drawing/2014/main" id="{3A47F566-9509-2F1A-3059-A744D7F45117}"/>
              </a:ext>
            </a:extLst>
          </p:cNvPr>
          <p:cNvSpPr>
            <a:spLocks noGrp="1"/>
          </p:cNvSpPr>
          <p:nvPr>
            <p:ph type="sldNum" idx="12"/>
          </p:nvPr>
        </p:nvSpPr>
        <p:spPr/>
        <p:txBody>
          <a:bodyPr/>
          <a:lstStyle/>
          <a:p>
            <a:fld id="{00000000-1234-1234-1234-123412341234}" type="slidenum">
              <a:rPr lang="en-US" smtClean="0"/>
              <a:pPr/>
              <a:t>1</a:t>
            </a:fld>
            <a:endParaRPr lang="en-US" dirty="0"/>
          </a:p>
        </p:txBody>
      </p:sp>
      <p:pic>
        <p:nvPicPr>
          <p:cNvPr id="5" name="Picture 4">
            <a:extLst>
              <a:ext uri="{FF2B5EF4-FFF2-40B4-BE49-F238E27FC236}">
                <a16:creationId xmlns:a16="http://schemas.microsoft.com/office/drawing/2014/main" id="{B606CEAA-23E8-8C77-E7AD-A2EDB2B75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23" y="1817739"/>
            <a:ext cx="10515600" cy="3222522"/>
          </a:xfrm>
          <a:prstGeom prst="rect">
            <a:avLst/>
          </a:prstGeom>
        </p:spPr>
      </p:pic>
      <p:sp>
        <p:nvSpPr>
          <p:cNvPr id="6" name="Title 1">
            <a:extLst>
              <a:ext uri="{FF2B5EF4-FFF2-40B4-BE49-F238E27FC236}">
                <a16:creationId xmlns:a16="http://schemas.microsoft.com/office/drawing/2014/main" id="{A357D98C-86AD-634C-EC0E-BFEFE2D3CBE3}"/>
              </a:ext>
            </a:extLst>
          </p:cNvPr>
          <p:cNvSpPr txBox="1">
            <a:spLocks/>
          </p:cNvSpPr>
          <p:nvPr/>
        </p:nvSpPr>
        <p:spPr>
          <a:xfrm>
            <a:off x="800100" y="5488051"/>
            <a:ext cx="9144000" cy="6071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1800">
                <a:solidFill>
                  <a:srgbClr val="C00000"/>
                </a:solidFill>
                <a:latin typeface="Arial" panose="020B0604020202020204" pitchFamily="34" charset="0"/>
                <a:cs typeface="Arial" panose="020B0604020202020204" pitchFamily="34" charset="0"/>
              </a:rPr>
              <a:t>Thank you for joining us. </a:t>
            </a:r>
            <a:r>
              <a:rPr lang="en-US" sz="1800">
                <a:solidFill>
                  <a:srgbClr val="C00000"/>
                </a:solidFill>
                <a:latin typeface="Arial" panose="020B0604020202020204" pitchFamily="34" charset="0"/>
                <a:cs typeface="Arial" panose="020B0604020202020204" pitchFamily="34" charset="0"/>
              </a:rPr>
              <a:t>The webinar will begin shortly, please standby.</a:t>
            </a:r>
            <a:br>
              <a:rPr lang="en-IN" sz="1800">
                <a:solidFill>
                  <a:srgbClr val="C00000"/>
                </a:solidFill>
                <a:latin typeface="Arial" panose="020B0604020202020204" pitchFamily="34" charset="0"/>
                <a:cs typeface="Arial" panose="020B0604020202020204" pitchFamily="34" charset="0"/>
              </a:rPr>
            </a:br>
            <a:endParaRPr lang="en-US" sz="18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53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9940FB-357F-AC17-AC7D-30FC401BDA42}"/>
              </a:ext>
            </a:extLst>
          </p:cNvPr>
          <p:cNvSpPr>
            <a:spLocks noGrp="1"/>
          </p:cNvSpPr>
          <p:nvPr>
            <p:ph type="title"/>
          </p:nvPr>
        </p:nvSpPr>
        <p:spPr/>
        <p:txBody>
          <a:bodyPr/>
          <a:lstStyle/>
          <a:p>
            <a:r>
              <a:rPr kumimoji="0" lang="en-US" altLang="en-US" sz="4000" b="1" i="0" u="none" strike="noStrike" cap="none" normalizeH="0" baseline="0" dirty="0">
                <a:ln>
                  <a:noFill/>
                </a:ln>
                <a:solidFill>
                  <a:schemeClr val="tx1"/>
                </a:solidFill>
                <a:effectLst/>
                <a:latin typeface="Arial" panose="020B0604020202020204" pitchFamily="34" charset="0"/>
              </a:rPr>
              <a:t>Q-Learning and Tabular Q-Learning</a:t>
            </a:r>
            <a:br>
              <a:rPr kumimoji="0" lang="en-US" altLang="en-US" sz="4000" b="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4C5633A5-24B4-98B3-A316-B8F1D96447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7" name="Rectangle 1">
            <a:extLst>
              <a:ext uri="{FF2B5EF4-FFF2-40B4-BE49-F238E27FC236}">
                <a16:creationId xmlns:a16="http://schemas.microsoft.com/office/drawing/2014/main" id="{E48C83AD-21D0-FB22-2956-A8E129D84154}"/>
              </a:ext>
            </a:extLst>
          </p:cNvPr>
          <p:cNvSpPr>
            <a:spLocks noGrp="1" noChangeArrowheads="1"/>
          </p:cNvSpPr>
          <p:nvPr>
            <p:ph type="body" idx="1"/>
          </p:nvPr>
        </p:nvSpPr>
        <p:spPr bwMode="auto">
          <a:xfrm>
            <a:off x="838200" y="1690688"/>
            <a:ext cx="51511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reinforcement learning algorithm where the agent learns optimal actions by updating Q-values based on rewards and state transitions.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Does not require a model of the environment.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Tabular Q-Learning: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version of Q-Learning that uses a table to store Q-values for discrete states and actions.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for environments with limited and defined state-action pairs.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E99658D-2CC4-107C-9930-8032E593828B}"/>
              </a:ext>
            </a:extLst>
          </p:cNvPr>
          <p:cNvPicPr>
            <a:picLocks noChangeAspect="1"/>
          </p:cNvPicPr>
          <p:nvPr/>
        </p:nvPicPr>
        <p:blipFill>
          <a:blip r:embed="rId2"/>
          <a:stretch>
            <a:fillRect/>
          </a:stretch>
        </p:blipFill>
        <p:spPr>
          <a:xfrm>
            <a:off x="6202682" y="2328823"/>
            <a:ext cx="5504744" cy="2200354"/>
          </a:xfrm>
          <a:prstGeom prst="rect">
            <a:avLst/>
          </a:prstGeom>
        </p:spPr>
      </p:pic>
    </p:spTree>
    <p:extLst>
      <p:ext uri="{BB962C8B-B14F-4D97-AF65-F5344CB8AC3E}">
        <p14:creationId xmlns:p14="http://schemas.microsoft.com/office/powerpoint/2010/main" val="311790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latin typeface="Arial"/>
                <a:ea typeface="Arial"/>
                <a:cs typeface="Arial"/>
                <a:sym typeface="Arial"/>
              </a:rPr>
              <a:t>Tabular Q Learning: Algorithm</a:t>
            </a:r>
            <a:endParaRPr>
              <a:latin typeface="Arial"/>
              <a:ea typeface="Arial"/>
              <a:cs typeface="Arial"/>
              <a:sym typeface="Arial"/>
            </a:endParaRPr>
          </a:p>
        </p:txBody>
      </p:sp>
      <p:sp>
        <p:nvSpPr>
          <p:cNvPr id="219" name="Google Shape;219;p3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0" name="Google Shape;220;p32"/>
          <p:cNvPicPr preferRelativeResize="0"/>
          <p:nvPr/>
        </p:nvPicPr>
        <p:blipFill rotWithShape="1">
          <a:blip r:embed="rId3">
            <a:alphaModFix/>
          </a:blip>
          <a:srcRect/>
          <a:stretch/>
        </p:blipFill>
        <p:spPr>
          <a:xfrm>
            <a:off x="612379" y="1428682"/>
            <a:ext cx="5090365" cy="3648095"/>
          </a:xfrm>
          <a:prstGeom prst="rect">
            <a:avLst/>
          </a:prstGeom>
          <a:noFill/>
          <a:ln>
            <a:noFill/>
          </a:ln>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0A2C290-0114-FE85-D97F-2ABBA3483C89}"/>
                  </a:ext>
                </a:extLst>
              </p:cNvPr>
              <p:cNvSpPr txBox="1">
                <a:spLocks/>
              </p:cNvSpPr>
              <p:nvPr/>
            </p:nvSpPr>
            <p:spPr>
              <a:xfrm>
                <a:off x="6096000" y="1604952"/>
                <a:ext cx="5748129" cy="5013562"/>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RPr/>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defRPr>
                </a:lvl9pPr>
              </a:lstStyle>
              <a:p>
                <a:r>
                  <a:rPr lang="en-US" sz="1700" dirty="0">
                    <a:latin typeface="Arial" panose="020B0604020202020204" pitchFamily="34" charset="0"/>
                    <a:cs typeface="Arial" panose="020B0604020202020204" pitchFamily="34" charset="0"/>
                  </a:rPr>
                  <a:t>To avoid the state and action space explosion, both state and action spaces are discretized. </a:t>
                </a:r>
              </a:p>
              <a:p>
                <a:r>
                  <a:rPr lang="en-US" sz="1700" dirty="0">
                    <a:latin typeface="Arial" panose="020B0604020202020204" pitchFamily="34" charset="0"/>
                    <a:cs typeface="Arial" panose="020B0604020202020204" pitchFamily="34" charset="0"/>
                  </a:rPr>
                  <a:t>The MDP is therefore a finite-state, finite-action, discrete-time formulation. </a:t>
                </a:r>
              </a:p>
              <a:p>
                <a:r>
                  <a:rPr lang="en-US" sz="1700" dirty="0">
                    <a:latin typeface="Arial" panose="020B0604020202020204" pitchFamily="34" charset="0"/>
                    <a:cs typeface="Arial" panose="020B0604020202020204" pitchFamily="34" charset="0"/>
                  </a:rPr>
                  <a:t>The state space is discretized based on SINR</a:t>
                </a:r>
              </a:p>
              <a:p>
                <a:pPr lvl="1"/>
                <a:r>
                  <a:rPr lang="en-US" sz="1700" dirty="0">
                    <a:latin typeface="Arial" panose="020B0604020202020204" pitchFamily="34" charset="0"/>
                    <a:cs typeface="Arial" panose="020B0604020202020204" pitchFamily="34" charset="0"/>
                  </a:rPr>
                  <a:t>Bucket  1:  &lt; -5 dB</a:t>
                </a:r>
              </a:p>
              <a:p>
                <a:pPr lvl="1"/>
                <a:r>
                  <a:rPr lang="en-US" sz="1700" dirty="0">
                    <a:latin typeface="Arial" panose="020B0604020202020204" pitchFamily="34" charset="0"/>
                    <a:cs typeface="Arial" panose="020B0604020202020204" pitchFamily="34" charset="0"/>
                  </a:rPr>
                  <a:t>Bucket  2: 5 dB to +3 dB</a:t>
                </a:r>
              </a:p>
              <a:p>
                <a:pPr lvl="1"/>
                <a:r>
                  <a:rPr lang="en-IN" sz="1700" dirty="0">
                    <a:latin typeface="Arial" panose="020B0604020202020204" pitchFamily="34" charset="0"/>
                    <a:cs typeface="Arial" panose="020B0604020202020204" pitchFamily="34" charset="0"/>
                  </a:rPr>
                  <a:t>Bucket  3: </a:t>
                </a:r>
                <a:r>
                  <a:rPr lang="en-US" sz="1700" dirty="0">
                    <a:latin typeface="Arial" panose="020B0604020202020204" pitchFamily="34" charset="0"/>
                    <a:cs typeface="Arial" panose="020B0604020202020204" pitchFamily="34" charset="0"/>
                  </a:rPr>
                  <a:t>+3 dB to +11 dB</a:t>
                </a:r>
              </a:p>
              <a:p>
                <a:pPr lvl="1"/>
                <a:r>
                  <a:rPr lang="en-IN" sz="1700" dirty="0">
                    <a:latin typeface="Arial" panose="020B0604020202020204" pitchFamily="34" charset="0"/>
                    <a:cs typeface="Arial" panose="020B0604020202020204" pitchFamily="34" charset="0"/>
                  </a:rPr>
                  <a:t>Bucket  4:  </a:t>
                </a:r>
                <a14:m>
                  <m:oMath xmlns:m="http://schemas.openxmlformats.org/officeDocument/2006/math">
                    <m:r>
                      <a:rPr lang="en-US" sz="1700">
                        <a:latin typeface="Cambria Math" panose="02040503050406030204" pitchFamily="18" charset="0"/>
                      </a:rPr>
                      <m:t>≥ </m:t>
                    </m:r>
                  </m:oMath>
                </a14:m>
                <a:r>
                  <a:rPr lang="en-US" sz="1700" dirty="0">
                    <a:latin typeface="Arial" panose="020B0604020202020204" pitchFamily="34" charset="0"/>
                    <a:cs typeface="Arial" panose="020B0604020202020204" pitchFamily="34" charset="0"/>
                  </a:rPr>
                  <a:t>11 dB</a:t>
                </a:r>
              </a:p>
              <a:p>
                <a:r>
                  <a:rPr lang="en-IN" sz="1700" dirty="0">
                    <a:latin typeface="Arial" panose="020B0604020202020204" pitchFamily="34" charset="0"/>
                    <a:cs typeface="Arial" panose="020B0604020202020204" pitchFamily="34" charset="0"/>
                  </a:rPr>
                  <a:t>Action space is discretized based on power up/down</a:t>
                </a:r>
              </a:p>
              <a:p>
                <a:pPr lvl="1"/>
                <a14:m>
                  <m:oMath xmlns:m="http://schemas.openxmlformats.org/officeDocument/2006/math">
                    <m:r>
                      <a:rPr lang="en-US" sz="1700" dirty="0">
                        <a:latin typeface="Cambria Math" panose="02040503050406030204" pitchFamily="18" charset="0"/>
                      </a:rPr>
                      <m:t>∆</m:t>
                    </m:r>
                    <m:r>
                      <a:rPr lang="en-US" sz="1700" dirty="0">
                        <a:latin typeface="Cambria Math" panose="02040503050406030204" pitchFamily="18" charset="0"/>
                      </a:rPr>
                      <m:t>𝑃</m:t>
                    </m:r>
                    <m:r>
                      <a:rPr lang="en-US" sz="1700" dirty="0">
                        <a:latin typeface="Cambria Math" panose="02040503050406030204" pitchFamily="18" charset="0"/>
                      </a:rPr>
                      <m:t>=0 </m:t>
                    </m:r>
                    <m:r>
                      <a:rPr lang="en-US" sz="1700" dirty="0">
                        <a:latin typeface="Cambria Math" panose="02040503050406030204" pitchFamily="18" charset="0"/>
                      </a:rPr>
                      <m:t>𝑑𝐵</m:t>
                    </m:r>
                    <m:r>
                      <a:rPr lang="en-US" sz="1700" dirty="0">
                        <a:latin typeface="Cambria Math" panose="02040503050406030204" pitchFamily="18" charset="0"/>
                      </a:rPr>
                      <m:t>,±1, </m:t>
                    </m:r>
                    <m:r>
                      <a:rPr lang="en-US" sz="1700" dirty="0">
                        <a:latin typeface="Cambria Math" panose="02040503050406030204" pitchFamily="18" charset="0"/>
                      </a:rPr>
                      <m:t>𝑑𝐵</m:t>
                    </m:r>
                    <m:r>
                      <a:rPr lang="en-US" sz="1700" dirty="0">
                        <a:latin typeface="Cambria Math" panose="02040503050406030204" pitchFamily="18" charset="0"/>
                      </a:rPr>
                      <m:t>, ±3 </m:t>
                    </m:r>
                    <m:r>
                      <a:rPr lang="en-US" sz="1700" dirty="0">
                        <a:latin typeface="Cambria Math" panose="02040503050406030204" pitchFamily="18" charset="0"/>
                      </a:rPr>
                      <m:t>𝑑𝐵</m:t>
                    </m:r>
                  </m:oMath>
                </a14:m>
                <a:endParaRPr lang="en-US" sz="1700" dirty="0">
                  <a:latin typeface="Arial" panose="020B0604020202020204" pitchFamily="34" charset="0"/>
                  <a:cs typeface="Arial" panose="020B0604020202020204" pitchFamily="34" charset="0"/>
                </a:endParaRPr>
              </a:p>
              <a:p>
                <a:pPr lvl="1"/>
                <a:r>
                  <a:rPr lang="en-US" sz="1700" dirty="0">
                    <a:latin typeface="Arial" panose="020B0604020202020204" pitchFamily="34" charset="0"/>
                    <a:cs typeface="Arial" panose="020B0604020202020204" pitchFamily="34" charset="0"/>
                  </a:rPr>
                  <a:t>Transmit power limits: [27, 46] dBm</a:t>
                </a:r>
              </a:p>
              <a:p>
                <a:r>
                  <a:rPr lang="en-IN" sz="1700" dirty="0">
                    <a:latin typeface="Arial" panose="020B0604020202020204" pitchFamily="34" charset="0"/>
                    <a:cs typeface="Arial" panose="020B0604020202020204" pitchFamily="34" charset="0"/>
                  </a:rPr>
                  <a:t>Number of entries in Q-table</a:t>
                </a:r>
              </a:p>
              <a:p>
                <a:pPr lvl="1"/>
                <a:r>
                  <a:rPr lang="en-IN" sz="1700" dirty="0">
                    <a:latin typeface="Arial" panose="020B0604020202020204" pitchFamily="34" charset="0"/>
                    <a:cs typeface="Arial" panose="020B0604020202020204" pitchFamily="34" charset="0"/>
                  </a:rPr>
                  <a:t>States: </a:t>
                </a:r>
                <a14:m>
                  <m:oMath xmlns:m="http://schemas.openxmlformats.org/officeDocument/2006/math">
                    <m:sSup>
                      <m:sSupPr>
                        <m:ctrlPr>
                          <a:rPr lang="en-US" sz="1700" i="1">
                            <a:latin typeface="Cambria Math" panose="02040503050406030204" pitchFamily="18" charset="0"/>
                          </a:rPr>
                        </m:ctrlPr>
                      </m:sSupPr>
                      <m:e>
                        <m:r>
                          <a:rPr lang="en-US" sz="1700">
                            <a:latin typeface="Cambria Math" panose="02040503050406030204" pitchFamily="18" charset="0"/>
                          </a:rPr>
                          <m:t>4</m:t>
                        </m:r>
                      </m:e>
                      <m:sup>
                        <m:r>
                          <a:rPr lang="en-US" sz="1700">
                            <a:latin typeface="Cambria Math" panose="02040503050406030204" pitchFamily="18" charset="0"/>
                          </a:rPr>
                          <m:t>6</m:t>
                        </m:r>
                      </m:sup>
                    </m:sSup>
                  </m:oMath>
                </a14:m>
                <a:r>
                  <a:rPr lang="en-IN" sz="1700" dirty="0">
                    <a:latin typeface="Arial" panose="020B0604020202020204" pitchFamily="34" charset="0"/>
                    <a:cs typeface="Arial" panose="020B0604020202020204" pitchFamily="34" charset="0"/>
                  </a:rPr>
                  <a:t> = 4096</a:t>
                </a:r>
              </a:p>
              <a:p>
                <a:pPr lvl="1"/>
                <a:r>
                  <a:rPr lang="en-IN" sz="1700" dirty="0">
                    <a:latin typeface="Arial" panose="020B0604020202020204" pitchFamily="34" charset="0"/>
                    <a:cs typeface="Arial" panose="020B0604020202020204" pitchFamily="34" charset="0"/>
                  </a:rPr>
                  <a:t>Actions: </a:t>
                </a:r>
                <a14:m>
                  <m:oMath xmlns:m="http://schemas.openxmlformats.org/officeDocument/2006/math">
                    <m:sSup>
                      <m:sSupPr>
                        <m:ctrlPr>
                          <a:rPr lang="en-US" sz="1700" i="1">
                            <a:latin typeface="Cambria Math" panose="02040503050406030204" pitchFamily="18" charset="0"/>
                          </a:rPr>
                        </m:ctrlPr>
                      </m:sSupPr>
                      <m:e>
                        <m:r>
                          <a:rPr lang="en-US" sz="1700">
                            <a:latin typeface="Cambria Math" panose="02040503050406030204" pitchFamily="18" charset="0"/>
                          </a:rPr>
                          <m:t>5</m:t>
                        </m:r>
                      </m:e>
                      <m:sup>
                        <m:r>
                          <a:rPr lang="en-US" sz="1700">
                            <a:latin typeface="Cambria Math" panose="02040503050406030204" pitchFamily="18" charset="0"/>
                          </a:rPr>
                          <m:t>3</m:t>
                        </m:r>
                      </m:sup>
                    </m:sSup>
                  </m:oMath>
                </a14:m>
                <a:r>
                  <a:rPr lang="en-IN" sz="1700" dirty="0">
                    <a:latin typeface="Arial" panose="020B0604020202020204" pitchFamily="34" charset="0"/>
                    <a:cs typeface="Arial" panose="020B0604020202020204" pitchFamily="34" charset="0"/>
                  </a:rPr>
                  <a:t> = 125</a:t>
                </a:r>
              </a:p>
              <a:p>
                <a:pPr lvl="1"/>
                <a:r>
                  <a:rPr lang="en-IN" sz="1700" dirty="0">
                    <a:latin typeface="Arial" panose="020B0604020202020204" pitchFamily="34" charset="0"/>
                    <a:cs typeface="Arial" panose="020B0604020202020204" pitchFamily="34" charset="0"/>
                  </a:rPr>
                  <a:t>Total: 600k </a:t>
                </a:r>
                <a:endParaRPr lang="en-IN" dirty="0">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E0A2C290-0114-FE85-D97F-2ABBA3483C89}"/>
                  </a:ext>
                </a:extLst>
              </p:cNvPr>
              <p:cNvSpPr txBox="1">
                <a:spLocks noRot="1" noChangeAspect="1" noMove="1" noResize="1" noEditPoints="1" noAdjustHandles="1" noChangeArrowheads="1" noChangeShapeType="1" noTextEdit="1"/>
              </p:cNvSpPr>
              <p:nvPr/>
            </p:nvSpPr>
            <p:spPr>
              <a:xfrm>
                <a:off x="6096000" y="1604952"/>
                <a:ext cx="5748129" cy="5013562"/>
              </a:xfrm>
              <a:prstGeom prst="rect">
                <a:avLst/>
              </a:prstGeom>
              <a:blipFill>
                <a:blip r:embed="rId4"/>
                <a:stretch>
                  <a:fillRect l="-424" t="-36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30" name="Google Shape;230;p33"/>
              <p:cNvGraphicFramePr/>
              <p:nvPr>
                <p:extLst>
                  <p:ext uri="{D42A27DB-BD31-4B8C-83A1-F6EECF244321}">
                    <p14:modId xmlns:p14="http://schemas.microsoft.com/office/powerpoint/2010/main" val="2612568930"/>
                  </p:ext>
                </p:extLst>
              </p:nvPr>
            </p:nvGraphicFramePr>
            <p:xfrm>
              <a:off x="1810450" y="5286333"/>
              <a:ext cx="2694225" cy="1252579"/>
            </p:xfrm>
            <a:graphic>
              <a:graphicData uri="http://schemas.openxmlformats.org/drawingml/2006/table">
                <a:tbl>
                  <a:tblPr firstRow="1" bandRow="1">
                    <a:tableStyleId>{9D142583-E178-44D4-B561-3B48D6F45B74}</a:tableStyleId>
                  </a:tblPr>
                  <a:tblGrid>
                    <a:gridCol w="1627925">
                      <a:extLst>
                        <a:ext uri="{9D8B030D-6E8A-4147-A177-3AD203B41FA5}">
                          <a16:colId xmlns:a16="http://schemas.microsoft.com/office/drawing/2014/main" val="20000"/>
                        </a:ext>
                      </a:extLst>
                    </a:gridCol>
                    <a:gridCol w="1066300">
                      <a:extLst>
                        <a:ext uri="{9D8B030D-6E8A-4147-A177-3AD203B41FA5}">
                          <a16:colId xmlns:a16="http://schemas.microsoft.com/office/drawing/2014/main" val="20001"/>
                        </a:ext>
                      </a:extLst>
                    </a:gridCol>
                  </a:tblGrid>
                  <a:tr h="287255">
                    <a:tc>
                      <a:txBody>
                        <a:bodyPr/>
                        <a:lstStyle/>
                        <a:p>
                          <a:pPr marL="0" marR="0" lvl="0" indent="0" algn="l" rtl="0">
                            <a:spcBef>
                              <a:spcPts val="0"/>
                            </a:spcBef>
                            <a:spcAft>
                              <a:spcPts val="0"/>
                            </a:spcAft>
                            <a:buNone/>
                          </a:pPr>
                          <a:r>
                            <a:rPr lang="en-US" sz="1400" b="1" dirty="0">
                              <a:sym typeface="Arial"/>
                            </a:rPr>
                            <a:t>Hyper parameter</a:t>
                          </a:r>
                          <a:endParaRPr sz="1400" b="1" dirty="0">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dirty="0">
                              <a:sym typeface="Arial"/>
                            </a:rPr>
                            <a:t>Value</a:t>
                          </a:r>
                          <a:endParaRPr sz="14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297728">
                    <a:tc>
                      <a:txBody>
                        <a:bodyPr/>
                        <a:lstStyle/>
                        <a:p>
                          <a:pPr marL="0" lvl="0" indent="0" algn="l" rtl="0">
                            <a:lnSpc>
                              <a:spcPct val="115000"/>
                            </a:lnSpc>
                            <a:spcBef>
                              <a:spcPts val="0"/>
                            </a:spcBef>
                            <a:spcAft>
                              <a:spcPts val="0"/>
                            </a:spcAft>
                            <a:buSzPts val="1100"/>
                            <a:buNone/>
                          </a:pPr>
                          <a:r>
                            <a:rPr lang="en-IN" sz="1400" b="0" dirty="0"/>
                            <a:t>Discount factor, </a:t>
                          </a:r>
                          <a14:m>
                            <m:oMath xmlns:m="http://schemas.openxmlformats.org/officeDocument/2006/math">
                              <m:r>
                                <m:rPr>
                                  <m:sty m:val="p"/>
                                </m:rPr>
                                <a:rPr lang="en-IN" sz="1400" b="0" i="1" smtClean="0">
                                  <a:latin typeface="Cambria Math" panose="02040503050406030204" pitchFamily="18" charset="0"/>
                                </a:rPr>
                                <m:t>γ</m:t>
                              </m:r>
                            </m:oMath>
                          </a14:m>
                          <a:endParaRPr lang="en-IN" sz="1400" b="0" dirty="0"/>
                        </a:p>
                      </a:txBody>
                      <a:tcPr marL="91450" marR="91450" marT="45725" marB="45725"/>
                    </a:tc>
                    <a:tc>
                      <a:txBody>
                        <a:bodyPr/>
                        <a:lstStyle/>
                        <a:p>
                          <a:pPr marL="0" marR="0" lvl="0" indent="0" algn="l" rtl="0">
                            <a:spcBef>
                              <a:spcPts val="0"/>
                            </a:spcBef>
                            <a:spcAft>
                              <a:spcPts val="0"/>
                            </a:spcAft>
                            <a:buNone/>
                          </a:pPr>
                          <a:r>
                            <a:rPr lang="en-US" sz="1400" dirty="0">
                              <a:sym typeface="Arial"/>
                            </a:rPr>
                            <a:t>0.9</a:t>
                          </a:r>
                          <a:endParaRPr sz="14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297728">
                    <a:tc>
                      <a:txBody>
                        <a:bodyPr/>
                        <a:lstStyle/>
                        <a:p>
                          <a:pPr marL="0" lvl="0" indent="0" algn="l" rtl="0">
                            <a:lnSpc>
                              <a:spcPct val="115000"/>
                            </a:lnSpc>
                            <a:spcBef>
                              <a:spcPts val="0"/>
                            </a:spcBef>
                            <a:spcAft>
                              <a:spcPts val="0"/>
                            </a:spcAft>
                            <a:buSzPts val="1100"/>
                            <a:buNone/>
                          </a:pPr>
                          <a:r>
                            <a:rPr lang="en-IN" sz="1400" b="0" dirty="0"/>
                            <a:t>Learning rate, </a:t>
                          </a:r>
                          <a14:m>
                            <m:oMath xmlns:m="http://schemas.openxmlformats.org/officeDocument/2006/math">
                              <m:r>
                                <a:rPr lang="en-IN" sz="1400" b="0" i="1" smtClean="0">
                                  <a:latin typeface="Cambria Math" panose="02040503050406030204" pitchFamily="18" charset="0"/>
                                </a:rPr>
                                <m:t>𝛼</m:t>
                              </m:r>
                            </m:oMath>
                          </a14:m>
                          <a:endParaRPr sz="1400" dirty="0"/>
                        </a:p>
                      </a:txBody>
                      <a:tcPr marL="91450" marR="91450" marT="45725" marB="45725"/>
                    </a:tc>
                    <a:tc>
                      <a:txBody>
                        <a:bodyPr/>
                        <a:lstStyle/>
                        <a:p>
                          <a:pPr marL="0" marR="0" lvl="0" indent="0" algn="l" rtl="0">
                            <a:spcBef>
                              <a:spcPts val="0"/>
                            </a:spcBef>
                            <a:spcAft>
                              <a:spcPts val="0"/>
                            </a:spcAft>
                            <a:buNone/>
                          </a:pPr>
                          <a:r>
                            <a:rPr lang="en-US" sz="1400" dirty="0">
                              <a:sym typeface="Arial"/>
                            </a:rPr>
                            <a:t>0.3</a:t>
                          </a:r>
                          <a:endParaRPr sz="1400" dirty="0">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297728">
                    <a:tc>
                      <a:txBody>
                        <a:bodyPr/>
                        <a:lstStyle/>
                        <a:p>
                          <a:pPr marL="0" lvl="0" indent="0" algn="l" rtl="0">
                            <a:lnSpc>
                              <a:spcPct val="115000"/>
                            </a:lnSpc>
                            <a:spcBef>
                              <a:spcPts val="0"/>
                            </a:spcBef>
                            <a:spcAft>
                              <a:spcPts val="0"/>
                            </a:spcAft>
                            <a:buSzPts val="1100"/>
                            <a:buNone/>
                          </a:pPr>
                          <a:r>
                            <a:rPr lang="en-IN" sz="1400" b="0" dirty="0"/>
                            <a:t>Epsilon greedy, </a:t>
                          </a:r>
                          <a14:m>
                            <m:oMath xmlns:m="http://schemas.openxmlformats.org/officeDocument/2006/math">
                              <m:r>
                                <a:rPr lang="en-IN" sz="1400" b="0" i="1" smtClean="0">
                                  <a:latin typeface="Cambria Math" panose="02040503050406030204" pitchFamily="18" charset="0"/>
                                </a:rPr>
                                <m:t>𝜖</m:t>
                              </m:r>
                            </m:oMath>
                          </a14:m>
                          <a:endParaRPr sz="1400" dirty="0"/>
                        </a:p>
                      </a:txBody>
                      <a:tcPr marL="91450" marR="91450" marT="45725" marB="45725"/>
                    </a:tc>
                    <a:tc>
                      <a:txBody>
                        <a:bodyPr/>
                        <a:lstStyle/>
                        <a:p>
                          <a:pPr marL="0" marR="0" lvl="0" indent="0" algn="l" rtl="0">
                            <a:spcBef>
                              <a:spcPts val="0"/>
                            </a:spcBef>
                            <a:spcAft>
                              <a:spcPts val="0"/>
                            </a:spcAft>
                            <a:buNone/>
                          </a:pPr>
                          <a:r>
                            <a:rPr lang="en-US" sz="1400" dirty="0">
                              <a:sym typeface="Arial"/>
                            </a:rPr>
                            <a:t>0.25</a:t>
                          </a:r>
                          <a:endParaRPr sz="1400" dirty="0">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bl>
              </a:graphicData>
            </a:graphic>
          </p:graphicFrame>
        </mc:Choice>
        <mc:Fallback xmlns="">
          <p:graphicFrame>
            <p:nvGraphicFramePr>
              <p:cNvPr id="230" name="Google Shape;230;p33"/>
              <p:cNvGraphicFramePr/>
              <p:nvPr>
                <p:extLst>
                  <p:ext uri="{D42A27DB-BD31-4B8C-83A1-F6EECF244321}">
                    <p14:modId xmlns:p14="http://schemas.microsoft.com/office/powerpoint/2010/main" val="2612568930"/>
                  </p:ext>
                </p:extLst>
              </p:nvPr>
            </p:nvGraphicFramePr>
            <p:xfrm>
              <a:off x="1810450" y="5286333"/>
              <a:ext cx="2694225" cy="1252579"/>
            </p:xfrm>
            <a:graphic>
              <a:graphicData uri="http://schemas.openxmlformats.org/drawingml/2006/table">
                <a:tbl>
                  <a:tblPr firstRow="1" bandRow="1">
                    <a:tableStyleId>{9D142583-E178-44D4-B561-3B48D6F45B74}</a:tableStyleId>
                  </a:tblPr>
                  <a:tblGrid>
                    <a:gridCol w="1627925">
                      <a:extLst>
                        <a:ext uri="{9D8B030D-6E8A-4147-A177-3AD203B41FA5}">
                          <a16:colId xmlns:a16="http://schemas.microsoft.com/office/drawing/2014/main" val="20000"/>
                        </a:ext>
                      </a:extLst>
                    </a:gridCol>
                    <a:gridCol w="1066300">
                      <a:extLst>
                        <a:ext uri="{9D8B030D-6E8A-4147-A177-3AD203B41FA5}">
                          <a16:colId xmlns:a16="http://schemas.microsoft.com/office/drawing/2014/main" val="20001"/>
                        </a:ext>
                      </a:extLst>
                    </a:gridCol>
                  </a:tblGrid>
                  <a:tr h="304810">
                    <a:tc>
                      <a:txBody>
                        <a:bodyPr/>
                        <a:lstStyle/>
                        <a:p>
                          <a:pPr marL="0" marR="0" lvl="0" indent="0" algn="l" rtl="0">
                            <a:spcBef>
                              <a:spcPts val="0"/>
                            </a:spcBef>
                            <a:spcAft>
                              <a:spcPts val="0"/>
                            </a:spcAft>
                            <a:buNone/>
                          </a:pPr>
                          <a:r>
                            <a:rPr lang="en-US" sz="1400" b="1" dirty="0">
                              <a:sym typeface="Arial"/>
                            </a:rPr>
                            <a:t>Hyper parameter</a:t>
                          </a:r>
                          <a:endParaRPr sz="1400" b="1" dirty="0">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dirty="0">
                              <a:sym typeface="Arial"/>
                            </a:rPr>
                            <a:t>Value</a:t>
                          </a:r>
                          <a:endParaRPr sz="1400" b="1" dirty="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15923">
                    <a:tc>
                      <a:txBody>
                        <a:bodyPr/>
                        <a:lstStyle/>
                        <a:p>
                          <a:endParaRPr lang="en-US"/>
                        </a:p>
                      </a:txBody>
                      <a:tcPr marL="91450" marR="91450" marT="45725" marB="45725">
                        <a:blipFill>
                          <a:blip r:embed="rId5"/>
                          <a:stretch>
                            <a:fillRect l="-373" t="-100000" r="-66418" b="-219231"/>
                          </a:stretch>
                        </a:blipFill>
                      </a:tcPr>
                    </a:tc>
                    <a:tc>
                      <a:txBody>
                        <a:bodyPr/>
                        <a:lstStyle/>
                        <a:p>
                          <a:pPr marL="0" marR="0" lvl="0" indent="0" algn="l" rtl="0">
                            <a:spcBef>
                              <a:spcPts val="0"/>
                            </a:spcBef>
                            <a:spcAft>
                              <a:spcPts val="0"/>
                            </a:spcAft>
                            <a:buNone/>
                          </a:pPr>
                          <a:r>
                            <a:rPr lang="en-US" sz="1400" dirty="0">
                              <a:sym typeface="Arial"/>
                            </a:rPr>
                            <a:t>0.9</a:t>
                          </a:r>
                          <a:endParaRPr sz="14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15923">
                    <a:tc>
                      <a:txBody>
                        <a:bodyPr/>
                        <a:lstStyle/>
                        <a:p>
                          <a:endParaRPr lang="en-US"/>
                        </a:p>
                      </a:txBody>
                      <a:tcPr marL="91450" marR="91450" marT="45725" marB="45725">
                        <a:blipFill>
                          <a:blip r:embed="rId5"/>
                          <a:stretch>
                            <a:fillRect l="-373" t="-200000" r="-66418" b="-119231"/>
                          </a:stretch>
                        </a:blipFill>
                      </a:tcPr>
                    </a:tc>
                    <a:tc>
                      <a:txBody>
                        <a:bodyPr/>
                        <a:lstStyle/>
                        <a:p>
                          <a:pPr marL="0" marR="0" lvl="0" indent="0" algn="l" rtl="0">
                            <a:spcBef>
                              <a:spcPts val="0"/>
                            </a:spcBef>
                            <a:spcAft>
                              <a:spcPts val="0"/>
                            </a:spcAft>
                            <a:buNone/>
                          </a:pPr>
                          <a:r>
                            <a:rPr lang="en-US" sz="1400" dirty="0">
                              <a:sym typeface="Arial"/>
                            </a:rPr>
                            <a:t>0.3</a:t>
                          </a:r>
                          <a:endParaRPr sz="1400" dirty="0">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15923">
                    <a:tc>
                      <a:txBody>
                        <a:bodyPr/>
                        <a:lstStyle/>
                        <a:p>
                          <a:endParaRPr lang="en-US"/>
                        </a:p>
                      </a:txBody>
                      <a:tcPr marL="91450" marR="91450" marT="45725" marB="45725">
                        <a:blipFill>
                          <a:blip r:embed="rId5"/>
                          <a:stretch>
                            <a:fillRect l="-373" t="-300000" r="-66418" b="-19231"/>
                          </a:stretch>
                        </a:blipFill>
                      </a:tcPr>
                    </a:tc>
                    <a:tc>
                      <a:txBody>
                        <a:bodyPr/>
                        <a:lstStyle/>
                        <a:p>
                          <a:pPr marL="0" marR="0" lvl="0" indent="0" algn="l" rtl="0">
                            <a:spcBef>
                              <a:spcPts val="0"/>
                            </a:spcBef>
                            <a:spcAft>
                              <a:spcPts val="0"/>
                            </a:spcAft>
                            <a:buNone/>
                          </a:pPr>
                          <a:r>
                            <a:rPr lang="en-US" sz="1400" dirty="0">
                              <a:sym typeface="Arial"/>
                            </a:rPr>
                            <a:t>0.25</a:t>
                          </a:r>
                          <a:endParaRPr sz="1400" dirty="0">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bl>
              </a:graphicData>
            </a:graphic>
          </p:graphicFrame>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838199" y="365125"/>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a:t>
            </a:r>
            <a:endParaRPr dirty="0">
              <a:latin typeface="Arial"/>
              <a:ea typeface="Arial"/>
              <a:cs typeface="Arial"/>
              <a:sym typeface="Arial"/>
            </a:endParaRPr>
          </a:p>
        </p:txBody>
      </p:sp>
      <p:sp>
        <p:nvSpPr>
          <p:cNvPr id="301" name="Google Shape;301;p42"/>
          <p:cNvSpPr txBox="1">
            <a:spLocks noGrp="1"/>
          </p:cNvSpPr>
          <p:nvPr>
            <p:ph type="body" idx="1"/>
          </p:nvPr>
        </p:nvSpPr>
        <p:spPr>
          <a:xfrm>
            <a:off x="957900" y="1671448"/>
            <a:ext cx="11234100" cy="49479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dirty="0">
                <a:latin typeface="Arial"/>
                <a:ea typeface="Arial"/>
                <a:cs typeface="Arial"/>
                <a:sym typeface="Arial"/>
              </a:rPr>
              <a:t>Download the project from </a:t>
            </a:r>
            <a:r>
              <a:rPr lang="en-US" sz="1600" dirty="0" err="1">
                <a:latin typeface="Arial"/>
                <a:ea typeface="Arial"/>
                <a:cs typeface="Arial"/>
                <a:sym typeface="Arial"/>
              </a:rPr>
              <a:t>Github</a:t>
            </a:r>
            <a:r>
              <a:rPr lang="en-US" sz="1600" dirty="0">
                <a:latin typeface="Arial"/>
                <a:ea typeface="Arial"/>
                <a:cs typeface="Arial"/>
                <a:sym typeface="Arial"/>
              </a:rPr>
              <a:t> link provided in slide 1.</a:t>
            </a:r>
            <a:endParaRPr sz="1600" dirty="0"/>
          </a:p>
          <a:p>
            <a:pPr marL="228600" lvl="0" indent="-228600" algn="l" rtl="0">
              <a:lnSpc>
                <a:spcPct val="100000"/>
              </a:lnSpc>
              <a:spcBef>
                <a:spcPts val="600"/>
              </a:spcBef>
              <a:spcAft>
                <a:spcPts val="0"/>
              </a:spcAft>
              <a:buClr>
                <a:schemeClr val="dk1"/>
              </a:buClr>
              <a:buSzPts val="1600"/>
              <a:buChar char="•"/>
            </a:pPr>
            <a:r>
              <a:rPr lang="en-US" sz="1600" dirty="0">
                <a:latin typeface="Arial"/>
                <a:ea typeface="Arial"/>
                <a:cs typeface="Arial"/>
                <a:sym typeface="Arial"/>
              </a:rPr>
              <a:t>Follow the instructions provided in the following link to setup the project in NetSim</a:t>
            </a:r>
            <a:endParaRPr sz="1600" dirty="0"/>
          </a:p>
          <a:p>
            <a:pPr marL="685800" lvl="1" indent="-228600" algn="l" rtl="0">
              <a:lnSpc>
                <a:spcPct val="100000"/>
              </a:lnSpc>
              <a:spcBef>
                <a:spcPts val="600"/>
              </a:spcBef>
              <a:spcAft>
                <a:spcPts val="0"/>
              </a:spcAft>
              <a:buClr>
                <a:schemeClr val="dk1"/>
              </a:buClr>
              <a:buSzPts val="1600"/>
              <a:buChar char="•"/>
            </a:pPr>
            <a:r>
              <a:rPr lang="en-US" sz="1600" u="sng" dirty="0">
                <a:solidFill>
                  <a:schemeClr val="hlink"/>
                </a:solidFill>
                <a:latin typeface="Arial"/>
                <a:ea typeface="Arial"/>
                <a:cs typeface="Arial"/>
                <a:sym typeface="Arial"/>
                <a:hlinkClick r:id="rId3"/>
              </a:rPr>
              <a:t>https://support.tetcos.com/support/solutions/articles/14000128666-downloading-and-setting-up-netsim-file-exchange-projects</a:t>
            </a:r>
            <a:endParaRPr sz="1600" dirty="0"/>
          </a:p>
          <a:p>
            <a:pPr marL="228600" lvl="0" indent="-228600" algn="l" rtl="0">
              <a:lnSpc>
                <a:spcPct val="100000"/>
              </a:lnSpc>
              <a:spcBef>
                <a:spcPts val="600"/>
              </a:spcBef>
              <a:spcAft>
                <a:spcPts val="0"/>
              </a:spcAft>
              <a:buClr>
                <a:schemeClr val="dk1"/>
              </a:buClr>
              <a:buSzPts val="1600"/>
              <a:buChar char="•"/>
            </a:pPr>
            <a:r>
              <a:rPr lang="en-US" sz="1600" dirty="0">
                <a:latin typeface="Arial"/>
                <a:ea typeface="Arial"/>
                <a:cs typeface="Arial"/>
                <a:sym typeface="Arial"/>
              </a:rPr>
              <a:t>For the RL simulation, we first need to run NetSim usin</a:t>
            </a:r>
            <a:r>
              <a:rPr lang="en-US" sz="1600" dirty="0"/>
              <a:t>g the command line interface(CLI)</a:t>
            </a:r>
            <a:endParaRPr sz="1600" dirty="0">
              <a:latin typeface="Arial"/>
              <a:ea typeface="Arial"/>
              <a:cs typeface="Arial"/>
              <a:sym typeface="Arial"/>
            </a:endParaRPr>
          </a:p>
          <a:p>
            <a:pPr marL="228600" lvl="0" indent="-228600" algn="l" rtl="0">
              <a:lnSpc>
                <a:spcPct val="100000"/>
              </a:lnSpc>
              <a:spcBef>
                <a:spcPts val="600"/>
              </a:spcBef>
              <a:spcAft>
                <a:spcPts val="0"/>
              </a:spcAft>
              <a:buClr>
                <a:schemeClr val="dk1"/>
              </a:buClr>
              <a:buSzPts val="1600"/>
              <a:buChar char="•"/>
            </a:pPr>
            <a:r>
              <a:rPr lang="en-US" sz="1600" dirty="0"/>
              <a:t>Open the Run menu with Windows Key + R, then type "cmd." Press "Enter" to open Command Prompt</a:t>
            </a:r>
            <a:endParaRPr sz="1600" dirty="0"/>
          </a:p>
          <a:p>
            <a:pPr marL="228600" lvl="0" indent="-228600" algn="l" rtl="0">
              <a:lnSpc>
                <a:spcPct val="100000"/>
              </a:lnSpc>
              <a:spcBef>
                <a:spcPts val="600"/>
              </a:spcBef>
              <a:spcAft>
                <a:spcPts val="0"/>
              </a:spcAft>
              <a:buClr>
                <a:schemeClr val="dk1"/>
              </a:buClr>
              <a:buSzPts val="1600"/>
              <a:buChar char="•"/>
            </a:pPr>
            <a:r>
              <a:rPr lang="en-US" sz="1600" dirty="0"/>
              <a:t>Note the application path. Application path is the current workspace location of the NetSim that you want to run. The default application path will be something like </a:t>
            </a:r>
            <a:r>
              <a:rPr lang="en-US" sz="1600" i="1" dirty="0"/>
              <a:t>"</a:t>
            </a:r>
            <a:r>
              <a:rPr lang="en-US" sz="1600" b="1" i="1" dirty="0"/>
              <a:t>C:\Users\PC\Documents\NetSim\Workspaces\\&lt;Your default workspace&gt;\bin_x64</a:t>
            </a:r>
            <a:r>
              <a:rPr lang="en-US" sz="1600" dirty="0"/>
              <a:t>" for 64-bit.</a:t>
            </a:r>
            <a:endParaRPr sz="1600" dirty="0"/>
          </a:p>
          <a:p>
            <a:pPr marL="228600" lvl="0" indent="-228600" algn="l" rtl="0">
              <a:lnSpc>
                <a:spcPct val="100000"/>
              </a:lnSpc>
              <a:spcBef>
                <a:spcPts val="600"/>
              </a:spcBef>
              <a:spcAft>
                <a:spcPts val="0"/>
              </a:spcAft>
              <a:buClr>
                <a:schemeClr val="dk1"/>
              </a:buClr>
              <a:buSzPts val="1600"/>
              <a:buChar char="•"/>
            </a:pPr>
            <a:r>
              <a:rPr lang="en-US" sz="1600" dirty="0"/>
              <a:t>Change the directory to the application path using the following command, below is an example command 	                    </a:t>
            </a:r>
            <a:r>
              <a:rPr lang="en-US" sz="1600" b="1" dirty="0"/>
              <a:t>&gt;cd \&lt;app path&gt; </a:t>
            </a:r>
            <a:endParaRPr sz="1600" b="1" dirty="0"/>
          </a:p>
          <a:p>
            <a:pPr marL="0" lvl="0" indent="0" algn="l" rtl="0">
              <a:lnSpc>
                <a:spcPct val="100000"/>
              </a:lnSpc>
              <a:spcBef>
                <a:spcPts val="600"/>
              </a:spcBef>
              <a:spcAft>
                <a:spcPts val="0"/>
              </a:spcAft>
              <a:buNone/>
            </a:pPr>
            <a:endParaRPr sz="1600" b="1" dirty="0"/>
          </a:p>
          <a:p>
            <a:pPr marL="0" lvl="0" indent="0" algn="l" rtl="0">
              <a:lnSpc>
                <a:spcPct val="100000"/>
              </a:lnSpc>
              <a:spcBef>
                <a:spcPts val="600"/>
              </a:spcBef>
              <a:spcAft>
                <a:spcPts val="0"/>
              </a:spcAft>
              <a:buNone/>
            </a:pPr>
            <a:endParaRPr sz="1600" b="1" dirty="0"/>
          </a:p>
          <a:p>
            <a:pPr marL="0" lvl="0" indent="0" algn="l" rtl="0">
              <a:lnSpc>
                <a:spcPct val="100000"/>
              </a:lnSpc>
              <a:spcBef>
                <a:spcPts val="600"/>
              </a:spcBef>
              <a:spcAft>
                <a:spcPts val="0"/>
              </a:spcAft>
              <a:buNone/>
            </a:pPr>
            <a:endParaRPr sz="1600" b="1" dirty="0"/>
          </a:p>
          <a:p>
            <a:pPr marL="228600" lvl="0" indent="0" algn="l" rtl="0">
              <a:lnSpc>
                <a:spcPct val="100000"/>
              </a:lnSpc>
              <a:spcBef>
                <a:spcPts val="600"/>
              </a:spcBef>
              <a:spcAft>
                <a:spcPts val="0"/>
              </a:spcAft>
              <a:buNone/>
            </a:pPr>
            <a:endParaRPr sz="1600" b="1" dirty="0"/>
          </a:p>
          <a:p>
            <a:pPr marL="0" lvl="0" indent="0" algn="l" rtl="0">
              <a:lnSpc>
                <a:spcPct val="100000"/>
              </a:lnSpc>
              <a:spcBef>
                <a:spcPts val="600"/>
              </a:spcBef>
              <a:spcAft>
                <a:spcPts val="0"/>
              </a:spcAft>
              <a:buClr>
                <a:schemeClr val="dk1"/>
              </a:buClr>
              <a:buSzPts val="1600"/>
              <a:buFont typeface="Arial"/>
              <a:buNone/>
            </a:pPr>
            <a:endParaRPr sz="1600" dirty="0"/>
          </a:p>
          <a:p>
            <a:pPr marL="0" lvl="0" indent="0" algn="l" rtl="0">
              <a:lnSpc>
                <a:spcPct val="100000"/>
              </a:lnSpc>
              <a:spcBef>
                <a:spcPts val="600"/>
              </a:spcBef>
              <a:spcAft>
                <a:spcPts val="0"/>
              </a:spcAft>
              <a:buClr>
                <a:schemeClr val="dk1"/>
              </a:buClr>
              <a:buSzPts val="1600"/>
              <a:buFont typeface="Arial"/>
              <a:buNone/>
            </a:pPr>
            <a:endParaRPr sz="1600" b="1" dirty="0"/>
          </a:p>
          <a:p>
            <a:pPr marL="0" lvl="0" indent="0" algn="l" rtl="0">
              <a:lnSpc>
                <a:spcPct val="100000"/>
              </a:lnSpc>
              <a:spcBef>
                <a:spcPts val="600"/>
              </a:spcBef>
              <a:spcAft>
                <a:spcPts val="0"/>
              </a:spcAft>
              <a:buNone/>
            </a:pPr>
            <a:endParaRPr sz="1600" b="1" dirty="0"/>
          </a:p>
          <a:p>
            <a:pPr marL="228600" lvl="0" indent="-127000" algn="l" rtl="0">
              <a:lnSpc>
                <a:spcPct val="100000"/>
              </a:lnSpc>
              <a:spcBef>
                <a:spcPts val="600"/>
              </a:spcBef>
              <a:spcAft>
                <a:spcPts val="0"/>
              </a:spcAft>
              <a:buClr>
                <a:schemeClr val="dk1"/>
              </a:buClr>
              <a:buSzPts val="1600"/>
              <a:buNone/>
            </a:pPr>
            <a:endParaRPr sz="1600" dirty="0"/>
          </a:p>
        </p:txBody>
      </p:sp>
      <p:sp>
        <p:nvSpPr>
          <p:cNvPr id="302" name="Google Shape;302;p4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pic>
        <p:nvPicPr>
          <p:cNvPr id="303" name="Google Shape;303;p42"/>
          <p:cNvPicPr preferRelativeResize="0"/>
          <p:nvPr/>
        </p:nvPicPr>
        <p:blipFill rotWithShape="1">
          <a:blip r:embed="rId4">
            <a:alphaModFix/>
          </a:blip>
          <a:srcRect/>
          <a:stretch/>
        </p:blipFill>
        <p:spPr>
          <a:xfrm>
            <a:off x="2761235" y="5030644"/>
            <a:ext cx="6669530" cy="10027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10" name="Google Shape;310;p43"/>
          <p:cNvSpPr txBox="1"/>
          <p:nvPr/>
        </p:nvSpPr>
        <p:spPr>
          <a:xfrm>
            <a:off x="874488" y="1319264"/>
            <a:ext cx="11107372" cy="543639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Type the following in the command prompt</a:t>
            </a:r>
            <a:endParaRPr sz="1600" dirty="0"/>
          </a:p>
          <a:p>
            <a:pPr marL="0" marR="0" lvl="0" indent="0" algn="l" rtl="0">
              <a:lnSpc>
                <a:spcPct val="100000"/>
              </a:lnSpc>
              <a:spcBef>
                <a:spcPts val="60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FOR /L %</a:t>
            </a:r>
            <a:r>
              <a:rPr lang="en-US" sz="1600" b="1" dirty="0" err="1">
                <a:solidFill>
                  <a:schemeClr val="dk1"/>
                </a:solidFill>
                <a:latin typeface="Arial"/>
                <a:ea typeface="Arial"/>
                <a:cs typeface="Arial"/>
                <a:sym typeface="Arial"/>
              </a:rPr>
              <a:t>i</a:t>
            </a:r>
            <a:r>
              <a:rPr lang="en-US" sz="1600" b="1" dirty="0">
                <a:solidFill>
                  <a:schemeClr val="dk1"/>
                </a:solidFill>
                <a:latin typeface="Arial"/>
                <a:ea typeface="Arial"/>
                <a:cs typeface="Arial"/>
                <a:sym typeface="Arial"/>
              </a:rPr>
              <a:t> IN (1,1,&lt;NUM_EPISODES&gt;) DO NetSimCore.exe&lt;space&gt;-</a:t>
            </a:r>
            <a:r>
              <a:rPr lang="en-US" sz="1600" b="1" dirty="0" err="1">
                <a:solidFill>
                  <a:schemeClr val="dk1"/>
                </a:solidFill>
                <a:latin typeface="Arial"/>
                <a:ea typeface="Arial"/>
                <a:cs typeface="Arial"/>
                <a:sym typeface="Arial"/>
              </a:rPr>
              <a:t>iopath</a:t>
            </a:r>
            <a:r>
              <a:rPr lang="en-US" sz="1600" b="1" dirty="0">
                <a:solidFill>
                  <a:schemeClr val="dk1"/>
                </a:solidFill>
                <a:latin typeface="Arial"/>
                <a:ea typeface="Arial"/>
                <a:cs typeface="Arial"/>
                <a:sym typeface="Arial"/>
              </a:rPr>
              <a:t>&lt;space&gt;&lt;io path&gt;&lt;space&gt;-license&lt;space&gt;5053@&lt;Server IP Address&gt; </a:t>
            </a:r>
          </a:p>
          <a:p>
            <a:pPr marL="0" marR="0" lvl="0" indent="0" algn="l" rtl="0">
              <a:lnSpc>
                <a:spcPct val="100000"/>
              </a:lnSpc>
              <a:spcBef>
                <a:spcPts val="60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or</a:t>
            </a:r>
          </a:p>
          <a:p>
            <a:pPr marL="0" marR="0" lvl="0" indent="0" algn="l" rtl="0">
              <a:lnSpc>
                <a:spcPct val="100000"/>
              </a:lnSpc>
              <a:spcBef>
                <a:spcPts val="60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FOR /L %</a:t>
            </a:r>
            <a:r>
              <a:rPr lang="en-US" sz="1600" b="1" dirty="0" err="1">
                <a:solidFill>
                  <a:schemeClr val="dk1"/>
                </a:solidFill>
                <a:latin typeface="Arial"/>
                <a:ea typeface="Arial"/>
                <a:cs typeface="Arial"/>
                <a:sym typeface="Arial"/>
              </a:rPr>
              <a:t>i</a:t>
            </a:r>
            <a:r>
              <a:rPr lang="en-US" sz="1600" b="1" dirty="0">
                <a:solidFill>
                  <a:schemeClr val="dk1"/>
                </a:solidFill>
                <a:latin typeface="Arial"/>
                <a:ea typeface="Arial"/>
                <a:cs typeface="Arial"/>
                <a:sym typeface="Arial"/>
              </a:rPr>
              <a:t> IN (1,1,&lt;NUM_EPISODES&gt;) DO NetSimCore.exe&lt;space&gt;-</a:t>
            </a:r>
            <a:r>
              <a:rPr lang="en-US" sz="1600" b="1" dirty="0" err="1">
                <a:solidFill>
                  <a:schemeClr val="dk1"/>
                </a:solidFill>
                <a:latin typeface="Arial"/>
                <a:ea typeface="Arial"/>
                <a:cs typeface="Arial"/>
                <a:sym typeface="Arial"/>
              </a:rPr>
              <a:t>iopath</a:t>
            </a:r>
            <a:r>
              <a:rPr lang="en-US" sz="1600" b="1" dirty="0">
                <a:solidFill>
                  <a:schemeClr val="dk1"/>
                </a:solidFill>
                <a:latin typeface="Arial"/>
                <a:ea typeface="Arial"/>
                <a:cs typeface="Arial"/>
                <a:sym typeface="Arial"/>
              </a:rPr>
              <a:t>&lt;space&gt;&lt;io path&gt;&lt;space&gt;-license</a:t>
            </a:r>
            <a:r>
              <a:rPr lang="en-US" sz="1600" b="1" dirty="0">
                <a:solidFill>
                  <a:schemeClr val="dk1"/>
                </a:solidFill>
              </a:rPr>
              <a:t>&lt;space&gt;&lt;license path&gt;</a:t>
            </a:r>
            <a:endParaRPr lang="en-US" sz="1600" dirty="0"/>
          </a:p>
          <a:p>
            <a:pPr marL="685800" marR="0" lvl="1" indent="-228600" algn="l" rtl="0">
              <a:lnSpc>
                <a:spcPct val="100000"/>
              </a:lnSpc>
              <a:spcBef>
                <a:spcPts val="600"/>
              </a:spcBef>
              <a:spcAft>
                <a:spcPts val="0"/>
              </a:spcAft>
              <a:buClr>
                <a:schemeClr val="dk1"/>
              </a:buClr>
              <a:buSzPts val="1600"/>
              <a:buFont typeface="Arial"/>
              <a:buChar char="•"/>
            </a:pPr>
            <a:r>
              <a:rPr lang="en-US" b="1" i="0" u="none" strike="noStrike" cap="none" dirty="0">
                <a:solidFill>
                  <a:schemeClr val="dk1"/>
                </a:solidFill>
                <a:latin typeface="Arial"/>
                <a:ea typeface="Arial"/>
                <a:cs typeface="Arial"/>
                <a:sym typeface="Arial"/>
              </a:rPr>
              <a:t>&lt;</a:t>
            </a:r>
            <a:r>
              <a:rPr lang="en-US" b="1" i="0" u="none" strike="noStrike" cap="none" dirty="0" err="1">
                <a:solidFill>
                  <a:schemeClr val="dk1"/>
                </a:solidFill>
                <a:latin typeface="Arial"/>
                <a:ea typeface="Arial"/>
                <a:cs typeface="Arial"/>
                <a:sym typeface="Arial"/>
              </a:rPr>
              <a:t>iopath</a:t>
            </a:r>
            <a:r>
              <a:rPr lang="en-US" b="1" i="0" u="none" strike="noStrike" cap="none" dirty="0">
                <a:solidFill>
                  <a:schemeClr val="dk1"/>
                </a:solidFill>
                <a:latin typeface="Arial"/>
                <a:ea typeface="Arial"/>
                <a:cs typeface="Arial"/>
                <a:sym typeface="Arial"/>
              </a:rPr>
              <a:t>&gt; </a:t>
            </a:r>
            <a:r>
              <a:rPr lang="en-US" b="0" i="0" u="none" strike="noStrike" cap="none" dirty="0">
                <a:solidFill>
                  <a:schemeClr val="dk1"/>
                </a:solidFill>
                <a:latin typeface="Arial"/>
                <a:ea typeface="Arial"/>
                <a:cs typeface="Arial"/>
                <a:sym typeface="Arial"/>
              </a:rPr>
              <a:t>is the path to the current scenario which needs to be run, which in this case is “</a:t>
            </a:r>
            <a:r>
              <a:rPr lang="en-US" b="0" i="0" u="none" strike="noStrike" cap="none" dirty="0" err="1">
                <a:solidFill>
                  <a:schemeClr val="dk1"/>
                </a:solidFill>
                <a:latin typeface="Arial"/>
                <a:ea typeface="Arial"/>
                <a:cs typeface="Arial"/>
                <a:sym typeface="Arial"/>
              </a:rPr>
              <a:t>RL_based_Power_Control_Sample</a:t>
            </a:r>
            <a:r>
              <a:rPr lang="en-US" b="0" i="0" u="none" strike="noStrike" cap="none" dirty="0">
                <a:solidFill>
                  <a:schemeClr val="dk1"/>
                </a:solidFill>
                <a:latin typeface="Arial"/>
                <a:ea typeface="Arial"/>
                <a:cs typeface="Arial"/>
                <a:sym typeface="Arial"/>
              </a:rPr>
              <a:t>”</a:t>
            </a:r>
            <a:endParaRPr lang="en-US" dirty="0"/>
          </a:p>
          <a:p>
            <a:pPr marL="685800" marR="0" lvl="1" indent="-228600" algn="l" rtl="0">
              <a:lnSpc>
                <a:spcPct val="100000"/>
              </a:lnSpc>
              <a:spcBef>
                <a:spcPts val="600"/>
              </a:spcBef>
              <a:spcAft>
                <a:spcPts val="0"/>
              </a:spcAft>
              <a:buClr>
                <a:schemeClr val="dk1"/>
              </a:buClr>
              <a:buSzPts val="1600"/>
              <a:buFont typeface="Arial"/>
              <a:buChar char="•"/>
            </a:pPr>
            <a:r>
              <a:rPr lang="en-US" b="1" i="0" u="none" strike="noStrike" cap="none" dirty="0">
                <a:solidFill>
                  <a:schemeClr val="dk1"/>
                </a:solidFill>
                <a:latin typeface="Arial"/>
                <a:ea typeface="Arial"/>
                <a:cs typeface="Arial"/>
                <a:sym typeface="Arial"/>
              </a:rPr>
              <a:t>&lt;Server IP Address&gt; </a:t>
            </a:r>
            <a:r>
              <a:rPr lang="en-US" b="0" i="0" u="none" strike="noStrike" cap="none" dirty="0">
                <a:solidFill>
                  <a:schemeClr val="dk1"/>
                </a:solidFill>
                <a:latin typeface="Arial"/>
                <a:ea typeface="Arial"/>
                <a:cs typeface="Arial"/>
                <a:sym typeface="Arial"/>
              </a:rPr>
              <a:t>is the IP address of the system where NetSim license server is running.</a:t>
            </a:r>
            <a:endParaRPr b="1" i="0" u="none" strike="noStrike" cap="none" dirty="0">
              <a:solidFill>
                <a:schemeClr val="dk1"/>
              </a:solidFill>
              <a:latin typeface="Arial"/>
              <a:ea typeface="Arial"/>
              <a:cs typeface="Arial"/>
              <a:sym typeface="Arial"/>
            </a:endParaRPr>
          </a:p>
          <a:p>
            <a:pPr marL="685800" marR="0" lvl="1" indent="-228600" algn="l" rtl="0">
              <a:lnSpc>
                <a:spcPct val="100000"/>
              </a:lnSpc>
              <a:spcBef>
                <a:spcPts val="600"/>
              </a:spcBef>
              <a:spcAft>
                <a:spcPts val="0"/>
              </a:spcAft>
              <a:buClr>
                <a:schemeClr val="dk1"/>
              </a:buClr>
              <a:buSzPts val="1600"/>
              <a:buFont typeface="Arial"/>
              <a:buChar char="•"/>
            </a:pPr>
            <a:r>
              <a:rPr lang="en-US" b="1" i="0" u="none" strike="noStrike" cap="none" dirty="0">
                <a:solidFill>
                  <a:schemeClr val="dk1"/>
                </a:solidFill>
                <a:latin typeface="Arial"/>
                <a:ea typeface="Arial"/>
                <a:cs typeface="Arial"/>
                <a:sym typeface="Arial"/>
              </a:rPr>
              <a:t>&lt;NUM_EPISODES&gt; </a:t>
            </a:r>
            <a:r>
              <a:rPr lang="en-US" b="0" i="0" u="none" strike="noStrike" cap="none" dirty="0">
                <a:solidFill>
                  <a:schemeClr val="dk1"/>
                </a:solidFill>
                <a:latin typeface="Arial"/>
                <a:ea typeface="Arial"/>
                <a:cs typeface="Arial"/>
                <a:sym typeface="Arial"/>
              </a:rPr>
              <a:t>is the number of episodes the simulation will run for; default value is 1500, below is an example command</a:t>
            </a:r>
          </a:p>
          <a:p>
            <a:pPr marL="685800" marR="0" lvl="1" indent="-228600" algn="l" rtl="0">
              <a:lnSpc>
                <a:spcPct val="100000"/>
              </a:lnSpc>
              <a:spcBef>
                <a:spcPts val="600"/>
              </a:spcBef>
              <a:spcAft>
                <a:spcPts val="0"/>
              </a:spcAft>
              <a:buClr>
                <a:schemeClr val="dk1"/>
              </a:buClr>
              <a:buSzPts val="1600"/>
              <a:buFont typeface="Arial"/>
              <a:buChar char="•"/>
            </a:pPr>
            <a:r>
              <a:rPr lang="en-US" b="1" dirty="0"/>
              <a:t>&lt;license file path&gt; </a:t>
            </a:r>
            <a:r>
              <a:rPr lang="en-US" dirty="0"/>
              <a:t>path where the license file is present. This is generally the &lt;</a:t>
            </a:r>
            <a:r>
              <a:rPr lang="en-US" dirty="0" err="1"/>
              <a:t>NetSim_Installation_Directory</a:t>
            </a:r>
            <a:r>
              <a:rPr lang="en-US" dirty="0"/>
              <a:t>&gt;/bin folder</a:t>
            </a:r>
            <a:endParaRPr dirty="0"/>
          </a:p>
          <a:p>
            <a:pPr marL="685800" marR="0" lvl="1" indent="-127000" algn="l" rtl="0">
              <a:lnSpc>
                <a:spcPct val="100000"/>
              </a:lnSpc>
              <a:spcBef>
                <a:spcPts val="60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685800" marR="0" lvl="1" indent="-127000" algn="l" rtl="0">
              <a:lnSpc>
                <a:spcPct val="100000"/>
              </a:lnSpc>
              <a:spcBef>
                <a:spcPts val="60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600"/>
              <a:buFont typeface="Arial"/>
              <a:buChar char="•"/>
            </a:pPr>
            <a:r>
              <a:rPr lang="en-US" sz="1600" dirty="0">
                <a:solidFill>
                  <a:schemeClr val="dk1"/>
                </a:solidFill>
              </a:rPr>
              <a:t>O</a:t>
            </a:r>
            <a:r>
              <a:rPr lang="en-US" sz="1600" dirty="0">
                <a:solidFill>
                  <a:schemeClr val="dk1"/>
                </a:solidFill>
                <a:latin typeface="Arial"/>
                <a:ea typeface="Arial"/>
                <a:cs typeface="Arial"/>
                <a:sym typeface="Arial"/>
              </a:rPr>
              <a:t>pen another command prompt window and change the directory to where the python file and requirements.txt is saved</a:t>
            </a:r>
            <a:endParaRPr sz="1600" dirty="0">
              <a:solidFill>
                <a:schemeClr val="dk1"/>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To run Tabular Q Learning:</a:t>
            </a:r>
            <a:endParaRPr sz="1600" dirty="0"/>
          </a:p>
          <a:p>
            <a:pPr marL="685800" marR="0" lvl="1" indent="-228600" algn="l" rtl="0">
              <a:lnSpc>
                <a:spcPct val="100000"/>
              </a:lnSpc>
              <a:spcBef>
                <a:spcPts val="600"/>
              </a:spcBef>
              <a:spcAft>
                <a:spcPts val="0"/>
              </a:spcAft>
              <a:buClr>
                <a:schemeClr val="dk1"/>
              </a:buClr>
              <a:buSzPts val="1370"/>
              <a:buFont typeface="Arial"/>
              <a:buChar char="•"/>
            </a:pPr>
            <a:r>
              <a:rPr lang="en-US" b="0" i="0" u="none" strike="noStrike" cap="none" dirty="0">
                <a:solidFill>
                  <a:schemeClr val="tx1"/>
                </a:solidFill>
                <a:latin typeface="Arial"/>
                <a:ea typeface="Arial"/>
                <a:cs typeface="Arial"/>
                <a:sym typeface="Arial"/>
              </a:rPr>
              <a:t>Type python &lt;filename&gt;, in this case, filename is “</a:t>
            </a:r>
            <a:r>
              <a:rPr lang="en-US" b="0" i="0" u="none" strike="noStrike" cap="none" dirty="0" err="1">
                <a:solidFill>
                  <a:schemeClr val="tx1"/>
                </a:solidFill>
                <a:latin typeface="Arial"/>
                <a:ea typeface="Arial"/>
                <a:cs typeface="Arial"/>
                <a:sym typeface="Arial"/>
              </a:rPr>
              <a:t>RL_Power_Control</a:t>
            </a:r>
            <a:r>
              <a:rPr lang="en-US" b="0" i="0" u="none" strike="noStrike" cap="none" dirty="0">
                <a:solidFill>
                  <a:schemeClr val="tx1"/>
                </a:solidFill>
                <a:latin typeface="Arial"/>
                <a:ea typeface="Arial"/>
                <a:cs typeface="Arial"/>
                <a:sym typeface="Arial"/>
              </a:rPr>
              <a:t>” and hit enter to run the python file</a:t>
            </a:r>
            <a:endParaRPr dirty="0">
              <a:solidFill>
                <a:schemeClr val="tx1"/>
              </a:solidFill>
            </a:endParaRPr>
          </a:p>
          <a:p>
            <a:pPr marL="685800" marR="0" lvl="1" indent="-228600" algn="l" rtl="0">
              <a:lnSpc>
                <a:spcPct val="100000"/>
              </a:lnSpc>
              <a:spcBef>
                <a:spcPts val="600"/>
              </a:spcBef>
              <a:spcAft>
                <a:spcPts val="0"/>
              </a:spcAft>
              <a:buClr>
                <a:schemeClr val="dk1"/>
              </a:buClr>
              <a:buSzPts val="1370"/>
              <a:buFont typeface="Arial"/>
              <a:buChar char="•"/>
            </a:pPr>
            <a:r>
              <a:rPr lang="en-US" b="0" i="0" u="none" strike="noStrike" cap="none" dirty="0">
                <a:solidFill>
                  <a:schemeClr val="tx1"/>
                </a:solidFill>
                <a:latin typeface="Arial"/>
                <a:ea typeface="Arial"/>
                <a:cs typeface="Arial"/>
                <a:sym typeface="Arial"/>
              </a:rPr>
              <a:t>The python script will ask for the number of episodes as input, enter the default value, 1500 and hit enter to start the simulation</a:t>
            </a:r>
            <a:endParaRPr dirty="0">
              <a:solidFill>
                <a:schemeClr val="tx1"/>
              </a:solidFill>
            </a:endParaRPr>
          </a:p>
        </p:txBody>
      </p:sp>
      <p:pic>
        <p:nvPicPr>
          <p:cNvPr id="311" name="Google Shape;311;p43"/>
          <p:cNvPicPr preferRelativeResize="0"/>
          <p:nvPr/>
        </p:nvPicPr>
        <p:blipFill rotWithShape="1">
          <a:blip r:embed="rId3"/>
          <a:srcRect l="273" t="1074"/>
          <a:stretch/>
        </p:blipFill>
        <p:spPr>
          <a:xfrm>
            <a:off x="1520890" y="4413380"/>
            <a:ext cx="8716949" cy="365868"/>
          </a:xfrm>
          <a:prstGeom prst="rect">
            <a:avLst/>
          </a:prstGeom>
          <a:noFill/>
          <a:ln>
            <a:noFill/>
          </a:ln>
        </p:spPr>
      </p:pic>
      <p:sp>
        <p:nvSpPr>
          <p:cNvPr id="312" name="Google Shape;312;p43"/>
          <p:cNvSpPr txBox="1">
            <a:spLocks noGrp="1"/>
          </p:cNvSpPr>
          <p:nvPr>
            <p:ph type="title"/>
          </p:nvPr>
        </p:nvSpPr>
        <p:spPr>
          <a:xfrm>
            <a:off x="747664" y="102343"/>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838199" y="365125"/>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latin typeface="Arial"/>
              <a:ea typeface="Arial"/>
              <a:cs typeface="Arial"/>
              <a:sym typeface="Arial"/>
            </a:endParaRPr>
          </a:p>
        </p:txBody>
      </p:sp>
      <p:sp>
        <p:nvSpPr>
          <p:cNvPr id="302" name="Google Shape;302;p4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sp>
        <p:nvSpPr>
          <p:cNvPr id="4" name="Google Shape;318;p44">
            <a:extLst>
              <a:ext uri="{FF2B5EF4-FFF2-40B4-BE49-F238E27FC236}">
                <a16:creationId xmlns:a16="http://schemas.microsoft.com/office/drawing/2014/main" id="{46A5CAEF-E5BC-3085-79D1-97544A627271}"/>
              </a:ext>
            </a:extLst>
          </p:cNvPr>
          <p:cNvSpPr txBox="1"/>
          <p:nvPr/>
        </p:nvSpPr>
        <p:spPr>
          <a:xfrm>
            <a:off x="732825" y="1690687"/>
            <a:ext cx="11445000" cy="46656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600"/>
              </a:spcBef>
              <a:spcAft>
                <a:spcPts val="0"/>
              </a:spcAft>
              <a:buClr>
                <a:schemeClr val="dk1"/>
              </a:buClr>
              <a:buSzPts val="1595"/>
              <a:buFont typeface="Arial"/>
              <a:buChar char="•"/>
            </a:pPr>
            <a:r>
              <a:rPr lang="en-US" sz="1600" dirty="0">
                <a:solidFill>
                  <a:schemeClr val="dk1"/>
                </a:solidFill>
                <a:sym typeface="Arial"/>
              </a:rPr>
              <a:t>For PPO and A2C Algorithms</a:t>
            </a:r>
            <a:endParaRPr sz="1600" dirty="0"/>
          </a:p>
          <a:p>
            <a:pPr marL="685800" marR="0" lvl="1" indent="-228600" algn="l" rtl="0">
              <a:lnSpc>
                <a:spcPct val="100000"/>
              </a:lnSpc>
              <a:spcBef>
                <a:spcPts val="600"/>
              </a:spcBef>
              <a:spcAft>
                <a:spcPts val="0"/>
              </a:spcAft>
              <a:buClr>
                <a:schemeClr val="dk1"/>
              </a:buClr>
              <a:buSzPts val="1365"/>
              <a:buFont typeface="Arial"/>
              <a:buChar char="•"/>
            </a:pPr>
            <a:r>
              <a:rPr lang="en-US" dirty="0">
                <a:solidFill>
                  <a:schemeClr val="dk1"/>
                </a:solidFill>
              </a:rPr>
              <a:t>Using a Virtual environment:</a:t>
            </a:r>
            <a:endParaRPr dirty="0">
              <a:solidFill>
                <a:schemeClr val="dk1"/>
              </a:solidFill>
            </a:endParaRPr>
          </a:p>
          <a:p>
            <a:pPr marL="1371600" marR="0" lvl="2"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Open the folder containing requirements.txt in command prompt</a:t>
            </a:r>
            <a:endParaRPr dirty="0">
              <a:solidFill>
                <a:schemeClr val="dk1"/>
              </a:solidFill>
            </a:endParaRPr>
          </a:p>
          <a:p>
            <a:pPr marL="1371600" marR="0" lvl="2"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Create Environment: </a:t>
            </a:r>
            <a:r>
              <a:rPr lang="en-US" b="1" dirty="0">
                <a:solidFill>
                  <a:schemeClr val="dk1"/>
                </a:solidFill>
              </a:rPr>
              <a:t>&gt;python -m </a:t>
            </a:r>
            <a:r>
              <a:rPr lang="en-US" b="1" dirty="0" err="1">
                <a:solidFill>
                  <a:schemeClr val="dk1"/>
                </a:solidFill>
              </a:rPr>
              <a:t>venv</a:t>
            </a:r>
            <a:r>
              <a:rPr lang="en-US" b="1" dirty="0">
                <a:solidFill>
                  <a:schemeClr val="dk1"/>
                </a:solidFill>
              </a:rPr>
              <a:t> </a:t>
            </a:r>
            <a:r>
              <a:rPr lang="en-US" b="1" dirty="0" err="1">
                <a:solidFill>
                  <a:schemeClr val="dk1"/>
                </a:solidFill>
              </a:rPr>
              <a:t>netsim_power_control</a:t>
            </a:r>
            <a:endParaRPr dirty="0">
              <a:solidFill>
                <a:schemeClr val="dk1"/>
              </a:solidFill>
            </a:endParaRPr>
          </a:p>
          <a:p>
            <a:pPr marL="1371600" marR="0" lvl="2"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Activate Environment:</a:t>
            </a:r>
            <a:endParaRPr dirty="0">
              <a:solidFill>
                <a:schemeClr val="dk1"/>
              </a:solidFill>
            </a:endParaRPr>
          </a:p>
          <a:p>
            <a:pPr marL="1828800" marR="0" lvl="3"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Windows: </a:t>
            </a:r>
            <a:r>
              <a:rPr lang="en-US" b="1" dirty="0">
                <a:solidFill>
                  <a:schemeClr val="dk1"/>
                </a:solidFill>
              </a:rPr>
              <a:t>&gt;</a:t>
            </a:r>
            <a:r>
              <a:rPr lang="en-US" b="1" dirty="0" err="1">
                <a:solidFill>
                  <a:schemeClr val="dk1"/>
                </a:solidFill>
              </a:rPr>
              <a:t>netsim_power_control</a:t>
            </a:r>
            <a:r>
              <a:rPr lang="en-US" b="1" dirty="0">
                <a:solidFill>
                  <a:schemeClr val="dk1"/>
                </a:solidFill>
              </a:rPr>
              <a:t>\Scripts\activate</a:t>
            </a:r>
            <a:endParaRPr b="1" dirty="0">
              <a:solidFill>
                <a:schemeClr val="dk1"/>
              </a:solidFill>
            </a:endParaRPr>
          </a:p>
          <a:p>
            <a:pPr marL="1828800" marR="0" lvl="3"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Mac/Linux :</a:t>
            </a:r>
            <a:r>
              <a:rPr lang="en-US" b="1" dirty="0">
                <a:solidFill>
                  <a:schemeClr val="dk1"/>
                </a:solidFill>
              </a:rPr>
              <a:t> &gt;source </a:t>
            </a:r>
            <a:r>
              <a:rPr lang="en-US" b="1" dirty="0" err="1">
                <a:solidFill>
                  <a:schemeClr val="dk1"/>
                </a:solidFill>
              </a:rPr>
              <a:t>netsim_power_control</a:t>
            </a:r>
            <a:r>
              <a:rPr lang="en-US" b="1" dirty="0">
                <a:solidFill>
                  <a:schemeClr val="dk1"/>
                </a:solidFill>
              </a:rPr>
              <a:t>/bin/activate</a:t>
            </a:r>
            <a:endParaRPr b="1" dirty="0">
              <a:solidFill>
                <a:schemeClr val="dk1"/>
              </a:solidFill>
            </a:endParaRPr>
          </a:p>
          <a:p>
            <a:pPr marL="1371600" lvl="2" indent="-315277">
              <a:spcBef>
                <a:spcPts val="600"/>
              </a:spcBef>
              <a:buClr>
                <a:schemeClr val="dk1"/>
              </a:buClr>
              <a:buSzPct val="75000"/>
              <a:buFont typeface="Courier New" panose="02070309020205020404" pitchFamily="49" charset="0"/>
              <a:buChar char="o"/>
            </a:pPr>
            <a:r>
              <a:rPr lang="en-US" dirty="0">
                <a:solidFill>
                  <a:schemeClr val="dk1"/>
                </a:solidFill>
              </a:rPr>
              <a:t>Install dependencies</a:t>
            </a:r>
            <a:r>
              <a:rPr lang="en-US" b="1" dirty="0">
                <a:solidFill>
                  <a:schemeClr val="dk1"/>
                </a:solidFill>
              </a:rPr>
              <a:t>.</a:t>
            </a:r>
            <a:r>
              <a:rPr lang="en-US" dirty="0">
                <a:solidFill>
                  <a:schemeClr val="dk1"/>
                </a:solidFill>
              </a:rPr>
              <a:t> : </a:t>
            </a:r>
            <a:r>
              <a:rPr lang="en-US" b="1" dirty="0">
                <a:solidFill>
                  <a:schemeClr val="dk1"/>
                </a:solidFill>
              </a:rPr>
              <a:t>&gt;pip install -r requirements.txt</a:t>
            </a:r>
            <a:endParaRPr b="1" dirty="0">
              <a:solidFill>
                <a:schemeClr val="dk1"/>
              </a:solidFill>
            </a:endParaRPr>
          </a:p>
          <a:p>
            <a:pPr marL="685800" marR="0" lvl="1" indent="-228600" algn="l" rtl="0">
              <a:lnSpc>
                <a:spcPct val="100000"/>
              </a:lnSpc>
              <a:spcBef>
                <a:spcPts val="600"/>
              </a:spcBef>
              <a:spcAft>
                <a:spcPts val="0"/>
              </a:spcAft>
              <a:buClr>
                <a:schemeClr val="dk1"/>
              </a:buClr>
              <a:buSzPts val="1365"/>
              <a:buFont typeface="Arial"/>
              <a:buChar char="•"/>
            </a:pPr>
            <a:r>
              <a:rPr lang="en-US" sz="1600" b="0" i="0" u="none" strike="noStrike" cap="none" dirty="0">
                <a:solidFill>
                  <a:schemeClr val="dk1"/>
                </a:solidFill>
                <a:sym typeface="Arial"/>
              </a:rPr>
              <a:t>Type </a:t>
            </a:r>
            <a:r>
              <a:rPr lang="en-US" sz="1600" b="1" i="0" u="none" strike="noStrike" cap="none" dirty="0">
                <a:solidFill>
                  <a:schemeClr val="dk1"/>
                </a:solidFill>
              </a:rPr>
              <a:t>&gt;python &lt;filename&gt;</a:t>
            </a:r>
            <a:r>
              <a:rPr lang="en-US" sz="1600" b="0" i="0" u="none" strike="noStrike" cap="none" dirty="0">
                <a:solidFill>
                  <a:schemeClr val="dk1"/>
                </a:solidFill>
                <a:sym typeface="Arial"/>
              </a:rPr>
              <a:t>, in this case, filename is “</a:t>
            </a:r>
            <a:r>
              <a:rPr lang="en-US" sz="1600" b="0" i="0" u="none" strike="noStrike" cap="none" dirty="0" err="1">
                <a:solidFill>
                  <a:schemeClr val="dk1"/>
                </a:solidFill>
                <a:sym typeface="Arial"/>
              </a:rPr>
              <a:t>agents_netsim</a:t>
            </a:r>
            <a:r>
              <a:rPr lang="en-US" sz="1600" b="0" i="0" u="none" strike="noStrike" cap="none" dirty="0">
                <a:solidFill>
                  <a:schemeClr val="dk1"/>
                </a:solidFill>
                <a:sym typeface="Arial"/>
              </a:rPr>
              <a:t>” and hit enter to run the python file.</a:t>
            </a:r>
            <a:endParaRPr sz="1600" b="0" i="0" u="none" strike="noStrike" cap="none" dirty="0">
              <a:solidFill>
                <a:schemeClr val="dk1"/>
              </a:solidFill>
              <a:sym typeface="Arial"/>
            </a:endParaRPr>
          </a:p>
          <a:p>
            <a:pPr marL="685800" marR="0" lvl="1" indent="-228600" algn="l" rtl="0">
              <a:lnSpc>
                <a:spcPct val="100000"/>
              </a:lnSpc>
              <a:spcBef>
                <a:spcPts val="600"/>
              </a:spcBef>
              <a:spcAft>
                <a:spcPts val="0"/>
              </a:spcAft>
              <a:buClr>
                <a:schemeClr val="dk1"/>
              </a:buClr>
              <a:buSzPts val="1365"/>
              <a:buChar char="•"/>
            </a:pPr>
            <a:r>
              <a:rPr lang="en-US" sz="1600" dirty="0">
                <a:solidFill>
                  <a:schemeClr val="dk1"/>
                </a:solidFill>
              </a:rPr>
              <a:t>The default Simulation will run for 1500 episodes with 1000 steps.</a:t>
            </a:r>
            <a:endParaRPr sz="1600" dirty="0">
              <a:solidFill>
                <a:schemeClr val="dk1"/>
              </a:solidFill>
            </a:endParaRPr>
          </a:p>
          <a:p>
            <a:pPr marL="685800" marR="0" lvl="1" indent="-228600" algn="l" rtl="0">
              <a:lnSpc>
                <a:spcPct val="100000"/>
              </a:lnSpc>
              <a:spcBef>
                <a:spcPts val="600"/>
              </a:spcBef>
              <a:spcAft>
                <a:spcPts val="0"/>
              </a:spcAft>
              <a:buClr>
                <a:schemeClr val="dk1"/>
              </a:buClr>
              <a:buSzPts val="1365"/>
              <a:buChar char="•"/>
            </a:pPr>
            <a:r>
              <a:rPr lang="en-US" sz="1600" dirty="0">
                <a:solidFill>
                  <a:schemeClr val="dk1"/>
                </a:solidFill>
              </a:rPr>
              <a:t>To deactivate the environment after use:</a:t>
            </a:r>
            <a:r>
              <a:rPr lang="en-US" sz="1600" b="1" dirty="0">
                <a:solidFill>
                  <a:schemeClr val="dk1"/>
                </a:solidFill>
              </a:rPr>
              <a:t> &gt;deactivate</a:t>
            </a:r>
          </a:p>
          <a:p>
            <a:pPr marL="685800" lvl="1" indent="-228600">
              <a:spcBef>
                <a:spcPts val="600"/>
              </a:spcBef>
              <a:buClr>
                <a:schemeClr val="dk1"/>
              </a:buClr>
              <a:buSzPts val="1365"/>
              <a:buChar char="•"/>
            </a:pPr>
            <a:r>
              <a:rPr lang="en-US" sz="1600" dirty="0">
                <a:solidFill>
                  <a:schemeClr val="dk1"/>
                </a:solidFill>
              </a:rPr>
              <a:t>To </a:t>
            </a:r>
            <a:r>
              <a:rPr lang="en-US" sz="1600" b="1" dirty="0">
                <a:solidFill>
                  <a:schemeClr val="dk1"/>
                </a:solidFill>
              </a:rPr>
              <a:t>use GPU </a:t>
            </a:r>
            <a:r>
              <a:rPr lang="en-US" sz="1600" dirty="0">
                <a:solidFill>
                  <a:schemeClr val="dk1"/>
                </a:solidFill>
              </a:rPr>
              <a:t>for training: </a:t>
            </a:r>
          </a:p>
          <a:p>
            <a:pPr marL="1371600" lvl="2" indent="-315277">
              <a:spcBef>
                <a:spcPts val="600"/>
              </a:spcBef>
              <a:buClr>
                <a:schemeClr val="dk1"/>
              </a:buClr>
              <a:buSzPct val="75000"/>
              <a:buFont typeface="Courier New" panose="02070309020205020404" pitchFamily="49" charset="0"/>
              <a:buChar char="o"/>
            </a:pPr>
            <a:r>
              <a:rPr lang="en-US" dirty="0">
                <a:solidFill>
                  <a:schemeClr val="dk1"/>
                </a:solidFill>
              </a:rPr>
              <a:t>Make sure CUDA 11.8 and </a:t>
            </a:r>
            <a:r>
              <a:rPr lang="en-US" dirty="0" err="1">
                <a:solidFill>
                  <a:schemeClr val="dk1"/>
                </a:solidFill>
              </a:rPr>
              <a:t>cuDNN</a:t>
            </a:r>
            <a:r>
              <a:rPr lang="en-US" dirty="0">
                <a:solidFill>
                  <a:schemeClr val="dk1"/>
                </a:solidFill>
              </a:rPr>
              <a:t> 8.7.0.x are installed to support </a:t>
            </a:r>
            <a:r>
              <a:rPr lang="en-US" dirty="0" err="1">
                <a:solidFill>
                  <a:schemeClr val="dk1"/>
                </a:solidFill>
              </a:rPr>
              <a:t>Pytorch</a:t>
            </a:r>
            <a:r>
              <a:rPr lang="en-US" dirty="0">
                <a:solidFill>
                  <a:schemeClr val="dk1"/>
                </a:solidFill>
              </a:rPr>
              <a:t> 2.3</a:t>
            </a:r>
          </a:p>
          <a:p>
            <a:pPr marL="1371600" lvl="2" indent="-315277">
              <a:spcBef>
                <a:spcPts val="600"/>
              </a:spcBef>
              <a:buClr>
                <a:schemeClr val="dk1"/>
              </a:buClr>
              <a:buSzPct val="75000"/>
              <a:buFont typeface="Courier New" panose="02070309020205020404" pitchFamily="49" charset="0"/>
              <a:buChar char="o"/>
            </a:pPr>
            <a:r>
              <a:rPr lang="en-US" dirty="0">
                <a:solidFill>
                  <a:schemeClr val="dk1"/>
                </a:solidFill>
              </a:rPr>
              <a:t>use  </a:t>
            </a:r>
            <a:r>
              <a:rPr lang="en-US" b="1" dirty="0">
                <a:solidFill>
                  <a:schemeClr val="dk1"/>
                </a:solidFill>
              </a:rPr>
              <a:t>&gt;pip install -r requirements-gpu.txt</a:t>
            </a:r>
            <a:endParaRPr b="1" dirty="0">
              <a:solidFill>
                <a:schemeClr val="dk1"/>
              </a:solidFill>
            </a:endParaRPr>
          </a:p>
        </p:txBody>
      </p:sp>
    </p:spTree>
    <p:extLst>
      <p:ext uri="{BB962C8B-B14F-4D97-AF65-F5344CB8AC3E}">
        <p14:creationId xmlns:p14="http://schemas.microsoft.com/office/powerpoint/2010/main" val="280730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p>
        </p:txBody>
      </p:sp>
      <p:sp>
        <p:nvSpPr>
          <p:cNvPr id="318" name="Google Shape;318;p44"/>
          <p:cNvSpPr txBox="1">
            <a:spLocks noGrp="1"/>
          </p:cNvSpPr>
          <p:nvPr>
            <p:ph type="body" idx="1"/>
          </p:nvPr>
        </p:nvSpPr>
        <p:spPr>
          <a:xfrm>
            <a:off x="874713" y="1700018"/>
            <a:ext cx="10515600" cy="425291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1600"/>
              <a:buChar char="•"/>
            </a:pPr>
            <a:r>
              <a:rPr lang="en-US" sz="1600" dirty="0"/>
              <a:t>To change the number of episodes, we need to make two changes. First, we need to change the input we give to the python script. Second, we need to edit the looping command which we use to run NetSim. Edit the </a:t>
            </a:r>
            <a:r>
              <a:rPr lang="en-US" sz="1600" b="1" dirty="0"/>
              <a:t>&lt;NUM_EPISODES&gt;</a:t>
            </a:r>
            <a:r>
              <a:rPr lang="en-US" sz="1600" dirty="0"/>
              <a:t> variable in the command</a:t>
            </a:r>
            <a:endParaRPr dirty="0"/>
          </a:p>
          <a:p>
            <a:pPr marL="228600" lvl="0" indent="-228600" algn="l" rtl="0">
              <a:lnSpc>
                <a:spcPct val="100000"/>
              </a:lnSpc>
              <a:spcBef>
                <a:spcPts val="600"/>
              </a:spcBef>
              <a:spcAft>
                <a:spcPts val="0"/>
              </a:spcAft>
              <a:buClr>
                <a:schemeClr val="dk1"/>
              </a:buClr>
              <a:buSzPts val="1600"/>
              <a:buChar char="•"/>
            </a:pPr>
            <a:r>
              <a:rPr lang="en-US" sz="1600" dirty="0"/>
              <a:t>For Tabular Q Learning:</a:t>
            </a:r>
            <a:endParaRPr sz="1370" dirty="0"/>
          </a:p>
          <a:p>
            <a:pPr marL="685800" lvl="1" indent="-228600" algn="l" rtl="0">
              <a:lnSpc>
                <a:spcPct val="100000"/>
              </a:lnSpc>
              <a:spcBef>
                <a:spcPts val="600"/>
              </a:spcBef>
              <a:spcAft>
                <a:spcPts val="0"/>
              </a:spcAft>
              <a:buClr>
                <a:schemeClr val="dk1"/>
              </a:buClr>
              <a:buSzPts val="1370"/>
              <a:buChar char="•"/>
            </a:pPr>
            <a:r>
              <a:rPr lang="en-US" sz="1400" dirty="0"/>
              <a:t>Upon running the simulation, the python script will create two folders, named “plots” and “logs” where it will save the result plots and log files, respectively. These folders will be created in the same working directory as the python script</a:t>
            </a:r>
            <a:endParaRPr sz="1400" dirty="0"/>
          </a:p>
          <a:p>
            <a:pPr marL="685800" lvl="1" indent="-228600" algn="l" rtl="0">
              <a:lnSpc>
                <a:spcPct val="100000"/>
              </a:lnSpc>
              <a:spcBef>
                <a:spcPts val="600"/>
              </a:spcBef>
              <a:spcAft>
                <a:spcPts val="0"/>
              </a:spcAft>
              <a:buClr>
                <a:schemeClr val="dk1"/>
              </a:buClr>
              <a:buSzPts val="1370"/>
              <a:buChar char="•"/>
            </a:pPr>
            <a:r>
              <a:rPr lang="en-US" sz="1400" dirty="0"/>
              <a:t>Close the plots after viewing them, to allow them to be saved. </a:t>
            </a:r>
            <a:endParaRPr sz="1400" dirty="0"/>
          </a:p>
          <a:p>
            <a:pPr marL="685800" lvl="1" indent="-228600" algn="l" rtl="0">
              <a:lnSpc>
                <a:spcPct val="100000"/>
              </a:lnSpc>
              <a:spcBef>
                <a:spcPts val="600"/>
              </a:spcBef>
              <a:spcAft>
                <a:spcPts val="0"/>
              </a:spcAft>
              <a:buClr>
                <a:schemeClr val="dk1"/>
              </a:buClr>
              <a:buSzPts val="1370"/>
              <a:buChar char="•"/>
            </a:pPr>
            <a:r>
              <a:rPr lang="en-US" sz="1400" dirty="0"/>
              <a:t>In the “logs” folder, all the log files will be saved which can be used for debugging</a:t>
            </a:r>
            <a:endParaRPr sz="1400" dirty="0"/>
          </a:p>
          <a:p>
            <a:pPr marL="228600" lvl="0" indent="-228600" algn="l" rtl="0">
              <a:lnSpc>
                <a:spcPct val="100000"/>
              </a:lnSpc>
              <a:spcBef>
                <a:spcPts val="600"/>
              </a:spcBef>
              <a:spcAft>
                <a:spcPts val="0"/>
              </a:spcAft>
              <a:buClr>
                <a:schemeClr val="dk1"/>
              </a:buClr>
              <a:buSzPts val="1595"/>
              <a:buChar char="•"/>
            </a:pPr>
            <a:r>
              <a:rPr lang="en-US" sz="1595" dirty="0"/>
              <a:t>For Proximal Policy Optimization (PPO) and Advantage actor-critic (A2C) Algorithms:</a:t>
            </a:r>
            <a:endParaRPr dirty="0"/>
          </a:p>
          <a:p>
            <a:pPr marL="685800" lvl="1" indent="-228600" algn="l" rtl="0">
              <a:lnSpc>
                <a:spcPct val="100000"/>
              </a:lnSpc>
              <a:spcBef>
                <a:spcPts val="600"/>
              </a:spcBef>
              <a:spcAft>
                <a:spcPts val="0"/>
              </a:spcAft>
              <a:buClr>
                <a:schemeClr val="dk1"/>
              </a:buClr>
              <a:buSzPts val="1365"/>
              <a:buChar char="•"/>
            </a:pPr>
            <a:r>
              <a:rPr lang="en-US" sz="1400" dirty="0"/>
              <a:t>The agents (A2C or PPO) and activation functions can be changed by changing the “model” variable in the agents_netsim.py file.</a:t>
            </a:r>
            <a:endParaRPr sz="1400" dirty="0"/>
          </a:p>
          <a:p>
            <a:pPr marL="685800" lvl="1" indent="-228600" algn="l" rtl="0">
              <a:lnSpc>
                <a:spcPct val="100000"/>
              </a:lnSpc>
              <a:spcBef>
                <a:spcPts val="600"/>
              </a:spcBef>
              <a:spcAft>
                <a:spcPts val="0"/>
              </a:spcAft>
              <a:buClr>
                <a:schemeClr val="dk1"/>
              </a:buClr>
              <a:buSzPts val="1365"/>
              <a:buChar char="•"/>
            </a:pPr>
            <a:r>
              <a:rPr lang="en-US" sz="1400" dirty="0"/>
              <a:t>Upon Running the simulation, a &lt;name&gt;.zip file will be saved which has the trained model and weights saved for future use and a plot for the average rewards per episode.</a:t>
            </a:r>
            <a:endParaRPr sz="1400" dirty="0"/>
          </a:p>
        </p:txBody>
      </p:sp>
      <p:sp>
        <p:nvSpPr>
          <p:cNvPr id="319" name="Google Shape;319;p4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Q- Learning tabular results</a:t>
            </a:r>
            <a:endParaRPr dirty="0"/>
          </a:p>
        </p:txBody>
      </p:sp>
      <p:sp>
        <p:nvSpPr>
          <p:cNvPr id="236" name="Google Shape;236;p34"/>
          <p:cNvSpPr txBox="1">
            <a:spLocks noGrp="1"/>
          </p:cNvSpPr>
          <p:nvPr>
            <p:ph type="sldNum" idx="12"/>
          </p:nvPr>
        </p:nvSpPr>
        <p:spPr>
          <a:xfrm>
            <a:off x="10973270" y="6344117"/>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100">
                <a:latin typeface="Arial"/>
                <a:ea typeface="Arial"/>
                <a:cs typeface="Arial"/>
                <a:sym typeface="Arial"/>
              </a:rPr>
              <a:t>16</a:t>
            </a:fld>
            <a:endParaRPr sz="1100">
              <a:latin typeface="Arial"/>
              <a:ea typeface="Arial"/>
              <a:cs typeface="Arial"/>
              <a:sym typeface="Arial"/>
            </a:endParaRPr>
          </a:p>
        </p:txBody>
      </p:sp>
      <p:sp>
        <p:nvSpPr>
          <p:cNvPr id="238" name="Google Shape;238;p34"/>
          <p:cNvSpPr txBox="1"/>
          <p:nvPr/>
        </p:nvSpPr>
        <p:spPr>
          <a:xfrm>
            <a:off x="720224" y="5551200"/>
            <a:ext cx="4691953"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dk1"/>
                </a:solidFill>
                <a:latin typeface="Arial"/>
                <a:ea typeface="Arial"/>
                <a:cs typeface="Arial"/>
                <a:sym typeface="Arial"/>
              </a:rPr>
              <a:t>Average rewards vs episode count</a:t>
            </a:r>
            <a:endParaRPr sz="1600"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A17D17C7-6D2D-9428-8157-1F0610E08AC4}"/>
              </a:ext>
            </a:extLst>
          </p:cNvPr>
          <p:cNvSpPr txBox="1"/>
          <p:nvPr/>
        </p:nvSpPr>
        <p:spPr>
          <a:xfrm>
            <a:off x="1083076" y="1690688"/>
            <a:ext cx="5122415" cy="338554"/>
          </a:xfrm>
          <a:prstGeom prst="rect">
            <a:avLst/>
          </a:prstGeom>
          <a:noFill/>
        </p:spPr>
        <p:txBody>
          <a:bodyPr wrap="square" rtlCol="0">
            <a:spAutoFit/>
          </a:bodyPr>
          <a:lstStyle/>
          <a:p>
            <a:r>
              <a:rPr lang="en-US" sz="1600" dirty="0"/>
              <a:t>Scenario – 3 gNBs and 6 UEs</a:t>
            </a:r>
          </a:p>
        </p:txBody>
      </p:sp>
      <p:pic>
        <p:nvPicPr>
          <p:cNvPr id="5" name="Picture 4" descr="A graph of a chart&#10;&#10;Description automatically generated with medium confidence">
            <a:extLst>
              <a:ext uri="{FF2B5EF4-FFF2-40B4-BE49-F238E27FC236}">
                <a16:creationId xmlns:a16="http://schemas.microsoft.com/office/drawing/2014/main" id="{B36FE664-FF81-9D0E-66B0-B8DBE0C08AB5}"/>
              </a:ext>
            </a:extLst>
          </p:cNvPr>
          <p:cNvPicPr>
            <a:picLocks noChangeAspect="1"/>
          </p:cNvPicPr>
          <p:nvPr/>
        </p:nvPicPr>
        <p:blipFill>
          <a:blip r:embed="rId3"/>
          <a:stretch>
            <a:fillRect/>
          </a:stretch>
        </p:blipFill>
        <p:spPr>
          <a:xfrm>
            <a:off x="838200" y="2239851"/>
            <a:ext cx="4278449" cy="3208837"/>
          </a:xfrm>
          <a:prstGeom prst="rect">
            <a:avLst/>
          </a:prstGeom>
        </p:spPr>
      </p:pic>
      <p:sp>
        <p:nvSpPr>
          <p:cNvPr id="7" name="TextBox 6">
            <a:extLst>
              <a:ext uri="{FF2B5EF4-FFF2-40B4-BE49-F238E27FC236}">
                <a16:creationId xmlns:a16="http://schemas.microsoft.com/office/drawing/2014/main" id="{50D2A462-656C-3727-9059-579ED76E9AD1}"/>
              </a:ext>
            </a:extLst>
          </p:cNvPr>
          <p:cNvSpPr txBox="1"/>
          <p:nvPr/>
        </p:nvSpPr>
        <p:spPr>
          <a:xfrm>
            <a:off x="1083076" y="2034585"/>
            <a:ext cx="5122415" cy="338554"/>
          </a:xfrm>
          <a:prstGeom prst="rect">
            <a:avLst/>
          </a:prstGeom>
          <a:noFill/>
        </p:spPr>
        <p:txBody>
          <a:bodyPr wrap="square" rtlCol="0">
            <a:spAutoFit/>
          </a:bodyPr>
          <a:lstStyle/>
          <a:p>
            <a:r>
              <a:rPr lang="en-US" sz="1600" dirty="0"/>
              <a:t>1500 Episodes with 500 iterations of each episode</a:t>
            </a:r>
          </a:p>
        </p:txBody>
      </p:sp>
      <p:graphicFrame>
        <p:nvGraphicFramePr>
          <p:cNvPr id="2" name="Table 1">
            <a:extLst>
              <a:ext uri="{FF2B5EF4-FFF2-40B4-BE49-F238E27FC236}">
                <a16:creationId xmlns:a16="http://schemas.microsoft.com/office/drawing/2014/main" id="{121D4888-A2EF-47F2-AC20-FC46D68EE7B0}"/>
              </a:ext>
            </a:extLst>
          </p:cNvPr>
          <p:cNvGraphicFramePr>
            <a:graphicFrameLocks noGrp="1"/>
          </p:cNvGraphicFramePr>
          <p:nvPr>
            <p:extLst>
              <p:ext uri="{D42A27DB-BD31-4B8C-83A1-F6EECF244321}">
                <p14:modId xmlns:p14="http://schemas.microsoft.com/office/powerpoint/2010/main" val="2208114688"/>
              </p:ext>
            </p:extLst>
          </p:nvPr>
        </p:nvGraphicFramePr>
        <p:xfrm>
          <a:off x="5412177" y="3346287"/>
          <a:ext cx="5859203" cy="1138575"/>
        </p:xfrm>
        <a:graphic>
          <a:graphicData uri="http://schemas.openxmlformats.org/drawingml/2006/table">
            <a:tbl>
              <a:tblPr firstRow="1" bandRow="1">
                <a:tableStyleId>{9D142583-E178-44D4-B561-3B48D6F45B74}</a:tableStyleId>
              </a:tblPr>
              <a:tblGrid>
                <a:gridCol w="2792649">
                  <a:extLst>
                    <a:ext uri="{9D8B030D-6E8A-4147-A177-3AD203B41FA5}">
                      <a16:colId xmlns:a16="http://schemas.microsoft.com/office/drawing/2014/main" val="1997635940"/>
                    </a:ext>
                  </a:extLst>
                </a:gridCol>
                <a:gridCol w="1558737">
                  <a:extLst>
                    <a:ext uri="{9D8B030D-6E8A-4147-A177-3AD203B41FA5}">
                      <a16:colId xmlns:a16="http://schemas.microsoft.com/office/drawing/2014/main" val="3781399083"/>
                    </a:ext>
                  </a:extLst>
                </a:gridCol>
                <a:gridCol w="1507817">
                  <a:extLst>
                    <a:ext uri="{9D8B030D-6E8A-4147-A177-3AD203B41FA5}">
                      <a16:colId xmlns:a16="http://schemas.microsoft.com/office/drawing/2014/main" val="1672890350"/>
                    </a:ext>
                  </a:extLst>
                </a:gridCol>
              </a:tblGrid>
              <a:tr h="485122">
                <a:tc rowSpan="2">
                  <a:txBody>
                    <a:bodyPr/>
                    <a:lstStyle/>
                    <a:p>
                      <a:pPr algn="ctr"/>
                      <a:r>
                        <a:rPr lang="en-IN" sz="2000" dirty="0"/>
                        <a:t>Average Sum Throughput (Mbps)</a:t>
                      </a:r>
                    </a:p>
                  </a:txBody>
                  <a:tcPr anchor="ctr"/>
                </a:tc>
                <a:tc>
                  <a:txBody>
                    <a:bodyPr/>
                    <a:lstStyle/>
                    <a:p>
                      <a:pPr algn="ctr"/>
                      <a:r>
                        <a:rPr lang="en-IN" sz="2000" dirty="0"/>
                        <a:t>Without RL</a:t>
                      </a:r>
                    </a:p>
                  </a:txBody>
                  <a:tcPr anchor="ctr"/>
                </a:tc>
                <a:tc>
                  <a:txBody>
                    <a:bodyPr/>
                    <a:lstStyle/>
                    <a:p>
                      <a:pPr algn="ctr"/>
                      <a:r>
                        <a:rPr lang="en-IN" sz="2000" dirty="0"/>
                        <a:t>With RL</a:t>
                      </a:r>
                    </a:p>
                  </a:txBody>
                  <a:tcPr anchor="ctr"/>
                </a:tc>
                <a:extLst>
                  <a:ext uri="{0D108BD9-81ED-4DB2-BD59-A6C34878D82A}">
                    <a16:rowId xmlns:a16="http://schemas.microsoft.com/office/drawing/2014/main" val="3379057552"/>
                  </a:ext>
                </a:extLst>
              </a:tr>
              <a:tr h="653453">
                <a:tc vMerge="1">
                  <a:txBody>
                    <a:bodyPr/>
                    <a:lstStyle/>
                    <a:p>
                      <a:endParaRPr dirty="0"/>
                    </a:p>
                  </a:txBody>
                  <a:tcPr anchor="ctr"/>
                </a:tc>
                <a:tc>
                  <a:txBody>
                    <a:bodyPr/>
                    <a:lstStyle/>
                    <a:p>
                      <a:pPr algn="ctr"/>
                      <a:r>
                        <a:rPr lang="en-US" sz="2000" dirty="0"/>
                        <a:t>54.6</a:t>
                      </a:r>
                      <a:endParaRPr lang="en-IN" sz="2000" dirty="0"/>
                    </a:p>
                  </a:txBody>
                  <a:tcPr anchor="ctr"/>
                </a:tc>
                <a:tc>
                  <a:txBody>
                    <a:bodyPr/>
                    <a:lstStyle/>
                    <a:p>
                      <a:pPr algn="ctr"/>
                      <a:r>
                        <a:rPr lang="en-US" sz="2000" dirty="0">
                          <a:solidFill>
                            <a:schemeClr val="tx1"/>
                          </a:solidFill>
                        </a:rPr>
                        <a:t>105.5</a:t>
                      </a:r>
                      <a:endParaRPr lang="en-IN" sz="2000" dirty="0">
                        <a:solidFill>
                          <a:schemeClr val="tx1"/>
                        </a:solidFill>
                      </a:endParaRPr>
                    </a:p>
                  </a:txBody>
                  <a:tcPr anchor="ctr"/>
                </a:tc>
                <a:extLst>
                  <a:ext uri="{0D108BD9-81ED-4DB2-BD59-A6C34878D82A}">
                    <a16:rowId xmlns:a16="http://schemas.microsoft.com/office/drawing/2014/main" val="1537901534"/>
                  </a:ext>
                </a:extLst>
              </a:tr>
            </a:tbl>
          </a:graphicData>
        </a:graphic>
      </p:graphicFrame>
      <p:sp>
        <p:nvSpPr>
          <p:cNvPr id="4" name="Google Shape;239;p34">
            <a:extLst>
              <a:ext uri="{FF2B5EF4-FFF2-40B4-BE49-F238E27FC236}">
                <a16:creationId xmlns:a16="http://schemas.microsoft.com/office/drawing/2014/main" id="{C1DCC1C4-0EB3-59A4-0D5B-862C29C9D60C}"/>
              </a:ext>
            </a:extLst>
          </p:cNvPr>
          <p:cNvSpPr txBox="1"/>
          <p:nvPr/>
        </p:nvSpPr>
        <p:spPr>
          <a:xfrm>
            <a:off x="3407925" y="6118753"/>
            <a:ext cx="5376150" cy="338514"/>
          </a:xfrm>
          <a:prstGeom prst="rect">
            <a:avLst/>
          </a:prstGeom>
          <a:solidFill>
            <a:srgbClr val="CCFF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tx1"/>
                </a:solidFill>
                <a:latin typeface="Arial"/>
                <a:ea typeface="Arial"/>
                <a:cs typeface="Arial"/>
                <a:sym typeface="Arial"/>
              </a:rPr>
              <a:t>RL gives an </a:t>
            </a:r>
            <a:r>
              <a:rPr lang="en-US" sz="1600" b="1" dirty="0"/>
              <a:t>93.22</a:t>
            </a:r>
            <a:r>
              <a:rPr lang="en-US" sz="1600" b="1" dirty="0">
                <a:solidFill>
                  <a:schemeClr val="tx1"/>
                </a:solidFill>
                <a:latin typeface="Arial"/>
                <a:ea typeface="Arial"/>
                <a:cs typeface="Arial"/>
                <a:sym typeface="Arial"/>
              </a:rPr>
              <a:t> %</a:t>
            </a:r>
            <a:r>
              <a:rPr lang="en-US" sz="1600" dirty="0">
                <a:solidFill>
                  <a:schemeClr val="tx1"/>
                </a:solidFill>
                <a:latin typeface="Arial"/>
                <a:ea typeface="Arial"/>
                <a:cs typeface="Arial"/>
                <a:sym typeface="Arial"/>
              </a:rPr>
              <a:t> improvement </a:t>
            </a:r>
            <a:endParaRPr sz="1600" dirty="0">
              <a:solidFill>
                <a:schemeClr val="tx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Interfacing with OpenAI Gymnasium for advanced RL algorithms</a:t>
            </a:r>
            <a:endParaRPr/>
          </a:p>
        </p:txBody>
      </p:sp>
      <p:sp>
        <p:nvSpPr>
          <p:cNvPr id="247" name="Google Shape;247;p35"/>
          <p:cNvSpPr txBox="1">
            <a:spLocks noGrp="1"/>
          </p:cNvSpPr>
          <p:nvPr>
            <p:ph type="body" idx="1"/>
          </p:nvPr>
        </p:nvSpPr>
        <p:spPr>
          <a:xfrm>
            <a:off x="838200" y="1919288"/>
            <a:ext cx="10515600" cy="4303381"/>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800"/>
              <a:buChar char="•"/>
            </a:pPr>
            <a:r>
              <a:rPr lang="en-US" sz="1600" dirty="0"/>
              <a:t>OpenAI Gymnasium is a toolkit developed by OpenAI for developing and comparing reinforcement learning algorithms</a:t>
            </a:r>
            <a:endParaRPr sz="1600" dirty="0"/>
          </a:p>
          <a:p>
            <a:pPr marL="228600" lvl="0" indent="-228600" algn="l" rtl="0">
              <a:spcBef>
                <a:spcPts val="600"/>
              </a:spcBef>
              <a:spcAft>
                <a:spcPts val="0"/>
              </a:spcAft>
              <a:buClr>
                <a:schemeClr val="dk1"/>
              </a:buClr>
              <a:buSzPts val="1800"/>
              <a:buChar char="•"/>
            </a:pPr>
            <a:r>
              <a:rPr lang="en-US" sz="1600" dirty="0"/>
              <a:t>Allows to make a custom environment that will be used by the agent during learning.</a:t>
            </a:r>
            <a:endParaRPr sz="1600" dirty="0"/>
          </a:p>
          <a:p>
            <a:pPr marL="228600" lvl="0" indent="-228600" algn="l" rtl="0">
              <a:spcBef>
                <a:spcPts val="600"/>
              </a:spcBef>
              <a:spcAft>
                <a:spcPts val="0"/>
              </a:spcAft>
              <a:buClr>
                <a:schemeClr val="dk1"/>
              </a:buClr>
              <a:buSzPts val="1800"/>
              <a:buChar char="•"/>
            </a:pPr>
            <a:r>
              <a:rPr lang="en-US" sz="1600" dirty="0"/>
              <a:t>Custom environment framework includes:</a:t>
            </a:r>
            <a:endParaRPr sz="1600" dirty="0"/>
          </a:p>
          <a:p>
            <a:pPr marL="685800" lvl="1" indent="-228600" algn="l" rtl="0">
              <a:spcBef>
                <a:spcPts val="600"/>
              </a:spcBef>
              <a:spcAft>
                <a:spcPts val="0"/>
              </a:spcAft>
              <a:buClr>
                <a:schemeClr val="dk1"/>
              </a:buClr>
              <a:buSzPts val="1540"/>
              <a:buChar char="•"/>
            </a:pPr>
            <a:r>
              <a:rPr lang="en-US" sz="1600" dirty="0"/>
              <a:t>reset(): to reset environment to the initial starting position, in our case [40,40,40] gNB</a:t>
            </a:r>
            <a:endParaRPr sz="1600" dirty="0"/>
          </a:p>
          <a:p>
            <a:pPr marL="685800" lvl="1" indent="-228600" algn="l" rtl="0">
              <a:spcBef>
                <a:spcPts val="600"/>
              </a:spcBef>
              <a:spcAft>
                <a:spcPts val="0"/>
              </a:spcAft>
              <a:buClr>
                <a:schemeClr val="dk1"/>
              </a:buClr>
              <a:buSzPts val="1540"/>
              <a:buChar char="•"/>
            </a:pPr>
            <a:r>
              <a:rPr lang="en-US" sz="1600" dirty="0"/>
              <a:t>step(a): to take action a and return next state, reward, termination to agent. </a:t>
            </a:r>
            <a:endParaRPr sz="1600" dirty="0"/>
          </a:p>
          <a:p>
            <a:pPr marL="228600" lvl="0" indent="-228600" algn="l" rtl="0">
              <a:spcBef>
                <a:spcPts val="600"/>
              </a:spcBef>
              <a:spcAft>
                <a:spcPts val="0"/>
              </a:spcAft>
              <a:buClr>
                <a:schemeClr val="dk1"/>
              </a:buClr>
              <a:buSzPts val="1800"/>
              <a:buChar char="•"/>
            </a:pPr>
            <a:r>
              <a:rPr lang="en-US" sz="1600" dirty="0"/>
              <a:t>Allows use of different agents as DQN, PPO, A2C automatically vectorized for speed and making the environment a </a:t>
            </a:r>
            <a:r>
              <a:rPr lang="en-US" sz="1600" dirty="0" err="1"/>
              <a:t>blackbox</a:t>
            </a:r>
            <a:r>
              <a:rPr lang="en-US" sz="1600" dirty="0"/>
              <a:t>-like object for these to learn.</a:t>
            </a:r>
          </a:p>
          <a:p>
            <a:pPr marL="685800" lvl="1" indent="-228600">
              <a:spcBef>
                <a:spcPts val="600"/>
              </a:spcBef>
              <a:buSzPts val="1800"/>
            </a:pPr>
            <a:r>
              <a:rPr lang="en-US" sz="1600" dirty="0"/>
              <a:t>We show an example using the PPO </a:t>
            </a:r>
            <a:r>
              <a:rPr lang="en-US" sz="1600" dirty="0" err="1"/>
              <a:t>algortihm</a:t>
            </a:r>
            <a:endParaRPr sz="1600" dirty="0"/>
          </a:p>
          <a:p>
            <a:pPr marL="228600" lvl="0" indent="-228600" algn="l" rtl="0">
              <a:spcBef>
                <a:spcPts val="600"/>
              </a:spcBef>
              <a:spcAft>
                <a:spcPts val="0"/>
              </a:spcAft>
              <a:buClr>
                <a:schemeClr val="dk1"/>
              </a:buClr>
              <a:buSzPts val="1800"/>
              <a:buChar char="•"/>
            </a:pPr>
            <a:r>
              <a:rPr lang="en-US" sz="1600" dirty="0"/>
              <a:t>The agents and environment are completely independent; we do not need to change anything in env to facilitate the agent.</a:t>
            </a:r>
            <a:endParaRPr sz="1600" dirty="0"/>
          </a:p>
        </p:txBody>
      </p:sp>
      <p:sp>
        <p:nvSpPr>
          <p:cNvPr id="248" name="Google Shape;248;p35"/>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7D76-3CB4-0D79-26B4-F47601D15C88}"/>
              </a:ext>
            </a:extLst>
          </p:cNvPr>
          <p:cNvSpPr>
            <a:spLocks noGrp="1"/>
          </p:cNvSpPr>
          <p:nvPr>
            <p:ph type="title"/>
          </p:nvPr>
        </p:nvSpPr>
        <p:spPr/>
        <p:txBody>
          <a:bodyPr/>
          <a:lstStyle/>
          <a:p>
            <a:r>
              <a:rPr lang="en-IN" dirty="0"/>
              <a:t>PPO Algorithm</a:t>
            </a:r>
          </a:p>
        </p:txBody>
      </p:sp>
      <p:sp>
        <p:nvSpPr>
          <p:cNvPr id="3" name="Slide Number Placeholder 2">
            <a:extLst>
              <a:ext uri="{FF2B5EF4-FFF2-40B4-BE49-F238E27FC236}">
                <a16:creationId xmlns:a16="http://schemas.microsoft.com/office/drawing/2014/main" id="{91199A3C-02FB-BA04-414E-D2FBDF9C15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4" name="Google Shape;247;p35">
            <a:extLst>
              <a:ext uri="{FF2B5EF4-FFF2-40B4-BE49-F238E27FC236}">
                <a16:creationId xmlns:a16="http://schemas.microsoft.com/office/drawing/2014/main" id="{9E0FC4F0-7290-6A7A-E5A5-B4F67170C11F}"/>
              </a:ext>
            </a:extLst>
          </p:cNvPr>
          <p:cNvSpPr txBox="1">
            <a:spLocks/>
          </p:cNvSpPr>
          <p:nvPr/>
        </p:nvSpPr>
        <p:spPr>
          <a:xfrm>
            <a:off x="838200" y="1919288"/>
            <a:ext cx="7299960" cy="43033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800"/>
            </a:pPr>
            <a:r>
              <a:rPr lang="en-US" sz="2000" b="1" dirty="0"/>
              <a:t>PPO – Proximal Policy Optimization </a:t>
            </a:r>
          </a:p>
          <a:p>
            <a:pPr>
              <a:buClr>
                <a:schemeClr val="dk1"/>
              </a:buClr>
              <a:buSzPts val="1800"/>
            </a:pPr>
            <a:endParaRPr lang="en-US" sz="2000" b="1" dirty="0"/>
          </a:p>
          <a:p>
            <a:pPr marL="228600" indent="-228600">
              <a:buClr>
                <a:schemeClr val="dk1"/>
              </a:buClr>
              <a:buSzPts val="1800"/>
              <a:buFont typeface="Arial"/>
              <a:buChar char="•"/>
            </a:pPr>
            <a:r>
              <a:rPr lang="en-US" sz="1600" dirty="0"/>
              <a:t>PPO optimizes policies by balancing exploration (trying new actions) and exploitation (using known actions).</a:t>
            </a:r>
          </a:p>
          <a:p>
            <a:pPr marL="228600" indent="-228600">
              <a:buClr>
                <a:schemeClr val="dk1"/>
              </a:buClr>
              <a:buSzPts val="1800"/>
              <a:buFont typeface="Arial"/>
              <a:buChar char="•"/>
            </a:pPr>
            <a:endParaRPr lang="en-US" sz="1600" dirty="0"/>
          </a:p>
          <a:p>
            <a:pPr>
              <a:buClr>
                <a:schemeClr val="dk1"/>
              </a:buClr>
              <a:buSzPts val="1800"/>
            </a:pPr>
            <a:r>
              <a:rPr lang="en-US" sz="2000" b="1" dirty="0"/>
              <a:t>Key Features</a:t>
            </a:r>
          </a:p>
          <a:p>
            <a:pPr>
              <a:buClr>
                <a:schemeClr val="dk1"/>
              </a:buClr>
              <a:buSzPts val="1800"/>
            </a:pPr>
            <a:endParaRPr lang="en-US" sz="2000" b="1" dirty="0"/>
          </a:p>
          <a:p>
            <a:pPr marL="228600" indent="-228600">
              <a:buClr>
                <a:schemeClr val="dk1"/>
              </a:buClr>
              <a:buSzPts val="1800"/>
              <a:buFont typeface="Arial"/>
              <a:buChar char="•"/>
            </a:pPr>
            <a:r>
              <a:rPr lang="en-US" sz="1600" dirty="0"/>
              <a:t>Clipped Objective Function: Prevents overly large updates for stability.</a:t>
            </a:r>
          </a:p>
          <a:p>
            <a:pPr marL="228600" indent="-228600">
              <a:buClr>
                <a:schemeClr val="dk1"/>
              </a:buClr>
              <a:buSzPts val="1800"/>
              <a:buFont typeface="Arial"/>
              <a:buChar char="•"/>
            </a:pPr>
            <a:r>
              <a:rPr lang="en-US" sz="1600" dirty="0"/>
              <a:t>Advantage Estimation: Measures how much better an action is compared to the average, guiding updates.</a:t>
            </a:r>
          </a:p>
          <a:p>
            <a:pPr marL="228600" indent="-228600">
              <a:buClr>
                <a:schemeClr val="dk1"/>
              </a:buClr>
              <a:buSzPts val="1800"/>
              <a:buFont typeface="Arial"/>
              <a:buChar char="•"/>
            </a:pPr>
            <a:r>
              <a:rPr lang="en-US" sz="1600" dirty="0"/>
              <a:t>On-Policy Learning: Uses data from the current policy to improve learning efficiency.</a:t>
            </a:r>
          </a:p>
          <a:p>
            <a:pPr marL="228600" indent="-228600">
              <a:buClr>
                <a:schemeClr val="dk1"/>
              </a:buClr>
              <a:buSzPts val="1800"/>
              <a:buFont typeface="Arial"/>
              <a:buChar char="•"/>
            </a:pPr>
            <a:endParaRPr lang="en-US" sz="1600" dirty="0"/>
          </a:p>
        </p:txBody>
      </p:sp>
    </p:spTree>
    <p:extLst>
      <p:ext uri="{BB962C8B-B14F-4D97-AF65-F5344CB8AC3E}">
        <p14:creationId xmlns:p14="http://schemas.microsoft.com/office/powerpoint/2010/main" val="292292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Proximal Policy Optimization: Algorithm</a:t>
            </a:r>
            <a:endParaRPr dirty="0"/>
          </a:p>
        </p:txBody>
      </p:sp>
      <p:sp>
        <p:nvSpPr>
          <p:cNvPr id="278" name="Google Shape;278;p39"/>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80" name="Google Shape;280;p39"/>
          <p:cNvPicPr preferRelativeResize="0"/>
          <p:nvPr/>
        </p:nvPicPr>
        <p:blipFill rotWithShape="1">
          <a:blip r:embed="rId3">
            <a:alphaModFix/>
          </a:blip>
          <a:srcRect/>
          <a:stretch/>
        </p:blipFill>
        <p:spPr>
          <a:xfrm>
            <a:off x="704850" y="2171065"/>
            <a:ext cx="5326380" cy="3399790"/>
          </a:xfrm>
          <a:prstGeom prst="rect">
            <a:avLst/>
          </a:prstGeom>
          <a:noFill/>
          <a:ln>
            <a:noFill/>
          </a:ln>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194814F-7991-9AC9-4F5C-9735D32EF475}"/>
                  </a:ext>
                </a:extLst>
              </p:cNvPr>
              <p:cNvSpPr txBox="1">
                <a:spLocks/>
              </p:cNvSpPr>
              <p:nvPr/>
            </p:nvSpPr>
            <p:spPr>
              <a:xfrm>
                <a:off x="6031230" y="1662304"/>
                <a:ext cx="6028423" cy="4665663"/>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RPr/>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defRPr>
                </a:lvl9pPr>
              </a:lstStyle>
              <a:p>
                <a:pPr>
                  <a:lnSpc>
                    <a:spcPct val="110000"/>
                  </a:lnSpc>
                </a:pPr>
                <a:r>
                  <a:rPr lang="en-IN" altLang="en-US" sz="1700" dirty="0">
                    <a:sym typeface="+mn-ea"/>
                  </a:rPr>
                  <a:t>Neural network Specifications:</a:t>
                </a:r>
                <a:endParaRPr lang="en-IN" altLang="en-US" sz="1700" dirty="0"/>
              </a:p>
              <a:p>
                <a:pPr lvl="1">
                  <a:lnSpc>
                    <a:spcPct val="110000"/>
                  </a:lnSpc>
                </a:pPr>
                <a:r>
                  <a:rPr lang="en-IN" altLang="en-US" sz="1700" dirty="0">
                    <a:sym typeface="+mn-ea"/>
                  </a:rPr>
                  <a:t>Input: Array of SINR values for each UE, here (6)</a:t>
                </a:r>
                <a:endParaRPr lang="en-IN" altLang="en-US" sz="1700" dirty="0"/>
              </a:p>
              <a:p>
                <a:pPr lvl="1">
                  <a:lnSpc>
                    <a:spcPct val="110000"/>
                  </a:lnSpc>
                </a:pPr>
                <a:r>
                  <a:rPr lang="en-IN" altLang="en-US" sz="1700" dirty="0">
                    <a:sym typeface="+mn-ea"/>
                  </a:rPr>
                  <a:t>Output : Index of action to be performed, here 125.</a:t>
                </a:r>
                <a:endParaRPr lang="en-IN" altLang="en-US" sz="1700" dirty="0"/>
              </a:p>
              <a:p>
                <a:pPr lvl="1">
                  <a:lnSpc>
                    <a:spcPct val="110000"/>
                  </a:lnSpc>
                </a:pPr>
                <a:r>
                  <a:rPr lang="en-IN" altLang="en-US" sz="1700" dirty="0">
                    <a:sym typeface="+mn-ea"/>
                  </a:rPr>
                  <a:t>Architecture: Two 64 neuron fully connected layers with no/Linear/Tanh activation.</a:t>
                </a:r>
              </a:p>
              <a:p>
                <a:pPr>
                  <a:lnSpc>
                    <a:spcPct val="110000"/>
                  </a:lnSpc>
                </a:pPr>
                <a:r>
                  <a:rPr lang="en-IN" altLang="en-US" sz="1700" dirty="0">
                    <a:sym typeface="+mn-ea"/>
                  </a:rPr>
                  <a:t>Action space is discretized based on power up/down</a:t>
                </a:r>
                <a:endParaRPr lang="en-IN" altLang="en-US" sz="1700" dirty="0"/>
              </a:p>
              <a:p>
                <a:pPr lvl="1">
                  <a:lnSpc>
                    <a:spcPct val="110000"/>
                  </a:lnSpc>
                </a:pPr>
                <a14:m>
                  <m:oMath xmlns:m="http://schemas.openxmlformats.org/officeDocument/2006/math">
                    <m:r>
                      <a:rPr lang="en-IN" altLang="en-US" sz="1700" dirty="0">
                        <a:latin typeface="Cambria Math" panose="02040503050406030204" pitchFamily="18" charset="0"/>
                      </a:rPr>
                      <m:t>∆</m:t>
                    </m:r>
                    <m:r>
                      <a:rPr lang="en-IN" altLang="en-US" sz="1700" dirty="0">
                        <a:latin typeface="Cambria Math" panose="02040503050406030204" pitchFamily="18" charset="0"/>
                      </a:rPr>
                      <m:t>𝑃</m:t>
                    </m:r>
                    <m:r>
                      <a:rPr lang="en-IN" altLang="en-US" sz="1700" dirty="0">
                        <a:latin typeface="Cambria Math" panose="02040503050406030204" pitchFamily="18" charset="0"/>
                      </a:rPr>
                      <m:t>=0 </m:t>
                    </m:r>
                    <m:r>
                      <a:rPr lang="en-IN" altLang="en-US" sz="1700" dirty="0">
                        <a:latin typeface="Cambria Math" panose="02040503050406030204" pitchFamily="18" charset="0"/>
                      </a:rPr>
                      <m:t>𝑑𝐵</m:t>
                    </m:r>
                    <m:r>
                      <a:rPr lang="en-IN" altLang="en-US" sz="1700" dirty="0">
                        <a:latin typeface="Cambria Math" panose="02040503050406030204" pitchFamily="18" charset="0"/>
                      </a:rPr>
                      <m:t>,±1, </m:t>
                    </m:r>
                    <m:r>
                      <a:rPr lang="en-IN" altLang="en-US" sz="1700" dirty="0">
                        <a:latin typeface="Cambria Math" panose="02040503050406030204" pitchFamily="18" charset="0"/>
                      </a:rPr>
                      <m:t>𝑑𝐵</m:t>
                    </m:r>
                    <m:r>
                      <a:rPr lang="en-IN" altLang="en-US" sz="1700" dirty="0">
                        <a:latin typeface="Cambria Math" panose="02040503050406030204" pitchFamily="18" charset="0"/>
                      </a:rPr>
                      <m:t>, ±3 </m:t>
                    </m:r>
                    <m:r>
                      <a:rPr lang="en-IN" altLang="en-US" sz="1700" dirty="0">
                        <a:latin typeface="Cambria Math" panose="02040503050406030204" pitchFamily="18" charset="0"/>
                      </a:rPr>
                      <m:t>𝑑𝐵</m:t>
                    </m:r>
                  </m:oMath>
                </a14:m>
                <a:endParaRPr lang="en-IN" altLang="en-US" sz="1700" dirty="0"/>
              </a:p>
              <a:p>
                <a:pPr lvl="1">
                  <a:lnSpc>
                    <a:spcPct val="110000"/>
                  </a:lnSpc>
                </a:pPr>
                <a:r>
                  <a:rPr lang="en-IN" altLang="en-US" sz="1700" dirty="0">
                    <a:sym typeface="+mn-ea"/>
                  </a:rPr>
                  <a:t>Transmit power limits: [27, 46] dBm</a:t>
                </a:r>
              </a:p>
              <a:p>
                <a:pPr>
                  <a:lnSpc>
                    <a:spcPct val="110000"/>
                  </a:lnSpc>
                </a:pPr>
                <a:r>
                  <a:rPr lang="en-IN" altLang="en-US" sz="1700" dirty="0"/>
                  <a:t>PPO is similar to A2C, but the main difference is the policy optimization:</a:t>
                </a:r>
              </a:p>
              <a:p>
                <a:pPr lvl="1">
                  <a:lnSpc>
                    <a:spcPct val="110000"/>
                  </a:lnSpc>
                </a:pPr>
                <a:r>
                  <a:rPr lang="en-IN" altLang="en-US" sz="1700" dirty="0"/>
                  <a:t>It uses a clipped objective function </a:t>
                </a:r>
              </a:p>
              <a:p>
                <a:pPr lvl="1"/>
                <a:endParaRPr lang="en-IN" altLang="en-US" dirty="0"/>
              </a:p>
              <a:p>
                <a:pPr lvl="1"/>
                <a:endParaRPr lang="en-IN" altLang="en-US" dirty="0"/>
              </a:p>
              <a:p>
                <a:pPr lvl="1"/>
                <a14:m>
                  <m:oMath xmlns:m="http://schemas.openxmlformats.org/officeDocument/2006/math">
                    <m:sSub>
                      <m:sSubPr>
                        <m:ctrlPr>
                          <a:rPr lang="en-IN" altLang="en-US" sz="1700" b="0" i="1" smtClean="0">
                            <a:latin typeface="Cambria Math" panose="02040503050406030204" pitchFamily="18" charset="0"/>
                          </a:rPr>
                        </m:ctrlPr>
                      </m:sSubPr>
                      <m:e>
                        <m:r>
                          <a:rPr lang="en-IN" altLang="en-US" sz="1700" b="0" i="1" smtClean="0">
                            <a:latin typeface="Cambria Math" panose="02040503050406030204" pitchFamily="18" charset="0"/>
                          </a:rPr>
                          <m:t>𝑟</m:t>
                        </m:r>
                      </m:e>
                      <m:sub>
                        <m:r>
                          <a:rPr lang="en-IN" altLang="en-US" sz="1700" b="0" i="1" smtClean="0">
                            <a:latin typeface="Cambria Math" panose="02040503050406030204" pitchFamily="18" charset="0"/>
                          </a:rPr>
                          <m:t>𝑡</m:t>
                        </m:r>
                      </m:sub>
                    </m:sSub>
                    <m:r>
                      <a:rPr lang="en-IN" altLang="en-US" sz="1700" b="0" i="1" smtClean="0">
                        <a:latin typeface="Cambria Math" panose="02040503050406030204" pitchFamily="18" charset="0"/>
                      </a:rPr>
                      <m:t>(</m:t>
                    </m:r>
                    <m:r>
                      <a:rPr lang="en-IN" altLang="en-US" sz="1700" b="0" i="1" smtClean="0">
                        <a:latin typeface="Cambria Math" panose="02040503050406030204" pitchFamily="18" charset="0"/>
                      </a:rPr>
                      <m:t>𝜃</m:t>
                    </m:r>
                    <m:r>
                      <a:rPr lang="en-IN" altLang="en-US" sz="1700" b="0" i="1" smtClean="0">
                        <a:latin typeface="Cambria Math" panose="02040503050406030204" pitchFamily="18" charset="0"/>
                      </a:rPr>
                      <m:t>)</m:t>
                    </m:r>
                  </m:oMath>
                </a14:m>
                <a:r>
                  <a:rPr lang="en-IN" altLang="en-US" sz="1700" dirty="0"/>
                  <a:t> is the probability ratio of old policy and new policy </a:t>
                </a:r>
              </a:p>
              <a:p>
                <a:pPr lvl="1"/>
                <a:endParaRPr lang="en-IN" altLang="en-US" dirty="0"/>
              </a:p>
            </p:txBody>
          </p:sp>
        </mc:Choice>
        <mc:Fallback xmlns="">
          <p:sp>
            <p:nvSpPr>
              <p:cNvPr id="4" name="Content Placeholder 2">
                <a:extLst>
                  <a:ext uri="{FF2B5EF4-FFF2-40B4-BE49-F238E27FC236}">
                    <a16:creationId xmlns:a16="http://schemas.microsoft.com/office/drawing/2014/main" id="{9194814F-7991-9AC9-4F5C-9735D32EF475}"/>
                  </a:ext>
                </a:extLst>
              </p:cNvPr>
              <p:cNvSpPr txBox="1">
                <a:spLocks noRot="1" noChangeAspect="1" noMove="1" noResize="1" noEditPoints="1" noAdjustHandles="1" noChangeArrowheads="1" noChangeShapeType="1" noTextEdit="1"/>
              </p:cNvSpPr>
              <p:nvPr/>
            </p:nvSpPr>
            <p:spPr>
              <a:xfrm>
                <a:off x="6031230" y="1662304"/>
                <a:ext cx="6028423" cy="4665663"/>
              </a:xfrm>
              <a:prstGeom prst="rect">
                <a:avLst/>
              </a:prstGeom>
              <a:blipFill>
                <a:blip r:embed="rId4"/>
                <a:stretch>
                  <a:fillRect l="-404" t="-26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F70F093-F160-96CE-8674-E15BCF8B2A88}"/>
                  </a:ext>
                </a:extLst>
              </p:cNvPr>
              <p:cNvSpPr txBox="1"/>
              <p:nvPr/>
            </p:nvSpPr>
            <p:spPr>
              <a:xfrm>
                <a:off x="6801854" y="5331270"/>
                <a:ext cx="5257799" cy="4791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𝐿</m:t>
                          </m:r>
                        </m:e>
                        <m:sup>
                          <m:r>
                            <a:rPr lang="en-US" sz="1600" b="0" i="1" smtClean="0">
                              <a:latin typeface="Cambria Math" panose="02040503050406030204" pitchFamily="18" charset="0"/>
                            </a:rPr>
                            <m:t>𝐶𝐿𝐼𝑃</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𝜃</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m:t>
                          </m:r>
                        </m:sub>
                      </m:sSub>
                      <m:d>
                        <m:dPr>
                          <m:begChr m:val="["/>
                          <m:endChr m:val="]"/>
                          <m:ctrlPr>
                            <a:rPr lang="en-US" sz="1600" b="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min</m:t>
                                  </m:r>
                                </m:e>
                                <m:lim/>
                              </m:limLow>
                            </m:fName>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𝑡</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𝜃</m:t>
                                      </m:r>
                                    </m:e>
                                  </m:d>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𝑡</m:t>
                                          </m:r>
                                        </m:sub>
                                      </m:sSub>
                                    </m:e>
                                  </m:acc>
                                  <m:r>
                                    <a:rPr lang="en-US" sz="1600" b="0" i="1" smtClean="0">
                                      <a:latin typeface="Cambria Math" panose="02040503050406030204" pitchFamily="18" charset="0"/>
                                    </a:rPr>
                                    <m:t>,</m:t>
                                  </m:r>
                                  <m:r>
                                    <a:rPr lang="en-US" sz="1600" b="0" i="1" smtClean="0">
                                      <a:latin typeface="Cambria Math" panose="02040503050406030204" pitchFamily="18" charset="0"/>
                                    </a:rPr>
                                    <m:t>𝑐𝑙𝑖𝑝</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𝑡</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𝜃</m:t>
                                          </m:r>
                                        </m:e>
                                      </m:d>
                                      <m:r>
                                        <a:rPr lang="en-US" sz="1600" b="0" i="1" smtClean="0">
                                          <a:latin typeface="Cambria Math" panose="02040503050406030204" pitchFamily="18" charset="0"/>
                                        </a:rPr>
                                        <m:t>,1−</m:t>
                                      </m:r>
                                      <m:r>
                                        <a:rPr lang="en-US" sz="1600" b="0" i="1" smtClean="0">
                                          <a:latin typeface="Cambria Math" panose="02040503050406030204" pitchFamily="18" charset="0"/>
                                        </a:rPr>
                                        <m:t>𝜖</m:t>
                                      </m:r>
                                      <m:r>
                                        <a:rPr lang="en-US" sz="1600" b="0" i="1" smtClean="0">
                                          <a:latin typeface="Cambria Math" panose="02040503050406030204" pitchFamily="18" charset="0"/>
                                        </a:rPr>
                                        <m:t>,1+</m:t>
                                      </m:r>
                                      <m:r>
                                        <a:rPr lang="en-US" sz="1600" b="0" i="1" smtClean="0">
                                          <a:latin typeface="Cambria Math" panose="02040503050406030204" pitchFamily="18" charset="0"/>
                                        </a:rPr>
                                        <m:t>𝜖</m:t>
                                      </m:r>
                                    </m:e>
                                  </m:d>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𝑡</m:t>
                                          </m:r>
                                        </m:sub>
                                      </m:sSub>
                                    </m:e>
                                  </m:acc>
                                </m:e>
                              </m:d>
                            </m:e>
                          </m:func>
                        </m:e>
                      </m:d>
                      <m:r>
                        <a:rPr lang="en-US" sz="1600" b="0" i="1" smtClean="0">
                          <a:latin typeface="Cambria Math" panose="02040503050406030204" pitchFamily="18" charset="0"/>
                        </a:rPr>
                        <m:t> </m:t>
                      </m:r>
                    </m:oMath>
                  </m:oMathPara>
                </a14:m>
                <a:endParaRPr lang="en-IN" sz="1600" dirty="0"/>
              </a:p>
            </p:txBody>
          </p:sp>
        </mc:Choice>
        <mc:Fallback xmlns="">
          <p:sp>
            <p:nvSpPr>
              <p:cNvPr id="2" name="TextBox 1">
                <a:extLst>
                  <a:ext uri="{FF2B5EF4-FFF2-40B4-BE49-F238E27FC236}">
                    <a16:creationId xmlns:a16="http://schemas.microsoft.com/office/drawing/2014/main" id="{8F70F093-F160-96CE-8674-E15BCF8B2A88}"/>
                  </a:ext>
                </a:extLst>
              </p:cNvPr>
              <p:cNvSpPr txBox="1">
                <a:spLocks noRot="1" noChangeAspect="1" noMove="1" noResize="1" noEditPoints="1" noAdjustHandles="1" noChangeArrowheads="1" noChangeShapeType="1" noTextEdit="1"/>
              </p:cNvSpPr>
              <p:nvPr/>
            </p:nvSpPr>
            <p:spPr>
              <a:xfrm>
                <a:off x="6801854" y="5331270"/>
                <a:ext cx="5257799" cy="479170"/>
              </a:xfrm>
              <a:prstGeom prst="rect">
                <a:avLst/>
              </a:prstGeom>
              <a:blipFill>
                <a:blip r:embed="rId5"/>
                <a:stretch>
                  <a:fillRect r="-4176"/>
                </a:stretch>
              </a:blipFill>
            </p:spPr>
            <p:txBody>
              <a:bodyPr/>
              <a:lstStyle/>
              <a:p>
                <a:r>
                  <a:rPr lang="en-IN">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36D1-85A9-408A-180A-AA19DBADEF64}"/>
              </a:ext>
            </a:extLst>
          </p:cNvPr>
          <p:cNvSpPr>
            <a:spLocks noGrp="1"/>
          </p:cNvSpPr>
          <p:nvPr>
            <p:ph type="title"/>
          </p:nvPr>
        </p:nvSpPr>
        <p:spPr/>
        <p:txBody>
          <a:bodyPr/>
          <a:lstStyle/>
          <a:p>
            <a:r>
              <a:rPr lang="en-IN" dirty="0"/>
              <a:t>Agenda</a:t>
            </a:r>
          </a:p>
        </p:txBody>
      </p:sp>
      <p:sp>
        <p:nvSpPr>
          <p:cNvPr id="4" name="Slide Number Placeholder 3">
            <a:extLst>
              <a:ext uri="{FF2B5EF4-FFF2-40B4-BE49-F238E27FC236}">
                <a16:creationId xmlns:a16="http://schemas.microsoft.com/office/drawing/2014/main" id="{AF8D7BC8-09A1-D761-FFB1-9B7AD5CDAD51}"/>
              </a:ext>
            </a:extLst>
          </p:cNvPr>
          <p:cNvSpPr>
            <a:spLocks noGrp="1"/>
          </p:cNvSpPr>
          <p:nvPr>
            <p:ph type="sldNum" idx="12"/>
          </p:nvPr>
        </p:nvSpPr>
        <p:spPr/>
        <p:txBody>
          <a:bodyPr/>
          <a:lstStyle/>
          <a:p>
            <a:fld id="{00000000-1234-1234-1234-123412341234}" type="slidenum">
              <a:rPr lang="en-US" smtClean="0"/>
              <a:pPr/>
              <a:t>2</a:t>
            </a:fld>
            <a:endParaRPr lang="en-US" dirty="0"/>
          </a:p>
        </p:txBody>
      </p:sp>
      <p:sp>
        <p:nvSpPr>
          <p:cNvPr id="5" name="Rectangle 1">
            <a:extLst>
              <a:ext uri="{FF2B5EF4-FFF2-40B4-BE49-F238E27FC236}">
                <a16:creationId xmlns:a16="http://schemas.microsoft.com/office/drawing/2014/main" id="{E6E3914F-7AA8-DDC3-F9DF-18ABE4FC403C}"/>
              </a:ext>
            </a:extLst>
          </p:cNvPr>
          <p:cNvSpPr>
            <a:spLocks noGrp="1" noChangeArrowheads="1"/>
          </p:cNvSpPr>
          <p:nvPr>
            <p:ph type="body" idx="1"/>
          </p:nvPr>
        </p:nvSpPr>
        <p:spPr bwMode="auto">
          <a:xfrm>
            <a:off x="838200" y="1690688"/>
            <a:ext cx="1016668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Introduction to AI/ML in Networking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Why AI and ML are critical for modern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NetSim’s</a:t>
            </a:r>
            <a:r>
              <a:rPr kumimoji="0" lang="en-US" altLang="en-US" sz="2000" b="1" i="0" u="none" strike="noStrike" cap="none" normalizeH="0" baseline="0" dirty="0">
                <a:ln>
                  <a:noFill/>
                </a:ln>
                <a:solidFill>
                  <a:schemeClr val="tx1"/>
                </a:solidFill>
                <a:effectLst/>
                <a:latin typeface="Arial" panose="020B0604020202020204" pitchFamily="34" charset="0"/>
              </a:rPr>
              <a:t> AI/ML Capabilities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How </a:t>
            </a:r>
            <a:r>
              <a:rPr kumimoji="0" lang="en-US" altLang="en-US" sz="1600" b="0" i="0" u="none" strike="noStrike" cap="none" normalizeH="0" baseline="0" dirty="0" err="1">
                <a:ln>
                  <a:noFill/>
                </a:ln>
                <a:solidFill>
                  <a:schemeClr val="tx1"/>
                </a:solidFill>
                <a:effectLst/>
                <a:latin typeface="Arial" panose="020B0604020202020204" pitchFamily="34" charset="0"/>
              </a:rPr>
              <a:t>NetSim</a:t>
            </a:r>
            <a:r>
              <a:rPr kumimoji="0" lang="en-US" altLang="en-US" sz="1600" b="0" i="0" u="none" strike="noStrike" cap="none" normalizeH="0" baseline="0" dirty="0">
                <a:ln>
                  <a:noFill/>
                </a:ln>
                <a:solidFill>
                  <a:schemeClr val="tx1"/>
                </a:solidFill>
                <a:effectLst/>
                <a:latin typeface="Arial" panose="020B0604020202020204" pitchFamily="34" charset="0"/>
              </a:rPr>
              <a:t> facilitates seamless integration of AI/ML.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Reinforcement Learning Example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Downlink Power Control in 5G: Project overview and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Agent-Environment Interactions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Understanding how Python and </a:t>
            </a:r>
            <a:r>
              <a:rPr kumimoji="0" lang="en-US" altLang="en-US" sz="1600" b="0" i="0" u="none" strike="noStrike" cap="none" normalizeH="0" baseline="0" dirty="0" err="1">
                <a:ln>
                  <a:noFill/>
                </a:ln>
                <a:solidFill>
                  <a:schemeClr val="tx1"/>
                </a:solidFill>
                <a:effectLst/>
                <a:latin typeface="Arial" panose="020B0604020202020204" pitchFamily="34" charset="0"/>
              </a:rPr>
              <a:t>NetSim</a:t>
            </a:r>
            <a:r>
              <a:rPr kumimoji="0" lang="en-US" altLang="en-US" sz="1600" b="0" i="0" u="none" strike="noStrike" cap="none" normalizeH="0" baseline="0" dirty="0">
                <a:ln>
                  <a:noFill/>
                </a:ln>
                <a:solidFill>
                  <a:schemeClr val="tx1"/>
                </a:solidFill>
                <a:effectLst/>
                <a:latin typeface="Arial" panose="020B0604020202020204" pitchFamily="34" charset="0"/>
              </a:rPr>
              <a:t> interact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Step-by-Step Demonstration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Setting up, running, and analyzing the RL-based power control simulation.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Results and Insights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Exploring performance improvements with RL.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Extending the Example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Adapting this model to your research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Q&amp;A Session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Addressing audience queries and ideas.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138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DA05-A709-0906-0B23-62567C8C1CA0}"/>
              </a:ext>
            </a:extLst>
          </p:cNvPr>
          <p:cNvSpPr>
            <a:spLocks noGrp="1"/>
          </p:cNvSpPr>
          <p:nvPr>
            <p:ph type="title"/>
          </p:nvPr>
        </p:nvSpPr>
        <p:spPr/>
        <p:txBody>
          <a:bodyPr/>
          <a:lstStyle/>
          <a:p>
            <a:r>
              <a:rPr lang="en-US" dirty="0"/>
              <a:t>Example Scenarios</a:t>
            </a:r>
          </a:p>
        </p:txBody>
      </p:sp>
      <p:sp>
        <p:nvSpPr>
          <p:cNvPr id="4" name="Slide Number Placeholder 3">
            <a:extLst>
              <a:ext uri="{FF2B5EF4-FFF2-40B4-BE49-F238E27FC236}">
                <a16:creationId xmlns:a16="http://schemas.microsoft.com/office/drawing/2014/main" id="{5DF39111-776D-5C16-57CC-F2F938EF748F}"/>
              </a:ext>
            </a:extLst>
          </p:cNvPr>
          <p:cNvSpPr>
            <a:spLocks noGrp="1"/>
          </p:cNvSpPr>
          <p:nvPr>
            <p:ph type="sldNum" idx="12"/>
          </p:nvPr>
        </p:nvSpPr>
        <p:spPr/>
        <p:txBody>
          <a:bodyPr/>
          <a:lstStyle/>
          <a:p>
            <a:fld id="{00000000-1234-1234-1234-123412341234}" type="slidenum">
              <a:rPr lang="en-US" smtClean="0"/>
              <a:pPr/>
              <a:t>20</a:t>
            </a:fld>
            <a:endParaRPr lang="en-US" dirty="0"/>
          </a:p>
        </p:txBody>
      </p:sp>
      <p:sp>
        <p:nvSpPr>
          <p:cNvPr id="14" name="Google Shape;239;p34">
            <a:extLst>
              <a:ext uri="{FF2B5EF4-FFF2-40B4-BE49-F238E27FC236}">
                <a16:creationId xmlns:a16="http://schemas.microsoft.com/office/drawing/2014/main" id="{EEB5F5AF-D4C8-3AE7-57B8-FD32E6AA525C}"/>
              </a:ext>
            </a:extLst>
          </p:cNvPr>
          <p:cNvSpPr txBox="1"/>
          <p:nvPr/>
        </p:nvSpPr>
        <p:spPr>
          <a:xfrm>
            <a:off x="741398" y="5720752"/>
            <a:ext cx="2125618" cy="461624"/>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3 gNBs 6 UEs</a:t>
            </a:r>
          </a:p>
          <a:p>
            <a:pPr marL="0" marR="0" lvl="0" indent="0" algn="ctr" rtl="0">
              <a:spcBef>
                <a:spcPts val="0"/>
              </a:spcBef>
              <a:spcAft>
                <a:spcPts val="0"/>
              </a:spcAft>
              <a:buNone/>
            </a:pPr>
            <a:r>
              <a:rPr lang="en-US" sz="1200" dirty="0">
                <a:latin typeface="Arial"/>
                <a:ea typeface="Arial"/>
                <a:cs typeface="Arial"/>
                <a:sym typeface="Arial"/>
              </a:rPr>
              <a:t>Tabular Q learning &amp; PPO</a:t>
            </a:r>
            <a:endParaRPr sz="1200" dirty="0">
              <a:latin typeface="Arial"/>
              <a:ea typeface="Arial"/>
              <a:cs typeface="Arial"/>
              <a:sym typeface="Arial"/>
            </a:endParaRPr>
          </a:p>
        </p:txBody>
      </p:sp>
      <p:sp>
        <p:nvSpPr>
          <p:cNvPr id="15" name="Google Shape;239;p34">
            <a:extLst>
              <a:ext uri="{FF2B5EF4-FFF2-40B4-BE49-F238E27FC236}">
                <a16:creationId xmlns:a16="http://schemas.microsoft.com/office/drawing/2014/main" id="{98F4ADA2-29D0-F584-3DF9-41A8A2D4BEF4}"/>
              </a:ext>
            </a:extLst>
          </p:cNvPr>
          <p:cNvSpPr txBox="1"/>
          <p:nvPr/>
        </p:nvSpPr>
        <p:spPr>
          <a:xfrm>
            <a:off x="4663312" y="5720752"/>
            <a:ext cx="2125618" cy="461624"/>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4 gNBs 11 UEs</a:t>
            </a:r>
          </a:p>
          <a:p>
            <a:pPr marL="0" marR="0" lvl="0" indent="0" algn="ctr" rtl="0">
              <a:spcBef>
                <a:spcPts val="0"/>
              </a:spcBef>
              <a:spcAft>
                <a:spcPts val="0"/>
              </a:spcAft>
              <a:buNone/>
            </a:pPr>
            <a:r>
              <a:rPr lang="en-US" sz="1200" dirty="0">
                <a:latin typeface="Arial"/>
                <a:ea typeface="Arial"/>
                <a:cs typeface="Arial"/>
                <a:sym typeface="Arial"/>
              </a:rPr>
              <a:t>Tabular Q learning and PPO</a:t>
            </a:r>
            <a:endParaRPr sz="1200" dirty="0">
              <a:latin typeface="Arial"/>
              <a:ea typeface="Arial"/>
              <a:cs typeface="Arial"/>
              <a:sym typeface="Arial"/>
            </a:endParaRPr>
          </a:p>
        </p:txBody>
      </p:sp>
      <p:sp>
        <p:nvSpPr>
          <p:cNvPr id="24" name="Google Shape;239;p34">
            <a:extLst>
              <a:ext uri="{FF2B5EF4-FFF2-40B4-BE49-F238E27FC236}">
                <a16:creationId xmlns:a16="http://schemas.microsoft.com/office/drawing/2014/main" id="{1E843972-7C6D-BEC7-E53C-8AB31E2F2A31}"/>
              </a:ext>
            </a:extLst>
          </p:cNvPr>
          <p:cNvSpPr txBox="1"/>
          <p:nvPr/>
        </p:nvSpPr>
        <p:spPr>
          <a:xfrm>
            <a:off x="9402147" y="5720752"/>
            <a:ext cx="1797698" cy="461624"/>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7 gNBs 20 UEs</a:t>
            </a:r>
          </a:p>
          <a:p>
            <a:pPr marL="0" marR="0" lvl="0" indent="0" algn="ctr" rtl="0">
              <a:spcBef>
                <a:spcPts val="0"/>
              </a:spcBef>
              <a:spcAft>
                <a:spcPts val="0"/>
              </a:spcAft>
              <a:buNone/>
            </a:pPr>
            <a:r>
              <a:rPr lang="en-US" sz="1200" dirty="0">
                <a:latin typeface="Arial"/>
                <a:ea typeface="Arial"/>
                <a:cs typeface="Arial"/>
                <a:sym typeface="Arial"/>
              </a:rPr>
              <a:t>PPO only</a:t>
            </a:r>
            <a:endParaRPr sz="1200" dirty="0">
              <a:latin typeface="Arial"/>
              <a:ea typeface="Arial"/>
              <a:cs typeface="Arial"/>
              <a:sym typeface="Arial"/>
            </a:endParaRPr>
          </a:p>
        </p:txBody>
      </p:sp>
      <p:sp>
        <p:nvSpPr>
          <p:cNvPr id="25" name="Google Shape;239;p34">
            <a:extLst>
              <a:ext uri="{FF2B5EF4-FFF2-40B4-BE49-F238E27FC236}">
                <a16:creationId xmlns:a16="http://schemas.microsoft.com/office/drawing/2014/main" id="{95C23CB7-4623-76A6-6A01-918CF4A87929}"/>
              </a:ext>
            </a:extLst>
          </p:cNvPr>
          <p:cNvSpPr txBox="1"/>
          <p:nvPr/>
        </p:nvSpPr>
        <p:spPr>
          <a:xfrm>
            <a:off x="8593760" y="6279863"/>
            <a:ext cx="3411361"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State space is too large for tabular Q learning</a:t>
            </a:r>
          </a:p>
          <a:p>
            <a:pPr marL="0" marR="0" lvl="0" indent="0" algn="ctr" rtl="0">
              <a:spcBef>
                <a:spcPts val="0"/>
              </a:spcBef>
              <a:spcAft>
                <a:spcPts val="0"/>
              </a:spcAft>
              <a:buNone/>
            </a:pPr>
            <a:r>
              <a:rPr lang="en-US" sz="1200" dirty="0">
                <a:solidFill>
                  <a:schemeClr val="bg1"/>
                </a:solidFill>
                <a:latin typeface="Arial"/>
                <a:ea typeface="Arial"/>
                <a:cs typeface="Arial"/>
                <a:sym typeface="Arial"/>
              </a:rPr>
              <a:t>PPO only</a:t>
            </a:r>
            <a:endParaRPr sz="1200" dirty="0">
              <a:solidFill>
                <a:schemeClr val="bg1"/>
              </a:solidFill>
              <a:latin typeface="Arial"/>
              <a:ea typeface="Arial"/>
              <a:cs typeface="Arial"/>
              <a:sym typeface="Arial"/>
            </a:endParaRPr>
          </a:p>
        </p:txBody>
      </p:sp>
      <p:sp>
        <p:nvSpPr>
          <p:cNvPr id="3" name="TextBox 2">
            <a:extLst>
              <a:ext uri="{FF2B5EF4-FFF2-40B4-BE49-F238E27FC236}">
                <a16:creationId xmlns:a16="http://schemas.microsoft.com/office/drawing/2014/main" id="{733B85C9-1B83-5101-901B-19FA69C42484}"/>
              </a:ext>
            </a:extLst>
          </p:cNvPr>
          <p:cNvSpPr txBox="1"/>
          <p:nvPr/>
        </p:nvSpPr>
        <p:spPr>
          <a:xfrm>
            <a:off x="9078868" y="1099412"/>
            <a:ext cx="122057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Base station (gNB) </a:t>
            </a:r>
          </a:p>
        </p:txBody>
      </p:sp>
      <p:pic>
        <p:nvPicPr>
          <p:cNvPr id="7" name="Picture 6" descr="A blue and white cell phone with a wifi symbol on the screen&#10;&#10;Description automatically generated">
            <a:extLst>
              <a:ext uri="{FF2B5EF4-FFF2-40B4-BE49-F238E27FC236}">
                <a16:creationId xmlns:a16="http://schemas.microsoft.com/office/drawing/2014/main" id="{8FB9006E-1A2F-64F9-8981-252914BDF275}"/>
              </a:ext>
            </a:extLst>
          </p:cNvPr>
          <p:cNvPicPr>
            <a:picLocks noChangeAspect="1"/>
          </p:cNvPicPr>
          <p:nvPr/>
        </p:nvPicPr>
        <p:blipFill>
          <a:blip r:embed="rId2"/>
          <a:stretch>
            <a:fillRect/>
          </a:stretch>
        </p:blipFill>
        <p:spPr>
          <a:xfrm flipH="1">
            <a:off x="8883463" y="837055"/>
            <a:ext cx="195405" cy="192484"/>
          </a:xfrm>
          <a:prstGeom prst="rect">
            <a:avLst/>
          </a:prstGeom>
        </p:spPr>
      </p:pic>
      <p:pic>
        <p:nvPicPr>
          <p:cNvPr id="8" name="Picture 7" descr="A tower with blue and gray antenna&#10;&#10;Description automatically generated">
            <a:extLst>
              <a:ext uri="{FF2B5EF4-FFF2-40B4-BE49-F238E27FC236}">
                <a16:creationId xmlns:a16="http://schemas.microsoft.com/office/drawing/2014/main" id="{3FF707E6-3CC2-DF5C-E58F-BC60E9D49CA8}"/>
              </a:ext>
            </a:extLst>
          </p:cNvPr>
          <p:cNvPicPr>
            <a:picLocks noChangeAspect="1"/>
          </p:cNvPicPr>
          <p:nvPr/>
        </p:nvPicPr>
        <p:blipFill>
          <a:blip r:embed="rId3"/>
          <a:stretch>
            <a:fillRect/>
          </a:stretch>
        </p:blipFill>
        <p:spPr>
          <a:xfrm>
            <a:off x="8883463" y="1085809"/>
            <a:ext cx="195405" cy="192484"/>
          </a:xfrm>
          <a:prstGeom prst="rect">
            <a:avLst/>
          </a:prstGeom>
        </p:spPr>
      </p:pic>
      <p:sp>
        <p:nvSpPr>
          <p:cNvPr id="10" name="TextBox 9">
            <a:extLst>
              <a:ext uri="{FF2B5EF4-FFF2-40B4-BE49-F238E27FC236}">
                <a16:creationId xmlns:a16="http://schemas.microsoft.com/office/drawing/2014/main" id="{D4F8BAF2-8C73-CF62-22CE-98EC2C2D78C6}"/>
              </a:ext>
            </a:extLst>
          </p:cNvPr>
          <p:cNvSpPr txBox="1"/>
          <p:nvPr/>
        </p:nvSpPr>
        <p:spPr>
          <a:xfrm>
            <a:off x="9078868" y="837055"/>
            <a:ext cx="122057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User Equipment (UE)</a:t>
            </a:r>
          </a:p>
        </p:txBody>
      </p:sp>
      <p:pic>
        <p:nvPicPr>
          <p:cNvPr id="11" name="Picture 10">
            <a:extLst>
              <a:ext uri="{FF2B5EF4-FFF2-40B4-BE49-F238E27FC236}">
                <a16:creationId xmlns:a16="http://schemas.microsoft.com/office/drawing/2014/main" id="{CD2C4905-A290-47BD-B7DD-5AC7821ADA53}"/>
              </a:ext>
            </a:extLst>
          </p:cNvPr>
          <p:cNvPicPr>
            <a:picLocks noChangeAspect="1"/>
          </p:cNvPicPr>
          <p:nvPr/>
        </p:nvPicPr>
        <p:blipFill>
          <a:blip r:embed="rId4"/>
          <a:stretch>
            <a:fillRect/>
          </a:stretch>
        </p:blipFill>
        <p:spPr>
          <a:xfrm>
            <a:off x="4200915" y="1584660"/>
            <a:ext cx="3050411" cy="4041047"/>
          </a:xfrm>
          <a:prstGeom prst="rect">
            <a:avLst/>
          </a:prstGeom>
        </p:spPr>
      </p:pic>
      <p:pic>
        <p:nvPicPr>
          <p:cNvPr id="16" name="Picture 15">
            <a:extLst>
              <a:ext uri="{FF2B5EF4-FFF2-40B4-BE49-F238E27FC236}">
                <a16:creationId xmlns:a16="http://schemas.microsoft.com/office/drawing/2014/main" id="{8B2819FE-5CC3-153E-894C-A76A520409D2}"/>
              </a:ext>
            </a:extLst>
          </p:cNvPr>
          <p:cNvPicPr>
            <a:picLocks noChangeAspect="1"/>
          </p:cNvPicPr>
          <p:nvPr/>
        </p:nvPicPr>
        <p:blipFill>
          <a:blip r:embed="rId5"/>
          <a:stretch>
            <a:fillRect/>
          </a:stretch>
        </p:blipFill>
        <p:spPr>
          <a:xfrm>
            <a:off x="7590180" y="1580007"/>
            <a:ext cx="4414941" cy="4127601"/>
          </a:xfrm>
          <a:prstGeom prst="rect">
            <a:avLst/>
          </a:prstGeom>
        </p:spPr>
      </p:pic>
      <p:pic>
        <p:nvPicPr>
          <p:cNvPr id="17" name="Picture 16">
            <a:extLst>
              <a:ext uri="{FF2B5EF4-FFF2-40B4-BE49-F238E27FC236}">
                <a16:creationId xmlns:a16="http://schemas.microsoft.com/office/drawing/2014/main" id="{1F35AC9D-CD03-9061-26FA-1EB40523F5EA}"/>
              </a:ext>
            </a:extLst>
          </p:cNvPr>
          <p:cNvPicPr>
            <a:picLocks noChangeAspect="1"/>
          </p:cNvPicPr>
          <p:nvPr/>
        </p:nvPicPr>
        <p:blipFill>
          <a:blip r:embed="rId6"/>
          <a:stretch>
            <a:fillRect/>
          </a:stretch>
        </p:blipFill>
        <p:spPr>
          <a:xfrm>
            <a:off x="0" y="1660735"/>
            <a:ext cx="4146140" cy="3964972"/>
          </a:xfrm>
          <a:prstGeom prst="rect">
            <a:avLst/>
          </a:prstGeom>
        </p:spPr>
      </p:pic>
    </p:spTree>
    <p:extLst>
      <p:ext uri="{BB962C8B-B14F-4D97-AF65-F5344CB8AC3E}">
        <p14:creationId xmlns:p14="http://schemas.microsoft.com/office/powerpoint/2010/main" val="357831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38199" y="365125"/>
            <a:ext cx="1122145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System parameters for different scenarios</a:t>
            </a:r>
            <a:endParaRPr dirty="0">
              <a:latin typeface="Arial"/>
              <a:ea typeface="Arial"/>
              <a:cs typeface="Arial"/>
              <a:sym typeface="Arial"/>
            </a:endParaRPr>
          </a:p>
        </p:txBody>
      </p:sp>
      <p:sp>
        <p:nvSpPr>
          <p:cNvPr id="227" name="Google Shape;227;p3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mc:AlternateContent xmlns:mc="http://schemas.openxmlformats.org/markup-compatibility/2006" xmlns:a14="http://schemas.microsoft.com/office/drawing/2010/main">
        <mc:Choice Requires="a14">
          <p:graphicFrame>
            <p:nvGraphicFramePr>
              <p:cNvPr id="228" name="Google Shape;228;p33"/>
              <p:cNvGraphicFramePr/>
              <p:nvPr>
                <p:extLst>
                  <p:ext uri="{D42A27DB-BD31-4B8C-83A1-F6EECF244321}">
                    <p14:modId xmlns:p14="http://schemas.microsoft.com/office/powerpoint/2010/main" val="407550005"/>
                  </p:ext>
                </p:extLst>
              </p:nvPr>
            </p:nvGraphicFramePr>
            <p:xfrm>
              <a:off x="410311"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3285">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3</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6</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Exponent (</a:t>
                          </a:r>
                          <a14:m>
                            <m:oMath xmlns:m="http://schemas.openxmlformats.org/officeDocument/2006/math">
                              <m:r>
                                <a:rPr lang="en-IN" sz="1400" b="0" i="0" u="none" strike="noStrike" cap="none" smtClean="0">
                                  <a:solidFill>
                                    <a:schemeClr val="tx1"/>
                                  </a:solidFill>
                                  <a:latin typeface="Cambria Math" panose="02040503050406030204" pitchFamily="18" charset="0"/>
                                  <a:sym typeface="Arial"/>
                                </a:rPr>
                                <m:t>𝜂</m:t>
                              </m:r>
                              <m:r>
                                <a:rPr lang="en-IN" sz="1400" b="0" i="0" u="none" strike="noStrike" cap="none" smtClean="0">
                                  <a:solidFill>
                                    <a:schemeClr val="tx1"/>
                                  </a:solidFill>
                                  <a:latin typeface="Cambria Math" panose="02040503050406030204" pitchFamily="18" charset="0"/>
                                  <a:sym typeface="Arial"/>
                                </a:rPr>
                                <m:t>)</m:t>
                              </m:r>
                            </m:oMath>
                          </a14:m>
                          <a:endParaRPr lang="en-IN"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3</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41866199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3285">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3285">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3285">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IN" sz="1400" b="0" i="1" smtClean="0">
                                    <a:solidFill>
                                      <a:schemeClr val="tx1"/>
                                    </a:solidFill>
                                    <a:latin typeface="Cambria Math" panose="02040503050406030204" pitchFamily="18" charset="0"/>
                                    <a:ea typeface="Arial"/>
                                    <a:cs typeface="Arial"/>
                                    <a:sym typeface="Arial"/>
                                  </a:rPr>
                                  <m:t>1×1</m:t>
                                </m:r>
                              </m:oMath>
                            </m:oMathPara>
                          </a14:m>
                          <a:endParaRPr lang="en-IN"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835484795"/>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Choice>
        <mc:Fallback xmlns="">
          <p:graphicFrame>
            <p:nvGraphicFramePr>
              <p:cNvPr id="228" name="Google Shape;228;p33"/>
              <p:cNvGraphicFramePr/>
              <p:nvPr>
                <p:extLst>
                  <p:ext uri="{D42A27DB-BD31-4B8C-83A1-F6EECF244321}">
                    <p14:modId xmlns:p14="http://schemas.microsoft.com/office/powerpoint/2010/main" val="407550005"/>
                  </p:ext>
                </p:extLst>
              </p:nvPr>
            </p:nvGraphicFramePr>
            <p:xfrm>
              <a:off x="410311"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4810">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3</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6</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4810">
                    <a:tc>
                      <a:txBody>
                        <a:bodyPr/>
                        <a:lstStyle/>
                        <a:p>
                          <a:endParaRPr lang="en-US"/>
                        </a:p>
                      </a:txBody>
                      <a:tcPr marL="91450" marR="91450" marT="45725" marB="45725">
                        <a:blipFill>
                          <a:blip r:embed="rId3"/>
                          <a:stretch>
                            <a:fillRect l="-299" t="-404000" r="-73653" b="-822000"/>
                          </a:stretch>
                        </a:blipFill>
                      </a:tcPr>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3</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41866199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4810">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10">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4810">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endParaRPr lang="en-US"/>
                        </a:p>
                      </a:txBody>
                      <a:tcPr marL="91450" marR="91450" marT="45725" marB="45725">
                        <a:blipFill>
                          <a:blip r:embed="rId3"/>
                          <a:stretch>
                            <a:fillRect l="-137295" t="-1106000" r="-820" b="-120000"/>
                          </a:stretch>
                        </a:blipFill>
                      </a:tcPr>
                    </a:tc>
                    <a:extLst>
                      <a:ext uri="{0D108BD9-81ED-4DB2-BD59-A6C34878D82A}">
                        <a16:rowId xmlns:a16="http://schemas.microsoft.com/office/drawing/2014/main" val="1835484795"/>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Fallback>
      </mc:AlternateContent>
      <p:sp>
        <p:nvSpPr>
          <p:cNvPr id="2" name="TextBox 1">
            <a:extLst>
              <a:ext uri="{FF2B5EF4-FFF2-40B4-BE49-F238E27FC236}">
                <a16:creationId xmlns:a16="http://schemas.microsoft.com/office/drawing/2014/main" id="{2BD1F468-CD52-E2C4-1B15-E0B6F533C2F4}"/>
              </a:ext>
            </a:extLst>
          </p:cNvPr>
          <p:cNvSpPr txBox="1"/>
          <p:nvPr/>
        </p:nvSpPr>
        <p:spPr>
          <a:xfrm>
            <a:off x="572367" y="1651203"/>
            <a:ext cx="3196128" cy="307777"/>
          </a:xfrm>
          <a:prstGeom prst="rect">
            <a:avLst/>
          </a:prstGeom>
          <a:noFill/>
        </p:spPr>
        <p:txBody>
          <a:bodyPr wrap="square" rtlCol="0">
            <a:spAutoFit/>
          </a:bodyPr>
          <a:lstStyle/>
          <a:p>
            <a:r>
              <a:rPr lang="en-US" b="1" dirty="0">
                <a:solidFill>
                  <a:srgbClr val="0070C0"/>
                </a:solidFill>
              </a:rPr>
              <a:t>Scenario 1: 3gNBs and 6 UEs</a:t>
            </a:r>
          </a:p>
        </p:txBody>
      </p:sp>
      <mc:AlternateContent xmlns:mc="http://schemas.openxmlformats.org/markup-compatibility/2006" xmlns:a14="http://schemas.microsoft.com/office/drawing/2010/main">
        <mc:Choice Requires="a14">
          <p:graphicFrame>
            <p:nvGraphicFramePr>
              <p:cNvPr id="3" name="Google Shape;228;p33">
                <a:extLst>
                  <a:ext uri="{FF2B5EF4-FFF2-40B4-BE49-F238E27FC236}">
                    <a16:creationId xmlns:a16="http://schemas.microsoft.com/office/drawing/2014/main" id="{0F8165DF-8B3E-1926-FCCC-C0ED56623CAF}"/>
                  </a:ext>
                </a:extLst>
              </p:cNvPr>
              <p:cNvGraphicFramePr/>
              <p:nvPr>
                <p:extLst>
                  <p:ext uri="{D42A27DB-BD31-4B8C-83A1-F6EECF244321}">
                    <p14:modId xmlns:p14="http://schemas.microsoft.com/office/powerpoint/2010/main" val="1456257513"/>
                  </p:ext>
                </p:extLst>
              </p:nvPr>
            </p:nvGraphicFramePr>
            <p:xfrm>
              <a:off x="4474862"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3285">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4</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11</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Exponent (</a:t>
                          </a:r>
                          <a14:m>
                            <m:oMath xmlns:m="http://schemas.openxmlformats.org/officeDocument/2006/math">
                              <m:r>
                                <a:rPr lang="en-IN" sz="1400" b="0" i="0" u="none" strike="noStrike" cap="none" smtClean="0">
                                  <a:solidFill>
                                    <a:schemeClr val="tx1"/>
                                  </a:solidFill>
                                  <a:latin typeface="Cambria Math" panose="02040503050406030204" pitchFamily="18" charset="0"/>
                                  <a:sym typeface="Arial"/>
                                </a:rPr>
                                <m:t>𝜂</m:t>
                              </m:r>
                              <m:r>
                                <a:rPr lang="en-IN" sz="1400" b="0" i="0" u="none" strike="noStrike" cap="none" smtClean="0">
                                  <a:solidFill>
                                    <a:schemeClr val="tx1"/>
                                  </a:solidFill>
                                  <a:latin typeface="Cambria Math" panose="02040503050406030204" pitchFamily="18" charset="0"/>
                                  <a:sym typeface="Arial"/>
                                </a:rPr>
                                <m:t>)</m:t>
                              </m:r>
                            </m:oMath>
                          </a14:m>
                          <a:endParaRPr lang="en-IN"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3285">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3285">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3285">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IN" sz="1400" b="0" i="1" smtClean="0">
                                    <a:solidFill>
                                      <a:schemeClr val="tx1"/>
                                    </a:solidFill>
                                    <a:latin typeface="Cambria Math" panose="02040503050406030204" pitchFamily="18" charset="0"/>
                                    <a:ea typeface="Arial"/>
                                    <a:cs typeface="Arial"/>
                                    <a:sym typeface="Arial"/>
                                  </a:rPr>
                                  <m:t>1×1</m:t>
                                </m:r>
                              </m:oMath>
                            </m:oMathPara>
                          </a14:m>
                          <a:endParaRPr lang="en-IN"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835484795"/>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Choice>
        <mc:Fallback xmlns="">
          <p:graphicFrame>
            <p:nvGraphicFramePr>
              <p:cNvPr id="3" name="Google Shape;228;p33">
                <a:extLst>
                  <a:ext uri="{FF2B5EF4-FFF2-40B4-BE49-F238E27FC236}">
                    <a16:creationId xmlns:a16="http://schemas.microsoft.com/office/drawing/2014/main" id="{0F8165DF-8B3E-1926-FCCC-C0ED56623CAF}"/>
                  </a:ext>
                </a:extLst>
              </p:cNvPr>
              <p:cNvGraphicFramePr/>
              <p:nvPr>
                <p:extLst>
                  <p:ext uri="{D42A27DB-BD31-4B8C-83A1-F6EECF244321}">
                    <p14:modId xmlns:p14="http://schemas.microsoft.com/office/powerpoint/2010/main" val="1456257513"/>
                  </p:ext>
                </p:extLst>
              </p:nvPr>
            </p:nvGraphicFramePr>
            <p:xfrm>
              <a:off x="4474862"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4810">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4</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11</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4810">
                    <a:tc>
                      <a:txBody>
                        <a:bodyPr/>
                        <a:lstStyle/>
                        <a:p>
                          <a:endParaRPr lang="en-US"/>
                        </a:p>
                      </a:txBody>
                      <a:tcPr marL="91450" marR="91450" marT="45725" marB="45725">
                        <a:blipFill>
                          <a:blip r:embed="rId4"/>
                          <a:stretch>
                            <a:fillRect l="-299" t="-404000" r="-73653" b="-822000"/>
                          </a:stretch>
                        </a:blipFill>
                      </a:tcPr>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4810">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10">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4810">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endParaRPr lang="en-US"/>
                        </a:p>
                      </a:txBody>
                      <a:tcPr marL="91450" marR="91450" marT="45725" marB="45725">
                        <a:blipFill>
                          <a:blip r:embed="rId4"/>
                          <a:stretch>
                            <a:fillRect l="-137295" t="-1106000" r="-820" b="-120000"/>
                          </a:stretch>
                        </a:blipFill>
                      </a:tcPr>
                    </a:tc>
                    <a:extLst>
                      <a:ext uri="{0D108BD9-81ED-4DB2-BD59-A6C34878D82A}">
                        <a16:rowId xmlns:a16="http://schemas.microsoft.com/office/drawing/2014/main" val="1835484795"/>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Fallback>
      </mc:AlternateContent>
      <p:sp>
        <p:nvSpPr>
          <p:cNvPr id="4" name="TextBox 3">
            <a:extLst>
              <a:ext uri="{FF2B5EF4-FFF2-40B4-BE49-F238E27FC236}">
                <a16:creationId xmlns:a16="http://schemas.microsoft.com/office/drawing/2014/main" id="{2BC4971E-2E69-A1C5-591C-B195C7A81201}"/>
              </a:ext>
            </a:extLst>
          </p:cNvPr>
          <p:cNvSpPr txBox="1"/>
          <p:nvPr/>
        </p:nvSpPr>
        <p:spPr>
          <a:xfrm>
            <a:off x="4723890" y="1649876"/>
            <a:ext cx="3196128" cy="307777"/>
          </a:xfrm>
          <a:prstGeom prst="rect">
            <a:avLst/>
          </a:prstGeom>
          <a:noFill/>
        </p:spPr>
        <p:txBody>
          <a:bodyPr wrap="square" rtlCol="0">
            <a:spAutoFit/>
          </a:bodyPr>
          <a:lstStyle/>
          <a:p>
            <a:r>
              <a:rPr lang="en-US" b="1" dirty="0">
                <a:solidFill>
                  <a:srgbClr val="0070C0"/>
                </a:solidFill>
              </a:rPr>
              <a:t>Scenario 2: 4 gNBs and 11 UEs</a:t>
            </a:r>
          </a:p>
        </p:txBody>
      </p:sp>
      <mc:AlternateContent xmlns:mc="http://schemas.openxmlformats.org/markup-compatibility/2006" xmlns:a14="http://schemas.microsoft.com/office/drawing/2010/main">
        <mc:Choice Requires="a14">
          <p:graphicFrame>
            <p:nvGraphicFramePr>
              <p:cNvPr id="5" name="Google Shape;228;p33">
                <a:extLst>
                  <a:ext uri="{FF2B5EF4-FFF2-40B4-BE49-F238E27FC236}">
                    <a16:creationId xmlns:a16="http://schemas.microsoft.com/office/drawing/2014/main" id="{572DC0BC-14BC-8322-F685-BBB94C530907}"/>
                  </a:ext>
                </a:extLst>
              </p:cNvPr>
              <p:cNvGraphicFramePr/>
              <p:nvPr>
                <p:extLst>
                  <p:ext uri="{D42A27DB-BD31-4B8C-83A1-F6EECF244321}">
                    <p14:modId xmlns:p14="http://schemas.microsoft.com/office/powerpoint/2010/main" val="1525867316"/>
                  </p:ext>
                </p:extLst>
              </p:nvPr>
            </p:nvGraphicFramePr>
            <p:xfrm>
              <a:off x="8539413"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3285">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7</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20</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Exponent (</a:t>
                          </a:r>
                          <a14:m>
                            <m:oMath xmlns:m="http://schemas.openxmlformats.org/officeDocument/2006/math">
                              <m:r>
                                <a:rPr lang="en-IN" sz="1400" b="0" i="0" u="none" strike="noStrike" cap="none" smtClean="0">
                                  <a:solidFill>
                                    <a:schemeClr val="tx1"/>
                                  </a:solidFill>
                                  <a:latin typeface="Cambria Math" panose="02040503050406030204" pitchFamily="18" charset="0"/>
                                  <a:sym typeface="Arial"/>
                                </a:rPr>
                                <m:t>𝜂</m:t>
                              </m:r>
                              <m:r>
                                <a:rPr lang="en-IN" sz="1400" b="0" i="0" u="none" strike="noStrike" cap="none" smtClean="0">
                                  <a:solidFill>
                                    <a:schemeClr val="tx1"/>
                                  </a:solidFill>
                                  <a:latin typeface="Cambria Math" panose="02040503050406030204" pitchFamily="18" charset="0"/>
                                  <a:sym typeface="Arial"/>
                                </a:rPr>
                                <m:t>)</m:t>
                              </m:r>
                            </m:oMath>
                          </a14:m>
                          <a:endParaRPr lang="en-IN"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3285">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3285">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3285">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IN" sz="1400" b="0" i="1" smtClean="0">
                                    <a:solidFill>
                                      <a:schemeClr val="tx1"/>
                                    </a:solidFill>
                                    <a:latin typeface="Cambria Math" panose="02040503050406030204" pitchFamily="18" charset="0"/>
                                    <a:ea typeface="Arial"/>
                                    <a:cs typeface="Arial"/>
                                    <a:sym typeface="Arial"/>
                                  </a:rPr>
                                  <m:t>1×1</m:t>
                                </m:r>
                              </m:oMath>
                            </m:oMathPara>
                          </a14:m>
                          <a:endParaRPr lang="en-IN"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835484795"/>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Choice>
        <mc:Fallback xmlns="">
          <p:graphicFrame>
            <p:nvGraphicFramePr>
              <p:cNvPr id="5" name="Google Shape;228;p33">
                <a:extLst>
                  <a:ext uri="{FF2B5EF4-FFF2-40B4-BE49-F238E27FC236}">
                    <a16:creationId xmlns:a16="http://schemas.microsoft.com/office/drawing/2014/main" id="{572DC0BC-14BC-8322-F685-BBB94C530907}"/>
                  </a:ext>
                </a:extLst>
              </p:cNvPr>
              <p:cNvGraphicFramePr/>
              <p:nvPr>
                <p:extLst>
                  <p:ext uri="{D42A27DB-BD31-4B8C-83A1-F6EECF244321}">
                    <p14:modId xmlns:p14="http://schemas.microsoft.com/office/powerpoint/2010/main" val="1525867316"/>
                  </p:ext>
                </p:extLst>
              </p:nvPr>
            </p:nvGraphicFramePr>
            <p:xfrm>
              <a:off x="8539413"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4810">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7</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20</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4810">
                    <a:tc>
                      <a:txBody>
                        <a:bodyPr/>
                        <a:lstStyle/>
                        <a:p>
                          <a:endParaRPr lang="en-US"/>
                        </a:p>
                      </a:txBody>
                      <a:tcPr marL="91450" marR="91450" marT="45725" marB="45725">
                        <a:blipFill>
                          <a:blip r:embed="rId5"/>
                          <a:stretch>
                            <a:fillRect l="-299" t="-404000" r="-73433" b="-822000"/>
                          </a:stretch>
                        </a:blipFill>
                      </a:tcPr>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4810">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10">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4810">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endParaRPr lang="en-US"/>
                        </a:p>
                      </a:txBody>
                      <a:tcPr marL="91450" marR="91450" marT="45725" marB="45725">
                        <a:blipFill>
                          <a:blip r:embed="rId5"/>
                          <a:stretch>
                            <a:fillRect l="-137705" t="-1106000" r="-820" b="-120000"/>
                          </a:stretch>
                        </a:blipFill>
                      </a:tcPr>
                    </a:tc>
                    <a:extLst>
                      <a:ext uri="{0D108BD9-81ED-4DB2-BD59-A6C34878D82A}">
                        <a16:rowId xmlns:a16="http://schemas.microsoft.com/office/drawing/2014/main" val="1835484795"/>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Fallback>
      </mc:AlternateContent>
      <p:sp>
        <p:nvSpPr>
          <p:cNvPr id="6" name="TextBox 5">
            <a:extLst>
              <a:ext uri="{FF2B5EF4-FFF2-40B4-BE49-F238E27FC236}">
                <a16:creationId xmlns:a16="http://schemas.microsoft.com/office/drawing/2014/main" id="{6F765532-7D41-EC46-28AE-329EB7469A02}"/>
              </a:ext>
            </a:extLst>
          </p:cNvPr>
          <p:cNvSpPr txBox="1"/>
          <p:nvPr/>
        </p:nvSpPr>
        <p:spPr>
          <a:xfrm>
            <a:off x="8833816" y="1649876"/>
            <a:ext cx="3196128" cy="307777"/>
          </a:xfrm>
          <a:prstGeom prst="rect">
            <a:avLst/>
          </a:prstGeom>
          <a:noFill/>
        </p:spPr>
        <p:txBody>
          <a:bodyPr wrap="square" rtlCol="0">
            <a:spAutoFit/>
          </a:bodyPr>
          <a:lstStyle/>
          <a:p>
            <a:r>
              <a:rPr lang="en-US" b="1" dirty="0">
                <a:solidFill>
                  <a:srgbClr val="0070C0"/>
                </a:solidFill>
              </a:rPr>
              <a:t>Scenario 3: 7 gNBs and 20 UEs</a:t>
            </a:r>
          </a:p>
        </p:txBody>
      </p:sp>
    </p:spTree>
    <p:extLst>
      <p:ext uri="{BB962C8B-B14F-4D97-AF65-F5344CB8AC3E}">
        <p14:creationId xmlns:p14="http://schemas.microsoft.com/office/powerpoint/2010/main" val="42357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title"/>
          </p:nvPr>
        </p:nvSpPr>
        <p:spPr>
          <a:xfrm>
            <a:off x="838199" y="365125"/>
            <a:ext cx="11164749" cy="1325563"/>
          </a:xfrm>
          <a:prstGeom prst="rect">
            <a:avLst/>
          </a:prstGeom>
          <a:noFill/>
          <a:ln>
            <a:noFill/>
          </a:ln>
        </p:spPr>
        <p:txBody>
          <a:bodyPr spcFirstLastPara="1" wrap="square" lIns="91425" tIns="45700" rIns="91425" bIns="45700" anchor="ctr" anchorCtr="0">
            <a:normAutofit/>
          </a:bodyPr>
          <a:lstStyle/>
          <a:p>
            <a:pPr lvl="0">
              <a:buClr>
                <a:srgbClr val="FF0000"/>
              </a:buClr>
            </a:pPr>
            <a:r>
              <a:rPr lang="en-US" dirty="0"/>
              <a:t>RL yields 1.5x to 2.5x performance improvement</a:t>
            </a:r>
            <a:endParaRPr dirty="0"/>
          </a:p>
        </p:txBody>
      </p:sp>
      <p:pic>
        <p:nvPicPr>
          <p:cNvPr id="3" name="Picture 2">
            <a:extLst>
              <a:ext uri="{FF2B5EF4-FFF2-40B4-BE49-F238E27FC236}">
                <a16:creationId xmlns:a16="http://schemas.microsoft.com/office/drawing/2014/main" id="{7E38A8BA-7C75-F644-6A14-CAB7889F7728}"/>
              </a:ext>
            </a:extLst>
          </p:cNvPr>
          <p:cNvPicPr>
            <a:picLocks noChangeAspect="1"/>
          </p:cNvPicPr>
          <p:nvPr/>
        </p:nvPicPr>
        <p:blipFill rotWithShape="1">
          <a:blip r:embed="rId3"/>
          <a:srcRect t="10948"/>
          <a:stretch/>
        </p:blipFill>
        <p:spPr>
          <a:xfrm>
            <a:off x="3853316" y="4125692"/>
            <a:ext cx="3458397" cy="2309832"/>
          </a:xfrm>
          <a:prstGeom prst="rect">
            <a:avLst/>
          </a:prstGeom>
        </p:spPr>
      </p:pic>
      <p:pic>
        <p:nvPicPr>
          <p:cNvPr id="4" name="Picture 3">
            <a:extLst>
              <a:ext uri="{FF2B5EF4-FFF2-40B4-BE49-F238E27FC236}">
                <a16:creationId xmlns:a16="http://schemas.microsoft.com/office/drawing/2014/main" id="{6FCA050A-0E64-40ED-5E0C-901C99FDDE79}"/>
              </a:ext>
            </a:extLst>
          </p:cNvPr>
          <p:cNvPicPr>
            <a:picLocks noChangeAspect="1"/>
          </p:cNvPicPr>
          <p:nvPr/>
        </p:nvPicPr>
        <p:blipFill rotWithShape="1">
          <a:blip r:embed="rId4"/>
          <a:srcRect t="11676" r="8418"/>
          <a:stretch/>
        </p:blipFill>
        <p:spPr>
          <a:xfrm>
            <a:off x="3824735" y="1452400"/>
            <a:ext cx="3109652" cy="2249286"/>
          </a:xfrm>
          <a:prstGeom prst="rect">
            <a:avLst/>
          </a:prstGeom>
        </p:spPr>
      </p:pic>
      <p:pic>
        <p:nvPicPr>
          <p:cNvPr id="5" name="Picture 4">
            <a:extLst>
              <a:ext uri="{FF2B5EF4-FFF2-40B4-BE49-F238E27FC236}">
                <a16:creationId xmlns:a16="http://schemas.microsoft.com/office/drawing/2014/main" id="{4CA0B141-9E4E-8C4B-431B-D2E02DB64A38}"/>
              </a:ext>
            </a:extLst>
          </p:cNvPr>
          <p:cNvPicPr>
            <a:picLocks noChangeAspect="1"/>
          </p:cNvPicPr>
          <p:nvPr/>
        </p:nvPicPr>
        <p:blipFill rotWithShape="1">
          <a:blip r:embed="rId5"/>
          <a:srcRect t="10916"/>
          <a:stretch/>
        </p:blipFill>
        <p:spPr>
          <a:xfrm>
            <a:off x="352831" y="1415874"/>
            <a:ext cx="3366559" cy="2249287"/>
          </a:xfrm>
          <a:prstGeom prst="rect">
            <a:avLst/>
          </a:prstGeom>
        </p:spPr>
      </p:pic>
      <p:pic>
        <p:nvPicPr>
          <p:cNvPr id="7" name="Picture 6">
            <a:extLst>
              <a:ext uri="{FF2B5EF4-FFF2-40B4-BE49-F238E27FC236}">
                <a16:creationId xmlns:a16="http://schemas.microsoft.com/office/drawing/2014/main" id="{398D74C1-EA5A-B143-D049-7CAEA3354662}"/>
              </a:ext>
            </a:extLst>
          </p:cNvPr>
          <p:cNvPicPr>
            <a:picLocks noChangeAspect="1"/>
          </p:cNvPicPr>
          <p:nvPr/>
        </p:nvPicPr>
        <p:blipFill rotWithShape="1">
          <a:blip r:embed="rId6"/>
          <a:srcRect t="11349" r="2357"/>
          <a:stretch/>
        </p:blipFill>
        <p:spPr>
          <a:xfrm>
            <a:off x="352831" y="4219299"/>
            <a:ext cx="3320339" cy="2260940"/>
          </a:xfrm>
          <a:prstGeom prst="rect">
            <a:avLst/>
          </a:prstGeom>
        </p:spPr>
      </p:pic>
      <p:sp>
        <p:nvSpPr>
          <p:cNvPr id="8" name="Rectangle: Rounded Corners 7">
            <a:extLst>
              <a:ext uri="{FF2B5EF4-FFF2-40B4-BE49-F238E27FC236}">
                <a16:creationId xmlns:a16="http://schemas.microsoft.com/office/drawing/2014/main" id="{40022E73-3633-2183-B1B9-634CA3C3FBD5}"/>
              </a:ext>
            </a:extLst>
          </p:cNvPr>
          <p:cNvSpPr/>
          <p:nvPr/>
        </p:nvSpPr>
        <p:spPr>
          <a:xfrm>
            <a:off x="458176" y="6435524"/>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Arial" panose="020B0604020202020204" pitchFamily="34" charset="0"/>
                <a:cs typeface="Arial" panose="020B0604020202020204" pitchFamily="34" charset="0"/>
              </a:rPr>
              <a:t>3 gNBs 6 UEs; RL algorithm: PPO</a:t>
            </a:r>
            <a:endParaRPr lang="en-IN" sz="1200" dirty="0">
              <a:solidFill>
                <a:schemeClr val="accent2">
                  <a:lumMod val="75000"/>
                </a:schemeClr>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4B2F835C-874C-79C7-6FF7-EF3E80F70D2D}"/>
              </a:ext>
            </a:extLst>
          </p:cNvPr>
          <p:cNvSpPr/>
          <p:nvPr/>
        </p:nvSpPr>
        <p:spPr>
          <a:xfrm>
            <a:off x="458176" y="3604337"/>
            <a:ext cx="3214994" cy="39122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Arial" panose="020B0604020202020204" pitchFamily="34" charset="0"/>
                <a:cs typeface="Arial" panose="020B0604020202020204" pitchFamily="34" charset="0"/>
              </a:rPr>
              <a:t>3 gNBs 6 UEs; RL algorithm: Q learning</a:t>
            </a:r>
            <a:endParaRPr lang="en-IN" sz="1200" dirty="0">
              <a:solidFill>
                <a:schemeClr val="accent2">
                  <a:lumMod val="75000"/>
                </a:schemeClr>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42BE0B50-23F0-E39F-7CD4-F2B02DA1BD2B}"/>
              </a:ext>
            </a:extLst>
          </p:cNvPr>
          <p:cNvSpPr/>
          <p:nvPr/>
        </p:nvSpPr>
        <p:spPr>
          <a:xfrm>
            <a:off x="3975017" y="6428611"/>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panose="020B0604020202020204" pitchFamily="34" charset="0"/>
                <a:cs typeface="Arial" panose="020B0604020202020204" pitchFamily="34" charset="0"/>
              </a:rPr>
              <a:t>4 gNBs 11 UEs; RL algorithm: PPO</a:t>
            </a:r>
            <a:endParaRPr lang="en-IN" sz="1200" dirty="0">
              <a:solidFill>
                <a:srgbClr val="7030A0"/>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099A090C-5C1E-3503-B048-3AC246B1616C}"/>
              </a:ext>
            </a:extLst>
          </p:cNvPr>
          <p:cNvSpPr/>
          <p:nvPr/>
        </p:nvSpPr>
        <p:spPr>
          <a:xfrm>
            <a:off x="3970301" y="3575294"/>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panose="020B0604020202020204" pitchFamily="34" charset="0"/>
                <a:cs typeface="Arial" panose="020B0604020202020204" pitchFamily="34" charset="0"/>
              </a:rPr>
              <a:t>4 gNBs 11 UEs; RL algorithm: Q learning</a:t>
            </a:r>
            <a:endParaRPr lang="en-IN" sz="1200" dirty="0">
              <a:solidFill>
                <a:srgbClr val="7030A0"/>
              </a:solidFill>
              <a:latin typeface="Arial" panose="020B0604020202020204" pitchFamily="34" charset="0"/>
              <a:cs typeface="Arial" panose="020B0604020202020204" pitchFamily="34" charset="0"/>
            </a:endParaRPr>
          </a:p>
        </p:txBody>
      </p:sp>
      <p:graphicFrame>
        <p:nvGraphicFramePr>
          <p:cNvPr id="16" name="Table 15">
            <a:extLst>
              <a:ext uri="{FF2B5EF4-FFF2-40B4-BE49-F238E27FC236}">
                <a16:creationId xmlns:a16="http://schemas.microsoft.com/office/drawing/2014/main" id="{8D6B19C6-DB54-F013-F190-45CD0CF576FF}"/>
              </a:ext>
            </a:extLst>
          </p:cNvPr>
          <p:cNvGraphicFramePr>
            <a:graphicFrameLocks noGrp="1"/>
          </p:cNvGraphicFramePr>
          <p:nvPr>
            <p:extLst>
              <p:ext uri="{D42A27DB-BD31-4B8C-83A1-F6EECF244321}">
                <p14:modId xmlns:p14="http://schemas.microsoft.com/office/powerpoint/2010/main" val="1061052710"/>
              </p:ext>
            </p:extLst>
          </p:nvPr>
        </p:nvGraphicFramePr>
        <p:xfrm>
          <a:off x="7311713" y="1702317"/>
          <a:ext cx="4691235" cy="1676400"/>
        </p:xfrm>
        <a:graphic>
          <a:graphicData uri="http://schemas.openxmlformats.org/drawingml/2006/table">
            <a:tbl>
              <a:tblPr firstRow="1" bandRow="1">
                <a:tableStyleId>{ED083AE6-46FA-4A59-8FB0-9F97EB10719F}</a:tableStyleId>
              </a:tblPr>
              <a:tblGrid>
                <a:gridCol w="1779295">
                  <a:extLst>
                    <a:ext uri="{9D8B030D-6E8A-4147-A177-3AD203B41FA5}">
                      <a16:colId xmlns:a16="http://schemas.microsoft.com/office/drawing/2014/main" val="1557511839"/>
                    </a:ext>
                  </a:extLst>
                </a:gridCol>
                <a:gridCol w="1321443">
                  <a:extLst>
                    <a:ext uri="{9D8B030D-6E8A-4147-A177-3AD203B41FA5}">
                      <a16:colId xmlns:a16="http://schemas.microsoft.com/office/drawing/2014/main" val="3781399083"/>
                    </a:ext>
                  </a:extLst>
                </a:gridCol>
                <a:gridCol w="1590497">
                  <a:extLst>
                    <a:ext uri="{9D8B030D-6E8A-4147-A177-3AD203B41FA5}">
                      <a16:colId xmlns:a16="http://schemas.microsoft.com/office/drawing/2014/main" val="1672890350"/>
                    </a:ext>
                  </a:extLst>
                </a:gridCol>
              </a:tblGrid>
              <a:tr h="324000">
                <a:tc rowSpan="2">
                  <a:txBody>
                    <a:bodyPr/>
                    <a:lstStyle/>
                    <a:p>
                      <a:pPr algn="ctr"/>
                      <a:r>
                        <a:rPr lang="en-IN" sz="1600" dirty="0">
                          <a:solidFill>
                            <a:schemeClr val="tx1"/>
                          </a:solidFill>
                          <a:latin typeface="Arial" panose="020B0604020202020204" pitchFamily="34" charset="0"/>
                          <a:cs typeface="Arial" panose="020B0604020202020204" pitchFamily="34" charset="0"/>
                        </a:rPr>
                        <a:t>Scenario</a:t>
                      </a:r>
                    </a:p>
                  </a:txBody>
                  <a:tcPr anchor="ctr"/>
                </a:tc>
                <a:tc gridSpan="2">
                  <a:txBody>
                    <a:bodyPr/>
                    <a:lstStyle/>
                    <a:p>
                      <a:pPr algn="ctr"/>
                      <a:r>
                        <a:rPr lang="en-IN" sz="1600" dirty="0">
                          <a:solidFill>
                            <a:schemeClr val="tx1"/>
                          </a:solidFill>
                          <a:latin typeface="Arial" panose="020B0604020202020204" pitchFamily="34" charset="0"/>
                          <a:cs typeface="Arial" panose="020B0604020202020204" pitchFamily="34" charset="0"/>
                        </a:rPr>
                        <a:t>Avg. Sum Thput. (Mbps)</a:t>
                      </a:r>
                    </a:p>
                  </a:txBody>
                  <a:tcPr anchor="ctr"/>
                </a:tc>
                <a:tc hMerge="1">
                  <a:txBody>
                    <a:bodyPr/>
                    <a:lstStyle/>
                    <a:p>
                      <a:pPr algn="ctr"/>
                      <a:endParaRPr lang="en-IN"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3368511"/>
                  </a:ext>
                </a:extLst>
              </a:tr>
              <a:tr h="324000">
                <a:tc vMerge="1">
                  <a:txBody>
                    <a:bodyPr/>
                    <a:lstStyle/>
                    <a:p>
                      <a:pPr algn="ctr"/>
                      <a:endParaRPr lang="en-IN" sz="2000" dirty="0">
                        <a:latin typeface="Arial" panose="020B0604020202020204" pitchFamily="34" charset="0"/>
                        <a:cs typeface="Arial" panose="020B0604020202020204" pitchFamily="34" charset="0"/>
                      </a:endParaRPr>
                    </a:p>
                  </a:txBody>
                  <a:tcPr anchor="ctr"/>
                </a:tc>
                <a:tc>
                  <a:txBody>
                    <a:bodyPr/>
                    <a:lstStyle/>
                    <a:p>
                      <a:pPr algn="ctr"/>
                      <a:r>
                        <a:rPr lang="en-IN" sz="1600" b="1" dirty="0">
                          <a:solidFill>
                            <a:schemeClr val="tx1"/>
                          </a:solidFill>
                          <a:latin typeface="Arial" panose="020B0604020202020204" pitchFamily="34" charset="0"/>
                          <a:cs typeface="Arial" panose="020B0604020202020204" pitchFamily="34" charset="0"/>
                        </a:rPr>
                        <a:t>Without RL</a:t>
                      </a:r>
                    </a:p>
                  </a:txBody>
                  <a:tcPr anchor="ctr"/>
                </a:tc>
                <a:tc>
                  <a:txBody>
                    <a:bodyPr/>
                    <a:lstStyle/>
                    <a:p>
                      <a:pPr algn="ctr"/>
                      <a:r>
                        <a:rPr lang="en-IN" sz="1600" b="1" dirty="0">
                          <a:solidFill>
                            <a:schemeClr val="tx1"/>
                          </a:solidFill>
                          <a:latin typeface="Arial" panose="020B0604020202020204" pitchFamily="34" charset="0"/>
                          <a:cs typeface="Arial" panose="020B0604020202020204" pitchFamily="34" charset="0"/>
                        </a:rPr>
                        <a:t>With RL (PPO)</a:t>
                      </a:r>
                    </a:p>
                  </a:txBody>
                  <a:tcPr anchor="ctr"/>
                </a:tc>
                <a:extLst>
                  <a:ext uri="{0D108BD9-81ED-4DB2-BD59-A6C34878D82A}">
                    <a16:rowId xmlns:a16="http://schemas.microsoft.com/office/drawing/2014/main" val="3379057552"/>
                  </a:ext>
                </a:extLst>
              </a:tr>
              <a:tr h="324000">
                <a:tc>
                  <a:txBody>
                    <a:bodyPr/>
                    <a:lstStyle/>
                    <a:p>
                      <a:pPr algn="ctr"/>
                      <a:r>
                        <a:rPr lang="en-IN" sz="1600" dirty="0">
                          <a:solidFill>
                            <a:schemeClr val="tx1"/>
                          </a:solidFill>
                          <a:latin typeface="Arial" panose="020B0604020202020204" pitchFamily="34" charset="0"/>
                          <a:cs typeface="Arial" panose="020B0604020202020204" pitchFamily="34" charset="0"/>
                        </a:rPr>
                        <a:t>3 gNB 6UEs</a:t>
                      </a:r>
                    </a:p>
                  </a:txBody>
                  <a:tcPr anchor="ctr"/>
                </a:tc>
                <a:tc>
                  <a:txBody>
                    <a:bodyPr/>
                    <a:lstStyle/>
                    <a:p>
                      <a:pPr algn="ctr"/>
                      <a:r>
                        <a:rPr lang="en-US" sz="1600" dirty="0">
                          <a:solidFill>
                            <a:schemeClr val="tx1"/>
                          </a:solidFill>
                          <a:latin typeface="Arial" panose="020B0604020202020204" pitchFamily="34" charset="0"/>
                          <a:cs typeface="Arial" panose="020B0604020202020204" pitchFamily="34" charset="0"/>
                        </a:rPr>
                        <a:t>55</a:t>
                      </a:r>
                      <a:endParaRPr lang="en-IN" sz="16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600" dirty="0">
                          <a:solidFill>
                            <a:schemeClr val="tx1"/>
                          </a:solidFill>
                          <a:latin typeface="Arial" panose="020B0604020202020204" pitchFamily="34" charset="0"/>
                          <a:cs typeface="Arial" panose="020B0604020202020204" pitchFamily="34" charset="0"/>
                        </a:rPr>
                        <a:t>140</a:t>
                      </a:r>
                      <a:endParaRPr lang="en-IN" sz="16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7901534"/>
                  </a:ext>
                </a:extLst>
              </a:tr>
              <a:tr h="324000">
                <a:tc>
                  <a:txBody>
                    <a:bodyPr/>
                    <a:lstStyle/>
                    <a:p>
                      <a:pPr algn="ctr"/>
                      <a:r>
                        <a:rPr lang="en-IN" sz="1600" dirty="0">
                          <a:solidFill>
                            <a:schemeClr val="tx1"/>
                          </a:solidFill>
                          <a:latin typeface="Arial" panose="020B0604020202020204" pitchFamily="34" charset="0"/>
                          <a:cs typeface="Arial" panose="020B0604020202020204" pitchFamily="34" charset="0"/>
                        </a:rPr>
                        <a:t>4 gNB 11 UEs</a:t>
                      </a:r>
                    </a:p>
                  </a:txBody>
                  <a:tcPr anchor="ctr"/>
                </a:tc>
                <a:tc>
                  <a:txBody>
                    <a:bodyPr/>
                    <a:lstStyle/>
                    <a:p>
                      <a:pPr algn="ctr"/>
                      <a:r>
                        <a:rPr lang="en-US" sz="1600" dirty="0">
                          <a:solidFill>
                            <a:schemeClr val="tx1"/>
                          </a:solidFill>
                          <a:latin typeface="Arial" panose="020B0604020202020204" pitchFamily="34" charset="0"/>
                          <a:cs typeface="Arial" panose="020B0604020202020204" pitchFamily="34" charset="0"/>
                        </a:rPr>
                        <a:t>86</a:t>
                      </a:r>
                      <a:endParaRPr lang="en-IN" sz="16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600" dirty="0">
                          <a:solidFill>
                            <a:schemeClr val="tx1"/>
                          </a:solidFill>
                          <a:latin typeface="Arial" panose="020B0604020202020204" pitchFamily="34" charset="0"/>
                          <a:cs typeface="Arial" panose="020B0604020202020204" pitchFamily="34" charset="0"/>
                        </a:rPr>
                        <a:t>165</a:t>
                      </a:r>
                      <a:endParaRPr lang="en-IN" sz="16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90594858"/>
                  </a:ext>
                </a:extLst>
              </a:tr>
              <a:tr h="324000">
                <a:tc>
                  <a:txBody>
                    <a:bodyPr/>
                    <a:lstStyle/>
                    <a:p>
                      <a:pPr algn="ctr"/>
                      <a:r>
                        <a:rPr lang="en-IN" sz="1600" dirty="0">
                          <a:solidFill>
                            <a:schemeClr val="tx1"/>
                          </a:solidFill>
                          <a:latin typeface="Arial" panose="020B0604020202020204" pitchFamily="34" charset="0"/>
                          <a:cs typeface="Arial" panose="020B0604020202020204" pitchFamily="34" charset="0"/>
                        </a:rPr>
                        <a:t>7 gNBs 20 UEs</a:t>
                      </a:r>
                    </a:p>
                  </a:txBody>
                  <a:tcPr anchor="ctr"/>
                </a:tc>
                <a:tc>
                  <a:txBody>
                    <a:bodyPr/>
                    <a:lstStyle/>
                    <a:p>
                      <a:pPr algn="ctr"/>
                      <a:r>
                        <a:rPr lang="en-US" sz="1600" dirty="0">
                          <a:solidFill>
                            <a:schemeClr val="tx1"/>
                          </a:solidFill>
                          <a:latin typeface="Arial" panose="020B0604020202020204" pitchFamily="34" charset="0"/>
                          <a:cs typeface="Arial" panose="020B0604020202020204" pitchFamily="34" charset="0"/>
                        </a:rPr>
                        <a:t>181</a:t>
                      </a:r>
                      <a:endParaRPr lang="en-IN" sz="16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600" dirty="0">
                          <a:solidFill>
                            <a:schemeClr val="tx1"/>
                          </a:solidFill>
                          <a:latin typeface="Arial" panose="020B0604020202020204" pitchFamily="34" charset="0"/>
                          <a:cs typeface="Arial" panose="020B0604020202020204" pitchFamily="34" charset="0"/>
                        </a:rPr>
                        <a:t>265</a:t>
                      </a:r>
                      <a:endParaRPr lang="en-IN" sz="16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9779414"/>
                  </a:ext>
                </a:extLst>
              </a:tr>
            </a:tbl>
          </a:graphicData>
        </a:graphic>
      </p:graphicFrame>
      <p:pic>
        <p:nvPicPr>
          <p:cNvPr id="17" name="Picture 16">
            <a:extLst>
              <a:ext uri="{FF2B5EF4-FFF2-40B4-BE49-F238E27FC236}">
                <a16:creationId xmlns:a16="http://schemas.microsoft.com/office/drawing/2014/main" id="{39E51031-9775-195A-B0E2-FB9C092B7DEE}"/>
              </a:ext>
            </a:extLst>
          </p:cNvPr>
          <p:cNvPicPr>
            <a:picLocks noChangeAspect="1"/>
          </p:cNvPicPr>
          <p:nvPr/>
        </p:nvPicPr>
        <p:blipFill rotWithShape="1">
          <a:blip r:embed="rId7"/>
          <a:srcRect t="11542"/>
          <a:stretch/>
        </p:blipFill>
        <p:spPr>
          <a:xfrm>
            <a:off x="7559466" y="4125692"/>
            <a:ext cx="3458397" cy="2294412"/>
          </a:xfrm>
          <a:prstGeom prst="rect">
            <a:avLst/>
          </a:prstGeom>
        </p:spPr>
      </p:pic>
      <p:sp>
        <p:nvSpPr>
          <p:cNvPr id="18" name="Rectangle: Rounded Corners 17">
            <a:extLst>
              <a:ext uri="{FF2B5EF4-FFF2-40B4-BE49-F238E27FC236}">
                <a16:creationId xmlns:a16="http://schemas.microsoft.com/office/drawing/2014/main" id="{B946FF4D-CA8A-5188-7D9B-728EF0690D04}"/>
              </a:ext>
            </a:extLst>
          </p:cNvPr>
          <p:cNvSpPr/>
          <p:nvPr/>
        </p:nvSpPr>
        <p:spPr>
          <a:xfrm>
            <a:off x="7491858" y="6405462"/>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Arial" panose="020B0604020202020204" pitchFamily="34" charset="0"/>
                <a:cs typeface="Arial" panose="020B0604020202020204" pitchFamily="34" charset="0"/>
              </a:rPr>
              <a:t>7 gNBs 20 UEs; RL algorithm: PPO</a:t>
            </a:r>
            <a:endParaRPr lang="en-IN" sz="1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31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4F92F4-4F38-F99A-A1CC-CB943C9B20BA}"/>
              </a:ext>
            </a:extLst>
          </p:cNvPr>
          <p:cNvSpPr>
            <a:spLocks noGrp="1"/>
          </p:cNvSpPr>
          <p:nvPr>
            <p:ph type="title"/>
          </p:nvPr>
        </p:nvSpPr>
        <p:spPr/>
        <p:txBody>
          <a:bodyPr/>
          <a:lstStyle/>
          <a:p>
            <a:endParaRPr lang="en-IN" dirty="0"/>
          </a:p>
        </p:txBody>
      </p:sp>
      <p:sp>
        <p:nvSpPr>
          <p:cNvPr id="6" name="Text Placeholder 5">
            <a:extLst>
              <a:ext uri="{FF2B5EF4-FFF2-40B4-BE49-F238E27FC236}">
                <a16:creationId xmlns:a16="http://schemas.microsoft.com/office/drawing/2014/main" id="{AC3DA7CC-E8FA-15B2-DD60-C3C3E2AD3058}"/>
              </a:ext>
            </a:extLst>
          </p:cNvPr>
          <p:cNvSpPr>
            <a:spLocks noGrp="1"/>
          </p:cNvSpPr>
          <p:nvPr>
            <p:ph type="body" idx="1"/>
          </p:nvPr>
        </p:nvSpPr>
        <p:spPr/>
        <p:txBody>
          <a:bodyPr/>
          <a:lstStyle/>
          <a:p>
            <a:r>
              <a:rPr lang="en-US" dirty="0"/>
              <a:t>Any Questions??</a:t>
            </a:r>
          </a:p>
          <a:p>
            <a:pPr marL="50800" indent="0">
              <a:buNone/>
            </a:pPr>
            <a:endParaRPr lang="en-US" dirty="0"/>
          </a:p>
          <a:p>
            <a:pPr lvl="1">
              <a:lnSpc>
                <a:spcPct val="107000"/>
              </a:lnSpc>
              <a:spcAft>
                <a:spcPts val="800"/>
              </a:spcAft>
            </a:pPr>
            <a:r>
              <a:rPr lang="en-IN" sz="1600" b="1" kern="100" dirty="0">
                <a:effectLst/>
                <a:latin typeface="Arial" panose="020B0604020202020204" pitchFamily="34" charset="0"/>
                <a:ea typeface="Aptos" panose="020B0004020202020204" pitchFamily="34" charset="0"/>
                <a:cs typeface="Times New Roman" panose="02020603050405020304" pitchFamily="18" charset="0"/>
              </a:rPr>
              <a:t>Feel free to ask about:</a:t>
            </a:r>
            <a:endParaRPr lang="en-IN" sz="1600" b="1"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100" dirty="0">
                <a:effectLst/>
                <a:latin typeface="Arial" panose="020B0604020202020204" pitchFamily="34" charset="0"/>
                <a:ea typeface="Aptos" panose="020B0004020202020204" pitchFamily="34" charset="0"/>
                <a:cs typeface="Times New Roman" panose="02020603050405020304" pitchFamily="18" charset="0"/>
              </a:rPr>
              <a:t>Customizing scenarios for AI/ML.</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100" dirty="0">
                <a:effectLst/>
                <a:latin typeface="Arial" panose="020B0604020202020204" pitchFamily="34" charset="0"/>
                <a:ea typeface="Aptos" panose="020B0004020202020204" pitchFamily="34" charset="0"/>
                <a:cs typeface="Times New Roman" panose="02020603050405020304" pitchFamily="18" charset="0"/>
              </a:rPr>
              <a:t>Extending this project to other use cases.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100" dirty="0">
                <a:effectLst/>
                <a:latin typeface="Arial" panose="020B0604020202020204" pitchFamily="34" charset="0"/>
                <a:ea typeface="Aptos" panose="020B0004020202020204" pitchFamily="34" charset="0"/>
                <a:cs typeface="Times New Roman" panose="02020603050405020304" pitchFamily="18" charset="0"/>
              </a:rPr>
              <a:t>Technical details of </a:t>
            </a:r>
            <a:r>
              <a:rPr lang="en-IN" sz="1400" kern="100" dirty="0" err="1">
                <a:effectLst/>
                <a:latin typeface="Arial" panose="020B0604020202020204" pitchFamily="34" charset="0"/>
                <a:ea typeface="Aptos" panose="020B0004020202020204" pitchFamily="34" charset="0"/>
                <a:cs typeface="Times New Roman" panose="02020603050405020304" pitchFamily="18" charset="0"/>
              </a:rPr>
              <a:t>NetSim’s</a:t>
            </a:r>
            <a:r>
              <a:rPr lang="en-IN" sz="1400" kern="100" dirty="0">
                <a:effectLst/>
                <a:latin typeface="Arial" panose="020B0604020202020204" pitchFamily="34" charset="0"/>
                <a:ea typeface="Aptos" panose="020B0004020202020204" pitchFamily="34" charset="0"/>
                <a:cs typeface="Times New Roman" panose="02020603050405020304" pitchFamily="18" charset="0"/>
              </a:rPr>
              <a:t> Python interfacing.</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endParaRPr lang="en-IN" dirty="0"/>
          </a:p>
        </p:txBody>
      </p:sp>
      <p:sp>
        <p:nvSpPr>
          <p:cNvPr id="3" name="Slide Number Placeholder 2">
            <a:extLst>
              <a:ext uri="{FF2B5EF4-FFF2-40B4-BE49-F238E27FC236}">
                <a16:creationId xmlns:a16="http://schemas.microsoft.com/office/drawing/2014/main" id="{25C7ED17-3270-37EE-5766-2906F9DF98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12466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407-49BA-853D-E870-DA9CB9914D80}"/>
              </a:ext>
            </a:extLst>
          </p:cNvPr>
          <p:cNvSpPr>
            <a:spLocks noGrp="1"/>
          </p:cNvSpPr>
          <p:nvPr>
            <p:ph type="title"/>
          </p:nvPr>
        </p:nvSpPr>
        <p:spPr/>
        <p:txBody>
          <a:bodyPr/>
          <a:lstStyle/>
          <a:p>
            <a:r>
              <a:rPr lang="en-IN" dirty="0"/>
              <a:t>Reinforcement Learning</a:t>
            </a:r>
          </a:p>
        </p:txBody>
      </p:sp>
      <p:sp>
        <p:nvSpPr>
          <p:cNvPr id="3" name="Text Placeholder 2">
            <a:extLst>
              <a:ext uri="{FF2B5EF4-FFF2-40B4-BE49-F238E27FC236}">
                <a16:creationId xmlns:a16="http://schemas.microsoft.com/office/drawing/2014/main" id="{AF3BE1A3-B752-3738-3F86-03C9DD08AE1D}"/>
              </a:ext>
            </a:extLst>
          </p:cNvPr>
          <p:cNvSpPr>
            <a:spLocks noGrp="1"/>
          </p:cNvSpPr>
          <p:nvPr>
            <p:ph type="body" idx="1"/>
          </p:nvPr>
        </p:nvSpPr>
        <p:spPr>
          <a:xfrm>
            <a:off x="838200" y="1825625"/>
            <a:ext cx="6705600" cy="4351338"/>
          </a:xfrm>
        </p:spPr>
        <p:txBody>
          <a:bodyPr>
            <a:normAutofit/>
          </a:bodyPr>
          <a:lstStyle/>
          <a:p>
            <a:r>
              <a:rPr lang="en-US" sz="2400" b="0" i="0" dirty="0">
                <a:solidFill>
                  <a:schemeClr val="tx1"/>
                </a:solidFill>
                <a:effectLst/>
                <a:latin typeface="arial" panose="020B0604020202020204" pitchFamily="34" charset="0"/>
              </a:rPr>
              <a:t>What is Reinforcement Learning?  </a:t>
            </a:r>
          </a:p>
          <a:p>
            <a:pPr lvl="1"/>
            <a:r>
              <a:rPr lang="en-US" sz="2000" b="0" i="0" dirty="0">
                <a:solidFill>
                  <a:schemeClr val="tx1"/>
                </a:solidFill>
                <a:effectLst/>
                <a:latin typeface="arial" panose="020B0604020202020204" pitchFamily="34" charset="0"/>
              </a:rPr>
              <a:t>  A machine learning method where an agent learns by interacting with an environment through a state-action-reward loop.  </a:t>
            </a:r>
          </a:p>
          <a:p>
            <a:endParaRPr lang="en-US" sz="2400" b="0" i="0" dirty="0">
              <a:solidFill>
                <a:schemeClr val="tx1"/>
              </a:solidFill>
              <a:effectLst/>
              <a:latin typeface="arial" panose="020B0604020202020204" pitchFamily="34" charset="0"/>
            </a:endParaRPr>
          </a:p>
          <a:p>
            <a:r>
              <a:rPr lang="en-US" sz="2400" b="0" i="0" dirty="0">
                <a:solidFill>
                  <a:schemeClr val="tx1"/>
                </a:solidFill>
                <a:effectLst/>
                <a:latin typeface="arial" panose="020B0604020202020204" pitchFamily="34" charset="0"/>
              </a:rPr>
              <a:t>State-Action-Reward Loop:  </a:t>
            </a:r>
            <a:endParaRPr lang="en-US" sz="2000" dirty="0">
              <a:solidFill>
                <a:schemeClr val="tx1"/>
              </a:solidFill>
              <a:latin typeface="arial" panose="020B0604020202020204" pitchFamily="34" charset="0"/>
            </a:endParaRPr>
          </a:p>
          <a:p>
            <a:pPr lvl="1"/>
            <a:r>
              <a:rPr lang="en-US" sz="2000" b="0" i="0" dirty="0">
                <a:solidFill>
                  <a:schemeClr val="tx1"/>
                </a:solidFill>
                <a:effectLst/>
                <a:latin typeface="arial" panose="020B0604020202020204" pitchFamily="34" charset="0"/>
              </a:rPr>
              <a:t>State: Observe the environment.  </a:t>
            </a:r>
          </a:p>
          <a:p>
            <a:pPr lvl="1"/>
            <a:r>
              <a:rPr lang="en-US" sz="2000" b="0" i="0" dirty="0">
                <a:solidFill>
                  <a:schemeClr val="tx1"/>
                </a:solidFill>
                <a:effectLst/>
                <a:latin typeface="arial" panose="020B0604020202020204" pitchFamily="34" charset="0"/>
              </a:rPr>
              <a:t>Action: Take an action to influence it.  </a:t>
            </a:r>
          </a:p>
          <a:p>
            <a:pPr lvl="1"/>
            <a:r>
              <a:rPr lang="en-US" sz="2000" b="0" i="0" dirty="0">
                <a:solidFill>
                  <a:schemeClr val="tx1"/>
                </a:solidFill>
                <a:effectLst/>
                <a:latin typeface="arial" panose="020B0604020202020204" pitchFamily="34" charset="0"/>
              </a:rPr>
              <a:t>Reward: Receive feedback based on the action.  </a:t>
            </a:r>
          </a:p>
          <a:p>
            <a:pPr lvl="1"/>
            <a:r>
              <a:rPr lang="en-US" sz="2000" b="0" i="0" dirty="0">
                <a:solidFill>
                  <a:schemeClr val="tx1"/>
                </a:solidFill>
                <a:effectLst/>
                <a:latin typeface="arial" panose="020B0604020202020204" pitchFamily="34" charset="0"/>
              </a:rPr>
              <a:t>Transition: Move to the next state and repeat. </a:t>
            </a:r>
            <a:endParaRPr lang="en-US" sz="2000" dirty="0">
              <a:solidFill>
                <a:schemeClr val="tx1"/>
              </a:solidFill>
              <a:latin typeface="arial" panose="020B0604020202020204" pitchFamily="34" charset="0"/>
            </a:endParaRPr>
          </a:p>
          <a:p>
            <a:pPr marL="50800" indent="0">
              <a:buNone/>
            </a:pPr>
            <a:endParaRPr lang="en-US" sz="2000" b="0" i="0" dirty="0">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B564E2F-AD14-C97C-111A-884DD55F1D09}"/>
              </a:ext>
            </a:extLst>
          </p:cNvPr>
          <p:cNvSpPr>
            <a:spLocks noGrp="1"/>
          </p:cNvSpPr>
          <p:nvPr>
            <p:ph type="sldNum" idx="12"/>
          </p:nvPr>
        </p:nvSpPr>
        <p:spPr/>
        <p:txBody>
          <a:bodyPr/>
          <a:lstStyle/>
          <a:p>
            <a:fld id="{00000000-1234-1234-1234-123412341234}" type="slidenum">
              <a:rPr lang="en-US" smtClean="0"/>
              <a:pPr/>
              <a:t>3</a:t>
            </a:fld>
            <a:endParaRPr lang="en-US" dirty="0"/>
          </a:p>
        </p:txBody>
      </p:sp>
      <p:sp>
        <p:nvSpPr>
          <p:cNvPr id="7" name="Rectangle: Rounded Corners 6">
            <a:extLst>
              <a:ext uri="{FF2B5EF4-FFF2-40B4-BE49-F238E27FC236}">
                <a16:creationId xmlns:a16="http://schemas.microsoft.com/office/drawing/2014/main" id="{56308855-75CE-A9E9-0EA1-C72FE9B28B8E}"/>
              </a:ext>
            </a:extLst>
          </p:cNvPr>
          <p:cNvSpPr/>
          <p:nvPr/>
        </p:nvSpPr>
        <p:spPr>
          <a:xfrm>
            <a:off x="8790416" y="2884390"/>
            <a:ext cx="1630680" cy="55181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Agents</a:t>
            </a:r>
          </a:p>
        </p:txBody>
      </p:sp>
      <p:sp>
        <p:nvSpPr>
          <p:cNvPr id="8" name="Rectangle: Rounded Corners 7">
            <a:extLst>
              <a:ext uri="{FF2B5EF4-FFF2-40B4-BE49-F238E27FC236}">
                <a16:creationId xmlns:a16="http://schemas.microsoft.com/office/drawing/2014/main" id="{B19CC243-A1DF-2ECC-E4BD-92437C742F72}"/>
              </a:ext>
            </a:extLst>
          </p:cNvPr>
          <p:cNvSpPr/>
          <p:nvPr/>
        </p:nvSpPr>
        <p:spPr>
          <a:xfrm>
            <a:off x="8790416" y="4076920"/>
            <a:ext cx="1630680" cy="55181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Environment</a:t>
            </a:r>
          </a:p>
        </p:txBody>
      </p:sp>
      <p:cxnSp>
        <p:nvCxnSpPr>
          <p:cNvPr id="10" name="Straight Connector 9">
            <a:extLst>
              <a:ext uri="{FF2B5EF4-FFF2-40B4-BE49-F238E27FC236}">
                <a16:creationId xmlns:a16="http://schemas.microsoft.com/office/drawing/2014/main" id="{0461C190-0BC7-0DD7-0513-1BBE51DDF6F0}"/>
              </a:ext>
            </a:extLst>
          </p:cNvPr>
          <p:cNvCxnSpPr>
            <a:cxnSpLocks/>
            <a:stCxn id="8" idx="1"/>
          </p:cNvCxnSpPr>
          <p:nvPr/>
        </p:nvCxnSpPr>
        <p:spPr>
          <a:xfrm flipH="1" flipV="1">
            <a:off x="8229600" y="4352827"/>
            <a:ext cx="56081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F39911F-883F-FAFB-4084-A22F22572A8B}"/>
              </a:ext>
            </a:extLst>
          </p:cNvPr>
          <p:cNvCxnSpPr>
            <a:cxnSpLocks/>
          </p:cNvCxnSpPr>
          <p:nvPr/>
        </p:nvCxnSpPr>
        <p:spPr>
          <a:xfrm flipV="1">
            <a:off x="8229600" y="3160297"/>
            <a:ext cx="0" cy="11925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5A1D43-2770-7937-0638-AC2CDE9C3CB5}"/>
              </a:ext>
            </a:extLst>
          </p:cNvPr>
          <p:cNvCxnSpPr/>
          <p:nvPr/>
        </p:nvCxnSpPr>
        <p:spPr>
          <a:xfrm flipH="1" flipV="1">
            <a:off x="8229600" y="3160295"/>
            <a:ext cx="56081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3C371D-BD4B-1893-4240-EDA9E2B66DB1}"/>
              </a:ext>
            </a:extLst>
          </p:cNvPr>
          <p:cNvCxnSpPr>
            <a:cxnSpLocks/>
          </p:cNvCxnSpPr>
          <p:nvPr/>
        </p:nvCxnSpPr>
        <p:spPr>
          <a:xfrm flipH="1" flipV="1">
            <a:off x="10421095" y="4351080"/>
            <a:ext cx="56081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624E95-0FA3-5BFA-7F21-F0BCD5251D09}"/>
              </a:ext>
            </a:extLst>
          </p:cNvPr>
          <p:cNvCxnSpPr>
            <a:cxnSpLocks/>
          </p:cNvCxnSpPr>
          <p:nvPr/>
        </p:nvCxnSpPr>
        <p:spPr>
          <a:xfrm flipV="1">
            <a:off x="10981911" y="3158550"/>
            <a:ext cx="0" cy="11925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725D19-DA1E-CC4E-E22B-185B56F47551}"/>
              </a:ext>
            </a:extLst>
          </p:cNvPr>
          <p:cNvCxnSpPr/>
          <p:nvPr/>
        </p:nvCxnSpPr>
        <p:spPr>
          <a:xfrm flipH="1" flipV="1">
            <a:off x="10421095" y="3158549"/>
            <a:ext cx="56081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Caret Down with solid fill">
            <a:extLst>
              <a:ext uri="{FF2B5EF4-FFF2-40B4-BE49-F238E27FC236}">
                <a16:creationId xmlns:a16="http://schemas.microsoft.com/office/drawing/2014/main" id="{62EACA82-EC79-4CD6-25F3-8D242778D5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10418" y="3495064"/>
            <a:ext cx="560815" cy="560815"/>
          </a:xfrm>
          <a:prstGeom prst="rect">
            <a:avLst/>
          </a:prstGeom>
        </p:spPr>
      </p:pic>
      <p:pic>
        <p:nvPicPr>
          <p:cNvPr id="21" name="Graphic 20" descr="Caret Down with solid fill">
            <a:extLst>
              <a:ext uri="{FF2B5EF4-FFF2-40B4-BE49-F238E27FC236}">
                <a16:creationId xmlns:a16="http://schemas.microsoft.com/office/drawing/2014/main" id="{31C2FED2-F5A6-B209-8D65-B92003B655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7953635" y="3483336"/>
            <a:ext cx="560815" cy="560815"/>
          </a:xfrm>
          <a:prstGeom prst="rect">
            <a:avLst/>
          </a:prstGeom>
        </p:spPr>
      </p:pic>
      <p:sp>
        <p:nvSpPr>
          <p:cNvPr id="22" name="TextBox 21">
            <a:extLst>
              <a:ext uri="{FF2B5EF4-FFF2-40B4-BE49-F238E27FC236}">
                <a16:creationId xmlns:a16="http://schemas.microsoft.com/office/drawing/2014/main" id="{1B4D2C6F-7A3B-2003-9D06-322DE44874B1}"/>
              </a:ext>
            </a:extLst>
          </p:cNvPr>
          <p:cNvSpPr txBox="1"/>
          <p:nvPr/>
        </p:nvSpPr>
        <p:spPr>
          <a:xfrm>
            <a:off x="7374433" y="3590134"/>
            <a:ext cx="612981" cy="307777"/>
          </a:xfrm>
          <a:prstGeom prst="rect">
            <a:avLst/>
          </a:prstGeom>
          <a:noFill/>
        </p:spPr>
        <p:txBody>
          <a:bodyPr wrap="square" rtlCol="0">
            <a:spAutoFit/>
          </a:bodyPr>
          <a:lstStyle/>
          <a:p>
            <a:r>
              <a:rPr lang="en-IN" dirty="0"/>
              <a:t>State</a:t>
            </a:r>
          </a:p>
        </p:txBody>
      </p:sp>
      <p:sp>
        <p:nvSpPr>
          <p:cNvPr id="23" name="TextBox 22">
            <a:extLst>
              <a:ext uri="{FF2B5EF4-FFF2-40B4-BE49-F238E27FC236}">
                <a16:creationId xmlns:a16="http://schemas.microsoft.com/office/drawing/2014/main" id="{776B1847-0A9F-CEA2-B71F-72150F84950F}"/>
              </a:ext>
            </a:extLst>
          </p:cNvPr>
          <p:cNvSpPr txBox="1"/>
          <p:nvPr/>
        </p:nvSpPr>
        <p:spPr>
          <a:xfrm>
            <a:off x="11253405" y="3561853"/>
            <a:ext cx="925239" cy="307777"/>
          </a:xfrm>
          <a:prstGeom prst="rect">
            <a:avLst/>
          </a:prstGeom>
          <a:noFill/>
        </p:spPr>
        <p:txBody>
          <a:bodyPr wrap="square" rtlCol="0">
            <a:spAutoFit/>
          </a:bodyPr>
          <a:lstStyle/>
          <a:p>
            <a:r>
              <a:rPr lang="en-IN" dirty="0"/>
              <a:t>Action</a:t>
            </a:r>
          </a:p>
        </p:txBody>
      </p:sp>
      <p:sp>
        <p:nvSpPr>
          <p:cNvPr id="24" name="Arc 23">
            <a:extLst>
              <a:ext uri="{FF2B5EF4-FFF2-40B4-BE49-F238E27FC236}">
                <a16:creationId xmlns:a16="http://schemas.microsoft.com/office/drawing/2014/main" id="{25332E2A-5829-1970-A616-4CB2E38FC615}"/>
              </a:ext>
            </a:extLst>
          </p:cNvPr>
          <p:cNvSpPr/>
          <p:nvPr/>
        </p:nvSpPr>
        <p:spPr>
          <a:xfrm rot="15027660">
            <a:off x="8491246" y="3343811"/>
            <a:ext cx="914400" cy="914400"/>
          </a:xfrm>
          <a:prstGeom prst="arc">
            <a:avLst>
              <a:gd name="adj1" fmla="val 13295060"/>
              <a:gd name="adj2" fmla="val 0"/>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27" name="Graphic 26" descr="Caret Down outline">
            <a:extLst>
              <a:ext uri="{FF2B5EF4-FFF2-40B4-BE49-F238E27FC236}">
                <a16:creationId xmlns:a16="http://schemas.microsoft.com/office/drawing/2014/main" id="{313357E0-CC84-DD82-8F9A-B965A592EB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193730">
            <a:off x="8344293" y="3784075"/>
            <a:ext cx="356648" cy="356648"/>
          </a:xfrm>
          <a:prstGeom prst="rect">
            <a:avLst/>
          </a:prstGeom>
        </p:spPr>
      </p:pic>
      <p:sp>
        <p:nvSpPr>
          <p:cNvPr id="28" name="TextBox 27">
            <a:extLst>
              <a:ext uri="{FF2B5EF4-FFF2-40B4-BE49-F238E27FC236}">
                <a16:creationId xmlns:a16="http://schemas.microsoft.com/office/drawing/2014/main" id="{F2843603-0F70-6C59-D15C-C3F857087D55}"/>
              </a:ext>
            </a:extLst>
          </p:cNvPr>
          <p:cNvSpPr txBox="1"/>
          <p:nvPr/>
        </p:nvSpPr>
        <p:spPr>
          <a:xfrm>
            <a:off x="8491902" y="3631140"/>
            <a:ext cx="826654" cy="307777"/>
          </a:xfrm>
          <a:prstGeom prst="rect">
            <a:avLst/>
          </a:prstGeom>
          <a:noFill/>
        </p:spPr>
        <p:txBody>
          <a:bodyPr wrap="square" rtlCol="0">
            <a:spAutoFit/>
          </a:bodyPr>
          <a:lstStyle/>
          <a:p>
            <a:r>
              <a:rPr lang="en-IN" dirty="0"/>
              <a:t>Reward</a:t>
            </a:r>
          </a:p>
        </p:txBody>
      </p:sp>
    </p:spTree>
    <p:extLst>
      <p:ext uri="{BB962C8B-B14F-4D97-AF65-F5344CB8AC3E}">
        <p14:creationId xmlns:p14="http://schemas.microsoft.com/office/powerpoint/2010/main" val="145501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latin typeface="Arial"/>
                <a:ea typeface="Arial"/>
                <a:cs typeface="Arial"/>
                <a:sym typeface="Arial"/>
              </a:rPr>
              <a:t>Power Control: Introduction</a:t>
            </a:r>
            <a:endParaRPr>
              <a:latin typeface="Arial"/>
              <a:ea typeface="Arial"/>
              <a:cs typeface="Arial"/>
              <a:sym typeface="Arial"/>
            </a:endParaRPr>
          </a:p>
        </p:txBody>
      </p:sp>
      <p:sp>
        <p:nvSpPr>
          <p:cNvPr id="166" name="Google Shape;166;p26"/>
          <p:cNvSpPr txBox="1">
            <a:spLocks noGrp="1"/>
          </p:cNvSpPr>
          <p:nvPr>
            <p:ph type="sldNum" idx="12"/>
          </p:nvPr>
        </p:nvSpPr>
        <p:spPr>
          <a:xfrm>
            <a:off x="11021088" y="6427352"/>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67" name="Google Shape;167;p26"/>
          <p:cNvSpPr txBox="1">
            <a:spLocks noGrp="1"/>
          </p:cNvSpPr>
          <p:nvPr>
            <p:ph type="body" idx="1"/>
          </p:nvPr>
        </p:nvSpPr>
        <p:spPr>
          <a:xfrm>
            <a:off x="838200" y="1583653"/>
            <a:ext cx="7337434" cy="4002138"/>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600"/>
              <a:buChar char="•"/>
            </a:pPr>
            <a:r>
              <a:rPr lang="en-US" sz="1600" dirty="0"/>
              <a:t>Due to the broadcast nature of wireless communication, signals interfere with each other.</a:t>
            </a:r>
            <a:endParaRPr sz="1600" dirty="0"/>
          </a:p>
          <a:p>
            <a:pPr marL="228600" lvl="0" indent="-228600" algn="l" rtl="0">
              <a:spcBef>
                <a:spcPts val="600"/>
              </a:spcBef>
              <a:spcAft>
                <a:spcPts val="0"/>
              </a:spcAft>
              <a:buClr>
                <a:schemeClr val="dk1"/>
              </a:buClr>
              <a:buSzPts val="1600"/>
              <a:buChar char="•"/>
            </a:pPr>
            <a:r>
              <a:rPr lang="en-US" sz="1600" dirty="0"/>
              <a:t>Interference can degrade the performance of the 5G RAN</a:t>
            </a:r>
            <a:endParaRPr sz="1600" dirty="0"/>
          </a:p>
          <a:p>
            <a:pPr marL="228600" lvl="0" indent="-228600" algn="l" rtl="0">
              <a:spcBef>
                <a:spcPts val="600"/>
              </a:spcBef>
              <a:spcAft>
                <a:spcPts val="0"/>
              </a:spcAft>
              <a:buClr>
                <a:schemeClr val="dk1"/>
              </a:buClr>
              <a:buSzPts val="1600"/>
              <a:buChar char="•"/>
            </a:pPr>
            <a:r>
              <a:rPr lang="en-US" sz="1600" dirty="0"/>
              <a:t>DL power control can be used to mitigate interference, ensure spectral reuse and improve user experience</a:t>
            </a:r>
            <a:endParaRPr sz="1600" dirty="0"/>
          </a:p>
          <a:p>
            <a:pPr marL="228600" lvl="0" indent="-228600" algn="l" rtl="0">
              <a:spcBef>
                <a:spcPts val="600"/>
              </a:spcBef>
              <a:spcAft>
                <a:spcPts val="0"/>
              </a:spcAft>
              <a:buClr>
                <a:schemeClr val="dk1"/>
              </a:buClr>
              <a:buSzPts val="1600"/>
              <a:buChar char="•"/>
            </a:pPr>
            <a:r>
              <a:rPr lang="en-US" sz="1600" dirty="0"/>
              <a:t>However, direct application to practical systems is impaired by the dependency on various simplifying assumptions</a:t>
            </a:r>
            <a:endParaRPr sz="1600" dirty="0"/>
          </a:p>
          <a:p>
            <a:pPr marL="685800" lvl="1" indent="-228600" algn="l" rtl="0">
              <a:spcBef>
                <a:spcPts val="600"/>
              </a:spcBef>
              <a:spcAft>
                <a:spcPts val="0"/>
              </a:spcAft>
              <a:buClr>
                <a:schemeClr val="dk1"/>
              </a:buClr>
              <a:buSzPts val="1600"/>
              <a:buChar char="•"/>
            </a:pPr>
            <a:r>
              <a:rPr lang="en-US" sz="1600" dirty="0"/>
              <a:t>Knowledge of channel gains from all BSs to all UEs,</a:t>
            </a:r>
            <a:endParaRPr sz="1600" dirty="0"/>
          </a:p>
          <a:p>
            <a:pPr marL="685800" lvl="1" indent="-228600" algn="l" rtl="0">
              <a:spcBef>
                <a:spcPts val="600"/>
              </a:spcBef>
              <a:spcAft>
                <a:spcPts val="0"/>
              </a:spcAft>
              <a:buClr>
                <a:schemeClr val="dk1"/>
              </a:buClr>
              <a:buSzPts val="1600"/>
              <a:buChar char="•"/>
            </a:pPr>
            <a:r>
              <a:rPr lang="en-US" sz="1600" dirty="0"/>
              <a:t>Full buffer traffic, </a:t>
            </a:r>
            <a:endParaRPr sz="1600" dirty="0"/>
          </a:p>
          <a:p>
            <a:pPr marL="685800" lvl="1" indent="-228600" algn="l" rtl="0">
              <a:spcBef>
                <a:spcPts val="600"/>
              </a:spcBef>
              <a:spcAft>
                <a:spcPts val="0"/>
              </a:spcAft>
              <a:buClr>
                <a:schemeClr val="dk1"/>
              </a:buClr>
              <a:buSzPts val="1600"/>
              <a:buChar char="•"/>
            </a:pPr>
            <a:r>
              <a:rPr lang="en-US" sz="1600" dirty="0"/>
              <a:t>Knowledge of user positions, number of users, resources allocated to each user etc.</a:t>
            </a:r>
            <a:endParaRPr sz="1600" dirty="0"/>
          </a:p>
          <a:p>
            <a:pPr marL="228600" lvl="0" indent="-228600" algn="l" rtl="0">
              <a:spcBef>
                <a:spcPts val="600"/>
              </a:spcBef>
              <a:spcAft>
                <a:spcPts val="0"/>
              </a:spcAft>
              <a:buClr>
                <a:schemeClr val="dk1"/>
              </a:buClr>
              <a:buSzPts val="1600"/>
              <a:buChar char="•"/>
            </a:pPr>
            <a:r>
              <a:rPr lang="en-US" sz="1600" dirty="0"/>
              <a:t>In this project, we use reinforcement learning (RL) for downlink (DL) power control to mitigate interference, boost SINR and maximize sum throughput</a:t>
            </a:r>
            <a:endParaRPr sz="1600" dirty="0"/>
          </a:p>
          <a:p>
            <a:pPr marL="0" lvl="0" indent="0" algn="l" rtl="0">
              <a:lnSpc>
                <a:spcPct val="120000"/>
              </a:lnSpc>
              <a:spcBef>
                <a:spcPts val="600"/>
              </a:spcBef>
              <a:spcAft>
                <a:spcPts val="0"/>
              </a:spcAft>
              <a:buClr>
                <a:schemeClr val="dk1"/>
              </a:buClr>
              <a:buSzPts val="1600"/>
              <a:buNone/>
            </a:pPr>
            <a:endParaRPr sz="1600" dirty="0"/>
          </a:p>
        </p:txBody>
      </p:sp>
      <p:cxnSp>
        <p:nvCxnSpPr>
          <p:cNvPr id="169" name="Google Shape;169;p26"/>
          <p:cNvCxnSpPr/>
          <p:nvPr/>
        </p:nvCxnSpPr>
        <p:spPr>
          <a:xfrm>
            <a:off x="566057" y="6193971"/>
            <a:ext cx="3559629" cy="0"/>
          </a:xfrm>
          <a:prstGeom prst="straightConnector1">
            <a:avLst/>
          </a:prstGeom>
          <a:noFill/>
          <a:ln w="9525" cap="flat" cmpd="sng">
            <a:solidFill>
              <a:schemeClr val="dk1"/>
            </a:solidFill>
            <a:prstDash val="solid"/>
            <a:miter lim="800000"/>
            <a:headEnd type="none" w="sm" len="sm"/>
            <a:tailEnd type="none" w="sm" len="sm"/>
          </a:ln>
        </p:spPr>
      </p:cxnSp>
      <p:sp>
        <p:nvSpPr>
          <p:cNvPr id="170" name="Google Shape;170;p26"/>
          <p:cNvSpPr txBox="1"/>
          <p:nvPr/>
        </p:nvSpPr>
        <p:spPr>
          <a:xfrm>
            <a:off x="838200" y="6268352"/>
            <a:ext cx="10515600" cy="89491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600"/>
              <a:buFont typeface="Arial"/>
              <a:buNone/>
            </a:pPr>
            <a:r>
              <a:rPr lang="en-US" sz="1600" dirty="0" err="1">
                <a:solidFill>
                  <a:schemeClr val="dk1"/>
                </a:solidFill>
                <a:latin typeface="Arial"/>
                <a:ea typeface="Arial"/>
                <a:cs typeface="Arial"/>
                <a:sym typeface="Arial"/>
              </a:rPr>
              <a:t>Ghadimi</a:t>
            </a:r>
            <a:r>
              <a:rPr lang="en-US" sz="1600" dirty="0">
                <a:solidFill>
                  <a:schemeClr val="dk1"/>
                </a:solidFill>
                <a:latin typeface="Arial"/>
                <a:ea typeface="Arial"/>
                <a:cs typeface="Arial"/>
                <a:sym typeface="Arial"/>
              </a:rPr>
              <a:t> et al, “</a:t>
            </a:r>
            <a:r>
              <a:rPr lang="en-US" sz="1600" dirty="0">
                <a:solidFill>
                  <a:srgbClr val="2E75B5"/>
                </a:solidFill>
                <a:latin typeface="Arial"/>
                <a:ea typeface="Arial"/>
                <a:cs typeface="Arial"/>
                <a:sym typeface="Arial"/>
              </a:rPr>
              <a:t>A Reinforcement Learning Approach to Power Control and Rate Adaptation in Cellular Networks</a:t>
            </a:r>
            <a:r>
              <a:rPr lang="en-US" sz="1600" dirty="0">
                <a:solidFill>
                  <a:schemeClr val="dk1"/>
                </a:solidFill>
                <a:latin typeface="Arial"/>
                <a:ea typeface="Arial"/>
                <a:cs typeface="Arial"/>
                <a:sym typeface="Arial"/>
              </a:rPr>
              <a:t>”, arXiv:1611.06497v1 [</a:t>
            </a:r>
            <a:r>
              <a:rPr lang="en-US" sz="1600" dirty="0" err="1">
                <a:solidFill>
                  <a:schemeClr val="dk1"/>
                </a:solidFill>
                <a:latin typeface="Arial"/>
                <a:ea typeface="Arial"/>
                <a:cs typeface="Arial"/>
                <a:sym typeface="Arial"/>
              </a:rPr>
              <a:t>math.OC</a:t>
            </a:r>
            <a:r>
              <a:rPr lang="en-US" sz="1600" dirty="0">
                <a:solidFill>
                  <a:schemeClr val="dk1"/>
                </a:solidFill>
                <a:latin typeface="Arial"/>
                <a:ea typeface="Arial"/>
                <a:cs typeface="Arial"/>
                <a:sym typeface="Arial"/>
              </a:rPr>
              <a:t>] 20 Nov 2016</a:t>
            </a:r>
            <a:endParaRPr sz="1600" dirty="0">
              <a:solidFill>
                <a:schemeClr val="dk1"/>
              </a:solidFill>
              <a:latin typeface="Arial"/>
              <a:ea typeface="Arial"/>
              <a:cs typeface="Arial"/>
              <a:sym typeface="Arial"/>
            </a:endParaRPr>
          </a:p>
          <a:p>
            <a:pPr marL="0" marR="0" lvl="0" indent="0" algn="l" rtl="0">
              <a:lnSpc>
                <a:spcPct val="120000"/>
              </a:lnSpc>
              <a:spcBef>
                <a:spcPts val="600"/>
              </a:spcBef>
              <a:spcAft>
                <a:spcPts val="0"/>
              </a:spcAft>
              <a:buClr>
                <a:schemeClr val="dk1"/>
              </a:buClr>
              <a:buSzPts val="1600"/>
              <a:buFont typeface="Arial"/>
              <a:buNone/>
            </a:pPr>
            <a:endParaRPr sz="160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E9C515-565F-8193-D699-6C432A36FE4D}"/>
              </a:ext>
            </a:extLst>
          </p:cNvPr>
          <p:cNvPicPr>
            <a:picLocks noChangeAspect="1"/>
          </p:cNvPicPr>
          <p:nvPr/>
        </p:nvPicPr>
        <p:blipFill>
          <a:blip r:embed="rId3"/>
          <a:stretch>
            <a:fillRect/>
          </a:stretch>
        </p:blipFill>
        <p:spPr>
          <a:xfrm>
            <a:off x="8175634" y="1965786"/>
            <a:ext cx="3971313" cy="29264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38200" y="510414"/>
            <a:ext cx="10515600" cy="1049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Reinforcement Learning</a:t>
            </a:r>
            <a:endParaRPr dirty="0">
              <a:latin typeface="Arial"/>
              <a:ea typeface="Arial"/>
              <a:cs typeface="Arial"/>
              <a:sym typeface="Arial"/>
            </a:endParaRPr>
          </a:p>
        </p:txBody>
      </p:sp>
      <p:sp>
        <p:nvSpPr>
          <p:cNvPr id="176" name="Google Shape;176;p27"/>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78" name="Google Shape;178;p27"/>
          <p:cNvPicPr preferRelativeResize="0"/>
          <p:nvPr/>
        </p:nvPicPr>
        <p:blipFill rotWithShape="1">
          <a:blip r:embed="rId3">
            <a:alphaModFix/>
          </a:blip>
          <a:srcRect/>
          <a:stretch/>
        </p:blipFill>
        <p:spPr>
          <a:xfrm>
            <a:off x="7173328" y="935949"/>
            <a:ext cx="4886325" cy="1771650"/>
          </a:xfrm>
          <a:prstGeom prst="rect">
            <a:avLst/>
          </a:prstGeom>
          <a:noFill/>
          <a:ln>
            <a:noFill/>
          </a:ln>
        </p:spPr>
      </p:pic>
      <p:sp>
        <p:nvSpPr>
          <p:cNvPr id="179" name="Google Shape;179;p27"/>
          <p:cNvSpPr txBox="1"/>
          <p:nvPr/>
        </p:nvSpPr>
        <p:spPr>
          <a:xfrm>
            <a:off x="7242810" y="1089660"/>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Google Shape;239;p34">
            <a:extLst>
              <a:ext uri="{FF2B5EF4-FFF2-40B4-BE49-F238E27FC236}">
                <a16:creationId xmlns:a16="http://schemas.microsoft.com/office/drawing/2014/main" id="{76E5F05C-479B-32EA-908E-4385DBDDBADC}"/>
              </a:ext>
            </a:extLst>
          </p:cNvPr>
          <p:cNvSpPr txBox="1"/>
          <p:nvPr/>
        </p:nvSpPr>
        <p:spPr>
          <a:xfrm>
            <a:off x="7624166" y="5768340"/>
            <a:ext cx="4112767" cy="830956"/>
          </a:xfrm>
          <a:prstGeom prst="rect">
            <a:avLst/>
          </a:prstGeom>
          <a:solidFill>
            <a:srgbClr val="CCFF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dk1"/>
                </a:solidFill>
                <a:latin typeface="Arial"/>
                <a:ea typeface="Arial"/>
                <a:cs typeface="Arial"/>
                <a:sym typeface="Arial"/>
              </a:rPr>
              <a:t>The agent can be a “basic” user developed RL algorithm or an “advanced” Open AI Gym linked RL algorithm</a:t>
            </a:r>
            <a:endParaRPr sz="1600" dirty="0">
              <a:solidFill>
                <a:schemeClr val="dk1"/>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D940784-F2BF-0ADD-BB88-7ABB7ED139E9}"/>
                  </a:ext>
                </a:extLst>
              </p:cNvPr>
              <p:cNvSpPr txBox="1">
                <a:spLocks/>
              </p:cNvSpPr>
              <p:nvPr/>
            </p:nvSpPr>
            <p:spPr>
              <a:xfrm>
                <a:off x="562053" y="1611670"/>
                <a:ext cx="6739393" cy="498762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pPr>
                  <a:lnSpc>
                    <a:spcPct val="120000"/>
                  </a:lnSpc>
                </a:pPr>
                <a:r>
                  <a:rPr lang="en-US" sz="1700" dirty="0"/>
                  <a:t>Environment: </a:t>
                </a:r>
              </a:p>
              <a:p>
                <a:pPr lvl="1">
                  <a:lnSpc>
                    <a:spcPct val="120000"/>
                  </a:lnSpc>
                </a:pPr>
                <a:r>
                  <a:rPr lang="en-US" sz="1700" dirty="0"/>
                  <a:t>The 5G cellular network (see </a:t>
                </a:r>
                <a:r>
                  <a:rPr lang="en-US" sz="1700" dirty="0">
                    <a:hlinkClick r:id="rId4" action="ppaction://hlinksldjump"/>
                  </a:rPr>
                  <a:t>next slide </a:t>
                </a:r>
                <a:r>
                  <a:rPr lang="en-US" sz="1700" dirty="0"/>
                  <a:t>for details)</a:t>
                </a:r>
              </a:p>
              <a:p>
                <a:pPr lvl="1">
                  <a:lnSpc>
                    <a:spcPct val="120000"/>
                  </a:lnSpc>
                </a:pPr>
                <a:r>
                  <a:rPr lang="en-US" sz="1700" dirty="0"/>
                  <a:t>Nodes are stationary; Fading channel </a:t>
                </a:r>
              </a:p>
              <a:p>
                <a:pPr>
                  <a:lnSpc>
                    <a:spcPct val="120000"/>
                  </a:lnSpc>
                </a:pPr>
                <a:r>
                  <a:rPr lang="en-US" sz="1700" dirty="0"/>
                  <a:t>Agent: </a:t>
                </a:r>
              </a:p>
              <a:p>
                <a:pPr lvl="1">
                  <a:lnSpc>
                    <a:spcPct val="120000"/>
                  </a:lnSpc>
                </a:pPr>
                <a:r>
                  <a:rPr lang="en-US" sz="1700" dirty="0"/>
                  <a:t>Centralized oracle. Controls power in each gNB</a:t>
                </a:r>
              </a:p>
              <a:p>
                <a:pPr>
                  <a:lnSpc>
                    <a:spcPct val="120000"/>
                  </a:lnSpc>
                </a:pPr>
                <a:r>
                  <a:rPr lang="en-US" sz="1700" dirty="0"/>
                  <a:t>State: </a:t>
                </a:r>
              </a:p>
              <a:p>
                <a:pPr lvl="1">
                  <a:lnSpc>
                    <a:spcPct val="120000"/>
                  </a:lnSpc>
                </a:pPr>
                <a:r>
                  <a:rPr lang="en-US" sz="1700" dirty="0"/>
                  <a:t>Vector of received SINRs at the UEs</a:t>
                </a:r>
              </a:p>
              <a:p>
                <a:pPr lvl="1">
                  <a:lnSpc>
                    <a:spcPct val="120000"/>
                  </a:lnSpc>
                </a:pPr>
                <a:r>
                  <a:rPr lang="en-US" sz="1700" dirty="0"/>
                  <a:t>Sate changes every coherence time</a:t>
                </a:r>
              </a:p>
              <a:p>
                <a:pPr>
                  <a:lnSpc>
                    <a:spcPct val="120000"/>
                  </a:lnSpc>
                </a:pPr>
                <a:r>
                  <a:rPr lang="en-US" sz="1700" dirty="0"/>
                  <a:t>Action: Power Control i.e., power-up, power-down, power-hold</a:t>
                </a:r>
              </a:p>
              <a:p>
                <a:pPr lvl="1">
                  <a:lnSpc>
                    <a:spcPct val="120000"/>
                  </a:lnSpc>
                </a:pPr>
                <a:r>
                  <a:rPr lang="en-US" sz="1700" dirty="0"/>
                  <a:t>A control of </a:t>
                </a:r>
                <a14:m>
                  <m:oMath xmlns:m="http://schemas.openxmlformats.org/officeDocument/2006/math">
                    <m:r>
                      <m:rPr>
                        <m:sty m:val="p"/>
                      </m:rPr>
                      <a:rPr lang="en-IN" sz="1700" b="0" i="0" smtClean="0">
                        <a:latin typeface="Cambria Math" panose="02040503050406030204" pitchFamily="18" charset="0"/>
                      </a:rPr>
                      <m:t>Δ</m:t>
                    </m:r>
                    <m:sSub>
                      <m:sSubPr>
                        <m:ctrlPr>
                          <a:rPr lang="en-IN" sz="1700" b="0" i="1" smtClean="0">
                            <a:latin typeface="Cambria Math" panose="02040503050406030204" pitchFamily="18" charset="0"/>
                          </a:rPr>
                        </m:ctrlPr>
                      </m:sSubPr>
                      <m:e>
                        <m:r>
                          <m:rPr>
                            <m:sty m:val="p"/>
                          </m:rPr>
                          <a:rPr lang="en-IN" sz="1700" b="0" i="0" smtClean="0">
                            <a:latin typeface="Cambria Math" panose="02040503050406030204" pitchFamily="18" charset="0"/>
                          </a:rPr>
                          <m:t>P</m:t>
                        </m:r>
                      </m:e>
                      <m:sub>
                        <m:r>
                          <m:rPr>
                            <m:sty m:val="p"/>
                          </m:rPr>
                          <a:rPr lang="en-IN" sz="1700" b="0" i="0" smtClean="0">
                            <a:latin typeface="Cambria Math" panose="02040503050406030204" pitchFamily="18" charset="0"/>
                          </a:rPr>
                          <m:t>i</m:t>
                        </m:r>
                      </m:sub>
                    </m:sSub>
                  </m:oMath>
                </a14:m>
                <a:r>
                  <a:rPr lang="en-US" sz="1700" dirty="0"/>
                  <a:t> applied to </a:t>
                </a:r>
                <a14:m>
                  <m:oMath xmlns:m="http://schemas.openxmlformats.org/officeDocument/2006/math">
                    <m:r>
                      <a:rPr lang="en-IN" sz="1700" b="0" i="1" smtClean="0">
                        <a:latin typeface="Cambria Math" panose="02040503050406030204" pitchFamily="18" charset="0"/>
                      </a:rPr>
                      <m:t>𝑔𝑁</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𝐵</m:t>
                        </m:r>
                      </m:e>
                      <m:sub>
                        <m:r>
                          <a:rPr lang="en-IN" sz="1700" b="0" i="1" smtClean="0">
                            <a:latin typeface="Cambria Math" panose="02040503050406030204" pitchFamily="18" charset="0"/>
                          </a:rPr>
                          <m:t>𝑖</m:t>
                        </m:r>
                      </m:sub>
                    </m:sSub>
                  </m:oMath>
                </a14:m>
                <a:endParaRPr lang="en-US" sz="1700" dirty="0"/>
              </a:p>
              <a:p>
                <a:pPr lvl="1">
                  <a:lnSpc>
                    <a:spcPct val="120000"/>
                  </a:lnSpc>
                </a:pPr>
                <a14:m>
                  <m:oMath xmlns:m="http://schemas.openxmlformats.org/officeDocument/2006/math">
                    <m:r>
                      <a:rPr lang="en-US" sz="1700" i="1" dirty="0" smtClean="0">
                        <a:latin typeface="Cambria Math" panose="02040503050406030204" pitchFamily="18" charset="0"/>
                      </a:rPr>
                      <m:t>∆</m:t>
                    </m:r>
                    <m:sSub>
                      <m:sSubPr>
                        <m:ctrlPr>
                          <a:rPr lang="en-IN" sz="1700" b="0" i="1" dirty="0" smtClean="0">
                            <a:latin typeface="Cambria Math" panose="02040503050406030204" pitchFamily="18" charset="0"/>
                          </a:rPr>
                        </m:ctrlPr>
                      </m:sSubPr>
                      <m:e>
                        <m:r>
                          <a:rPr lang="en-IN" sz="1700" b="0" i="1" dirty="0" smtClean="0">
                            <a:latin typeface="Cambria Math" panose="02040503050406030204" pitchFamily="18" charset="0"/>
                          </a:rPr>
                          <m:t>𝑃</m:t>
                        </m:r>
                      </m:e>
                      <m:sub>
                        <m:r>
                          <a:rPr lang="en-IN" sz="1700" b="0" i="1" dirty="0" smtClean="0">
                            <a:latin typeface="Cambria Math" panose="02040503050406030204" pitchFamily="18" charset="0"/>
                          </a:rPr>
                          <m:t>𝑖</m:t>
                        </m:r>
                      </m:sub>
                    </m:sSub>
                    <m:r>
                      <a:rPr lang="en-US" sz="1700" i="1" dirty="0" smtClean="0">
                        <a:latin typeface="Cambria Math" panose="02040503050406030204" pitchFamily="18" charset="0"/>
                      </a:rPr>
                      <m:t> </m:t>
                    </m:r>
                    <m:r>
                      <a:rPr lang="en-IN" sz="1700" b="0" i="1" dirty="0" smtClean="0">
                        <a:latin typeface="Cambria Math" panose="02040503050406030204" pitchFamily="18" charset="0"/>
                        <a:ea typeface="Cambria Math" panose="02040503050406030204" pitchFamily="18" charset="0"/>
                      </a:rPr>
                      <m:t>∈</m:t>
                    </m:r>
                    <m:r>
                      <a:rPr lang="en-IN" sz="1700" b="0" i="1" dirty="0" smtClean="0">
                        <a:latin typeface="Cambria Math" panose="02040503050406030204" pitchFamily="18" charset="0"/>
                      </a:rPr>
                      <m:t>{</m:t>
                    </m:r>
                    <m:r>
                      <a:rPr lang="en-US" sz="1700" i="1" dirty="0" smtClean="0">
                        <a:latin typeface="Cambria Math" panose="02040503050406030204" pitchFamily="18" charset="0"/>
                      </a:rPr>
                      <m:t>0 </m:t>
                    </m:r>
                    <m:r>
                      <a:rPr lang="en-US" sz="1700" i="1" dirty="0" smtClean="0">
                        <a:latin typeface="Cambria Math" panose="02040503050406030204" pitchFamily="18" charset="0"/>
                      </a:rPr>
                      <m:t>𝑑𝐵</m:t>
                    </m:r>
                    <m:r>
                      <a:rPr lang="en-US" sz="1700" i="1" dirty="0" smtClean="0">
                        <a:latin typeface="Cambria Math" panose="02040503050406030204" pitchFamily="18" charset="0"/>
                      </a:rPr>
                      <m:t>,±1, </m:t>
                    </m:r>
                    <m:r>
                      <a:rPr lang="en-US" sz="1700" i="1" dirty="0" smtClean="0">
                        <a:latin typeface="Cambria Math" panose="02040503050406030204" pitchFamily="18" charset="0"/>
                      </a:rPr>
                      <m:t>𝑑𝐵</m:t>
                    </m:r>
                    <m:r>
                      <a:rPr lang="en-US" sz="1700" i="1" dirty="0" smtClean="0">
                        <a:latin typeface="Cambria Math" panose="02040503050406030204" pitchFamily="18" charset="0"/>
                      </a:rPr>
                      <m:t>, ±3 </m:t>
                    </m:r>
                    <m:r>
                      <a:rPr lang="en-US" sz="1700" i="1" dirty="0" smtClean="0">
                        <a:latin typeface="Cambria Math" panose="02040503050406030204" pitchFamily="18" charset="0"/>
                      </a:rPr>
                      <m:t>𝑑𝐵</m:t>
                    </m:r>
                    <m:r>
                      <a:rPr lang="en-IN" sz="1700" b="0" i="1" dirty="0" smtClean="0">
                        <a:latin typeface="Cambria Math" panose="02040503050406030204" pitchFamily="18" charset="0"/>
                      </a:rPr>
                      <m:t>}</m:t>
                    </m:r>
                  </m:oMath>
                </a14:m>
                <a:endParaRPr lang="en-US" sz="1700" dirty="0"/>
              </a:p>
              <a:p>
                <a:pPr lvl="1">
                  <a:lnSpc>
                    <a:spcPct val="120000"/>
                  </a:lnSpc>
                </a:pPr>
                <a:r>
                  <a:rPr lang="en-US" sz="1700" dirty="0"/>
                  <a:t>Agent applies power control every 3 frames (30 ms)</a:t>
                </a:r>
              </a:p>
              <a:p>
                <a:pPr>
                  <a:lnSpc>
                    <a:spcPct val="120000"/>
                  </a:lnSpc>
                </a:pPr>
                <a:r>
                  <a:rPr lang="en-US" sz="1700" dirty="0"/>
                  <a:t>Reward function: </a:t>
                </a:r>
              </a:p>
              <a:p>
                <a:pPr lvl="1">
                  <a:lnSpc>
                    <a:spcPct val="120000"/>
                  </a:lnSpc>
                </a:pPr>
                <a:r>
                  <a:rPr lang="en-US" sz="1700" dirty="0"/>
                  <a:t>Sum throughput </a:t>
                </a:r>
              </a:p>
              <a:p>
                <a:pPr lvl="1">
                  <a:lnSpc>
                    <a:spcPct val="120000"/>
                  </a:lnSpc>
                </a:pPr>
                <a:r>
                  <a:rPr lang="en-US" sz="1700" dirty="0"/>
                  <a:t>Throughput is obtained every 3 frames i.e., time between two consecutive actions</a:t>
                </a:r>
              </a:p>
              <a:p>
                <a:endParaRPr lang="en-US" dirty="0"/>
              </a:p>
            </p:txBody>
          </p:sp>
        </mc:Choice>
        <mc:Fallback xmlns="">
          <p:sp>
            <p:nvSpPr>
              <p:cNvPr id="5" name="Content Placeholder 2">
                <a:extLst>
                  <a:ext uri="{FF2B5EF4-FFF2-40B4-BE49-F238E27FC236}">
                    <a16:creationId xmlns:a16="http://schemas.microsoft.com/office/drawing/2014/main" id="{1D940784-F2BF-0ADD-BB88-7ABB7ED139E9}"/>
                  </a:ext>
                </a:extLst>
              </p:cNvPr>
              <p:cNvSpPr txBox="1">
                <a:spLocks noRot="1" noChangeAspect="1" noMove="1" noResize="1" noEditPoints="1" noAdjustHandles="1" noChangeArrowheads="1" noChangeShapeType="1" noTextEdit="1"/>
              </p:cNvSpPr>
              <p:nvPr/>
            </p:nvSpPr>
            <p:spPr>
              <a:xfrm>
                <a:off x="562053" y="1611670"/>
                <a:ext cx="6739393" cy="4987625"/>
              </a:xfrm>
              <a:prstGeom prst="rect">
                <a:avLst/>
              </a:prstGeom>
              <a:blipFill>
                <a:blip r:embed="rId5"/>
                <a:stretch>
                  <a:fillRect l="-362" t="-366"/>
                </a:stretch>
              </a:blipFill>
              <a:ln>
                <a:no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38C2F6F2-6E88-F160-1221-3A03065A95AD}"/>
              </a:ext>
            </a:extLst>
          </p:cNvPr>
          <p:cNvPicPr>
            <a:picLocks noChangeAspect="1"/>
          </p:cNvPicPr>
          <p:nvPr/>
        </p:nvPicPr>
        <p:blipFill>
          <a:blip r:embed="rId6"/>
          <a:stretch>
            <a:fillRect/>
          </a:stretch>
        </p:blipFill>
        <p:spPr>
          <a:xfrm>
            <a:off x="7373434" y="3011695"/>
            <a:ext cx="4486112" cy="2311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4246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latin typeface="Arial"/>
                <a:ea typeface="Arial"/>
                <a:cs typeface="Arial"/>
                <a:sym typeface="Arial"/>
              </a:rPr>
              <a:t>NetSim Model</a:t>
            </a:r>
            <a:endParaRPr>
              <a:latin typeface="Arial"/>
              <a:ea typeface="Arial"/>
              <a:cs typeface="Arial"/>
              <a:sym typeface="Arial"/>
            </a:endParaRPr>
          </a:p>
        </p:txBody>
      </p:sp>
      <p:sp>
        <p:nvSpPr>
          <p:cNvPr id="185" name="Google Shape;185;p28"/>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pic>
        <p:nvPicPr>
          <p:cNvPr id="187" name="Google Shape;187;p28"/>
          <p:cNvPicPr preferRelativeResize="0"/>
          <p:nvPr/>
        </p:nvPicPr>
        <p:blipFill rotWithShape="1">
          <a:blip r:embed="rId3">
            <a:alphaModFix/>
          </a:blip>
          <a:srcRect/>
          <a:stretch/>
        </p:blipFill>
        <p:spPr>
          <a:xfrm>
            <a:off x="7452632" y="1751915"/>
            <a:ext cx="4096638" cy="3355904"/>
          </a:xfrm>
          <a:prstGeom prst="rect">
            <a:avLst/>
          </a:prstGeom>
          <a:noFill/>
          <a:ln>
            <a:noFill/>
          </a:ln>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F7190B1-E07A-F2FB-BF1D-64F0DC3BA3BD}"/>
                  </a:ext>
                </a:extLst>
              </p:cNvPr>
              <p:cNvSpPr txBox="1">
                <a:spLocks/>
              </p:cNvSpPr>
              <p:nvPr/>
            </p:nvSpPr>
            <p:spPr>
              <a:xfrm>
                <a:off x="874713" y="1628775"/>
                <a:ext cx="6382449" cy="40564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pPr algn="just">
                  <a:lnSpc>
                    <a:spcPct val="100000"/>
                  </a:lnSpc>
                </a:pPr>
                <a:r>
                  <a:rPr lang="en-US" dirty="0">
                    <a:latin typeface="Arial" panose="020B0604020202020204" pitchFamily="34" charset="0"/>
                    <a:cs typeface="Arial" panose="020B0604020202020204" pitchFamily="34" charset="0"/>
                  </a:rPr>
                  <a:t>3gNBs and 6 UEs</a:t>
                </a:r>
              </a:p>
              <a:p>
                <a:pPr lvl="1" algn="just">
                  <a:lnSpc>
                    <a:spcPct val="100000"/>
                  </a:lnSpc>
                  <a:spcBef>
                    <a:spcPts val="0"/>
                  </a:spcBef>
                </a:pPr>
                <a:r>
                  <a:rPr lang="en-US" dirty="0">
                    <a:latin typeface="Arial" panose="020B0604020202020204" pitchFamily="34" charset="0"/>
                    <a:cs typeface="Arial" panose="020B0604020202020204" pitchFamily="34" charset="0"/>
                  </a:rPr>
                  <a:t>Stationary UEs download data from a remote server</a:t>
                </a:r>
              </a:p>
              <a:p>
                <a:pPr lvl="1" algn="just">
                  <a:lnSpc>
                    <a:spcPct val="100000"/>
                  </a:lnSpc>
                  <a:spcBef>
                    <a:spcPts val="0"/>
                  </a:spcBef>
                </a:pPr>
                <a:r>
                  <a:rPr lang="en-US" dirty="0">
                    <a:latin typeface="Arial" panose="020B0604020202020204" pitchFamily="34" charset="0"/>
                    <a:cs typeface="Arial" panose="020B0604020202020204" pitchFamily="34" charset="0"/>
                  </a:rPr>
                  <a:t>Each gNB transmits at a fixed power to all associated UEs</a:t>
                </a:r>
              </a:p>
              <a:p>
                <a:pPr algn="just">
                  <a:lnSpc>
                    <a:spcPct val="100000"/>
                  </a:lnSpc>
                </a:pPr>
                <a:r>
                  <a:rPr lang="en-US" dirty="0">
                    <a:latin typeface="Arial" panose="020B0604020202020204" pitchFamily="34" charset="0"/>
                    <a:cs typeface="Arial" panose="020B0604020202020204" pitchFamily="34" charset="0"/>
                  </a:rPr>
                  <a:t>Channel model</a:t>
                </a:r>
              </a:p>
              <a:p>
                <a:pPr lvl="1" algn="just">
                  <a:lnSpc>
                    <a:spcPct val="100000"/>
                  </a:lnSpc>
                  <a:spcBef>
                    <a:spcPts val="0"/>
                  </a:spcBef>
                </a:pPr>
                <a:r>
                  <a:rPr lang="en-US" dirty="0">
                    <a:latin typeface="Arial" panose="020B0604020202020204" pitchFamily="34" charset="0"/>
                    <a:cs typeface="Arial" panose="020B0604020202020204" pitchFamily="34" charset="0"/>
                  </a:rPr>
                  <a:t>Pathloss: Log distance with </a:t>
                </a:r>
                <a14:m>
                  <m:oMath xmlns:m="http://schemas.openxmlformats.org/officeDocument/2006/math">
                    <m:r>
                      <a:rPr lang="en-IN">
                        <a:latin typeface="Cambria Math" panose="02040503050406030204" pitchFamily="18" charset="0"/>
                      </a:rPr>
                      <m:t>𝜂</m:t>
                    </m:r>
                    <m:r>
                      <a:rPr lang="en-IN">
                        <a:latin typeface="Cambria Math" panose="02040503050406030204" pitchFamily="18" charset="0"/>
                      </a:rPr>
                      <m:t>=2</m:t>
                    </m:r>
                  </m:oMath>
                </a14:m>
                <a:endParaRPr lang="en-US" dirty="0">
                  <a:latin typeface="Arial" panose="020B0604020202020204" pitchFamily="34" charset="0"/>
                  <a:cs typeface="Arial" panose="020B0604020202020204" pitchFamily="34" charset="0"/>
                </a:endParaRPr>
              </a:p>
              <a:p>
                <a:pPr lvl="1" algn="just">
                  <a:lnSpc>
                    <a:spcPct val="100000"/>
                  </a:lnSpc>
                  <a:spcBef>
                    <a:spcPts val="0"/>
                  </a:spcBef>
                </a:pPr>
                <a:r>
                  <a:rPr lang="en-US" dirty="0">
                    <a:latin typeface="Arial" panose="020B0604020202020204" pitchFamily="34" charset="0"/>
                    <a:cs typeface="Arial" panose="020B0604020202020204" pitchFamily="34" charset="0"/>
                  </a:rPr>
                  <a:t>Rayleigh fading. Wideband fading </a:t>
                </a:r>
              </a:p>
              <a:p>
                <a:pPr algn="just">
                  <a:lnSpc>
                    <a:spcPct val="100000"/>
                  </a:lnSpc>
                </a:pPr>
                <a:r>
                  <a:rPr lang="en-US" dirty="0">
                    <a:latin typeface="Arial" panose="020B0604020202020204" pitchFamily="34" charset="0"/>
                    <a:cs typeface="Arial" panose="020B0604020202020204" pitchFamily="34" charset="0"/>
                  </a:rPr>
                  <a:t>“Geometric” interference in DL</a:t>
                </a:r>
              </a:p>
              <a:p>
                <a:pPr algn="just">
                  <a:lnSpc>
                    <a:spcPct val="100000"/>
                  </a:lnSpc>
                </a:pPr>
                <a:r>
                  <a:rPr lang="en-US" dirty="0">
                    <a:latin typeface="Arial" panose="020B0604020202020204" pitchFamily="34" charset="0"/>
                    <a:cs typeface="Arial" panose="020B0604020202020204" pitchFamily="34" charset="0"/>
                  </a:rPr>
                  <a:t>BS (gNB) determines the rate based on 3GPP standards</a:t>
                </a:r>
              </a:p>
              <a:p>
                <a:pPr lvl="1" algn="just">
                  <a:lnSpc>
                    <a:spcPct val="100000"/>
                  </a:lnSpc>
                  <a:spcBef>
                    <a:spcPts val="0"/>
                  </a:spcBef>
                </a:pPr>
                <a:r>
                  <a:rPr lang="en-US" dirty="0">
                    <a:latin typeface="Arial" panose="020B0604020202020204" pitchFamily="34" charset="0"/>
                    <a:cs typeface="Arial" panose="020B0604020202020204" pitchFamily="34" charset="0"/>
                  </a:rPr>
                  <a:t>Maps received SINR to an MCS, per 3GPP table 2 (256QAM)</a:t>
                </a:r>
              </a:p>
              <a:p>
                <a:pPr lvl="1" algn="just">
                  <a:lnSpc>
                    <a:spcPct val="100000"/>
                  </a:lnSpc>
                  <a:spcBef>
                    <a:spcPts val="0"/>
                  </a:spcBef>
                </a:pPr>
                <a:r>
                  <a:rPr lang="en-US" dirty="0">
                    <a:latin typeface="Arial" panose="020B0604020202020204" pitchFamily="34" charset="0"/>
                    <a:cs typeface="Arial" panose="020B0604020202020204" pitchFamily="34" charset="0"/>
                  </a:rPr>
                  <a:t>Rates seen will be different due to fading</a:t>
                </a:r>
              </a:p>
              <a:p>
                <a:pPr algn="just">
                  <a:lnSpc>
                    <a:spcPct val="100000"/>
                  </a:lnSpc>
                </a:pPr>
                <a:r>
                  <a:rPr lang="en-US" dirty="0">
                    <a:latin typeface="Arial" panose="020B0604020202020204" pitchFamily="34" charset="0"/>
                    <a:cs typeface="Arial" panose="020B0604020202020204" pitchFamily="34" charset="0"/>
                  </a:rPr>
                  <a:t>Antenna counts at gNBs and UEs: 1Tx, 1 Rx</a:t>
                </a:r>
              </a:p>
              <a:p>
                <a:pPr algn="just">
                  <a:lnSpc>
                    <a:spcPct val="100000"/>
                  </a:lnSpc>
                </a:pPr>
                <a:r>
                  <a:rPr lang="en-US" dirty="0">
                    <a:latin typeface="Arial" panose="020B0604020202020204" pitchFamily="34" charset="0"/>
                    <a:cs typeface="Arial" panose="020B0604020202020204" pitchFamily="34" charset="0"/>
                  </a:rPr>
                  <a:t>No error </a:t>
                </a:r>
              </a:p>
              <a:p>
                <a:pPr algn="just">
                  <a:lnSpc>
                    <a:spcPct val="100000"/>
                  </a:lnSpc>
                </a:pPr>
                <a:r>
                  <a:rPr lang="en-US" dirty="0">
                    <a:latin typeface="Arial" panose="020B0604020202020204" pitchFamily="34" charset="0"/>
                    <a:cs typeface="Arial" panose="020B0604020202020204" pitchFamily="34" charset="0"/>
                  </a:rPr>
                  <a:t>Full buffer traffic in all UEs. </a:t>
                </a:r>
              </a:p>
              <a:p>
                <a:pPr lvl="1" algn="just">
                  <a:lnSpc>
                    <a:spcPct val="100000"/>
                  </a:lnSpc>
                  <a:spcBef>
                    <a:spcPts val="0"/>
                  </a:spcBef>
                </a:pPr>
                <a:r>
                  <a:rPr lang="en-US" dirty="0">
                    <a:latin typeface="Arial" panose="020B0604020202020204" pitchFamily="34" charset="0"/>
                    <a:cs typeface="Arial" panose="020B0604020202020204" pitchFamily="34" charset="0"/>
                  </a:rPr>
                  <a:t>Packet size 1460 B. </a:t>
                </a:r>
              </a:p>
            </p:txBody>
          </p:sp>
        </mc:Choice>
        <mc:Fallback xmlns="">
          <p:sp>
            <p:nvSpPr>
              <p:cNvPr id="4" name="Content Placeholder 2">
                <a:extLst>
                  <a:ext uri="{FF2B5EF4-FFF2-40B4-BE49-F238E27FC236}">
                    <a16:creationId xmlns:a16="http://schemas.microsoft.com/office/drawing/2014/main" id="{2F7190B1-E07A-F2FB-BF1D-64F0DC3BA3BD}"/>
                  </a:ext>
                </a:extLst>
              </p:cNvPr>
              <p:cNvSpPr txBox="1">
                <a:spLocks noRot="1" noChangeAspect="1" noMove="1" noResize="1" noEditPoints="1" noAdjustHandles="1" noChangeArrowheads="1" noChangeShapeType="1" noTextEdit="1"/>
              </p:cNvSpPr>
              <p:nvPr/>
            </p:nvSpPr>
            <p:spPr>
              <a:xfrm>
                <a:off x="874713" y="1628775"/>
                <a:ext cx="6382449" cy="4056408"/>
              </a:xfrm>
              <a:prstGeom prst="rect">
                <a:avLst/>
              </a:prstGeom>
              <a:blipFill>
                <a:blip r:embed="rId4"/>
                <a:stretch>
                  <a:fillRect l="-382" t="-450" r="-573"/>
                </a:stretch>
              </a:blipFill>
              <a:ln>
                <a:no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36AA-1A13-5243-3644-D9D96ACBA95A}"/>
              </a:ext>
            </a:extLst>
          </p:cNvPr>
          <p:cNvSpPr>
            <a:spLocks noGrp="1"/>
          </p:cNvSpPr>
          <p:nvPr>
            <p:ph type="title"/>
          </p:nvPr>
        </p:nvSpPr>
        <p:spPr/>
        <p:txBody>
          <a:bodyPr/>
          <a:lstStyle/>
          <a:p>
            <a:r>
              <a:rPr lang="en-IN" dirty="0"/>
              <a:t>Agent Environment Interactions</a:t>
            </a:r>
          </a:p>
        </p:txBody>
      </p:sp>
      <p:sp>
        <p:nvSpPr>
          <p:cNvPr id="3" name="Text Placeholder 2">
            <a:extLst>
              <a:ext uri="{FF2B5EF4-FFF2-40B4-BE49-F238E27FC236}">
                <a16:creationId xmlns:a16="http://schemas.microsoft.com/office/drawing/2014/main" id="{32E86AA8-4F34-5F4C-3624-EEA6CEB16A17}"/>
              </a:ext>
            </a:extLst>
          </p:cNvPr>
          <p:cNvSpPr>
            <a:spLocks noGrp="1"/>
          </p:cNvSpPr>
          <p:nvPr>
            <p:ph type="body" idx="1"/>
          </p:nvPr>
        </p:nvSpPr>
        <p:spPr>
          <a:xfrm>
            <a:off x="838200" y="1825624"/>
            <a:ext cx="10515600" cy="5032375"/>
          </a:xfrm>
        </p:spPr>
        <p:txBody>
          <a:bodyPr>
            <a:normAutofit/>
          </a:bodyPr>
          <a:lstStyle/>
          <a:p>
            <a:pPr marL="50800" indent="0" algn="just">
              <a:buNone/>
            </a:pPr>
            <a:r>
              <a:rPr lang="en-US" sz="1600" dirty="0"/>
              <a:t>NetSim (environment) provides a TCP socket with which a socket program/application written in any programming language can establish a connection. </a:t>
            </a:r>
          </a:p>
          <a:p>
            <a:pPr marL="50800" indent="0" algn="just">
              <a:buNone/>
            </a:pPr>
            <a:r>
              <a:rPr lang="en-US" sz="1600" dirty="0">
                <a:solidFill>
                  <a:schemeClr val="dk1"/>
                </a:solidFill>
                <a:latin typeface="Arial"/>
                <a:ea typeface="Arial"/>
                <a:cs typeface="Arial"/>
                <a:sym typeface="Arial"/>
              </a:rPr>
              <a:t>In this example, a client program (agent) written in Python connects to the NetSim process at the specified port using a TCP connection for exchanging data.</a:t>
            </a:r>
            <a:endParaRPr lang="en-US" sz="1600" dirty="0"/>
          </a:p>
          <a:p>
            <a:pPr marL="0" marR="0" lvl="0" indent="0" algn="just" rtl="0">
              <a:spcBef>
                <a:spcPts val="600"/>
              </a:spcBef>
              <a:spcAft>
                <a:spcPts val="0"/>
              </a:spcAft>
              <a:buClr>
                <a:schemeClr val="dk1"/>
              </a:buClr>
              <a:buSzPct val="100000"/>
              <a:buNone/>
            </a:pPr>
            <a:r>
              <a:rPr lang="en-US" sz="1600" dirty="0">
                <a:solidFill>
                  <a:schemeClr val="dk1"/>
                </a:solidFill>
                <a:latin typeface="Arial"/>
                <a:ea typeface="Arial"/>
                <a:cs typeface="Arial"/>
                <a:sym typeface="Arial"/>
              </a:rPr>
              <a:t>The following is executed when the user runs a simulation:</a:t>
            </a:r>
            <a:endParaRPr lang="en-US" sz="1600" dirty="0"/>
          </a:p>
          <a:p>
            <a:pPr marL="819150" lvl="1" indent="-285750" algn="just">
              <a:buSzPct val="100000"/>
            </a:pPr>
            <a:r>
              <a:rPr lang="en-US" sz="1400" dirty="0"/>
              <a:t>Initialize a listening socket in NetSim, that binds to any vacant port, say 12345</a:t>
            </a:r>
          </a:p>
          <a:p>
            <a:pPr marL="819150" lvl="1" indent="-285750" algn="just">
              <a:buSzPct val="100000"/>
            </a:pPr>
            <a:r>
              <a:rPr lang="en-US" sz="1400" dirty="0"/>
              <a:t>For each episode</a:t>
            </a:r>
          </a:p>
          <a:p>
            <a:pPr lvl="2" algn="just">
              <a:buSzPct val="100000"/>
            </a:pPr>
            <a:r>
              <a:rPr lang="en-US" sz="1400" dirty="0"/>
              <a:t>Initiate a new NetSim simulation and then create a client socket at Python that binds to the same port</a:t>
            </a:r>
          </a:p>
          <a:p>
            <a:pPr lvl="2" algn="just">
              <a:buSzPct val="100000"/>
            </a:pPr>
            <a:r>
              <a:rPr lang="en-US" sz="1400" dirty="0"/>
              <a:t>For each iteration</a:t>
            </a:r>
          </a:p>
          <a:p>
            <a:pPr lvl="3" algn="just">
              <a:buSzPct val="100000"/>
            </a:pPr>
            <a:r>
              <a:rPr lang="en-US" sz="1400" dirty="0"/>
              <a:t>Form an array of gNB powers in python, serialize the data into bytes and send the serialized data to Netsim</a:t>
            </a:r>
          </a:p>
          <a:p>
            <a:pPr lvl="3" algn="just">
              <a:buSzPct val="100000"/>
            </a:pPr>
            <a:r>
              <a:rPr lang="en-US" sz="1400" dirty="0"/>
              <a:t>Receive the serialized data in Netsim, deserialize the data and convert the bytes into an array of gNB powers</a:t>
            </a:r>
          </a:p>
          <a:p>
            <a:pPr lvl="3" algn="just">
              <a:buSzPct val="100000"/>
            </a:pPr>
            <a:r>
              <a:rPr lang="en-US" sz="1400" dirty="0"/>
              <a:t>Update the gNB powers in NetSim, and send back an array of SINRs and the sum throughput over to python after serializing the data into bytes</a:t>
            </a:r>
          </a:p>
          <a:p>
            <a:pPr lvl="3" algn="just">
              <a:buSzPct val="100000"/>
            </a:pPr>
            <a:r>
              <a:rPr lang="en-US" sz="1400" dirty="0"/>
              <a:t>Receive the SINRs and the reward (sum throughput) from Netsim and take necessary action after updating the Q table (or model in case of A2C, PPO)</a:t>
            </a:r>
            <a:endParaRPr lang="en-US" sz="800" dirty="0"/>
          </a:p>
          <a:p>
            <a:pPr lvl="2" algn="just">
              <a:buSzPct val="100000"/>
            </a:pPr>
            <a:r>
              <a:rPr lang="en-US" sz="1400" dirty="0"/>
              <a:t>End</a:t>
            </a:r>
          </a:p>
          <a:p>
            <a:pPr lvl="2" algn="just">
              <a:buSzPct val="100000"/>
            </a:pPr>
            <a:r>
              <a:rPr lang="en-US" sz="1400" i="0" u="none" strike="noStrike" cap="none" dirty="0">
                <a:solidFill>
                  <a:schemeClr val="dk1"/>
                </a:solidFill>
                <a:latin typeface="Arial"/>
                <a:ea typeface="Arial"/>
                <a:cs typeface="Arial"/>
                <a:sym typeface="Arial"/>
              </a:rPr>
              <a:t>Terminate the client connection on the Python side</a:t>
            </a:r>
            <a:endParaRPr lang="en-IN" sz="1400" i="0" u="none" strike="noStrike" cap="none" dirty="0">
              <a:solidFill>
                <a:schemeClr val="dk1"/>
              </a:solidFill>
              <a:latin typeface="Arial"/>
              <a:ea typeface="Arial"/>
              <a:cs typeface="Arial"/>
              <a:sym typeface="Arial"/>
            </a:endParaRPr>
          </a:p>
          <a:p>
            <a:pPr lvl="1" algn="just">
              <a:buSzPct val="100000"/>
            </a:pPr>
            <a:r>
              <a:rPr lang="en-IN" sz="1400" dirty="0"/>
              <a:t>End</a:t>
            </a:r>
            <a:endParaRPr lang="en-US" sz="1400" dirty="0"/>
          </a:p>
        </p:txBody>
      </p:sp>
      <p:sp>
        <p:nvSpPr>
          <p:cNvPr id="4" name="Slide Number Placeholder 3">
            <a:extLst>
              <a:ext uri="{FF2B5EF4-FFF2-40B4-BE49-F238E27FC236}">
                <a16:creationId xmlns:a16="http://schemas.microsoft.com/office/drawing/2014/main" id="{0D310BA3-F35E-A4FD-F829-55B8E9729335}"/>
              </a:ext>
            </a:extLst>
          </p:cNvPr>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11692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NetSim Python Interfacing</a:t>
            </a:r>
            <a:endParaRPr dirty="0"/>
          </a:p>
        </p:txBody>
      </p:sp>
      <p:sp>
        <p:nvSpPr>
          <p:cNvPr id="200" name="Google Shape;200;p30"/>
          <p:cNvSpPr txBox="1">
            <a:spLocks noGrp="1"/>
          </p:cNvSpPr>
          <p:nvPr>
            <p:ph type="body" idx="1"/>
          </p:nvPr>
        </p:nvSpPr>
        <p:spPr>
          <a:xfrm>
            <a:off x="838200" y="1690688"/>
            <a:ext cx="7382069" cy="4481511"/>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1600"/>
              <a:buNone/>
            </a:pPr>
            <a:r>
              <a:rPr lang="en-US" sz="1600" b="1" dirty="0"/>
              <a:t>Python C Socket Interfacing:</a:t>
            </a:r>
            <a:endParaRPr sz="1600" dirty="0"/>
          </a:p>
          <a:p>
            <a:pPr marL="685800" lvl="1" indent="-228600" algn="just" rtl="0">
              <a:lnSpc>
                <a:spcPct val="100000"/>
              </a:lnSpc>
              <a:spcBef>
                <a:spcPts val="600"/>
              </a:spcBef>
              <a:spcAft>
                <a:spcPts val="0"/>
              </a:spcAft>
              <a:buClr>
                <a:schemeClr val="dk1"/>
              </a:buClr>
              <a:buSzPts val="1600"/>
              <a:buChar char="•"/>
            </a:pPr>
            <a:r>
              <a:rPr lang="en-US" sz="1600" dirty="0"/>
              <a:t>Python facilitates seamless integration with C for socket programming tasks.</a:t>
            </a:r>
            <a:endParaRPr sz="1600" dirty="0"/>
          </a:p>
          <a:p>
            <a:pPr marL="685800" lvl="1" indent="-228600" algn="just" rtl="0">
              <a:lnSpc>
                <a:spcPct val="100000"/>
              </a:lnSpc>
              <a:spcBef>
                <a:spcPts val="600"/>
              </a:spcBef>
              <a:spcAft>
                <a:spcPts val="0"/>
              </a:spcAft>
              <a:buClr>
                <a:schemeClr val="dk1"/>
              </a:buClr>
              <a:buSzPts val="1600"/>
              <a:buChar char="•"/>
            </a:pPr>
            <a:r>
              <a:rPr lang="en-US" sz="1600" dirty="0"/>
              <a:t>Python uses the </a:t>
            </a:r>
            <a:r>
              <a:rPr lang="en-US" sz="1600" dirty="0">
                <a:solidFill>
                  <a:srgbClr val="657B83"/>
                </a:solidFill>
              </a:rPr>
              <a:t>socket</a:t>
            </a:r>
            <a:r>
              <a:rPr lang="en-US" sz="1600" dirty="0"/>
              <a:t> module to interact with C side functions.</a:t>
            </a:r>
            <a:endParaRPr sz="1600" dirty="0"/>
          </a:p>
          <a:p>
            <a:pPr marL="0" lvl="0" indent="0" algn="just" rtl="0">
              <a:lnSpc>
                <a:spcPct val="100000"/>
              </a:lnSpc>
              <a:spcBef>
                <a:spcPts val="600"/>
              </a:spcBef>
              <a:spcAft>
                <a:spcPts val="0"/>
              </a:spcAft>
              <a:buClr>
                <a:schemeClr val="dk1"/>
              </a:buClr>
              <a:buSzPts val="1600"/>
              <a:buNone/>
            </a:pPr>
            <a:r>
              <a:rPr lang="en-US" sz="1600" b="1" dirty="0"/>
              <a:t>Python Code:</a:t>
            </a:r>
            <a:endParaRPr sz="1600" dirty="0"/>
          </a:p>
          <a:p>
            <a:pPr marL="685800" lvl="1" indent="-228600" algn="just" rtl="0">
              <a:lnSpc>
                <a:spcPct val="100000"/>
              </a:lnSpc>
              <a:spcBef>
                <a:spcPts val="600"/>
              </a:spcBef>
              <a:spcAft>
                <a:spcPts val="0"/>
              </a:spcAft>
              <a:buClr>
                <a:schemeClr val="dk1"/>
              </a:buClr>
              <a:buSzPts val="1600"/>
              <a:buChar char="•"/>
            </a:pPr>
            <a:r>
              <a:rPr lang="en-US" sz="1600" dirty="0"/>
              <a:t>Python creates a client socket in the host machine and connects with the C side server</a:t>
            </a:r>
          </a:p>
          <a:p>
            <a:pPr marL="0" marR="0" lvl="0" indent="0" algn="just" rtl="0">
              <a:lnSpc>
                <a:spcPct val="150000"/>
              </a:lnSpc>
              <a:spcBef>
                <a:spcPts val="0"/>
              </a:spcBef>
              <a:spcAft>
                <a:spcPts val="0"/>
              </a:spcAft>
              <a:buNone/>
            </a:pPr>
            <a:r>
              <a:rPr lang="en-US" sz="1600" b="1" dirty="0">
                <a:solidFill>
                  <a:schemeClr val="tx1"/>
                </a:solidFill>
              </a:rPr>
              <a:t>Key function:</a:t>
            </a:r>
            <a:endParaRPr lang="en-US" sz="1600" b="1" i="0" u="none" strike="noStrike" dirty="0">
              <a:solidFill>
                <a:schemeClr val="tx1"/>
              </a:solidFill>
              <a:latin typeface="Arial"/>
              <a:ea typeface="Arial"/>
              <a:cs typeface="Arial"/>
              <a:sym typeface="Arial"/>
            </a:endParaRPr>
          </a:p>
          <a:p>
            <a:pPr marL="457200" lvl="1" indent="0" algn="just">
              <a:lnSpc>
                <a:spcPct val="150000"/>
              </a:lnSpc>
              <a:spcBef>
                <a:spcPts val="0"/>
              </a:spcBef>
              <a:buNone/>
            </a:pPr>
            <a:r>
              <a:rPr lang="en-US" sz="1600" b="0" i="0" u="none" strike="noStrike" dirty="0">
                <a:solidFill>
                  <a:srgbClr val="859900"/>
                </a:solidFill>
                <a:latin typeface="Arial"/>
                <a:ea typeface="Arial"/>
                <a:cs typeface="Arial"/>
                <a:sym typeface="Arial"/>
              </a:rPr>
              <a:t>def</a:t>
            </a:r>
            <a:r>
              <a:rPr lang="en-US" sz="1600" b="0" i="0" u="none" strike="noStrike" dirty="0">
                <a:solidFill>
                  <a:srgbClr val="657B83"/>
                </a:solidFill>
                <a:latin typeface="Arial"/>
                <a:ea typeface="Arial"/>
                <a:cs typeface="Arial"/>
                <a:sym typeface="Arial"/>
              </a:rPr>
              <a:t> </a:t>
            </a:r>
            <a:r>
              <a:rPr lang="en-US" sz="1600" b="0" i="0" u="none" strike="noStrike" dirty="0" err="1">
                <a:solidFill>
                  <a:srgbClr val="268BD2"/>
                </a:solidFill>
                <a:latin typeface="Arial"/>
                <a:ea typeface="Arial"/>
                <a:cs typeface="Arial"/>
                <a:sym typeface="Arial"/>
              </a:rPr>
              <a:t>NETSIM_interface</a:t>
            </a:r>
            <a:r>
              <a:rPr lang="en-US" sz="1600" b="0" i="0" u="none" strike="noStrike" dirty="0">
                <a:solidFill>
                  <a:srgbClr val="657B83"/>
                </a:solidFill>
                <a:latin typeface="Arial"/>
                <a:ea typeface="Arial"/>
                <a:cs typeface="Arial"/>
                <a:sym typeface="Arial"/>
              </a:rPr>
              <a:t>(</a:t>
            </a:r>
            <a:r>
              <a:rPr lang="en-US" sz="1600" b="0" i="0" u="none" strike="noStrike" dirty="0" err="1">
                <a:solidFill>
                  <a:srgbClr val="657B83"/>
                </a:solidFill>
                <a:latin typeface="Arial"/>
                <a:ea typeface="Arial"/>
                <a:cs typeface="Arial"/>
                <a:sym typeface="Arial"/>
              </a:rPr>
              <a:t>gNB_powers</a:t>
            </a:r>
            <a:r>
              <a:rPr lang="en-US" sz="1600" b="0" i="0" u="none" strike="noStrike" dirty="0">
                <a:solidFill>
                  <a:srgbClr val="657B83"/>
                </a:solidFill>
                <a:latin typeface="Arial"/>
                <a:ea typeface="Arial"/>
                <a:cs typeface="Arial"/>
                <a:sym typeface="Arial"/>
              </a:rPr>
              <a:t>): </a:t>
            </a:r>
            <a:endParaRPr lang="en-US" sz="1600" dirty="0"/>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Sends the gNB powers to NetSim with a header </a:t>
            </a:r>
            <a:endParaRPr lang="en-US" sz="1600" dirty="0">
              <a:solidFill>
                <a:schemeClr val="tx1"/>
              </a:solidFill>
            </a:endParaRPr>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Receives acknowledgement from NetSim </a:t>
            </a:r>
            <a:endParaRPr lang="en-US" sz="1600" dirty="0">
              <a:solidFill>
                <a:schemeClr val="tx1"/>
              </a:solidFill>
            </a:endParaRPr>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Sends a request value to NetSim to receive the updated SINR values and the reward</a:t>
            </a:r>
            <a:endParaRPr lang="en-US" sz="1600" dirty="0">
              <a:solidFill>
                <a:schemeClr val="tx1"/>
              </a:solidFill>
            </a:endParaRPr>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Receives the next state and the reward from NetSim</a:t>
            </a:r>
            <a:endParaRPr lang="en-US" sz="1600" dirty="0">
              <a:solidFill>
                <a:schemeClr val="tx1"/>
              </a:solidFill>
            </a:endParaRPr>
          </a:p>
          <a:p>
            <a:pPr marL="685800" lvl="1" indent="-228600" algn="just" rtl="0">
              <a:lnSpc>
                <a:spcPct val="100000"/>
              </a:lnSpc>
              <a:spcBef>
                <a:spcPts val="600"/>
              </a:spcBef>
              <a:spcAft>
                <a:spcPts val="0"/>
              </a:spcAft>
              <a:buClr>
                <a:schemeClr val="dk1"/>
              </a:buClr>
              <a:buSzPts val="1600"/>
              <a:buChar char="•"/>
            </a:pPr>
            <a:endParaRPr lang="en-US" sz="1600" dirty="0"/>
          </a:p>
        </p:txBody>
      </p:sp>
      <p:sp>
        <p:nvSpPr>
          <p:cNvPr id="201" name="Google Shape;201;p30"/>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2" name="Google Shape;202;p30"/>
          <p:cNvSpPr/>
          <p:nvPr/>
        </p:nvSpPr>
        <p:spPr>
          <a:xfrm>
            <a:off x="838200" y="2097088"/>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30"/>
          <p:cNvSpPr/>
          <p:nvPr/>
        </p:nvSpPr>
        <p:spPr>
          <a:xfrm>
            <a:off x="838200" y="2597151"/>
            <a:ext cx="9430062"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5" name="Google Shape;205;p30"/>
          <p:cNvPicPr preferRelativeResize="0"/>
          <p:nvPr/>
        </p:nvPicPr>
        <p:blipFill rotWithShape="1">
          <a:blip r:embed="rId3">
            <a:alphaModFix/>
          </a:blip>
          <a:srcRect/>
          <a:stretch/>
        </p:blipFill>
        <p:spPr>
          <a:xfrm>
            <a:off x="8220269" y="2960688"/>
            <a:ext cx="3729054" cy="16055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NetSim Python Interfacing</a:t>
            </a:r>
            <a:endParaRPr dirty="0"/>
          </a:p>
        </p:txBody>
      </p:sp>
      <p:sp>
        <p:nvSpPr>
          <p:cNvPr id="211" name="Google Shape;211;p31"/>
          <p:cNvSpPr txBox="1">
            <a:spLocks noGrp="1"/>
          </p:cNvSpPr>
          <p:nvPr>
            <p:ph type="body" idx="1"/>
          </p:nvPr>
        </p:nvSpPr>
        <p:spPr>
          <a:xfrm>
            <a:off x="838200" y="1690688"/>
            <a:ext cx="10515600" cy="466566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Clr>
                <a:schemeClr val="dk1"/>
              </a:buClr>
              <a:buSzPts val="1600"/>
              <a:buNone/>
            </a:pPr>
            <a:r>
              <a:rPr lang="en-US" sz="1600" b="1" dirty="0"/>
              <a:t>NetSim C code</a:t>
            </a:r>
            <a:endParaRPr sz="1600" dirty="0"/>
          </a:p>
          <a:p>
            <a:pPr marL="228600" indent="-228600">
              <a:lnSpc>
                <a:spcPct val="110000"/>
              </a:lnSpc>
              <a:spcBef>
                <a:spcPts val="600"/>
              </a:spcBef>
              <a:buSzPts val="1600"/>
            </a:pPr>
            <a:r>
              <a:rPr lang="en-US" sz="1600" dirty="0"/>
              <a:t>Key functions include:</a:t>
            </a:r>
            <a:endParaRPr lang="en-US" sz="1800" dirty="0"/>
          </a:p>
          <a:p>
            <a:pPr marL="457200" lvl="1" indent="0" algn="just">
              <a:lnSpc>
                <a:spcPct val="110000"/>
              </a:lnSpc>
              <a:spcBef>
                <a:spcPts val="0"/>
              </a:spcBef>
              <a:buNone/>
            </a:pPr>
            <a:r>
              <a:rPr lang="en-US" sz="1600" b="0" u="none" strike="noStrike" cap="none" dirty="0">
                <a:solidFill>
                  <a:srgbClr val="000088"/>
                </a:solidFill>
                <a:highlight>
                  <a:srgbClr val="FFFFFF"/>
                </a:highlight>
                <a:latin typeface="Arial"/>
                <a:ea typeface="Arial"/>
                <a:cs typeface="Arial"/>
                <a:sym typeface="Arial"/>
              </a:rPr>
              <a:t>void</a:t>
            </a:r>
            <a:r>
              <a:rPr lang="en-US" sz="1600" b="0" u="none" strike="noStrike" cap="none" dirty="0">
                <a:solidFill>
                  <a:srgbClr val="000000"/>
                </a:solidFill>
                <a:highlight>
                  <a:srgbClr val="FFFFFF"/>
                </a:highlight>
                <a:latin typeface="Arial"/>
                <a:ea typeface="Arial"/>
                <a:cs typeface="Arial"/>
                <a:sym typeface="Arial"/>
              </a:rPr>
              <a:t> </a:t>
            </a:r>
            <a:r>
              <a:rPr lang="en-US" sz="1600" b="0" u="none" strike="noStrike" cap="none" dirty="0">
                <a:solidFill>
                  <a:srgbClr val="660066"/>
                </a:solidFill>
                <a:highlight>
                  <a:srgbClr val="FFFFFF"/>
                </a:highlight>
                <a:latin typeface="Arial"/>
                <a:ea typeface="Arial"/>
                <a:cs typeface="Arial"/>
                <a:sym typeface="Arial"/>
              </a:rPr>
              <a:t>init_waiting_struct_socket1() : </a:t>
            </a:r>
            <a:endParaRPr lang="en-US" sz="1600" dirty="0"/>
          </a:p>
          <a:p>
            <a:pPr marL="1200150" lvl="2" indent="-285750" algn="just">
              <a:lnSpc>
                <a:spcPct val="110000"/>
              </a:lnSpc>
              <a:spcBef>
                <a:spcPts val="0"/>
              </a:spcBef>
              <a:buSzPts val="1400"/>
            </a:pPr>
            <a:r>
              <a:rPr lang="en-US" sz="1600" b="0" i="0" u="none" strike="noStrike" cap="none" dirty="0">
                <a:solidFill>
                  <a:schemeClr val="dk1"/>
                </a:solidFill>
                <a:highlight>
                  <a:srgbClr val="FFFFFF"/>
                </a:highlight>
                <a:latin typeface="Arial"/>
                <a:ea typeface="Arial"/>
                <a:cs typeface="Arial"/>
                <a:sym typeface="Arial"/>
              </a:rPr>
              <a:t>Initializes the Winsock library and calls the </a:t>
            </a:r>
            <a:r>
              <a:rPr lang="en-US" sz="1600" b="0" i="0" u="none" strike="noStrike" cap="none" dirty="0" err="1">
                <a:solidFill>
                  <a:srgbClr val="660066"/>
                </a:solidFill>
                <a:highlight>
                  <a:srgbClr val="FFFFFF"/>
                </a:highlight>
                <a:latin typeface="Arial"/>
                <a:ea typeface="Arial"/>
                <a:cs typeface="Arial"/>
                <a:sym typeface="Arial"/>
              </a:rPr>
              <a:t>listenForPython</a:t>
            </a:r>
            <a:r>
              <a:rPr lang="en-US" sz="1600" b="0" i="0" u="none" strike="noStrike" cap="none" dirty="0">
                <a:solidFill>
                  <a:srgbClr val="660066"/>
                </a:solidFill>
                <a:highlight>
                  <a:srgbClr val="FFFFFF"/>
                </a:highlight>
                <a:latin typeface="Arial"/>
                <a:ea typeface="Arial"/>
                <a:cs typeface="Arial"/>
                <a:sym typeface="Arial"/>
              </a:rPr>
              <a:t>() function </a:t>
            </a:r>
          </a:p>
          <a:p>
            <a:pPr marL="457200" lvl="1" indent="0" algn="just">
              <a:lnSpc>
                <a:spcPct val="110000"/>
              </a:lnSpc>
              <a:spcBef>
                <a:spcPts val="0"/>
              </a:spcBef>
              <a:buNone/>
            </a:pPr>
            <a:r>
              <a:rPr lang="en-US" sz="1600" b="0" i="0" u="none" strike="noStrike" cap="none" dirty="0">
                <a:solidFill>
                  <a:srgbClr val="2F5496"/>
                </a:solidFill>
                <a:highlight>
                  <a:srgbClr val="FFFFFF"/>
                </a:highlight>
                <a:latin typeface="Arial"/>
                <a:ea typeface="Arial"/>
                <a:cs typeface="Arial"/>
                <a:sym typeface="Arial"/>
              </a:rPr>
              <a:t>bool</a:t>
            </a:r>
            <a:r>
              <a:rPr lang="en-US" sz="1600" b="0" i="0" u="none" strike="noStrike" cap="none" dirty="0">
                <a:solidFill>
                  <a:srgbClr val="660066"/>
                </a:solidFill>
                <a:highlight>
                  <a:srgbClr val="FFFFFF"/>
                </a:highlight>
                <a:latin typeface="Arial"/>
                <a:ea typeface="Arial"/>
                <a:cs typeface="Arial"/>
                <a:sym typeface="Arial"/>
              </a:rPr>
              <a:t> </a:t>
            </a:r>
            <a:r>
              <a:rPr lang="en-US" sz="1600" b="0" i="0" u="none" strike="noStrike" cap="none" dirty="0" err="1">
                <a:solidFill>
                  <a:srgbClr val="660066"/>
                </a:solidFill>
                <a:highlight>
                  <a:srgbClr val="FFFFFF"/>
                </a:highlight>
                <a:latin typeface="Arial"/>
                <a:ea typeface="Arial"/>
                <a:cs typeface="Arial"/>
                <a:sym typeface="Arial"/>
              </a:rPr>
              <a:t>listenForPython</a:t>
            </a:r>
            <a:r>
              <a:rPr lang="en-US" sz="1600" b="0" i="0" u="none" strike="noStrike" cap="none" dirty="0">
                <a:solidFill>
                  <a:srgbClr val="660066"/>
                </a:solidFill>
                <a:highlight>
                  <a:srgbClr val="FFFFFF"/>
                </a:highlight>
                <a:latin typeface="Arial"/>
                <a:ea typeface="Arial"/>
                <a:cs typeface="Arial"/>
                <a:sym typeface="Arial"/>
              </a:rPr>
              <a:t>() : </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Resolves the server address and port</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Creates a socket for connecting to the server</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Sets up the TCP listening socket</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Waits for client socket connection </a:t>
            </a:r>
            <a:endParaRPr lang="en-US" sz="1600" b="0" i="0" u="none" strike="noStrike" cap="none" dirty="0">
              <a:solidFill>
                <a:srgbClr val="2F5496"/>
              </a:solidFill>
              <a:highlight>
                <a:srgbClr val="FFFFFF"/>
              </a:highlight>
              <a:latin typeface="Arial"/>
              <a:ea typeface="Arial"/>
              <a:cs typeface="Arial"/>
              <a:sym typeface="Arial"/>
            </a:endParaRPr>
          </a:p>
          <a:p>
            <a:pPr marL="457200" lvl="1" indent="0" algn="just">
              <a:lnSpc>
                <a:spcPct val="110000"/>
              </a:lnSpc>
              <a:spcBef>
                <a:spcPts val="0"/>
              </a:spcBef>
              <a:buClr>
                <a:srgbClr val="000088"/>
              </a:buClr>
              <a:buSzPts val="1400"/>
              <a:buNone/>
            </a:pPr>
            <a:r>
              <a:rPr lang="en-US" sz="1600" b="0" i="0" u="none" strike="noStrike" cap="none" dirty="0">
                <a:solidFill>
                  <a:srgbClr val="000088"/>
                </a:solidFill>
                <a:highlight>
                  <a:srgbClr val="FFFFFF"/>
                </a:highlight>
                <a:latin typeface="Arial"/>
                <a:ea typeface="Arial"/>
                <a:cs typeface="Arial"/>
                <a:sym typeface="Arial"/>
              </a:rPr>
              <a:t>void </a:t>
            </a:r>
            <a:r>
              <a:rPr lang="en-US" sz="1600" b="0" i="0" u="none" strike="noStrike" cap="none" dirty="0" err="1">
                <a:solidFill>
                  <a:srgbClr val="660066"/>
                </a:solidFill>
                <a:highlight>
                  <a:srgbClr val="FFFFFF"/>
                </a:highlight>
                <a:latin typeface="Arial"/>
                <a:ea typeface="Arial"/>
                <a:cs typeface="Arial"/>
                <a:sym typeface="Arial"/>
              </a:rPr>
              <a:t>handle_Send_Receive</a:t>
            </a:r>
            <a:r>
              <a:rPr lang="en-US" sz="1600" b="0" i="0" u="none" strike="noStrike" cap="none" dirty="0">
                <a:solidFill>
                  <a:srgbClr val="660066"/>
                </a:solidFill>
                <a:highlight>
                  <a:srgbClr val="FFFFFF"/>
                </a:highlight>
                <a:latin typeface="Arial"/>
                <a:ea typeface="Arial"/>
                <a:cs typeface="Arial"/>
                <a:sym typeface="Arial"/>
              </a:rPr>
              <a:t>(struct </a:t>
            </a:r>
            <a:r>
              <a:rPr lang="en-US" sz="1600" b="0" i="0" u="none" strike="noStrike" cap="none" dirty="0" err="1">
                <a:solidFill>
                  <a:srgbClr val="660066"/>
                </a:solidFill>
                <a:highlight>
                  <a:srgbClr val="FFFFFF"/>
                </a:highlight>
                <a:latin typeface="Arial"/>
                <a:ea typeface="Arial"/>
                <a:cs typeface="Arial"/>
                <a:sym typeface="Arial"/>
              </a:rPr>
              <a:t>SINR_Values_Reward</a:t>
            </a:r>
            <a:r>
              <a:rPr lang="en-US" sz="1600" b="0" i="0" u="none" strike="noStrike" cap="none" dirty="0">
                <a:solidFill>
                  <a:srgbClr val="660066"/>
                </a:solidFill>
                <a:highlight>
                  <a:srgbClr val="FFFFFF"/>
                </a:highlight>
                <a:latin typeface="Arial"/>
                <a:ea typeface="Arial"/>
                <a:cs typeface="Arial"/>
                <a:sym typeface="Arial"/>
              </a:rPr>
              <a:t>* Param1, struct </a:t>
            </a:r>
            <a:r>
              <a:rPr lang="en-US" sz="1600" b="0" i="0" u="none" strike="noStrike" cap="none" dirty="0" err="1">
                <a:solidFill>
                  <a:srgbClr val="660066"/>
                </a:solidFill>
                <a:highlight>
                  <a:srgbClr val="FFFFFF"/>
                </a:highlight>
                <a:latin typeface="Arial"/>
                <a:ea typeface="Arial"/>
                <a:cs typeface="Arial"/>
                <a:sym typeface="Arial"/>
              </a:rPr>
              <a:t>gNB_Powers</a:t>
            </a:r>
            <a:r>
              <a:rPr lang="en-US" sz="1600" b="0" i="0" u="none" strike="noStrike" cap="none" dirty="0">
                <a:solidFill>
                  <a:srgbClr val="660066"/>
                </a:solidFill>
                <a:highlight>
                  <a:srgbClr val="FFFFFF"/>
                </a:highlight>
                <a:latin typeface="Arial"/>
                <a:ea typeface="Arial"/>
                <a:cs typeface="Arial"/>
                <a:sym typeface="Arial"/>
              </a:rPr>
              <a:t>* Param2)</a:t>
            </a:r>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Receives the message type from Python </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If message type is to “receive gNB powers”, receives the powers from Python and sends back an acknowledgement message</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If message type is to “send SINRS and rewards”, sends back the state and reward back to Python using the </a:t>
            </a:r>
            <a:r>
              <a:rPr lang="en-US" sz="1600" b="0" i="0" u="none" strike="noStrike" cap="none" dirty="0" err="1">
                <a:solidFill>
                  <a:srgbClr val="660066"/>
                </a:solidFill>
                <a:highlight>
                  <a:srgbClr val="FFFFFF"/>
                </a:highlight>
                <a:latin typeface="Arial"/>
                <a:ea typeface="Arial"/>
                <a:cs typeface="Arial"/>
                <a:sym typeface="Arial"/>
              </a:rPr>
              <a:t>send_SINRS_Rewards_at_Time_Step</a:t>
            </a:r>
            <a:r>
              <a:rPr lang="en-US" sz="1600" b="0" i="0" u="none" strike="noStrike" cap="none" dirty="0">
                <a:solidFill>
                  <a:srgbClr val="660066"/>
                </a:solidFill>
                <a:highlight>
                  <a:srgbClr val="FFFFFF"/>
                </a:highlight>
                <a:latin typeface="Arial"/>
                <a:ea typeface="Arial"/>
                <a:cs typeface="Arial"/>
                <a:sym typeface="Arial"/>
              </a:rPr>
              <a:t>() </a:t>
            </a:r>
            <a:r>
              <a:rPr lang="en-US" sz="1600" b="0" i="0" u="none" strike="noStrike" cap="none" dirty="0">
                <a:solidFill>
                  <a:schemeClr val="dk1"/>
                </a:solidFill>
                <a:highlight>
                  <a:srgbClr val="FFFFFF"/>
                </a:highlight>
                <a:latin typeface="Arial"/>
                <a:ea typeface="Arial"/>
                <a:cs typeface="Arial"/>
                <a:sym typeface="Arial"/>
              </a:rPr>
              <a:t>function</a:t>
            </a:r>
          </a:p>
          <a:p>
            <a:pPr marL="457200" lvl="1" indent="0" algn="just">
              <a:lnSpc>
                <a:spcPct val="110000"/>
              </a:lnSpc>
              <a:spcBef>
                <a:spcPts val="0"/>
              </a:spcBef>
              <a:buClr>
                <a:srgbClr val="000088"/>
              </a:buClr>
              <a:buSzPts val="1400"/>
              <a:buNone/>
            </a:pPr>
            <a:r>
              <a:rPr lang="en-US" sz="1600" b="0" i="0" u="none" strike="noStrike" cap="none" dirty="0">
                <a:solidFill>
                  <a:srgbClr val="000088"/>
                </a:solidFill>
                <a:highlight>
                  <a:srgbClr val="FFFFFF"/>
                </a:highlight>
                <a:latin typeface="Arial"/>
                <a:ea typeface="Arial"/>
                <a:cs typeface="Arial"/>
                <a:sym typeface="Arial"/>
              </a:rPr>
              <a:t>void </a:t>
            </a:r>
            <a:r>
              <a:rPr lang="en-US" sz="1600" b="0" i="0" u="none" strike="noStrike" cap="none" dirty="0" err="1">
                <a:solidFill>
                  <a:srgbClr val="660066"/>
                </a:solidFill>
                <a:highlight>
                  <a:srgbClr val="FFFFFF"/>
                </a:highlight>
                <a:latin typeface="Arial"/>
                <a:ea typeface="Arial"/>
                <a:cs typeface="Arial"/>
                <a:sym typeface="Arial"/>
              </a:rPr>
              <a:t>send_SINRS_Rewards_at_Time_Step</a:t>
            </a:r>
            <a:r>
              <a:rPr lang="en-US" sz="1600" b="0" i="0" u="none" strike="noStrike" cap="none" dirty="0">
                <a:solidFill>
                  <a:srgbClr val="660066"/>
                </a:solidFill>
                <a:highlight>
                  <a:srgbClr val="FFFFFF"/>
                </a:highlight>
                <a:latin typeface="Arial"/>
                <a:ea typeface="Arial"/>
                <a:cs typeface="Arial"/>
                <a:sym typeface="Arial"/>
              </a:rPr>
              <a:t>() : </a:t>
            </a:r>
            <a:endParaRPr lang="en-US" sz="1600" dirty="0"/>
          </a:p>
          <a:p>
            <a:pPr marL="1200150" lvl="2" indent="-285750" algn="just">
              <a:lnSpc>
                <a:spcPct val="110000"/>
              </a:lnSpc>
              <a:spcBef>
                <a:spcPts val="0"/>
              </a:spcBef>
              <a:buSzPts val="1400"/>
            </a:pPr>
            <a:r>
              <a:rPr lang="en-US" sz="1600" b="0" i="0" u="none" strike="noStrike" cap="none" dirty="0">
                <a:solidFill>
                  <a:schemeClr val="dk1"/>
                </a:solidFill>
                <a:highlight>
                  <a:srgbClr val="FFFFFF"/>
                </a:highlight>
                <a:latin typeface="Arial"/>
                <a:ea typeface="Arial"/>
                <a:cs typeface="Arial"/>
                <a:sym typeface="Arial"/>
              </a:rPr>
              <a:t>sends the list of updated SINRs and the sum throughput received from the LTENR project in NetSim back to python </a:t>
            </a:r>
            <a:endParaRPr lang="en-US" sz="1600" dirty="0"/>
          </a:p>
          <a:p>
            <a:pPr marL="228600" indent="-228600">
              <a:spcBef>
                <a:spcPts val="600"/>
              </a:spcBef>
              <a:buSzPts val="1600"/>
            </a:pPr>
            <a:endParaRPr sz="1800" dirty="0"/>
          </a:p>
          <a:p>
            <a:pPr marL="685800" lvl="1" indent="-127000" algn="l" rtl="0">
              <a:lnSpc>
                <a:spcPct val="100000"/>
              </a:lnSpc>
              <a:spcBef>
                <a:spcPts val="600"/>
              </a:spcBef>
              <a:spcAft>
                <a:spcPts val="0"/>
              </a:spcAft>
              <a:buClr>
                <a:schemeClr val="dk1"/>
              </a:buClr>
              <a:buSzPts val="1600"/>
              <a:buNone/>
            </a:pPr>
            <a:endParaRPr sz="1800" dirty="0"/>
          </a:p>
        </p:txBody>
      </p:sp>
      <p:sp>
        <p:nvSpPr>
          <p:cNvPr id="212" name="Google Shape;212;p3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11546</TotalTime>
  <Words>2883</Words>
  <Application>Microsoft Office PowerPoint</Application>
  <PresentationFormat>Widescreen</PresentationFormat>
  <Paragraphs>384</Paragraphs>
  <Slides>23</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Aptos</vt:lpstr>
      <vt:lpstr>Arial</vt:lpstr>
      <vt:lpstr>Arial</vt:lpstr>
      <vt:lpstr>Calibri</vt:lpstr>
      <vt:lpstr>Cambria Math</vt:lpstr>
      <vt:lpstr>Courier New</vt:lpstr>
      <vt:lpstr>Office Theme</vt:lpstr>
      <vt:lpstr>1_Office Theme</vt:lpstr>
      <vt:lpstr>5G Down Link Power Control to Maximize Sum Throughput Using Reinforcement Learning </vt:lpstr>
      <vt:lpstr>Agenda</vt:lpstr>
      <vt:lpstr>Reinforcement Learning</vt:lpstr>
      <vt:lpstr>Power Control: Introduction</vt:lpstr>
      <vt:lpstr>Reinforcement Learning</vt:lpstr>
      <vt:lpstr>NetSim Model</vt:lpstr>
      <vt:lpstr>Agent Environment Interactions</vt:lpstr>
      <vt:lpstr>NetSim Python Interfacing</vt:lpstr>
      <vt:lpstr>NetSim Python Interfacing</vt:lpstr>
      <vt:lpstr>Q-Learning and Tabular Q-Learning </vt:lpstr>
      <vt:lpstr>Tabular Q Learning: Algorithm</vt:lpstr>
      <vt:lpstr>How to run the RL simulation?</vt:lpstr>
      <vt:lpstr>How to run the RL simulation ?</vt:lpstr>
      <vt:lpstr>How to run the RL simulation ?</vt:lpstr>
      <vt:lpstr>How to run the RL simulation ?</vt:lpstr>
      <vt:lpstr>Q- Learning tabular results</vt:lpstr>
      <vt:lpstr>Interfacing with OpenAI Gymnasium for advanced RL algorithms</vt:lpstr>
      <vt:lpstr>PPO Algorithm</vt:lpstr>
      <vt:lpstr>Proximal Policy Optimization: Algorithm</vt:lpstr>
      <vt:lpstr>Example Scenarios</vt:lpstr>
      <vt:lpstr>System parameters for different scenarios</vt:lpstr>
      <vt:lpstr>RL yields 1.5x to 2.5x performance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Asha</dc:creator>
  <cp:lastModifiedBy>Nitin Yerra</cp:lastModifiedBy>
  <cp:revision>24</cp:revision>
  <dcterms:modified xsi:type="dcterms:W3CDTF">2024-11-27T12:35:38Z</dcterms:modified>
</cp:coreProperties>
</file>