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40311" y="0"/>
            <a:ext cx="551688" cy="5516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436245"/>
            <a:ext cx="100418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123314"/>
            <a:ext cx="10359390" cy="443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2716" y="6432777"/>
            <a:ext cx="250825" cy="21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Sim-TETCOS/Detecting-sybilnode-attacks-in-VANETs/archive/refs/heads/main.zi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4997" y="1735327"/>
            <a:ext cx="3841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000000"/>
                </a:solidFill>
                <a:latin typeface="Arial"/>
                <a:cs typeface="Arial"/>
              </a:rPr>
              <a:t>NetSim</a:t>
            </a:r>
            <a:r>
              <a:rPr sz="4000" b="1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b="1" spc="-75" dirty="0">
                <a:solidFill>
                  <a:srgbClr val="000000"/>
                </a:solidFill>
                <a:latin typeface="Arial"/>
                <a:cs typeface="Arial"/>
              </a:rPr>
              <a:t>VANETs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7310" y="2777744"/>
            <a:ext cx="100952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Detecting</a:t>
            </a:r>
            <a:r>
              <a:rPr sz="2600" b="1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sybil</a:t>
            </a:r>
            <a:r>
              <a:rPr sz="26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node</a:t>
            </a:r>
            <a:r>
              <a:rPr sz="26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attacks</a:t>
            </a:r>
            <a:r>
              <a:rPr sz="2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6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65" dirty="0">
                <a:solidFill>
                  <a:srgbClr val="006FC0"/>
                </a:solidFill>
                <a:latin typeface="Arial"/>
                <a:cs typeface="Arial"/>
              </a:rPr>
              <a:t>VANETs</a:t>
            </a:r>
            <a:r>
              <a:rPr sz="26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using</a:t>
            </a:r>
            <a:r>
              <a:rPr sz="26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FC0"/>
                </a:solidFill>
                <a:latin typeface="Arial"/>
                <a:cs typeface="Arial"/>
              </a:rPr>
              <a:t>Machine</a:t>
            </a:r>
            <a:r>
              <a:rPr sz="26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Arial"/>
                <a:cs typeface="Arial"/>
              </a:rPr>
              <a:t>Learning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945760"/>
            <a:ext cx="107696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Applicable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Release: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NetSim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v14.</a:t>
            </a:r>
            <a:r>
              <a:rPr lang="en-US" sz="1800" dirty="0">
                <a:latin typeface="Arial"/>
                <a:cs typeface="Arial"/>
              </a:rPr>
              <a:t>3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higher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Applicable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Version(s):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NetSim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Standard</a:t>
            </a:r>
            <a:endParaRPr sz="1800" dirty="0">
              <a:latin typeface="Arial"/>
              <a:cs typeface="Arial"/>
            </a:endParaRPr>
          </a:p>
          <a:p>
            <a:pPr marL="12700" marR="16478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Project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download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link: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"/>
                <a:cs typeface="Arial"/>
                <a:hlinkClick r:id="rId2"/>
              </a:rPr>
              <a:t>https://github.com/NetSim-TETCOS/Detecting-sybilnode-attacks-</a:t>
            </a:r>
            <a:r>
              <a:rPr sz="1800" u="sng" spc="-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"/>
                <a:cs typeface="Arial"/>
                <a:hlinkClick r:id="rId2"/>
              </a:rPr>
              <a:t>in-</a:t>
            </a:r>
            <a:r>
              <a:rPr sz="1800" u="none" spc="-25" dirty="0">
                <a:solidFill>
                  <a:srgbClr val="467885"/>
                </a:solidFill>
                <a:latin typeface="Arial"/>
                <a:cs typeface="Arial"/>
              </a:rPr>
              <a:t> </a:t>
            </a: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"/>
                <a:cs typeface="Arial"/>
                <a:hlinkClick r:id="rId2"/>
              </a:rPr>
              <a:t>VANETs/archive/refs/heads/main.zip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exported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NetSim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examples used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document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scripts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classifiers.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40" dirty="0"/>
              <a:t> </a:t>
            </a:r>
            <a:r>
              <a:rPr spc="-10" dirty="0"/>
              <a:t>visualization:11,12</a:t>
            </a:r>
            <a:r>
              <a:rPr spc="-8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13</a:t>
            </a:r>
            <a:r>
              <a:rPr spc="-60" dirty="0"/>
              <a:t> </a:t>
            </a:r>
            <a:r>
              <a:rPr spc="-10" dirty="0"/>
              <a:t>vehicles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482" y="1175415"/>
            <a:ext cx="4238368" cy="25757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2240" y="1305862"/>
            <a:ext cx="3927845" cy="25447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66846" y="3965545"/>
            <a:ext cx="4391608" cy="28421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Classifier</a:t>
            </a:r>
            <a:r>
              <a:rPr spc="-40" dirty="0"/>
              <a:t> </a:t>
            </a:r>
            <a:r>
              <a:rPr spc="-10" dirty="0"/>
              <a:t>training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7627" y="1796034"/>
            <a:ext cx="758126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Features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train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classifiers: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Char char="•"/>
              <a:tabLst>
                <a:tab pos="240029" algn="l"/>
              </a:tabLst>
            </a:pPr>
            <a:r>
              <a:rPr sz="2400" spc="-10" dirty="0">
                <a:latin typeface="Arial"/>
                <a:cs typeface="Arial"/>
              </a:rPr>
              <a:t>K-</a:t>
            </a:r>
            <a:r>
              <a:rPr sz="2400" dirty="0">
                <a:latin typeface="Arial"/>
                <a:cs typeface="Arial"/>
              </a:rPr>
              <a:t>Nearest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Neighbor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45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Random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43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XGBoost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Classifier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44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Decision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546" y="2899028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Inference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60" dirty="0"/>
              <a:t>Test</a:t>
            </a:r>
            <a:r>
              <a:rPr spc="-75" dirty="0"/>
              <a:t> </a:t>
            </a:r>
            <a:r>
              <a:rPr spc="-10" dirty="0"/>
              <a:t>Scenarios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0831"/>
            <a:ext cx="7372350" cy="1064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Created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different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(5,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9,12,12,</a:t>
            </a:r>
            <a:r>
              <a:rPr sz="1800" spc="-20" dirty="0">
                <a:latin typeface="Arial"/>
                <a:cs typeface="Arial"/>
              </a:rPr>
              <a:t> 14).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Sybil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3.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Normalized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explained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slide</a:t>
            </a:r>
            <a:r>
              <a:rPr sz="1800" spc="-25" dirty="0">
                <a:latin typeface="Arial"/>
                <a:cs typeface="Arial"/>
              </a:rPr>
              <a:t> 8.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045" y="2595879"/>
            <a:ext cx="8932037" cy="2754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04489" y="5827572"/>
            <a:ext cx="6381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860" marR="5080" indent="-51815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network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topology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D0D0D"/>
                </a:solidFill>
                <a:latin typeface="Arial"/>
                <a:cs typeface="Arial"/>
              </a:rPr>
              <a:t>VANETs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includes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malicious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attacker</a:t>
            </a:r>
            <a:r>
              <a:rPr sz="1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red)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illusion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orange)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3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normal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vehicular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(in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blue)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5" dirty="0"/>
              <a:t> </a:t>
            </a:r>
            <a:r>
              <a:rPr dirty="0"/>
              <a:t>visualization:</a:t>
            </a:r>
            <a:r>
              <a:rPr spc="-50" dirty="0"/>
              <a:t> </a:t>
            </a:r>
            <a:r>
              <a:rPr dirty="0"/>
              <a:t>5,</a:t>
            </a:r>
            <a:r>
              <a:rPr spc="-15" dirty="0"/>
              <a:t> </a:t>
            </a:r>
            <a:r>
              <a:rPr dirty="0"/>
              <a:t>6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9</a:t>
            </a:r>
            <a:r>
              <a:rPr spc="-15" dirty="0"/>
              <a:t> </a:t>
            </a:r>
            <a:r>
              <a:rPr spc="-10" dirty="0"/>
              <a:t>vehicles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500" y="1092259"/>
            <a:ext cx="4687544" cy="28700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00473" y="1092208"/>
            <a:ext cx="4416925" cy="2821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1134" y="4088391"/>
            <a:ext cx="4242940" cy="26826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10" dirty="0"/>
              <a:t> </a:t>
            </a:r>
            <a:r>
              <a:rPr dirty="0"/>
              <a:t>visualization:</a:t>
            </a:r>
            <a:r>
              <a:rPr spc="-45" dirty="0"/>
              <a:t> </a:t>
            </a:r>
            <a:r>
              <a:rPr dirty="0"/>
              <a:t>12,</a:t>
            </a:r>
            <a:r>
              <a:rPr spc="-15" dirty="0"/>
              <a:t> </a:t>
            </a:r>
            <a:r>
              <a:rPr dirty="0"/>
              <a:t>12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14</a:t>
            </a:r>
            <a:r>
              <a:rPr spc="-30" dirty="0"/>
              <a:t> </a:t>
            </a:r>
            <a:r>
              <a:rPr spc="-10" dirty="0"/>
              <a:t>vehicles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877" y="1205908"/>
            <a:ext cx="4137192" cy="2681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95" y="1205908"/>
            <a:ext cx="4137192" cy="2681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8654" y="4107603"/>
            <a:ext cx="4137192" cy="26817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28600" marR="304800" indent="-228600" algn="r">
              <a:lnSpc>
                <a:spcPct val="100000"/>
              </a:lnSpc>
              <a:spcBef>
                <a:spcPts val="385"/>
              </a:spcBef>
              <a:buChar char="•"/>
              <a:tabLst>
                <a:tab pos="228600" algn="l"/>
              </a:tabLst>
            </a:pPr>
            <a:r>
              <a:rPr dirty="0"/>
              <a:t>Confusion</a:t>
            </a:r>
            <a:r>
              <a:rPr spc="-5" dirty="0"/>
              <a:t> </a:t>
            </a:r>
            <a:r>
              <a:rPr dirty="0"/>
              <a:t>matrix</a:t>
            </a:r>
            <a:r>
              <a:rPr spc="-20" dirty="0"/>
              <a:t> </a:t>
            </a:r>
            <a:r>
              <a:rPr dirty="0"/>
              <a:t>summarizes the</a:t>
            </a:r>
            <a:r>
              <a:rPr spc="-25" dirty="0"/>
              <a:t> </a:t>
            </a:r>
            <a:r>
              <a:rPr dirty="0"/>
              <a:t>performance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machine</a:t>
            </a:r>
            <a:r>
              <a:rPr spc="-10" dirty="0"/>
              <a:t> </a:t>
            </a:r>
            <a:r>
              <a:rPr dirty="0"/>
              <a:t>learning model</a:t>
            </a:r>
            <a:r>
              <a:rPr spc="-2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test</a:t>
            </a:r>
            <a:r>
              <a:rPr spc="-30" dirty="0"/>
              <a:t> </a:t>
            </a:r>
            <a:r>
              <a:rPr spc="-10" dirty="0"/>
              <a:t>data.</a:t>
            </a:r>
          </a:p>
          <a:p>
            <a:pPr marL="227965" marR="323215" lvl="1" indent="-227965" algn="r">
              <a:lnSpc>
                <a:spcPct val="100000"/>
              </a:lnSpc>
              <a:spcBef>
                <a:spcPts val="290"/>
              </a:spcBef>
              <a:buChar char="•"/>
              <a:tabLst>
                <a:tab pos="227965" algn="l"/>
              </a:tabLst>
            </a:pPr>
            <a:r>
              <a:rPr sz="1800" dirty="0">
                <a:latin typeface="Arial"/>
                <a:cs typeface="Arial"/>
              </a:rPr>
              <a:t>Displays 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accurate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inaccurate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model’s</a:t>
            </a:r>
            <a:r>
              <a:rPr sz="1800" spc="-10" dirty="0">
                <a:latin typeface="Arial"/>
                <a:cs typeface="Arial"/>
              </a:rPr>
              <a:t> predictions.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Used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10" dirty="0">
                <a:latin typeface="Arial"/>
                <a:cs typeface="Arial"/>
              </a:rPr>
              <a:t> models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1300" algn="l"/>
              </a:tabLst>
            </a:pPr>
            <a:r>
              <a:rPr dirty="0"/>
              <a:t>Confusion</a:t>
            </a:r>
            <a:r>
              <a:rPr spc="-10" dirty="0"/>
              <a:t> </a:t>
            </a:r>
            <a:r>
              <a:rPr dirty="0"/>
              <a:t>matrix</a:t>
            </a:r>
            <a:r>
              <a:rPr spc="-25" dirty="0"/>
              <a:t> </a:t>
            </a:r>
            <a:r>
              <a:rPr spc="-10" dirty="0"/>
              <a:t>components:</a:t>
            </a: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True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(TP):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actually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positive.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True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(TN):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negative,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negative.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False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(FP):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actually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negative.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False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(FN):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negative,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actually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positive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1300" algn="l"/>
              </a:tabLst>
            </a:pPr>
            <a:r>
              <a:rPr dirty="0"/>
              <a:t>Performance</a:t>
            </a:r>
            <a:r>
              <a:rPr spc="-50" dirty="0"/>
              <a:t> </a:t>
            </a:r>
            <a:r>
              <a:rPr spc="-10" dirty="0"/>
              <a:t>metrics:</a:t>
            </a: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Accuracy: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overall correct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(TP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TN)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instances.</a:t>
            </a:r>
            <a:endParaRPr sz="1800">
              <a:latin typeface="Arial"/>
              <a:cs typeface="Arial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3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Precision: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 positives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 total number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FP).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Recall: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divided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total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actual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positives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(TP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FN).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F1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Score: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harmonic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precision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recall,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balance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two.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Confusion</a:t>
            </a:r>
            <a:r>
              <a:rPr sz="3200" spc="-55" dirty="0"/>
              <a:t> </a:t>
            </a:r>
            <a:r>
              <a:rPr sz="3200" spc="-10" dirty="0"/>
              <a:t>Matrix:</a:t>
            </a:r>
            <a:r>
              <a:rPr sz="3200" spc="-210" dirty="0"/>
              <a:t> </a:t>
            </a:r>
            <a:r>
              <a:rPr sz="3200" spc="-10" dirty="0"/>
              <a:t>Accuracy,</a:t>
            </a:r>
            <a:r>
              <a:rPr sz="3200" spc="-65" dirty="0"/>
              <a:t> </a:t>
            </a:r>
            <a:r>
              <a:rPr sz="3200" dirty="0"/>
              <a:t>Precision,</a:t>
            </a:r>
            <a:r>
              <a:rPr sz="3200" spc="-45" dirty="0"/>
              <a:t> </a:t>
            </a:r>
            <a:r>
              <a:rPr sz="3200" dirty="0"/>
              <a:t>F1</a:t>
            </a:r>
            <a:r>
              <a:rPr sz="3200" spc="-40" dirty="0"/>
              <a:t> </a:t>
            </a:r>
            <a:r>
              <a:rPr sz="3200" dirty="0"/>
              <a:t>Score,</a:t>
            </a:r>
            <a:r>
              <a:rPr sz="3200" spc="-40" dirty="0"/>
              <a:t> </a:t>
            </a:r>
            <a:r>
              <a:rPr sz="3200" spc="-10" dirty="0"/>
              <a:t>Recall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3694" y="1112603"/>
            <a:ext cx="3815880" cy="27424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037" y="4033088"/>
            <a:ext cx="4303858" cy="2747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58114" y="4037572"/>
            <a:ext cx="3731490" cy="27792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4104" y="1112603"/>
            <a:ext cx="3824778" cy="27424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Comparison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future</a:t>
            </a:r>
            <a:r>
              <a:rPr spc="-10" dirty="0"/>
              <a:t> </a:t>
            </a:r>
            <a:r>
              <a:rPr spc="-20" dirty="0"/>
              <a:t>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202055"/>
          <a:ext cx="10306046" cy="200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0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marL="10096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4EA72D"/>
                      </a:solidFill>
                      <a:prstDash val="solid"/>
                    </a:lnL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L="246379" marR="129539" indent="202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L="137160" marR="126364" indent="2311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L="133985" marR="124460" indent="1631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 Positives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L="132080" marR="125095" indent="19177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False Negatives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solidFill>
                      <a:srgbClr val="4EA72D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R w="12700">
                      <a:solidFill>
                        <a:srgbClr val="4EA72D"/>
                      </a:solidFill>
                      <a:prstDash val="solid"/>
                    </a:lnR>
                    <a:solidFill>
                      <a:srgbClr val="4EA7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1028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Forest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4EA72D"/>
                      </a:solidFill>
                      <a:prstDash val="solid"/>
                    </a:lnL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12700">
                      <a:solidFill>
                        <a:srgbClr val="4EA72D"/>
                      </a:solidFill>
                      <a:prstDash val="solid"/>
                    </a:lnR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KNN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4EA72D"/>
                      </a:solidFill>
                      <a:prstDash val="solid"/>
                    </a:lnL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R w="12700">
                      <a:solidFill>
                        <a:srgbClr val="4EA72D"/>
                      </a:solidFill>
                      <a:prstDash val="solid"/>
                    </a:lnR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xgBoost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4EA72D"/>
                      </a:solidFill>
                      <a:prstDash val="solid"/>
                    </a:lnL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0.87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0.83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R w="12700">
                      <a:solidFill>
                        <a:srgbClr val="4EA72D"/>
                      </a:solidFill>
                      <a:prstDash val="solid"/>
                    </a:lnR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0160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Decision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Tree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4EA72D"/>
                      </a:solidFill>
                      <a:prstDash val="solid"/>
                    </a:lnL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0.74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R w="12700">
                      <a:solidFill>
                        <a:srgbClr val="4EA72D"/>
                      </a:solidFill>
                      <a:prstDash val="solid"/>
                    </a:lnR>
                    <a:lnT w="12700">
                      <a:solidFill>
                        <a:srgbClr val="4EA72D"/>
                      </a:solidFill>
                      <a:prstDash val="solid"/>
                    </a:lnT>
                    <a:lnB w="12700">
                      <a:solidFill>
                        <a:srgbClr val="4EA72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1850" y="3399790"/>
            <a:ext cx="968565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Key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Observations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Accuracy: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well,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accuracy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95%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97%.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Precision: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73%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(KNN)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80%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(xgBoost),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Recall: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70%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87%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suggesting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good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perfect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detection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 </a:t>
            </a:r>
            <a:r>
              <a:rPr sz="1800" spc="-10" dirty="0">
                <a:latin typeface="Arial"/>
                <a:cs typeface="Arial"/>
              </a:rPr>
              <a:t>nodes.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F1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Scores: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0.71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0.83;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reasonable performance;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xgBoost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score.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Font typeface="Arial"/>
              <a:buChar char="•"/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Future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Work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spc="-40" dirty="0">
                <a:latin typeface="Arial"/>
                <a:cs typeface="Arial"/>
              </a:rPr>
              <a:t>Test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larger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assess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scalability.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Experiment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ensemble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methods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potentially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improve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overall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performance.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Impact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VANET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(e.g.,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urban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vs.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highway)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performance.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800" dirty="0">
                <a:latin typeface="Arial"/>
                <a:cs typeface="Arial"/>
              </a:rPr>
              <a:t>Explore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improve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precision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2829" y="2899028"/>
            <a:ext cx="500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Appendix:</a:t>
            </a:r>
            <a:r>
              <a:rPr spc="-5" dirty="0"/>
              <a:t> </a:t>
            </a:r>
            <a:r>
              <a:rPr spc="-10" dirty="0"/>
              <a:t>How-to-Guide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0830"/>
            <a:ext cx="9789160" cy="54368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Introduction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VANETs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Sybil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VANETs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Modeling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VANETs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NetSim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Attack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748665" lvl="1" indent="-278765">
              <a:lnSpc>
                <a:spcPct val="100000"/>
              </a:lnSpc>
              <a:spcBef>
                <a:spcPts val="285"/>
              </a:spcBef>
              <a:buChar char="•"/>
              <a:tabLst>
                <a:tab pos="748665" algn="l"/>
              </a:tabLst>
            </a:pPr>
            <a:r>
              <a:rPr sz="1800" dirty="0">
                <a:latin typeface="Arial"/>
                <a:cs typeface="Arial"/>
              </a:rPr>
              <a:t>Attack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Feature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Attack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Test</a:t>
            </a:r>
            <a:endParaRPr sz="1800">
              <a:latin typeface="Arial"/>
              <a:cs typeface="Arial"/>
            </a:endParaRPr>
          </a:p>
          <a:p>
            <a:pPr marL="748665" lvl="1" indent="-278765">
              <a:lnSpc>
                <a:spcPct val="100000"/>
              </a:lnSpc>
              <a:spcBef>
                <a:spcPts val="290"/>
              </a:spcBef>
              <a:buChar char="•"/>
              <a:tabLst>
                <a:tab pos="748665" algn="l"/>
              </a:tabLst>
            </a:pPr>
            <a:r>
              <a:rPr sz="1800" dirty="0">
                <a:latin typeface="Arial"/>
                <a:cs typeface="Arial"/>
              </a:rPr>
              <a:t>Attack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Feature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8500" algn="l"/>
              </a:tabLst>
            </a:pPr>
            <a:r>
              <a:rPr sz="1800" spc="-10" dirty="0"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Detection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ML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classifiers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Confusion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Matrix: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Accuracy,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Precision,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F1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Score,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Recall</a:t>
            </a:r>
            <a:endParaRPr sz="1800">
              <a:latin typeface="Arial"/>
              <a:cs typeface="Arial"/>
            </a:endParaRPr>
          </a:p>
          <a:p>
            <a:pPr marL="241300" marR="5080" indent="-229235">
              <a:lnSpc>
                <a:spcPts val="1939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Comparison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classifiers: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Forest,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K-Nearest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Neighbor,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Decision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Tree, </a:t>
            </a:r>
            <a:r>
              <a:rPr sz="1800" dirty="0">
                <a:latin typeface="Arial"/>
                <a:cs typeface="Arial"/>
              </a:rPr>
              <a:t>Gradient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boost.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8888" y="6423456"/>
            <a:ext cx="107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classify</a:t>
            </a:r>
            <a:r>
              <a:rPr spc="-15" dirty="0"/>
              <a:t> </a:t>
            </a:r>
            <a:r>
              <a:rPr spc="-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60830"/>
            <a:ext cx="10638155" cy="365997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Char char="•"/>
              <a:tabLst>
                <a:tab pos="241300" algn="l"/>
                <a:tab pos="3948429" algn="l"/>
              </a:tabLst>
            </a:pPr>
            <a:r>
              <a:rPr sz="1800" spc="-95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containing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steps,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Modify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according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 </a:t>
            </a:r>
            <a:r>
              <a:rPr sz="1800" spc="-10" dirty="0">
                <a:latin typeface="Arial"/>
                <a:cs typeface="Arial"/>
              </a:rPr>
              <a:t>setup.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prompt.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Navigate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folder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10" dirty="0">
                <a:latin typeface="Arial"/>
                <a:cs typeface="Arial"/>
              </a:rPr>
              <a:t> script.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“RSSI-</a:t>
            </a:r>
            <a:r>
              <a:rPr sz="1800" dirty="0">
                <a:latin typeface="Arial"/>
                <a:cs typeface="Arial"/>
              </a:rPr>
              <a:t>Feature.py” script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radio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measurement 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-10" dirty="0">
                <a:latin typeface="Arial"/>
                <a:cs typeface="Arial"/>
              </a:rPr>
              <a:t> file</a:t>
            </a:r>
            <a:r>
              <a:rPr lang="en-US" sz="1800" spc="-10" dirty="0">
                <a:latin typeface="Arial"/>
                <a:cs typeface="Arial"/>
              </a:rPr>
              <a:t> for every individual case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1300" marR="5080" indent="-229235" algn="just">
              <a:lnSpc>
                <a:spcPts val="1939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You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anywhere,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long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paths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correctly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locate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necessary data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including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radio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measurement file.</a:t>
            </a:r>
            <a:endParaRPr sz="1800" dirty="0">
              <a:latin typeface="Arial"/>
              <a:cs typeface="Arial"/>
            </a:endParaRPr>
          </a:p>
          <a:p>
            <a:pPr marL="241300" marR="1118870" indent="-229235">
              <a:lnSpc>
                <a:spcPts val="1939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RSSI-features.csv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contains</a:t>
            </a:r>
            <a:r>
              <a:rPr sz="1800" spc="-10" dirty="0">
                <a:latin typeface="Arial"/>
                <a:cs typeface="Arial"/>
              </a:rPr>
              <a:t> radio </a:t>
            </a:r>
            <a:r>
              <a:rPr sz="1800" dirty="0">
                <a:latin typeface="Arial"/>
                <a:cs typeface="Arial"/>
              </a:rPr>
              <a:t>measurement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log.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4799926"/>
            <a:ext cx="6392163" cy="1419478"/>
          </a:xfrm>
          <a:prstGeom prst="rect">
            <a:avLst/>
          </a:prstGeom>
          <a:ln>
            <a:noFill/>
          </a:ln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Normalize</a:t>
            </a:r>
            <a:r>
              <a:rPr spc="-6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9890"/>
            <a:ext cx="10118090" cy="25361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357505" indent="-229235">
              <a:lnSpc>
                <a:spcPts val="1939"/>
              </a:lnSpc>
              <a:spcBef>
                <a:spcPts val="345"/>
              </a:spcBef>
              <a:buChar char="•"/>
              <a:tabLst>
                <a:tab pos="241300" algn="l"/>
                <a:tab pos="1116965" algn="l"/>
              </a:tabLst>
            </a:pPr>
            <a:r>
              <a:rPr sz="1800" spc="-95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normalization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spc="-10" dirty="0">
                <a:latin typeface="Arial"/>
                <a:cs typeface="Arial"/>
              </a:rPr>
              <a:t>training</a:t>
            </a:r>
            <a:r>
              <a:rPr sz="1800" dirty="0">
                <a:latin typeface="Arial"/>
                <a:cs typeface="Arial"/>
              </a:rPr>
              <a:t>	scenarios,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steps: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Modify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merging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 file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Python</a:t>
            </a:r>
            <a:endParaRPr sz="1800" dirty="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script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according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setup.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prompt.</a:t>
            </a:r>
            <a:endParaRPr sz="1800" dirty="0">
              <a:latin typeface="Arial"/>
              <a:cs typeface="Arial"/>
            </a:endParaRPr>
          </a:p>
          <a:p>
            <a:pPr marL="241300" marR="5080" indent="-229235">
              <a:lnSpc>
                <a:spcPts val="1939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Run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Trained</a:t>
            </a:r>
            <a:r>
              <a:rPr lang="en-US" sz="1800" spc="-10" dirty="0">
                <a:latin typeface="Arial"/>
                <a:cs typeface="Arial"/>
              </a:rPr>
              <a:t>-Data</a:t>
            </a:r>
            <a:r>
              <a:rPr sz="1800" spc="-10" dirty="0">
                <a:latin typeface="Arial"/>
                <a:cs typeface="Arial"/>
              </a:rPr>
              <a:t>.py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separately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obtain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Manually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similarity score.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Run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Test-</a:t>
            </a:r>
            <a:r>
              <a:rPr sz="1800" dirty="0">
                <a:latin typeface="Arial"/>
                <a:cs typeface="Arial"/>
              </a:rPr>
              <a:t>Data.py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extract all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single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4114800"/>
            <a:ext cx="5867400" cy="1143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run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classifiers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1850"/>
            <a:ext cx="10236200" cy="135934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marR="5080" indent="-229235">
              <a:lnSpc>
                <a:spcPts val="1939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against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lang="en-US" sz="1800" spc="-50" dirty="0">
                <a:latin typeface="Arial"/>
                <a:cs typeface="Arial"/>
              </a:rPr>
              <a:t>Merged </a:t>
            </a:r>
            <a:r>
              <a:rPr sz="1800" spc="-20" dirty="0">
                <a:latin typeface="Arial"/>
                <a:cs typeface="Arial"/>
              </a:rPr>
              <a:t>Train-Data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lang="en-US" sz="1800" spc="-80" dirty="0">
                <a:latin typeface="Arial"/>
                <a:cs typeface="Arial"/>
              </a:rPr>
              <a:t>Merged </a:t>
            </a:r>
            <a:r>
              <a:rPr sz="1800" spc="-30" dirty="0">
                <a:latin typeface="Arial"/>
                <a:cs typeface="Arial"/>
              </a:rPr>
              <a:t>Test</a:t>
            </a:r>
            <a:r>
              <a:rPr lang="en-US" spc="-60" dirty="0">
                <a:latin typeface="Arial"/>
                <a:cs typeface="Arial"/>
              </a:rPr>
              <a:t>-</a:t>
            </a:r>
            <a:r>
              <a:rPr sz="1800" spc="-20" dirty="0">
                <a:latin typeface="Arial"/>
                <a:cs typeface="Arial"/>
              </a:rPr>
              <a:t>data.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Modify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 script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according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setup.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below</a:t>
            </a:r>
            <a:r>
              <a:rPr lang="en-US"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2967957"/>
            <a:ext cx="6324600" cy="13593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3000" y="4800600"/>
            <a:ext cx="8888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Python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script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generates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four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sets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predicted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labels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uses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create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confusion matrices.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get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confusion</a:t>
            </a:r>
            <a:r>
              <a:rPr spc="-45" dirty="0"/>
              <a:t> </a:t>
            </a:r>
            <a:r>
              <a:rPr spc="-10" dirty="0"/>
              <a:t>matrix?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5400"/>
            <a:ext cx="10358120" cy="25158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After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obtaining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labels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classifiers,</a:t>
            </a:r>
            <a:endParaRPr sz="1800" dirty="0">
              <a:latin typeface="Arial"/>
              <a:cs typeface="Arial"/>
            </a:endParaRPr>
          </a:p>
          <a:p>
            <a:pPr marL="241300" marR="5080" indent="-229235">
              <a:lnSpc>
                <a:spcPts val="1939"/>
              </a:lnSpc>
              <a:spcBef>
                <a:spcPts val="102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Use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predicted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label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excel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along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lang="en-US" sz="1800" dirty="0">
                <a:latin typeface="Arial"/>
                <a:cs typeface="Arial"/>
              </a:rPr>
              <a:t>est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lang="en-US" sz="1800" dirty="0">
                <a:latin typeface="Arial"/>
                <a:cs typeface="Arial"/>
              </a:rPr>
              <a:t> i.e., sheet-2 of Merged test data.xlsx file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generate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confusion</a:t>
            </a:r>
            <a:r>
              <a:rPr sz="1800" spc="-10" dirty="0">
                <a:latin typeface="Arial"/>
                <a:cs typeface="Arial"/>
              </a:rPr>
              <a:t> matrix.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folder</a:t>
            </a:r>
            <a:r>
              <a:rPr lang="en-US" sz="1800" spc="-10" dirty="0">
                <a:latin typeface="Arial"/>
                <a:cs typeface="Arial"/>
              </a:rPr>
              <a:t> to make it ease</a:t>
            </a:r>
            <a:r>
              <a:rPr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Modify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Confusion-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according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 </a:t>
            </a:r>
            <a:r>
              <a:rPr sz="1800" spc="-10" dirty="0">
                <a:latin typeface="Arial"/>
                <a:cs typeface="Arial"/>
              </a:rPr>
              <a:t>setup.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Open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prompt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script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below.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classifier's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individual </a:t>
            </a:r>
            <a:r>
              <a:rPr sz="1800" dirty="0">
                <a:latin typeface="Arial"/>
                <a:cs typeface="Arial"/>
              </a:rPr>
              <a:t>confusion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matrix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classifier</a:t>
            </a:r>
            <a:r>
              <a:rPr lang="en-US" sz="1800" spc="-1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267200"/>
            <a:ext cx="6629400" cy="1371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6245"/>
            <a:ext cx="4718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95" dirty="0"/>
              <a:t>VANETs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4147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pc="-25" dirty="0"/>
              <a:t>VANETs</a:t>
            </a:r>
            <a:r>
              <a:rPr spc="145" dirty="0"/>
              <a:t> </a:t>
            </a:r>
            <a:r>
              <a:rPr dirty="0"/>
              <a:t>(Vehicular</a:t>
            </a:r>
            <a:r>
              <a:rPr spc="150" dirty="0"/>
              <a:t> </a:t>
            </a:r>
            <a:r>
              <a:rPr dirty="0"/>
              <a:t>Ad</a:t>
            </a:r>
            <a:r>
              <a:rPr spc="145" dirty="0"/>
              <a:t> </a:t>
            </a:r>
            <a:r>
              <a:rPr dirty="0"/>
              <a:t>Hoc</a:t>
            </a:r>
            <a:r>
              <a:rPr spc="150" dirty="0"/>
              <a:t> </a:t>
            </a:r>
            <a:r>
              <a:rPr dirty="0"/>
              <a:t>Networks)</a:t>
            </a:r>
            <a:r>
              <a:rPr spc="150" dirty="0"/>
              <a:t> </a:t>
            </a:r>
            <a:r>
              <a:rPr dirty="0"/>
              <a:t>are</a:t>
            </a:r>
            <a:r>
              <a:rPr spc="140" dirty="0"/>
              <a:t> </a:t>
            </a:r>
            <a:r>
              <a:rPr dirty="0"/>
              <a:t>crucial</a:t>
            </a:r>
            <a:r>
              <a:rPr spc="140" dirty="0"/>
              <a:t> </a:t>
            </a:r>
            <a:r>
              <a:rPr dirty="0"/>
              <a:t>for</a:t>
            </a:r>
            <a:r>
              <a:rPr spc="150" dirty="0"/>
              <a:t> </a:t>
            </a:r>
            <a:r>
              <a:rPr dirty="0"/>
              <a:t>Intelligent</a:t>
            </a:r>
            <a:r>
              <a:rPr spc="145" dirty="0"/>
              <a:t> </a:t>
            </a:r>
            <a:r>
              <a:rPr dirty="0"/>
              <a:t>Transportation</a:t>
            </a:r>
            <a:r>
              <a:rPr spc="150" dirty="0"/>
              <a:t> </a:t>
            </a:r>
            <a:r>
              <a:rPr dirty="0"/>
              <a:t>Systems</a:t>
            </a:r>
            <a:r>
              <a:rPr spc="150" dirty="0"/>
              <a:t> </a:t>
            </a:r>
            <a:r>
              <a:rPr dirty="0"/>
              <a:t>(ITS)</a:t>
            </a:r>
            <a:r>
              <a:rPr spc="155" dirty="0"/>
              <a:t> </a:t>
            </a:r>
            <a:r>
              <a:rPr spc="-25" dirty="0"/>
              <a:t>and</a:t>
            </a:r>
          </a:p>
          <a:p>
            <a:pPr marL="241300" algn="just">
              <a:lnSpc>
                <a:spcPct val="100000"/>
              </a:lnSpc>
            </a:pPr>
            <a:r>
              <a:rPr dirty="0"/>
              <a:t>road</a:t>
            </a:r>
            <a:r>
              <a:rPr spc="-20" dirty="0"/>
              <a:t> </a:t>
            </a:r>
            <a:r>
              <a:rPr spc="-10" dirty="0"/>
              <a:t>safety.</a:t>
            </a:r>
          </a:p>
          <a:p>
            <a:pPr marL="241300" indent="-228600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pc="-10" dirty="0"/>
              <a:t>Vehicles</a:t>
            </a:r>
            <a:r>
              <a:rPr spc="-35" dirty="0"/>
              <a:t> </a:t>
            </a:r>
            <a:r>
              <a:rPr dirty="0"/>
              <a:t>communicate</a:t>
            </a:r>
            <a:r>
              <a:rPr spc="-2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dirty="0"/>
              <a:t>each</a:t>
            </a:r>
            <a:r>
              <a:rPr spc="-45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(V2V)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with infrastructure</a:t>
            </a:r>
            <a:r>
              <a:rPr spc="-40" dirty="0"/>
              <a:t> </a:t>
            </a:r>
            <a:r>
              <a:rPr spc="-10" dirty="0"/>
              <a:t>(V2I).</a:t>
            </a:r>
          </a:p>
          <a:p>
            <a:pPr marL="241300" marR="6985" indent="-22923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dirty="0"/>
              <a:t>VANETs</a:t>
            </a:r>
            <a:r>
              <a:rPr spc="345" dirty="0"/>
              <a:t> </a:t>
            </a:r>
            <a:r>
              <a:rPr dirty="0"/>
              <a:t>operate</a:t>
            </a:r>
            <a:r>
              <a:rPr spc="340" dirty="0"/>
              <a:t> </a:t>
            </a:r>
            <a:r>
              <a:rPr dirty="0"/>
              <a:t>in</a:t>
            </a:r>
            <a:r>
              <a:rPr spc="340" dirty="0"/>
              <a:t> </a:t>
            </a:r>
            <a:r>
              <a:rPr dirty="0"/>
              <a:t>dynamic</a:t>
            </a:r>
            <a:r>
              <a:rPr spc="345" dirty="0"/>
              <a:t> </a:t>
            </a:r>
            <a:r>
              <a:rPr dirty="0"/>
              <a:t>environments,</a:t>
            </a:r>
            <a:r>
              <a:rPr spc="375" dirty="0"/>
              <a:t> </a:t>
            </a:r>
            <a:r>
              <a:rPr dirty="0"/>
              <a:t>with</a:t>
            </a:r>
            <a:r>
              <a:rPr spc="340" dirty="0"/>
              <a:t> </a:t>
            </a:r>
            <a:r>
              <a:rPr dirty="0"/>
              <a:t>changing</a:t>
            </a:r>
            <a:r>
              <a:rPr spc="340" dirty="0"/>
              <a:t> </a:t>
            </a:r>
            <a:r>
              <a:rPr dirty="0"/>
              <a:t>topologies</a:t>
            </a:r>
            <a:r>
              <a:rPr spc="345" dirty="0"/>
              <a:t> </a:t>
            </a:r>
            <a:r>
              <a:rPr dirty="0"/>
              <a:t>due</a:t>
            </a:r>
            <a:r>
              <a:rPr spc="335" dirty="0"/>
              <a:t> </a:t>
            </a:r>
            <a:r>
              <a:rPr dirty="0"/>
              <a:t>to</a:t>
            </a:r>
            <a:r>
              <a:rPr spc="345" dirty="0"/>
              <a:t> </a:t>
            </a:r>
            <a:r>
              <a:rPr dirty="0"/>
              <a:t>vehicle</a:t>
            </a:r>
            <a:r>
              <a:rPr spc="345" dirty="0"/>
              <a:t> </a:t>
            </a:r>
            <a:r>
              <a:rPr dirty="0"/>
              <a:t>speed</a:t>
            </a:r>
            <a:r>
              <a:rPr spc="345" dirty="0"/>
              <a:t> </a:t>
            </a:r>
            <a:r>
              <a:rPr spc="-25" dirty="0"/>
              <a:t>and </a:t>
            </a:r>
            <a:r>
              <a:rPr dirty="0"/>
              <a:t>varying road</a:t>
            </a:r>
            <a:r>
              <a:rPr spc="-20" dirty="0"/>
              <a:t> </a:t>
            </a:r>
            <a:r>
              <a:rPr spc="-10" dirty="0"/>
              <a:t>conditions.</a:t>
            </a:r>
          </a:p>
          <a:p>
            <a:pPr marL="241300" marR="5080" indent="-229235" algn="just">
              <a:lnSpc>
                <a:spcPct val="10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140" dirty="0"/>
              <a:t> </a:t>
            </a:r>
            <a:r>
              <a:rPr dirty="0"/>
              <a:t>communication</a:t>
            </a:r>
            <a:r>
              <a:rPr spc="145" dirty="0"/>
              <a:t> </a:t>
            </a:r>
            <a:r>
              <a:rPr dirty="0"/>
              <a:t>architecture</a:t>
            </a:r>
            <a:r>
              <a:rPr spc="145" dirty="0"/>
              <a:t> </a:t>
            </a:r>
            <a:r>
              <a:rPr dirty="0"/>
              <a:t>follows</a:t>
            </a:r>
            <a:r>
              <a:rPr spc="155" dirty="0"/>
              <a:t> </a:t>
            </a:r>
            <a:r>
              <a:rPr dirty="0"/>
              <a:t>the</a:t>
            </a:r>
            <a:r>
              <a:rPr spc="160" dirty="0"/>
              <a:t> </a:t>
            </a:r>
            <a:r>
              <a:rPr dirty="0"/>
              <a:t>IEEE</a:t>
            </a:r>
            <a:r>
              <a:rPr spc="145" dirty="0"/>
              <a:t> </a:t>
            </a:r>
            <a:r>
              <a:rPr dirty="0"/>
              <a:t>802.11p</a:t>
            </a:r>
            <a:r>
              <a:rPr spc="155" dirty="0"/>
              <a:t> </a:t>
            </a:r>
            <a:r>
              <a:rPr dirty="0"/>
              <a:t>standard</a:t>
            </a:r>
            <a:r>
              <a:rPr spc="150" dirty="0"/>
              <a:t> </a:t>
            </a:r>
            <a:r>
              <a:rPr dirty="0"/>
              <a:t>for</a:t>
            </a:r>
            <a:r>
              <a:rPr spc="165" dirty="0"/>
              <a:t> </a:t>
            </a:r>
            <a:r>
              <a:rPr dirty="0"/>
              <a:t>PHY</a:t>
            </a:r>
            <a:r>
              <a:rPr spc="114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MAC</a:t>
            </a:r>
            <a:r>
              <a:rPr spc="155" dirty="0"/>
              <a:t> </a:t>
            </a:r>
            <a:r>
              <a:rPr dirty="0"/>
              <a:t>layers</a:t>
            </a:r>
            <a:r>
              <a:rPr spc="160" dirty="0"/>
              <a:t> </a:t>
            </a:r>
            <a:r>
              <a:rPr spc="-25" dirty="0"/>
              <a:t>and </a:t>
            </a:r>
            <a:r>
              <a:rPr dirty="0"/>
              <a:t>the</a:t>
            </a:r>
            <a:r>
              <a:rPr spc="340" dirty="0"/>
              <a:t> </a:t>
            </a:r>
            <a:r>
              <a:rPr dirty="0"/>
              <a:t>IEEE</a:t>
            </a:r>
            <a:r>
              <a:rPr spc="360" dirty="0"/>
              <a:t> </a:t>
            </a:r>
            <a:r>
              <a:rPr dirty="0"/>
              <a:t>1609</a:t>
            </a:r>
            <a:r>
              <a:rPr spc="350" dirty="0"/>
              <a:t> </a:t>
            </a:r>
            <a:r>
              <a:rPr dirty="0"/>
              <a:t>standard</a:t>
            </a:r>
            <a:r>
              <a:rPr spc="360" dirty="0"/>
              <a:t> </a:t>
            </a:r>
            <a:r>
              <a:rPr dirty="0"/>
              <a:t>for</a:t>
            </a:r>
            <a:r>
              <a:rPr spc="365" dirty="0"/>
              <a:t> </a:t>
            </a:r>
            <a:r>
              <a:rPr dirty="0"/>
              <a:t>upper</a:t>
            </a:r>
            <a:r>
              <a:rPr spc="370" dirty="0"/>
              <a:t> </a:t>
            </a:r>
            <a:r>
              <a:rPr dirty="0"/>
              <a:t>layers,</a:t>
            </a:r>
            <a:r>
              <a:rPr spc="365" dirty="0"/>
              <a:t> </a:t>
            </a:r>
            <a:r>
              <a:rPr dirty="0"/>
              <a:t>enabling</a:t>
            </a:r>
            <a:r>
              <a:rPr spc="350" dirty="0"/>
              <a:t> </a:t>
            </a:r>
            <a:r>
              <a:rPr dirty="0"/>
              <a:t>Wireless</a:t>
            </a:r>
            <a:r>
              <a:rPr spc="360" dirty="0"/>
              <a:t> </a:t>
            </a:r>
            <a:r>
              <a:rPr dirty="0"/>
              <a:t>Access</a:t>
            </a:r>
            <a:r>
              <a:rPr spc="365" dirty="0"/>
              <a:t> </a:t>
            </a:r>
            <a:r>
              <a:rPr dirty="0"/>
              <a:t>in</a:t>
            </a:r>
            <a:r>
              <a:rPr spc="360" dirty="0"/>
              <a:t> </a:t>
            </a:r>
            <a:r>
              <a:rPr dirty="0"/>
              <a:t>Vehicular</a:t>
            </a:r>
            <a:r>
              <a:rPr spc="360" dirty="0"/>
              <a:t> </a:t>
            </a:r>
            <a:r>
              <a:rPr spc="-10" dirty="0"/>
              <a:t>Environments (WAVE).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787" y="4150309"/>
            <a:ext cx="9840722" cy="22767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91739" y="6300927"/>
            <a:ext cx="5687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400" spc="-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vehicular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ad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hoc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network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with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5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vehicles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4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road-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side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units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(RSUs)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8888" y="6423456"/>
            <a:ext cx="107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6245"/>
            <a:ext cx="464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Sybil</a:t>
            </a:r>
            <a:r>
              <a:rPr spc="-25" dirty="0"/>
              <a:t> </a:t>
            </a:r>
            <a:r>
              <a:rPr dirty="0"/>
              <a:t>attack in</a:t>
            </a:r>
            <a:r>
              <a:rPr spc="-5" dirty="0"/>
              <a:t> </a:t>
            </a:r>
            <a:r>
              <a:rPr spc="-100" dirty="0"/>
              <a:t>VANETs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97939"/>
            <a:ext cx="5744210" cy="36982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6985" indent="-229235" algn="just">
              <a:lnSpc>
                <a:spcPts val="1839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1700" b="1" dirty="0">
                <a:latin typeface="Arial"/>
                <a:cs typeface="Arial"/>
              </a:rPr>
              <a:t>Definition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4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3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Sybil</a:t>
            </a:r>
            <a:r>
              <a:rPr sz="1700" spc="4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attack</a:t>
            </a:r>
            <a:r>
              <a:rPr sz="1700" spc="4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4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VANETs</a:t>
            </a:r>
            <a:r>
              <a:rPr sz="1700" spc="4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occurs</a:t>
            </a:r>
            <a:r>
              <a:rPr sz="1700" spc="4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when</a:t>
            </a:r>
            <a:r>
              <a:rPr sz="1700" spc="48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malicious</a:t>
            </a:r>
            <a:r>
              <a:rPr sz="1700" spc="16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vehicle</a:t>
            </a:r>
            <a:r>
              <a:rPr sz="1700" spc="16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creates</a:t>
            </a:r>
            <a:r>
              <a:rPr sz="1700" spc="17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multiple</a:t>
            </a:r>
            <a:r>
              <a:rPr sz="1700" spc="16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fake</a:t>
            </a:r>
            <a:r>
              <a:rPr sz="1700" spc="16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identities</a:t>
            </a:r>
            <a:r>
              <a:rPr sz="1700" spc="165" dirty="0">
                <a:latin typeface="Arial"/>
                <a:cs typeface="Arial"/>
              </a:rPr>
              <a:t>  </a:t>
            </a:r>
            <a:r>
              <a:rPr sz="1700" spc="-25" dirty="0">
                <a:latin typeface="Arial"/>
                <a:cs typeface="Arial"/>
              </a:rPr>
              <a:t>or </a:t>
            </a:r>
            <a:r>
              <a:rPr sz="1700" dirty="0">
                <a:latin typeface="Arial"/>
                <a:cs typeface="Arial"/>
              </a:rPr>
              <a:t>"ghost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vehicles"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network.</a:t>
            </a:r>
            <a:endParaRPr sz="1700">
              <a:latin typeface="Arial"/>
              <a:cs typeface="Arial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1700" b="1" dirty="0">
                <a:latin typeface="Arial"/>
                <a:cs typeface="Arial"/>
              </a:rPr>
              <a:t>Mechanism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48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4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attacker</a:t>
            </a:r>
            <a:r>
              <a:rPr sz="1700" spc="4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broadcasts</a:t>
            </a:r>
            <a:r>
              <a:rPr sz="1700" spc="4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messages</a:t>
            </a:r>
            <a:r>
              <a:rPr sz="1700" spc="15" dirty="0">
                <a:latin typeface="Arial"/>
                <a:cs typeface="Arial"/>
              </a:rPr>
              <a:t>  </a:t>
            </a:r>
            <a:r>
              <a:rPr sz="1700" spc="-20" dirty="0">
                <a:latin typeface="Arial"/>
                <a:cs typeface="Arial"/>
              </a:rPr>
              <a:t>from </a:t>
            </a:r>
            <a:r>
              <a:rPr sz="1700" dirty="0">
                <a:latin typeface="Arial"/>
                <a:cs typeface="Arial"/>
              </a:rPr>
              <a:t>these</a:t>
            </a:r>
            <a:r>
              <a:rPr sz="1700" spc="4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fake</a:t>
            </a:r>
            <a:r>
              <a:rPr sz="1700" spc="4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identities,</a:t>
            </a:r>
            <a:r>
              <a:rPr sz="1700" spc="3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making</a:t>
            </a:r>
            <a:r>
              <a:rPr sz="1700" spc="4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it</a:t>
            </a:r>
            <a:r>
              <a:rPr sz="1700" spc="3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appear</a:t>
            </a:r>
            <a:r>
              <a:rPr sz="1700" spc="4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as</a:t>
            </a:r>
            <a:r>
              <a:rPr sz="1700" spc="4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if</a:t>
            </a:r>
            <a:r>
              <a:rPr sz="1700" spc="30" dirty="0">
                <a:latin typeface="Arial"/>
                <a:cs typeface="Arial"/>
              </a:rPr>
              <a:t>  </a:t>
            </a:r>
            <a:r>
              <a:rPr sz="1700" spc="-10" dirty="0">
                <a:latin typeface="Arial"/>
                <a:cs typeface="Arial"/>
              </a:rPr>
              <a:t>multiple </a:t>
            </a:r>
            <a:r>
              <a:rPr sz="1700" dirty="0">
                <a:latin typeface="Arial"/>
                <a:cs typeface="Arial"/>
              </a:rPr>
              <a:t>vehicles</a:t>
            </a:r>
            <a:r>
              <a:rPr sz="1700" spc="19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are</a:t>
            </a:r>
            <a:r>
              <a:rPr sz="1700" spc="20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present</a:t>
            </a:r>
            <a:r>
              <a:rPr sz="1700" spc="204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when</a:t>
            </a:r>
            <a:r>
              <a:rPr sz="1700" spc="20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19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reality,</a:t>
            </a:r>
            <a:r>
              <a:rPr sz="1700" spc="19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it's</a:t>
            </a:r>
            <a:r>
              <a:rPr sz="1700" spc="19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just</a:t>
            </a:r>
            <a:r>
              <a:rPr sz="1700" spc="195" dirty="0">
                <a:latin typeface="Arial"/>
                <a:cs typeface="Arial"/>
              </a:rPr>
              <a:t>  </a:t>
            </a:r>
            <a:r>
              <a:rPr sz="1700" spc="-25" dirty="0">
                <a:latin typeface="Arial"/>
                <a:cs typeface="Arial"/>
              </a:rPr>
              <a:t>one </a:t>
            </a:r>
            <a:r>
              <a:rPr sz="1700" dirty="0">
                <a:latin typeface="Arial"/>
                <a:cs typeface="Arial"/>
              </a:rPr>
              <a:t>malicious</a:t>
            </a:r>
            <a:r>
              <a:rPr sz="1700" spc="-7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node.</a:t>
            </a:r>
            <a:endParaRPr sz="1700">
              <a:latin typeface="Arial"/>
              <a:cs typeface="Arial"/>
            </a:endParaRPr>
          </a:p>
          <a:p>
            <a:pPr marL="241300" marR="6985" indent="-229235" algn="just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1700" b="1" dirty="0">
                <a:latin typeface="Arial"/>
                <a:cs typeface="Arial"/>
              </a:rPr>
              <a:t>Purpose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These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attacks</a:t>
            </a:r>
            <a:r>
              <a:rPr sz="1700" spc="2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aim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manipulate</a:t>
            </a:r>
            <a:r>
              <a:rPr sz="1700" spc="2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traffic</a:t>
            </a:r>
            <a:r>
              <a:rPr sz="1700" spc="254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data, </a:t>
            </a:r>
            <a:r>
              <a:rPr sz="1700" dirty="0">
                <a:latin typeface="Arial"/>
                <a:cs typeface="Arial"/>
              </a:rPr>
              <a:t>influence</a:t>
            </a:r>
            <a:r>
              <a:rPr sz="1700" spc="1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routing</a:t>
            </a:r>
            <a:r>
              <a:rPr sz="1700" spc="1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decisions,</a:t>
            </a:r>
            <a:r>
              <a:rPr sz="1700" spc="1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gain</a:t>
            </a:r>
            <a:r>
              <a:rPr sz="1700" spc="1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unfair</a:t>
            </a:r>
            <a:r>
              <a:rPr sz="1700" spc="1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advantage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safety-</a:t>
            </a:r>
            <a:r>
              <a:rPr sz="1700" dirty="0">
                <a:latin typeface="Arial"/>
                <a:cs typeface="Arial"/>
              </a:rPr>
              <a:t>critical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applications.</a:t>
            </a:r>
            <a:endParaRPr sz="1700">
              <a:latin typeface="Arial"/>
              <a:cs typeface="Arial"/>
            </a:endParaRPr>
          </a:p>
          <a:p>
            <a:pPr marL="241300" marR="7620" indent="-229235" algn="just">
              <a:lnSpc>
                <a:spcPts val="1839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1700" b="1" dirty="0">
                <a:latin typeface="Arial"/>
                <a:cs typeface="Arial"/>
              </a:rPr>
              <a:t>Impact</a:t>
            </a:r>
            <a:r>
              <a:rPr sz="1700" dirty="0">
                <a:latin typeface="Arial"/>
                <a:cs typeface="Arial"/>
              </a:rPr>
              <a:t>:</a:t>
            </a:r>
            <a:r>
              <a:rPr sz="1700" spc="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Sybil</a:t>
            </a:r>
            <a:r>
              <a:rPr sz="1700" spc="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attacks</a:t>
            </a:r>
            <a:r>
              <a:rPr sz="1700" spc="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can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lead</a:t>
            </a:r>
            <a:r>
              <a:rPr sz="1700" spc="1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false</a:t>
            </a:r>
            <a:r>
              <a:rPr sz="1700" spc="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traffic</a:t>
            </a:r>
            <a:r>
              <a:rPr sz="1700" spc="8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congestion </a:t>
            </a:r>
            <a:r>
              <a:rPr sz="1700" dirty="0">
                <a:latin typeface="Arial"/>
                <a:cs typeface="Arial"/>
              </a:rPr>
              <a:t>reports,</a:t>
            </a:r>
            <a:r>
              <a:rPr sz="1700" spc="2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manipulated</a:t>
            </a:r>
            <a:r>
              <a:rPr sz="1700" spc="3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voting</a:t>
            </a:r>
            <a:r>
              <a:rPr sz="1700" spc="2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systems</a:t>
            </a:r>
            <a:r>
              <a:rPr sz="1700" spc="3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2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VANETs,</a:t>
            </a:r>
            <a:r>
              <a:rPr sz="1700" spc="25" dirty="0">
                <a:latin typeface="Arial"/>
                <a:cs typeface="Arial"/>
              </a:rPr>
              <a:t>  </a:t>
            </a:r>
            <a:r>
              <a:rPr sz="1700" spc="-25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compromised</a:t>
            </a:r>
            <a:r>
              <a:rPr sz="1700" spc="17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safety</a:t>
            </a:r>
            <a:r>
              <a:rPr sz="1700" spc="17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applications,</a:t>
            </a:r>
            <a:r>
              <a:rPr sz="1700" spc="17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potentially</a:t>
            </a:r>
            <a:r>
              <a:rPr sz="1700" spc="170" dirty="0">
                <a:latin typeface="Arial"/>
                <a:cs typeface="Arial"/>
              </a:rPr>
              <a:t>  </a:t>
            </a:r>
            <a:r>
              <a:rPr sz="1700" spc="-10" dirty="0">
                <a:latin typeface="Arial"/>
                <a:cs typeface="Arial"/>
              </a:rPr>
              <a:t>causing </a:t>
            </a:r>
            <a:r>
              <a:rPr sz="1700" dirty="0">
                <a:latin typeface="Arial"/>
                <a:cs typeface="Arial"/>
              </a:rPr>
              <a:t>accidents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traffic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disruptions.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70475"/>
            <a:ext cx="5742940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indent="-228600" algn="r">
              <a:lnSpc>
                <a:spcPts val="1939"/>
              </a:lnSpc>
              <a:spcBef>
                <a:spcPts val="100"/>
              </a:spcBef>
              <a:buFont typeface="Arial"/>
              <a:buChar char="•"/>
              <a:tabLst>
                <a:tab pos="228600" algn="l"/>
                <a:tab pos="1449070" algn="l"/>
                <a:tab pos="2129155" algn="l"/>
                <a:tab pos="2931160" algn="l"/>
                <a:tab pos="3420110" algn="l"/>
                <a:tab pos="4066540" algn="l"/>
                <a:tab pos="4421505" algn="l"/>
                <a:tab pos="5415280" algn="l"/>
              </a:tabLst>
            </a:pPr>
            <a:r>
              <a:rPr sz="1700" b="1" spc="-10" dirty="0">
                <a:latin typeface="Arial"/>
                <a:cs typeface="Arial"/>
              </a:rPr>
              <a:t>Detection</a:t>
            </a:r>
            <a:r>
              <a:rPr sz="1700" spc="-10" dirty="0">
                <a:latin typeface="Arial"/>
                <a:cs typeface="Arial"/>
              </a:rPr>
              <a:t>: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RSSI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values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are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used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to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estimate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the</a:t>
            </a:r>
            <a:endParaRPr sz="1700">
              <a:latin typeface="Arial"/>
              <a:cs typeface="Arial"/>
            </a:endParaRPr>
          </a:p>
          <a:p>
            <a:pPr marR="7620" algn="r">
              <a:lnSpc>
                <a:spcPts val="1939"/>
              </a:lnSpc>
            </a:pPr>
            <a:r>
              <a:rPr sz="1700" dirty="0">
                <a:latin typeface="Arial"/>
                <a:cs typeface="Arial"/>
              </a:rPr>
              <a:t>physical</a:t>
            </a:r>
            <a:r>
              <a:rPr sz="1700" spc="48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location</a:t>
            </a:r>
            <a:r>
              <a:rPr sz="1700" spc="4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48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nodes</a:t>
            </a:r>
            <a:r>
              <a:rPr sz="1700" spc="48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4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4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network.</a:t>
            </a:r>
            <a:r>
              <a:rPr sz="1700" spc="4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48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48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Sybil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5537098"/>
            <a:ext cx="5513705" cy="1217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algn="just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Arial"/>
                <a:cs typeface="Arial"/>
              </a:rPr>
              <a:t>attack,</a:t>
            </a:r>
            <a:r>
              <a:rPr sz="1700" spc="1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multiple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fake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identities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originating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from</a:t>
            </a:r>
            <a:r>
              <a:rPr sz="1700" spc="1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physical</a:t>
            </a:r>
            <a:r>
              <a:rPr sz="1700" spc="26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location</a:t>
            </a:r>
            <a:r>
              <a:rPr sz="1700" spc="25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should</a:t>
            </a:r>
            <a:r>
              <a:rPr sz="1700" spc="2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have</a:t>
            </a:r>
            <a:r>
              <a:rPr sz="1700" spc="28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very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similar</a:t>
            </a:r>
            <a:r>
              <a:rPr sz="1700" spc="25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26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values </a:t>
            </a:r>
            <a:r>
              <a:rPr sz="1700" dirty="0">
                <a:latin typeface="Arial"/>
                <a:cs typeface="Arial"/>
              </a:rPr>
              <a:t>when</a:t>
            </a:r>
            <a:r>
              <a:rPr sz="1700" spc="3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measured</a:t>
            </a:r>
            <a:r>
              <a:rPr sz="1700" spc="3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3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receiving</a:t>
            </a:r>
            <a:r>
              <a:rPr sz="1700" spc="4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nodes.</a:t>
            </a:r>
            <a:r>
              <a:rPr sz="1700" spc="3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</a:t>
            </a:r>
            <a:r>
              <a:rPr sz="1700" spc="37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analyzing</a:t>
            </a:r>
            <a:r>
              <a:rPr sz="1700" spc="39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the </a:t>
            </a:r>
            <a:r>
              <a:rPr sz="1700" dirty="0">
                <a:latin typeface="Arial"/>
                <a:cs typeface="Arial"/>
              </a:rPr>
              <a:t>similarity</a:t>
            </a:r>
            <a:r>
              <a:rPr sz="1700" spc="114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12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13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patterns</a:t>
            </a:r>
            <a:r>
              <a:rPr sz="1700" spc="13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malicious</a:t>
            </a:r>
            <a:r>
              <a:rPr sz="1700" spc="13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nodes</a:t>
            </a:r>
            <a:r>
              <a:rPr sz="1700" spc="13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can</a:t>
            </a:r>
            <a:r>
              <a:rPr sz="1700" spc="130" dirty="0">
                <a:latin typeface="Arial"/>
                <a:cs typeface="Arial"/>
              </a:rPr>
              <a:t>  </a:t>
            </a:r>
            <a:r>
              <a:rPr sz="1700" spc="-25" dirty="0">
                <a:latin typeface="Arial"/>
                <a:cs typeface="Arial"/>
              </a:rPr>
              <a:t>be </a:t>
            </a:r>
            <a:r>
              <a:rPr sz="1700" spc="-10" dirty="0">
                <a:latin typeface="Arial"/>
                <a:cs typeface="Arial"/>
              </a:rPr>
              <a:t>detected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8888" y="6423456"/>
            <a:ext cx="107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70266" y="4479797"/>
            <a:ext cx="2536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Sybil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attack</a:t>
            </a:r>
            <a:r>
              <a:rPr sz="1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scenario</a:t>
            </a:r>
            <a:r>
              <a:rPr sz="1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VANETs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9192" y="1866454"/>
            <a:ext cx="5336772" cy="24160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Sybil</a:t>
            </a:r>
            <a:r>
              <a:rPr spc="-50" dirty="0"/>
              <a:t> </a:t>
            </a:r>
            <a:r>
              <a:rPr dirty="0"/>
              <a:t>attack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90" dirty="0"/>
              <a:t>VANETs</a:t>
            </a:r>
            <a:r>
              <a:rPr spc="-35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spc="-10" dirty="0"/>
              <a:t>NetSim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59890"/>
            <a:ext cx="10881360" cy="30302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7620" indent="-229235">
              <a:lnSpc>
                <a:spcPts val="1939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NetSim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involves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malicious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(sybil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attacker)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creating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illusory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nodes,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known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malicious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transmits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separate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entities,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misleading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into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believing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independent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participants.</a:t>
            </a:r>
            <a:endParaRPr sz="1800">
              <a:latin typeface="Arial"/>
              <a:cs typeface="Arial"/>
            </a:endParaRPr>
          </a:p>
          <a:p>
            <a:pPr marL="241300" marR="6985" indent="-229235">
              <a:lnSpc>
                <a:spcPts val="1939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NetSim,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nodes: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V3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(the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malicious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node)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V9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(the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node),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behave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distinct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entities.</a:t>
            </a:r>
            <a:endParaRPr sz="1800">
              <a:latin typeface="Arial"/>
              <a:cs typeface="Arial"/>
            </a:endParaRPr>
          </a:p>
          <a:p>
            <a:pPr marL="241300" marR="8255" indent="-229235">
              <a:lnSpc>
                <a:spcPts val="1939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scenario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(3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RSUs,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RSUs.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5"/>
              </a:lnSpc>
              <a:spcBef>
                <a:spcPts val="75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Since</a:t>
            </a:r>
            <a:r>
              <a:rPr sz="1800" spc="4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signal</a:t>
            </a:r>
            <a:r>
              <a:rPr sz="1800" spc="4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strength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0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attacker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sybil</a:t>
            </a:r>
            <a:r>
              <a:rPr sz="1800" spc="4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43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would</a:t>
            </a:r>
            <a:r>
              <a:rPr sz="1800" spc="4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similar,</a:t>
            </a:r>
            <a:r>
              <a:rPr sz="1800" spc="4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RSSI-based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ts val="2055"/>
              </a:lnSpc>
            </a:pPr>
            <a:r>
              <a:rPr sz="1800" dirty="0">
                <a:latin typeface="Arial"/>
                <a:cs typeface="Arial"/>
              </a:rPr>
              <a:t>classification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detect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malicious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7627" y="4381246"/>
            <a:ext cx="7574374" cy="19196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23692" y="6363106"/>
            <a:ext cx="6381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0225" marR="5080" indent="-518159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network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topology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D0D0D"/>
                </a:solidFill>
                <a:latin typeface="Arial"/>
                <a:cs typeface="Arial"/>
              </a:rPr>
              <a:t>VANETs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includes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malicious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attacker</a:t>
            </a:r>
            <a:r>
              <a:rPr sz="1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red)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illusion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orange)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3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normal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vehicular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(in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blue)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68888" y="6423456"/>
            <a:ext cx="1073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68888" y="6432777"/>
            <a:ext cx="107314" cy="212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658" y="2899028"/>
            <a:ext cx="1662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Attack</a:t>
            </a:r>
            <a:r>
              <a:rPr spc="-40" dirty="0"/>
              <a:t> </a:t>
            </a:r>
            <a:r>
              <a:rPr dirty="0"/>
              <a:t>scenarios</a:t>
            </a:r>
            <a:r>
              <a:rPr spc="-80" dirty="0"/>
              <a:t> </a:t>
            </a:r>
            <a:r>
              <a:rPr dirty="0"/>
              <a:t>–</a:t>
            </a:r>
            <a:r>
              <a:rPr spc="-100" dirty="0"/>
              <a:t> </a:t>
            </a:r>
            <a:r>
              <a:rPr dirty="0"/>
              <a:t>Training</a:t>
            </a:r>
            <a:r>
              <a:rPr spc="-60" dirty="0"/>
              <a:t> </a:t>
            </a: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61414"/>
            <a:ext cx="4660265" cy="276542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715" indent="-229235">
              <a:lnSpc>
                <a:spcPts val="1839"/>
              </a:lnSpc>
              <a:spcBef>
                <a:spcPts val="330"/>
              </a:spcBef>
              <a:buChar char="•"/>
              <a:tabLst>
                <a:tab pos="241300" algn="l"/>
                <a:tab pos="591820" algn="l"/>
                <a:tab pos="1533525" algn="l"/>
                <a:tab pos="1979930" algn="l"/>
                <a:tab pos="2873375" algn="l"/>
                <a:tab pos="3166110" algn="l"/>
                <a:tab pos="4263390" algn="l"/>
              </a:tabLst>
            </a:pPr>
            <a:r>
              <a:rPr sz="1700" spc="-25" dirty="0">
                <a:latin typeface="Arial"/>
                <a:cs typeface="Arial"/>
              </a:rPr>
              <a:t>In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NetSim,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we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created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50" dirty="0">
                <a:latin typeface="Arial"/>
                <a:cs typeface="Arial"/>
              </a:rPr>
              <a:t>5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scenarios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with </a:t>
            </a:r>
            <a:r>
              <a:rPr sz="1700" dirty="0">
                <a:latin typeface="Arial"/>
                <a:cs typeface="Arial"/>
              </a:rPr>
              <a:t>varying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total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counts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(5,</a:t>
            </a:r>
            <a:r>
              <a:rPr sz="1700" spc="2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7,</a:t>
            </a:r>
            <a:r>
              <a:rPr sz="1700" spc="2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9,</a:t>
            </a:r>
            <a:r>
              <a:rPr sz="1700" spc="22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11,</a:t>
            </a:r>
            <a:r>
              <a:rPr sz="1700" spc="2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12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to</a:t>
            </a:r>
            <a:endParaRPr sz="1700">
              <a:latin typeface="Arial"/>
              <a:cs typeface="Arial"/>
            </a:endParaRPr>
          </a:p>
          <a:p>
            <a:pPr marL="241300">
              <a:lnSpc>
                <a:spcPts val="1805"/>
              </a:lnSpc>
            </a:pPr>
            <a:r>
              <a:rPr sz="1700" spc="-20" dirty="0">
                <a:latin typeface="Arial"/>
                <a:cs typeface="Arial"/>
              </a:rPr>
              <a:t>13).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1939"/>
              </a:lnSpc>
              <a:spcBef>
                <a:spcPts val="795"/>
              </a:spcBef>
              <a:buChar char="•"/>
              <a:tabLst>
                <a:tab pos="241300" algn="l"/>
                <a:tab pos="832485" algn="l"/>
                <a:tab pos="1484630" algn="l"/>
                <a:tab pos="2147570" algn="l"/>
                <a:tab pos="2408555" algn="l"/>
                <a:tab pos="3239135" algn="l"/>
                <a:tab pos="3855085" algn="l"/>
                <a:tab pos="4519295" algn="l"/>
              </a:tabLst>
            </a:pPr>
            <a:r>
              <a:rPr sz="1700" spc="-10" dirty="0">
                <a:latin typeface="Arial"/>
                <a:cs typeface="Arial"/>
              </a:rPr>
              <a:t>Total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Node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count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50" dirty="0">
                <a:latin typeface="Arial"/>
                <a:cs typeface="Arial"/>
              </a:rPr>
              <a:t>=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Normal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node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count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50" dirty="0">
                <a:latin typeface="Arial"/>
                <a:cs typeface="Arial"/>
              </a:rPr>
              <a:t>+</a:t>
            </a:r>
            <a:endParaRPr sz="1700">
              <a:latin typeface="Arial"/>
              <a:cs typeface="Arial"/>
            </a:endParaRPr>
          </a:p>
          <a:p>
            <a:pPr marL="241300">
              <a:lnSpc>
                <a:spcPts val="1939"/>
              </a:lnSpc>
            </a:pPr>
            <a:r>
              <a:rPr sz="1700" dirty="0">
                <a:latin typeface="Arial"/>
                <a:cs typeface="Arial"/>
              </a:rPr>
              <a:t>Sybil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attacker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count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+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Sybil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</a:t>
            </a:r>
            <a:r>
              <a:rPr sz="1700" spc="-20" dirty="0">
                <a:latin typeface="Arial"/>
                <a:cs typeface="Arial"/>
              </a:rPr>
              <a:t> count</a:t>
            </a:r>
            <a:endParaRPr sz="1700">
              <a:latin typeface="Arial"/>
              <a:cs typeface="Arial"/>
            </a:endParaRPr>
          </a:p>
          <a:p>
            <a:pPr marL="241300" indent="-228600">
              <a:lnSpc>
                <a:spcPts val="1939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"/>
                <a:cs typeface="Arial"/>
              </a:rPr>
              <a:t>Sybil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 count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 6 scenarios: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1,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1,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1,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2,</a:t>
            </a:r>
            <a:endParaRPr sz="1700">
              <a:latin typeface="Arial"/>
              <a:cs typeface="Arial"/>
            </a:endParaRPr>
          </a:p>
          <a:p>
            <a:pPr marL="241300">
              <a:lnSpc>
                <a:spcPts val="1939"/>
              </a:lnSpc>
            </a:pPr>
            <a:r>
              <a:rPr sz="1700" dirty="0">
                <a:latin typeface="Arial"/>
                <a:cs typeface="Arial"/>
              </a:rPr>
              <a:t>3,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3.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8500" algn="l"/>
              </a:tabLst>
            </a:pPr>
            <a:r>
              <a:rPr sz="1700" dirty="0">
                <a:latin typeface="Arial"/>
                <a:cs typeface="Arial"/>
              </a:rPr>
              <a:t>1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malicious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node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cases</a:t>
            </a:r>
            <a:endParaRPr sz="1700">
              <a:latin typeface="Arial"/>
              <a:cs typeface="Arial"/>
            </a:endParaRPr>
          </a:p>
          <a:p>
            <a:pPr marL="698500" lvl="1" indent="-228600">
              <a:lnSpc>
                <a:spcPts val="1939"/>
              </a:lnSpc>
              <a:spcBef>
                <a:spcPts val="300"/>
              </a:spcBef>
              <a:buChar char="•"/>
              <a:tabLst>
                <a:tab pos="698500" algn="l"/>
                <a:tab pos="1018540" algn="l"/>
                <a:tab pos="1339850" algn="l"/>
                <a:tab pos="1661795" algn="l"/>
                <a:tab pos="1981835" algn="l"/>
                <a:tab pos="2303145" algn="l"/>
                <a:tab pos="2563495" algn="l"/>
                <a:tab pos="3136900" algn="l"/>
                <a:tab pos="3867150" algn="l"/>
                <a:tab pos="4175125" algn="l"/>
              </a:tabLst>
            </a:pPr>
            <a:r>
              <a:rPr sz="1700" spc="-25" dirty="0">
                <a:latin typeface="Arial"/>
                <a:cs typeface="Arial"/>
              </a:rPr>
              <a:t>1,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1,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1,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2,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3,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50" dirty="0">
                <a:latin typeface="Arial"/>
                <a:cs typeface="Arial"/>
              </a:rPr>
              <a:t>3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sybil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nodes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5" dirty="0">
                <a:latin typeface="Arial"/>
                <a:cs typeface="Arial"/>
              </a:rPr>
              <a:t>in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each</a:t>
            </a:r>
            <a:endParaRPr sz="1700">
              <a:latin typeface="Arial"/>
              <a:cs typeface="Arial"/>
            </a:endParaRPr>
          </a:p>
          <a:p>
            <a:pPr marL="698500">
              <a:lnSpc>
                <a:spcPts val="1939"/>
              </a:lnSpc>
            </a:pPr>
            <a:r>
              <a:rPr sz="1700" dirty="0">
                <a:latin typeface="Arial"/>
                <a:cs typeface="Arial"/>
              </a:rPr>
              <a:t>respective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sample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01261"/>
            <a:ext cx="4661535" cy="15779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715" indent="-229235" algn="just">
              <a:lnSpc>
                <a:spcPts val="1839"/>
              </a:lnSpc>
              <a:spcBef>
                <a:spcPts val="330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"/>
                <a:cs typeface="Arial"/>
              </a:rPr>
              <a:t>In</a:t>
            </a:r>
            <a:r>
              <a:rPr sz="1700" spc="4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NetSim,</a:t>
            </a:r>
            <a:r>
              <a:rPr sz="1700" spc="4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we</a:t>
            </a:r>
            <a:r>
              <a:rPr sz="1700" spc="45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enabled</a:t>
            </a:r>
            <a:r>
              <a:rPr sz="1700" spc="4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radio</a:t>
            </a:r>
            <a:r>
              <a:rPr sz="1700" spc="459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measurement </a:t>
            </a:r>
            <a:r>
              <a:rPr sz="1700" dirty="0">
                <a:latin typeface="Arial"/>
                <a:cs typeface="Arial"/>
              </a:rPr>
              <a:t>log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for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all</a:t>
            </a:r>
            <a:r>
              <a:rPr sz="1700" spc="-10" dirty="0">
                <a:latin typeface="Arial"/>
                <a:cs typeface="Arial"/>
              </a:rPr>
              <a:t> scenarios</a:t>
            </a:r>
            <a:endParaRPr sz="1700">
              <a:latin typeface="Arial"/>
              <a:cs typeface="Arial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z="1700" dirty="0">
                <a:latin typeface="Arial"/>
                <a:cs typeface="Arial"/>
              </a:rPr>
              <a:t>We</a:t>
            </a:r>
            <a:r>
              <a:rPr sz="1700" spc="2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wrote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python</a:t>
            </a:r>
            <a:r>
              <a:rPr sz="1700" spc="22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script</a:t>
            </a:r>
            <a:r>
              <a:rPr sz="1700" spc="2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analyze</a:t>
            </a:r>
            <a:r>
              <a:rPr sz="1700" spc="2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24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log </a:t>
            </a:r>
            <a:r>
              <a:rPr sz="1700" dirty="0">
                <a:latin typeface="Arial"/>
                <a:cs typeface="Arial"/>
              </a:rPr>
              <a:t>file</a:t>
            </a:r>
            <a:r>
              <a:rPr sz="1700" spc="1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data</a:t>
            </a:r>
            <a:r>
              <a:rPr sz="1700" spc="4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4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calculate</a:t>
            </a:r>
            <a:r>
              <a:rPr sz="1700" spc="10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the</a:t>
            </a:r>
            <a:r>
              <a:rPr sz="1700" spc="15" dirty="0">
                <a:latin typeface="Arial"/>
                <a:cs typeface="Arial"/>
              </a:rPr>
              <a:t> 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4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Power</a:t>
            </a:r>
            <a:r>
              <a:rPr sz="1700" spc="49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at </a:t>
            </a:r>
            <a:r>
              <a:rPr sz="1700" dirty="0">
                <a:latin typeface="Arial"/>
                <a:cs typeface="Arial"/>
              </a:rPr>
              <a:t>each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RSU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from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each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vehicle,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difference </a:t>
            </a:r>
            <a:r>
              <a:rPr sz="1700" dirty="0">
                <a:latin typeface="Arial"/>
                <a:cs typeface="Arial"/>
              </a:rPr>
              <a:t>and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Similarity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655055"/>
            <a:ext cx="4659630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ts val="1839"/>
              </a:lnSpc>
              <a:spcBef>
                <a:spcPts val="330"/>
              </a:spcBef>
              <a:buChar char="•"/>
              <a:tabLst>
                <a:tab pos="241300" algn="l"/>
                <a:tab pos="1227455" algn="l"/>
                <a:tab pos="2490470" algn="l"/>
                <a:tab pos="3239135" algn="l"/>
                <a:tab pos="4140200" algn="l"/>
              </a:tabLst>
            </a:pPr>
            <a:r>
              <a:rPr sz="1700" spc="-10" dirty="0">
                <a:latin typeface="Arial"/>
                <a:cs typeface="Arial"/>
              </a:rPr>
              <a:t>Feature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Extraction: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RSSI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10" dirty="0">
                <a:latin typeface="Arial"/>
                <a:cs typeface="Arial"/>
              </a:rPr>
              <a:t>Power,</a:t>
            </a:r>
            <a:r>
              <a:rPr sz="1700" dirty="0">
                <a:latin typeface="Arial"/>
                <a:cs typeface="Arial"/>
              </a:rPr>
              <a:t>	</a:t>
            </a:r>
            <a:r>
              <a:rPr sz="1700" spc="-20" dirty="0">
                <a:latin typeface="Arial"/>
                <a:cs typeface="Arial"/>
              </a:rPr>
              <a:t>RSSI </a:t>
            </a:r>
            <a:r>
              <a:rPr sz="1700" dirty="0">
                <a:latin typeface="Arial"/>
                <a:cs typeface="Arial"/>
              </a:rPr>
              <a:t>Difference,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RSSI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Similarity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130" y="6354965"/>
            <a:ext cx="4500880" cy="635"/>
          </a:xfrm>
          <a:custGeom>
            <a:avLst/>
            <a:gdLst/>
            <a:ahLst/>
            <a:cxnLst/>
            <a:rect l="l" t="t" r="r" b="b"/>
            <a:pathLst>
              <a:path w="4500880" h="635">
                <a:moveTo>
                  <a:pt x="0" y="0"/>
                </a:moveTo>
                <a:lnTo>
                  <a:pt x="4500626" y="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0229" y="2090547"/>
            <a:ext cx="6541770" cy="20173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13297" y="4205985"/>
            <a:ext cx="6381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755" marR="5080" indent="-5676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network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topology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0D0D0D"/>
                </a:solidFill>
                <a:latin typeface="Arial"/>
                <a:cs typeface="Arial"/>
              </a:rPr>
              <a:t>VANETs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includes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malicious</a:t>
            </a:r>
            <a:r>
              <a:rPr sz="1400" spc="-5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attacker</a:t>
            </a:r>
            <a:r>
              <a:rPr sz="1400" spc="-5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red)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illusion</a:t>
            </a:r>
            <a:r>
              <a:rPr sz="1400" spc="-3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(sybil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node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in</a:t>
            </a:r>
            <a:r>
              <a:rPr sz="1400" spc="-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green)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3</a:t>
            </a:r>
            <a:r>
              <a:rPr sz="1400" spc="-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normal</a:t>
            </a:r>
            <a:r>
              <a:rPr sz="1400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vehicular</a:t>
            </a:r>
            <a:r>
              <a:rPr sz="1400" spc="-3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D0D0D"/>
                </a:solidFill>
                <a:latin typeface="Arial"/>
                <a:cs typeface="Arial"/>
              </a:rPr>
              <a:t>(in</a:t>
            </a:r>
            <a:r>
              <a:rPr sz="1400" spc="-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D0D0D"/>
                </a:solidFill>
                <a:latin typeface="Arial"/>
                <a:cs typeface="Arial"/>
              </a:rPr>
              <a:t>blue)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68888" y="6432777"/>
            <a:ext cx="107314" cy="212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50" dirty="0">
                <a:solidFill>
                  <a:srgbClr val="767676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913" y="6537607"/>
            <a:ext cx="972629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z="1400" dirty="0">
                <a:latin typeface="Arial"/>
                <a:cs typeface="Arial"/>
              </a:rPr>
              <a:t>Yuan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Yao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al.,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“Power</a:t>
            </a:r>
            <a:r>
              <a:rPr sz="1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Identification:</a:t>
            </a:r>
            <a:r>
              <a:rPr sz="14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Novel</a:t>
            </a:r>
            <a:r>
              <a:rPr sz="14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Sybil Attack</a:t>
            </a:r>
            <a:r>
              <a:rPr sz="14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Detection</a:t>
            </a:r>
            <a:r>
              <a:rPr sz="14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Scheme</a:t>
            </a:r>
            <a:r>
              <a:rPr sz="14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VANETs</a:t>
            </a:r>
            <a:r>
              <a:rPr sz="1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using</a:t>
            </a:r>
            <a:r>
              <a:rPr sz="1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6FC0"/>
                </a:solidFill>
                <a:latin typeface="Arial"/>
                <a:cs typeface="Arial"/>
              </a:rPr>
              <a:t>RSSI,”</a:t>
            </a:r>
            <a:r>
              <a:rPr sz="14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2019,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IEEE.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processing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feature</a:t>
            </a:r>
            <a:r>
              <a:rPr spc="-1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143000"/>
            <a:ext cx="7043167" cy="517128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450850" indent="-229235">
              <a:lnSpc>
                <a:spcPts val="1939"/>
              </a:lnSpc>
              <a:spcBef>
                <a:spcPts val="345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extraction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IEEE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radio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measurement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Excel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Python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script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1800" spc="-30" dirty="0">
                <a:latin typeface="Arial"/>
                <a:cs typeface="Arial"/>
              </a:rPr>
              <a:t>Total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dataset: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57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features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each</a:t>
            </a:r>
            <a:endParaRPr sz="1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Feature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normalization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process:</a:t>
            </a:r>
            <a:endParaRPr sz="1800" dirty="0">
              <a:latin typeface="Arial"/>
              <a:cs typeface="Arial"/>
            </a:endParaRPr>
          </a:p>
          <a:p>
            <a:pPr marL="697230" marR="86360" lvl="1" indent="-227329">
              <a:lnSpc>
                <a:spcPts val="1939"/>
              </a:lnSpc>
              <a:spcBef>
                <a:spcPts val="525"/>
              </a:spcBef>
              <a:buFont typeface="Courier New"/>
              <a:buChar char="o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Calculate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pairwise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RSSI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differences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vehicles 	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RSU.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Compute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RSSI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pair.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ts val="2050"/>
              </a:lnSpc>
              <a:spcBef>
                <a:spcPts val="290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Assign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threshold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classify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RSSI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IN" sz="1800" spc="-10" dirty="0">
                <a:latin typeface="Arial"/>
                <a:cs typeface="Arial"/>
              </a:rPr>
              <a:t>differences.</a:t>
            </a:r>
            <a:endParaRPr lang="en-US" sz="1800" spc="-20" dirty="0">
              <a:latin typeface="Arial"/>
              <a:cs typeface="Arial"/>
            </a:endParaRPr>
          </a:p>
          <a:p>
            <a:pPr marL="697230" lvl="1" indent="-227329">
              <a:lnSpc>
                <a:spcPts val="2050"/>
              </a:lnSpc>
              <a:spcBef>
                <a:spcPts val="290"/>
              </a:spcBef>
              <a:buFont typeface="Courier New"/>
              <a:buChar char="o"/>
              <a:tabLst>
                <a:tab pos="697230" algn="l"/>
              </a:tabLst>
            </a:pPr>
            <a:r>
              <a:rPr lang="en-US" sz="1800" dirty="0">
                <a:latin typeface="Arial"/>
                <a:cs typeface="Arial"/>
              </a:rPr>
              <a:t>Threshold values in our case are 0.1, 0.09, 0.03 &amp; 0.02.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Identify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threshold.</a:t>
            </a:r>
            <a:endParaRPr sz="1800" dirty="0">
              <a:latin typeface="Arial"/>
              <a:cs typeface="Arial"/>
            </a:endParaRPr>
          </a:p>
          <a:p>
            <a:pPr marL="697230" marR="551180" lvl="1" indent="-227329">
              <a:lnSpc>
                <a:spcPts val="1939"/>
              </a:lnSpc>
              <a:spcBef>
                <a:spcPts val="540"/>
              </a:spcBef>
              <a:buFont typeface="Courier New"/>
              <a:buChar char="o"/>
              <a:tabLst>
                <a:tab pos="698500" algn="l"/>
              </a:tabLst>
            </a:pPr>
            <a:r>
              <a:rPr sz="1800" dirty="0">
                <a:latin typeface="Arial"/>
                <a:cs typeface="Arial"/>
              </a:rPr>
              <a:t>Calculate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proportion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pairs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total 	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pairs.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Identify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vehicle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pair.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Calculate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average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RSSI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similarity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</a:t>
            </a:r>
            <a:r>
              <a:rPr sz="1800" spc="-10" dirty="0">
                <a:latin typeface="Arial"/>
                <a:cs typeface="Arial"/>
              </a:rPr>
              <a:t> pair.</a:t>
            </a:r>
            <a:endParaRPr sz="1800" dirty="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90"/>
              </a:spcBef>
              <a:buFont typeface="Courier New"/>
              <a:buChar char="o"/>
              <a:tabLst>
                <a:tab pos="697230" algn="l"/>
              </a:tabLst>
            </a:pPr>
            <a:r>
              <a:rPr sz="1800" dirty="0">
                <a:latin typeface="Arial"/>
                <a:cs typeface="Arial"/>
              </a:rPr>
              <a:t>Label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similarity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depending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</a:t>
            </a:r>
            <a:endParaRPr lang="en-US" spc="-25" dirty="0">
              <a:latin typeface="Arial"/>
              <a:cs typeface="Arial"/>
            </a:endParaRPr>
          </a:p>
          <a:p>
            <a:pPr marL="469901" lvl="1">
              <a:spcBef>
                <a:spcPts val="290"/>
              </a:spcBef>
              <a:tabLst>
                <a:tab pos="697230" algn="l"/>
              </a:tabLst>
            </a:pPr>
            <a:r>
              <a:rPr lang="en-IN" sz="1800" spc="-25" dirty="0">
                <a:latin typeface="Arial"/>
                <a:cs typeface="Arial"/>
              </a:rPr>
              <a:t>	</a:t>
            </a:r>
            <a:r>
              <a:rPr lang="en-IN" sz="1800" dirty="0">
                <a:latin typeface="Arial"/>
                <a:cs typeface="Arial"/>
              </a:rPr>
              <a:t>RSSI</a:t>
            </a:r>
            <a:r>
              <a:rPr lang="en-IN" sz="1800" spc="-45" dirty="0">
                <a:latin typeface="Arial"/>
                <a:cs typeface="Arial"/>
              </a:rPr>
              <a:t> </a:t>
            </a:r>
            <a:r>
              <a:rPr lang="en-IN" sz="1800" dirty="0">
                <a:latin typeface="Arial"/>
                <a:cs typeface="Arial"/>
              </a:rPr>
              <a:t>similarity</a:t>
            </a:r>
            <a:r>
              <a:rPr lang="en-IN" sz="1800" spc="-30" dirty="0">
                <a:latin typeface="Arial"/>
                <a:cs typeface="Arial"/>
              </a:rPr>
              <a:t> </a:t>
            </a:r>
            <a:r>
              <a:rPr lang="en-IN" sz="1800" spc="-10" dirty="0">
                <a:latin typeface="Arial"/>
                <a:cs typeface="Arial"/>
              </a:rPr>
              <a:t>value.</a:t>
            </a:r>
            <a:endParaRPr lang="en-IN"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1260" y="1613433"/>
            <a:ext cx="3042539" cy="4081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41056" y="5723026"/>
            <a:ext cx="3701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label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similarity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score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based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</a:t>
            </a:r>
            <a:r>
              <a:rPr spc="-5" dirty="0"/>
              <a:t> </a:t>
            </a:r>
            <a:r>
              <a:rPr dirty="0"/>
              <a:t>visualization:</a:t>
            </a:r>
            <a:r>
              <a:rPr spc="-50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,7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9</a:t>
            </a:r>
            <a:r>
              <a:rPr spc="-15" dirty="0"/>
              <a:t> </a:t>
            </a:r>
            <a:r>
              <a:rPr spc="-10" dirty="0"/>
              <a:t>vehicles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032" y="1210354"/>
            <a:ext cx="4504789" cy="273191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2755" y="1205890"/>
            <a:ext cx="4166709" cy="26669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3980" y="3991716"/>
            <a:ext cx="4354536" cy="27852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1924</Words>
  <Application>Microsoft Office PowerPoint</Application>
  <PresentationFormat>Widescreen</PresentationFormat>
  <Paragraphs>216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Courier New</vt:lpstr>
      <vt:lpstr>Trebuchet MS</vt:lpstr>
      <vt:lpstr>Office Theme</vt:lpstr>
      <vt:lpstr>NetSim VANETs</vt:lpstr>
      <vt:lpstr>Outline</vt:lpstr>
      <vt:lpstr>Introduction to VANETs</vt:lpstr>
      <vt:lpstr>Sybil attack in VANETs</vt:lpstr>
      <vt:lpstr>Sybil attack in VANETs using NetSim</vt:lpstr>
      <vt:lpstr>Training</vt:lpstr>
      <vt:lpstr>Attack scenarios – Training data generation</vt:lpstr>
      <vt:lpstr>Data processing and feature visualization</vt:lpstr>
      <vt:lpstr>Feature visualization: 5 ,7 and 9 vehicles</vt:lpstr>
      <vt:lpstr>Feature visualization:11,12 and 13 vehicles</vt:lpstr>
      <vt:lpstr>Classifier training</vt:lpstr>
      <vt:lpstr>Inference</vt:lpstr>
      <vt:lpstr>Inference and Test Scenarios</vt:lpstr>
      <vt:lpstr>Feature visualization: 5, 6 and 9 vehicles</vt:lpstr>
      <vt:lpstr>Feature visualization: 12, 12 and 14 vehicles</vt:lpstr>
      <vt:lpstr>Confusion matrix</vt:lpstr>
      <vt:lpstr>Confusion Matrix: Accuracy, Precision, F1 Score, Recall</vt:lpstr>
      <vt:lpstr>Comparison and future work</vt:lpstr>
      <vt:lpstr>Appendix: How-to-Guide</vt:lpstr>
      <vt:lpstr>How to classify data?</vt:lpstr>
      <vt:lpstr>How to Normalize the data?</vt:lpstr>
      <vt:lpstr>How to run the classifiers</vt:lpstr>
      <vt:lpstr>How to get the confusion matrix?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Asha Sarithala</dc:creator>
  <cp:lastModifiedBy>Suraj Desai</cp:lastModifiedBy>
  <cp:revision>4</cp:revision>
  <dcterms:created xsi:type="dcterms:W3CDTF">2025-05-02T03:59:08Z</dcterms:created>
  <dcterms:modified xsi:type="dcterms:W3CDTF">2025-05-02T11:00:09Z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2025-05-02T00:00:00Z</vt:filetime>
  </property>
  <property fmtid="{D5CDD505-2E9C-101B-9397-08002B2CF9AE}" pid="5" name="Producer">
    <vt:lpwstr>Microsoft® PowerPoint® for Microsoft 365</vt:lpwstr>
  </property>
</Properties>
</file>