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13.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14.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96" r:id="rId3"/>
    <p:sldId id="311" r:id="rId4"/>
    <p:sldId id="344" r:id="rId5"/>
    <p:sldId id="343" r:id="rId6"/>
    <p:sldId id="345" r:id="rId7"/>
    <p:sldId id="346" r:id="rId8"/>
    <p:sldId id="307" r:id="rId9"/>
    <p:sldId id="349" r:id="rId10"/>
    <p:sldId id="314" r:id="rId11"/>
    <p:sldId id="308" r:id="rId12"/>
    <p:sldId id="312" r:id="rId13"/>
    <p:sldId id="310" r:id="rId14"/>
    <p:sldId id="304" r:id="rId15"/>
    <p:sldId id="334" r:id="rId16"/>
    <p:sldId id="336" r:id="rId17"/>
    <p:sldId id="339" r:id="rId18"/>
    <p:sldId id="278" r:id="rId19"/>
    <p:sldId id="340" r:id="rId20"/>
    <p:sldId id="341" r:id="rId21"/>
    <p:sldId id="335" r:id="rId22"/>
    <p:sldId id="327" r:id="rId23"/>
    <p:sldId id="328" r:id="rId24"/>
    <p:sldId id="329" r:id="rId25"/>
    <p:sldId id="330" r:id="rId26"/>
    <p:sldId id="331" r:id="rId27"/>
    <p:sldId id="332" r:id="rId28"/>
    <p:sldId id="333" r:id="rId29"/>
    <p:sldId id="313" r:id="rId30"/>
    <p:sldId id="347" r:id="rId31"/>
    <p:sldId id="348" r:id="rId32"/>
    <p:sldId id="316" r:id="rId33"/>
    <p:sldId id="274" r:id="rId34"/>
    <p:sldId id="275" r:id="rId35"/>
    <p:sldId id="276" r:id="rId36"/>
    <p:sldId id="279" r:id="rId37"/>
    <p:sldId id="277" r:id="rId38"/>
    <p:sldId id="292" r:id="rId39"/>
    <p:sldId id="293" r:id="rId40"/>
    <p:sldId id="294" r:id="rId41"/>
    <p:sldId id="297" r:id="rId42"/>
    <p:sldId id="268" r:id="rId43"/>
    <p:sldId id="302" r:id="rId44"/>
    <p:sldId id="282"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08" autoAdjust="0"/>
  </p:normalViewPr>
  <p:slideViewPr>
    <p:cSldViewPr snapToGrid="0" snapToObjects="1">
      <p:cViewPr>
        <p:scale>
          <a:sx n="114" d="100"/>
          <a:sy n="114" d="100"/>
        </p:scale>
        <p:origin x="-3104" y="-1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5.emf"/><Relationship Id="rId1" Type="http://schemas.openxmlformats.org/officeDocument/2006/relationships/image" Target="../media/image15.emf"/><Relationship Id="rId2"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FF762-1AFA-0E4E-9746-07A1AAD6D49D}" type="datetimeFigureOut">
              <a:rPr lang="en-US" smtClean="0"/>
              <a:t>5/14/12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7EF24-E888-6140-BEBF-E66BCC1ED013}" type="slidenum">
              <a:rPr lang="en-US" smtClean="0"/>
              <a:t>‹#›</a:t>
            </a:fld>
            <a:endParaRPr lang="en-US"/>
          </a:p>
        </p:txBody>
      </p:sp>
    </p:spTree>
    <p:extLst>
      <p:ext uri="{BB962C8B-B14F-4D97-AF65-F5344CB8AC3E}">
        <p14:creationId xmlns:p14="http://schemas.microsoft.com/office/powerpoint/2010/main" val="11579227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live in Scott </a:t>
            </a:r>
            <a:r>
              <a:rPr lang="en-US" dirty="0" err="1" smtClean="0"/>
              <a:t>Shenker’s</a:t>
            </a:r>
            <a:r>
              <a:rPr lang="en-US" dirty="0" smtClean="0"/>
              <a:t> world, SDN has a very nice layered architecture.</a:t>
            </a:r>
          </a:p>
          <a:p>
            <a:endParaRPr lang="en-US" dirty="0" smtClean="0"/>
          </a:p>
          <a:p>
            <a:r>
              <a:rPr lang="en-US" dirty="0" smtClean="0"/>
              <a:t>INTERFACES, narrow, well-defined</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a:t>
            </a:fld>
            <a:endParaRPr lang="en-US"/>
          </a:p>
        </p:txBody>
      </p:sp>
    </p:spTree>
    <p:extLst>
      <p:ext uri="{BB962C8B-B14F-4D97-AF65-F5344CB8AC3E}">
        <p14:creationId xmlns:p14="http://schemas.microsoft.com/office/powerpoint/2010/main" val="193626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where do we get our invariants from? James mentioned a few of these invariants, “A can talk to B”.</a:t>
            </a:r>
          </a:p>
          <a:p>
            <a:endParaRPr lang="en-US" baseline="0" dirty="0" smtClean="0"/>
          </a:p>
          <a:p>
            <a:r>
              <a:rPr lang="en-US" baseline="0" dirty="0" smtClean="0"/>
              <a:t>Well, the application specifies its policies by configuring the virtual network. The virtual network is just a graph!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20</a:t>
            </a:fld>
            <a:endParaRPr lang="en-US"/>
          </a:p>
        </p:txBody>
      </p:sp>
    </p:spTree>
    <p:extLst>
      <p:ext uri="{BB962C8B-B14F-4D97-AF65-F5344CB8AC3E}">
        <p14:creationId xmlns:p14="http://schemas.microsoft.com/office/powerpoint/2010/main" val="359913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this algorithm becomes really useful when you’re running a </a:t>
            </a:r>
            <a:r>
              <a:rPr lang="en-US" dirty="0" err="1" smtClean="0"/>
              <a:t>friggin</a:t>
            </a:r>
            <a:r>
              <a:rPr lang="en-US" dirty="0" smtClean="0"/>
              <a:t>’ huge datacenter…. 8</a:t>
            </a:r>
            <a:r>
              <a:rPr lang="en-US" baseline="0" dirty="0" smtClean="0"/>
              <a:t> Failures/s in a large datacenter</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28</a:t>
            </a:fld>
            <a:endParaRPr lang="en-US"/>
          </a:p>
        </p:txBody>
      </p:sp>
    </p:spTree>
    <p:extLst>
      <p:ext uri="{BB962C8B-B14F-4D97-AF65-F5344CB8AC3E}">
        <p14:creationId xmlns:p14="http://schemas.microsoft.com/office/powerpoint/2010/main" val="372308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let’s be</a:t>
            </a:r>
            <a:r>
              <a:rPr lang="en-US" baseline="0" dirty="0" smtClean="0"/>
              <a:t> a little more formal than that. You can think of…</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33</a:t>
            </a:fld>
            <a:endParaRPr lang="en-US"/>
          </a:p>
        </p:txBody>
      </p:sp>
    </p:spTree>
    <p:extLst>
      <p:ext uri="{BB962C8B-B14F-4D97-AF65-F5344CB8AC3E}">
        <p14:creationId xmlns:p14="http://schemas.microsoft.com/office/powerpoint/2010/main" val="1317080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really care about is the behavior of the network. This is just a mapping, from packets</a:t>
            </a:r>
            <a:r>
              <a:rPr lang="en-US" baseline="0" dirty="0" smtClean="0"/>
              <a:t> and edges, to their final destinations. Basically the set of all possible paths.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35</a:t>
            </a:fld>
            <a:endParaRPr lang="en-US"/>
          </a:p>
        </p:txBody>
      </p:sp>
    </p:spTree>
    <p:extLst>
      <p:ext uri="{BB962C8B-B14F-4D97-AF65-F5344CB8AC3E}">
        <p14:creationId xmlns:p14="http://schemas.microsoft.com/office/powerpoint/2010/main" val="46466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SDN: like I mentioned</a:t>
            </a:r>
            <a:r>
              <a:rPr lang="en-US" baseline="0" dirty="0" smtClean="0"/>
              <a:t> before, layered architecture. At each layer is a representation of the network state. These are just graphs!</a:t>
            </a:r>
          </a:p>
        </p:txBody>
      </p:sp>
      <p:sp>
        <p:nvSpPr>
          <p:cNvPr id="4" name="Slide Number Placeholder 3"/>
          <p:cNvSpPr>
            <a:spLocks noGrp="1"/>
          </p:cNvSpPr>
          <p:nvPr>
            <p:ph type="sldNum" sz="quarter" idx="10"/>
          </p:nvPr>
        </p:nvSpPr>
        <p:spPr/>
        <p:txBody>
          <a:bodyPr/>
          <a:lstStyle/>
          <a:p>
            <a:fld id="{BA97EF24-E888-6140-BEBF-E66BCC1ED013}" type="slidenum">
              <a:rPr lang="en-US" smtClean="0"/>
              <a:t>37</a:t>
            </a:fld>
            <a:endParaRPr lang="en-US"/>
          </a:p>
        </p:txBody>
      </p:sp>
    </p:spTree>
    <p:extLst>
      <p:ext uri="{BB962C8B-B14F-4D97-AF65-F5344CB8AC3E}">
        <p14:creationId xmlns:p14="http://schemas.microsoft.com/office/powerpoint/2010/main" val="980418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a tightly meshed</a:t>
            </a:r>
            <a:r>
              <a:rPr lang="en-US" baseline="0" dirty="0" smtClean="0"/>
              <a:t> cluster, where failures are relatively rare… Networks will ALWAYS be inconsistent.</a:t>
            </a:r>
          </a:p>
          <a:p>
            <a:endParaRPr lang="en-US" baseline="0" dirty="0" smtClean="0"/>
          </a:p>
          <a:p>
            <a:r>
              <a:rPr lang="en-US" baseline="0" dirty="0" smtClean="0"/>
              <a:t>In our world, it’s a fact of life that it will be inconsistent!!! When do we reach a point when this breaks our system?</a:t>
            </a:r>
          </a:p>
          <a:p>
            <a:endParaRPr lang="en-US" baseline="0" dirty="0" smtClean="0"/>
          </a:p>
          <a:p>
            <a:r>
              <a:rPr lang="en-US" baseline="0" dirty="0" smtClean="0"/>
              <a:t>What pushes your system over the edge?</a:t>
            </a:r>
          </a:p>
          <a:p>
            <a:endParaRPr lang="en-US" baseline="0" dirty="0" smtClean="0"/>
          </a:p>
          <a:p>
            <a:r>
              <a:rPr lang="en-US" baseline="0" dirty="0" smtClean="0"/>
              <a:t>So, how bad is it? Does it matter? What can we do about it?</a:t>
            </a:r>
          </a:p>
          <a:p>
            <a:endParaRPr lang="en-US" baseline="0" dirty="0" smtClean="0"/>
          </a:p>
          <a:p>
            <a:r>
              <a:rPr lang="en-US" baseline="0" dirty="0" smtClean="0"/>
              <a:t>Not necessarily a bad thing, but it can be!</a:t>
            </a:r>
          </a:p>
          <a:p>
            <a:endParaRPr lang="en-US" dirty="0" smtClean="0"/>
          </a:p>
          <a:p>
            <a:r>
              <a:rPr lang="en-US" dirty="0" smtClean="0"/>
              <a:t>NOT binary!</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39</a:t>
            </a:fld>
            <a:endParaRPr lang="en-US"/>
          </a:p>
        </p:txBody>
      </p:sp>
    </p:spTree>
    <p:extLst>
      <p:ext uri="{BB962C8B-B14F-4D97-AF65-F5344CB8AC3E}">
        <p14:creationId xmlns:p14="http://schemas.microsoft.com/office/powerpoint/2010/main" val="381603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tools require two things from the network. To calibrate the barometer, we need some notion of how the network is supposed to behave. And for the lightning rod to be tractable, we’re going to need to a global view of the network state.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41</a:t>
            </a:fld>
            <a:endParaRPr lang="en-US"/>
          </a:p>
        </p:txBody>
      </p:sp>
    </p:spTree>
    <p:extLst>
      <p:ext uri="{BB962C8B-B14F-4D97-AF65-F5344CB8AC3E}">
        <p14:creationId xmlns:p14="http://schemas.microsoft.com/office/powerpoint/2010/main" val="140003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really high-level depiction of our system. Essentially</a:t>
            </a:r>
            <a:r>
              <a:rPr lang="en-US" baseline="0" dirty="0" smtClean="0"/>
              <a:t> what we’re going to do is simulate the entire execution of the physical network. In a single process, we model switches in the network. We then run control servers on top of this, but we interpose on all of the communication channels.</a:t>
            </a:r>
            <a:endParaRPr lang="en-US" dirty="0" smtClean="0"/>
          </a:p>
          <a:p>
            <a:endParaRPr lang="en-US" dirty="0" smtClean="0"/>
          </a:p>
          <a:p>
            <a:r>
              <a:rPr lang="en-US" dirty="0" err="1" smtClean="0"/>
              <a:t>Mechanisn</a:t>
            </a:r>
            <a:r>
              <a:rPr lang="en-US" baseline="0" dirty="0" smtClean="0"/>
              <a:t> to explore those research questions! Not a software </a:t>
            </a:r>
            <a:r>
              <a:rPr lang="en-US" baseline="0" dirty="0" err="1" smtClean="0"/>
              <a:t>artefact</a:t>
            </a:r>
            <a:r>
              <a:rPr lang="en-US" baseline="0" dirty="0" smtClean="0"/>
              <a:t>….</a:t>
            </a:r>
          </a:p>
          <a:p>
            <a:endParaRPr lang="en-US" baseline="0" dirty="0" smtClean="0"/>
          </a:p>
          <a:p>
            <a:r>
              <a:rPr lang="en-US" baseline="0" dirty="0" smtClean="0"/>
              <a:t>Mark properties: delay, re-ordering, failure modes,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44</a:t>
            </a:fld>
            <a:endParaRPr lang="en-US"/>
          </a:p>
        </p:txBody>
      </p:sp>
    </p:spTree>
    <p:extLst>
      <p:ext uri="{BB962C8B-B14F-4D97-AF65-F5344CB8AC3E}">
        <p14:creationId xmlns:p14="http://schemas.microsoft.com/office/powerpoint/2010/main" val="16350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way a network operator might use this…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45</a:t>
            </a:fld>
            <a:endParaRPr lang="en-US"/>
          </a:p>
        </p:txBody>
      </p:sp>
    </p:spTree>
    <p:extLst>
      <p:ext uri="{BB962C8B-B14F-4D97-AF65-F5344CB8AC3E}">
        <p14:creationId xmlns:p14="http://schemas.microsoft.com/office/powerpoint/2010/main" val="237060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live in Scott </a:t>
            </a:r>
            <a:r>
              <a:rPr lang="en-US" dirty="0" err="1" smtClean="0"/>
              <a:t>Shenker’s</a:t>
            </a:r>
            <a:r>
              <a:rPr lang="en-US" dirty="0" smtClean="0"/>
              <a:t> world, SDN has a very nice layered architecture.</a:t>
            </a:r>
          </a:p>
          <a:p>
            <a:endParaRPr lang="en-US" dirty="0" smtClean="0"/>
          </a:p>
          <a:p>
            <a:r>
              <a:rPr lang="en-US" dirty="0" smtClean="0"/>
              <a:t>INTERFACES, narrow, well-defined</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a:t>
            </a:fld>
            <a:endParaRPr lang="en-US"/>
          </a:p>
        </p:txBody>
      </p:sp>
    </p:spTree>
    <p:extLst>
      <p:ext uri="{BB962C8B-B14F-4D97-AF65-F5344CB8AC3E}">
        <p14:creationId xmlns:p14="http://schemas.microsoft.com/office/powerpoint/2010/main" val="193626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live in Scott </a:t>
            </a:r>
            <a:r>
              <a:rPr lang="en-US" dirty="0" err="1" smtClean="0"/>
              <a:t>Shenker’s</a:t>
            </a:r>
            <a:r>
              <a:rPr lang="en-US" dirty="0" smtClean="0"/>
              <a:t> world, SDN has a very nice layered architecture.</a:t>
            </a:r>
          </a:p>
          <a:p>
            <a:endParaRPr lang="en-US" dirty="0" smtClean="0"/>
          </a:p>
          <a:p>
            <a:r>
              <a:rPr lang="en-US" dirty="0" smtClean="0"/>
              <a:t>INTERFACES, narrow, well-defined</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a:t>
            </a:fld>
            <a:endParaRPr lang="en-US"/>
          </a:p>
        </p:txBody>
      </p:sp>
    </p:spTree>
    <p:extLst>
      <p:ext uri="{BB962C8B-B14F-4D97-AF65-F5344CB8AC3E}">
        <p14:creationId xmlns:p14="http://schemas.microsoft.com/office/powerpoint/2010/main" val="193626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12</a:t>
            </a:fld>
            <a:endParaRPr lang="en-US"/>
          </a:p>
        </p:txBody>
      </p:sp>
    </p:spTree>
    <p:extLst>
      <p:ext uri="{BB962C8B-B14F-4D97-AF65-F5344CB8AC3E}">
        <p14:creationId xmlns:p14="http://schemas.microsoft.com/office/powerpoint/2010/main" val="425191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13</a:t>
            </a:fld>
            <a:endParaRPr lang="en-US"/>
          </a:p>
        </p:txBody>
      </p:sp>
    </p:spTree>
    <p:extLst>
      <p:ext uri="{BB962C8B-B14F-4D97-AF65-F5344CB8AC3E}">
        <p14:creationId xmlns:p14="http://schemas.microsoft.com/office/powerpoint/2010/main" val="238552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James just showed us a really powerful tool! (HSA).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16</a:t>
            </a:fld>
            <a:endParaRPr lang="en-US"/>
          </a:p>
        </p:txBody>
      </p:sp>
    </p:spTree>
    <p:extLst>
      <p:ext uri="{BB962C8B-B14F-4D97-AF65-F5344CB8AC3E}">
        <p14:creationId xmlns:p14="http://schemas.microsoft.com/office/powerpoint/2010/main" val="39979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where do we get our invariants from? James mentioned a few of these invariants, “A can talk to B”.</a:t>
            </a:r>
          </a:p>
          <a:p>
            <a:endParaRPr lang="en-US" baseline="0" dirty="0" smtClean="0"/>
          </a:p>
          <a:p>
            <a:r>
              <a:rPr lang="en-US" baseline="0" dirty="0" smtClean="0"/>
              <a:t>Well, the application specifies its policies by configuring the virtual network. The virtual network is just a graph!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17</a:t>
            </a:fld>
            <a:endParaRPr lang="en-US"/>
          </a:p>
        </p:txBody>
      </p:sp>
    </p:spTree>
    <p:extLst>
      <p:ext uri="{BB962C8B-B14F-4D97-AF65-F5344CB8AC3E}">
        <p14:creationId xmlns:p14="http://schemas.microsoft.com/office/powerpoint/2010/main" val="359913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isomorphism! The correspondence usually not going to be one to one. This is why we only care about the final location of the packet.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18</a:t>
            </a:fld>
            <a:endParaRPr lang="en-US"/>
          </a:p>
        </p:txBody>
      </p:sp>
    </p:spTree>
    <p:extLst>
      <p:ext uri="{BB962C8B-B14F-4D97-AF65-F5344CB8AC3E}">
        <p14:creationId xmlns:p14="http://schemas.microsoft.com/office/powerpoint/2010/main" val="250936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where do we get our invariants from? James mentioned a few of these invariants, “A can talk to B”.</a:t>
            </a:r>
          </a:p>
          <a:p>
            <a:endParaRPr lang="en-US" baseline="0" dirty="0" smtClean="0"/>
          </a:p>
          <a:p>
            <a:r>
              <a:rPr lang="en-US" baseline="0" dirty="0" smtClean="0"/>
              <a:t>Well, the application specifies its policies by configuring the virtual network. The virtual network is just a graph!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19</a:t>
            </a:fld>
            <a:endParaRPr lang="en-US"/>
          </a:p>
        </p:txBody>
      </p:sp>
    </p:spTree>
    <p:extLst>
      <p:ext uri="{BB962C8B-B14F-4D97-AF65-F5344CB8AC3E}">
        <p14:creationId xmlns:p14="http://schemas.microsoft.com/office/powerpoint/2010/main" val="35991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5/14/12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5/14/12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5/14/12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5/14/12</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5/14/12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5/14/12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5/14/12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5/14/12</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oxrepo/sdn-debugg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0.png"/><Relationship Id="rId5" Type="http://schemas.openxmlformats.org/officeDocument/2006/relationships/oleObject" Target="../embeddings/oleObject2.bin"/><Relationship Id="rId6" Type="http://schemas.openxmlformats.org/officeDocument/2006/relationships/image" Target="../media/image7.emf"/><Relationship Id="rId7" Type="http://schemas.openxmlformats.org/officeDocument/2006/relationships/oleObject" Target="../embeddings/oleObject3.bin"/><Relationship Id="rId8" Type="http://schemas.openxmlformats.org/officeDocument/2006/relationships/image" Target="../media/image8.emf"/><Relationship Id="rId9" Type="http://schemas.openxmlformats.org/officeDocument/2006/relationships/oleObject" Target="../embeddings/oleObject4.bin"/><Relationship Id="rId10" Type="http://schemas.openxmlformats.org/officeDocument/2006/relationships/image" Target="../media/image9.emf"/><Relationship Id="rId11"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2.emf"/><Relationship Id="rId5" Type="http://schemas.openxmlformats.org/officeDocument/2006/relationships/oleObject" Target="../embeddings/oleObject6.bin"/><Relationship Id="rId6"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19.emf"/><Relationship Id="rId13" Type="http://schemas.openxmlformats.org/officeDocument/2006/relationships/oleObject" Target="../embeddings/oleObject13.bin"/><Relationship Id="rId14" Type="http://schemas.openxmlformats.org/officeDocument/2006/relationships/image" Target="../media/image5.emf"/><Relationship Id="rId15" Type="http://schemas.openxmlformats.org/officeDocument/2006/relationships/image" Target="../media/image20.png"/><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8.bin"/><Relationship Id="rId4" Type="http://schemas.openxmlformats.org/officeDocument/2006/relationships/image" Target="../media/image15.emf"/><Relationship Id="rId5" Type="http://schemas.openxmlformats.org/officeDocument/2006/relationships/oleObject" Target="../embeddings/oleObject9.bin"/><Relationship Id="rId6" Type="http://schemas.openxmlformats.org/officeDocument/2006/relationships/image" Target="../media/image16.emf"/><Relationship Id="rId7" Type="http://schemas.openxmlformats.org/officeDocument/2006/relationships/oleObject" Target="../embeddings/oleObject10.bin"/><Relationship Id="rId8" Type="http://schemas.openxmlformats.org/officeDocument/2006/relationships/image" Target="../media/image17.emf"/><Relationship Id="rId9" Type="http://schemas.openxmlformats.org/officeDocument/2006/relationships/oleObject" Target="../embeddings/oleObject11.bin"/><Relationship Id="rId10" Type="http://schemas.openxmlformats.org/officeDocument/2006/relationships/image" Target="../media/image18.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3.emf"/><Relationship Id="rId5" Type="http://schemas.openxmlformats.org/officeDocument/2006/relationships/oleObject" Target="../embeddings/oleObject14.bin"/><Relationship Id="rId6" Type="http://schemas.openxmlformats.org/officeDocument/2006/relationships/image" Target="../media/image21.emf"/><Relationship Id="rId7" Type="http://schemas.openxmlformats.org/officeDocument/2006/relationships/oleObject" Target="../embeddings/oleObject15.bin"/><Relationship Id="rId8" Type="http://schemas.openxmlformats.org/officeDocument/2006/relationships/image" Target="../media/image22.emf"/><Relationship Id="rId9" Type="http://schemas.openxmlformats.org/officeDocument/2006/relationships/oleObject" Target="../embeddings/oleObject16.bin"/><Relationship Id="rId10" Type="http://schemas.openxmlformats.org/officeDocument/2006/relationships/image" Target="../media/image2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emf"/><Relationship Id="rId8"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a:t>
            </a:r>
            <a:r>
              <a:rPr lang="en-US" baseline="30000" dirty="0" smtClean="0"/>
              <a:t>3</a:t>
            </a:r>
            <a:r>
              <a:rPr lang="en-US" dirty="0" smtClean="0"/>
              <a:t>: Software Fault Detection in SDN</a:t>
            </a:r>
            <a:endParaRPr lang="en-US" dirty="0"/>
          </a:p>
        </p:txBody>
      </p:sp>
      <p:sp>
        <p:nvSpPr>
          <p:cNvPr id="3" name="Subtitle 2"/>
          <p:cNvSpPr>
            <a:spLocks noGrp="1"/>
          </p:cNvSpPr>
          <p:nvPr>
            <p:ph type="subTitle" idx="1"/>
          </p:nvPr>
        </p:nvSpPr>
        <p:spPr>
          <a:xfrm>
            <a:off x="914400" y="3034554"/>
            <a:ext cx="8001000" cy="2123220"/>
          </a:xfrm>
        </p:spPr>
        <p:txBody>
          <a:bodyPr/>
          <a:lstStyle/>
          <a:p>
            <a:r>
              <a:rPr lang="en-US" dirty="0" smtClean="0"/>
              <a:t>Colin Scott, </a:t>
            </a:r>
            <a:r>
              <a:rPr lang="en-US" u="sng" dirty="0" smtClean="0"/>
              <a:t>Andreas </a:t>
            </a:r>
            <a:r>
              <a:rPr lang="en-US" u="sng" dirty="0" err="1" smtClean="0"/>
              <a:t>Wundsam</a:t>
            </a:r>
            <a:r>
              <a:rPr lang="en-US" dirty="0" smtClean="0"/>
              <a:t>, </a:t>
            </a:r>
            <a:r>
              <a:rPr lang="en-US" dirty="0" err="1" smtClean="0"/>
              <a:t>Kyriakos</a:t>
            </a:r>
            <a:r>
              <a:rPr lang="en-US" dirty="0" smtClean="0"/>
              <a:t> </a:t>
            </a:r>
            <a:r>
              <a:rPr lang="en-US" dirty="0" err="1" smtClean="0"/>
              <a:t>Zarifis</a:t>
            </a:r>
            <a:r>
              <a:rPr lang="en-US" dirty="0" smtClean="0"/>
              <a:t>, Scott </a:t>
            </a:r>
            <a:r>
              <a:rPr lang="en-US" dirty="0" err="1" smtClean="0"/>
              <a:t>Shenker</a:t>
            </a:r>
            <a:endParaRPr lang="en-US" dirty="0" smtClean="0"/>
          </a:p>
        </p:txBody>
      </p:sp>
      <p:pic>
        <p:nvPicPr>
          <p:cNvPr id="5" name="Picture 4"/>
          <p:cNvPicPr>
            <a:picLocks noChangeAspect="1"/>
          </p:cNvPicPr>
          <p:nvPr/>
        </p:nvPicPr>
        <p:blipFill>
          <a:blip r:embed="rId2"/>
          <a:stretch>
            <a:fillRect/>
          </a:stretch>
        </p:blipFill>
        <p:spPr>
          <a:xfrm>
            <a:off x="7531336" y="434477"/>
            <a:ext cx="1384064" cy="1384064"/>
          </a:xfrm>
          <a:prstGeom prst="rect">
            <a:avLst/>
          </a:prstGeom>
        </p:spPr>
      </p:pic>
      <p:pic>
        <p:nvPicPr>
          <p:cNvPr id="6" name="Picture 7" descr="http://opennetsummit.org/images/logo_cleanslat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434476"/>
            <a:ext cx="2171665" cy="139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9183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srcRect l="14758" t="6478" r="412"/>
          <a:stretch/>
        </p:blipFill>
        <p:spPr>
          <a:xfrm>
            <a:off x="2307200" y="2400360"/>
            <a:ext cx="4856484" cy="3456033"/>
          </a:xfrm>
          <a:prstGeom prst="rect">
            <a:avLst/>
          </a:prstGeom>
        </p:spPr>
      </p:pic>
      <p:sp>
        <p:nvSpPr>
          <p:cNvPr id="2" name="Title 1"/>
          <p:cNvSpPr>
            <a:spLocks noGrp="1"/>
          </p:cNvSpPr>
          <p:nvPr>
            <p:ph type="title"/>
          </p:nvPr>
        </p:nvSpPr>
        <p:spPr/>
        <p:txBody>
          <a:bodyPr/>
          <a:lstStyle/>
          <a:p>
            <a:r>
              <a:rPr lang="en-US" dirty="0" smtClean="0"/>
              <a:t>Where?</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6538719" y="3405167"/>
            <a:ext cx="2375094" cy="369332"/>
          </a:xfrm>
          <a:prstGeom prst="rect">
            <a:avLst/>
          </a:prstGeom>
        </p:spPr>
        <p:txBody>
          <a:bodyPr wrap="none">
            <a:spAutoFit/>
          </a:bodyPr>
          <a:lstStyle/>
          <a:p>
            <a:r>
              <a:rPr lang="en-US" b="1" dirty="0"/>
              <a:t>Where</a:t>
            </a:r>
            <a:r>
              <a:rPr lang="en-US" dirty="0"/>
              <a:t> in the stack?</a:t>
            </a:r>
          </a:p>
        </p:txBody>
      </p:sp>
      <p:cxnSp>
        <p:nvCxnSpPr>
          <p:cNvPr id="10" name="Straight Arrow Connector 9"/>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12" name="Rectangle 11"/>
          <p:cNvSpPr/>
          <p:nvPr/>
        </p:nvSpPr>
        <p:spPr>
          <a:xfrm rot="16200000">
            <a:off x="247548" y="2742679"/>
            <a:ext cx="1029549" cy="369332"/>
          </a:xfrm>
          <a:prstGeom prst="rect">
            <a:avLst/>
          </a:prstGeom>
          <a:noFill/>
          <a:ln>
            <a:noFill/>
          </a:ln>
        </p:spPr>
        <p:txBody>
          <a:bodyPr wrap="none">
            <a:spAutoFit/>
          </a:bodyPr>
          <a:lstStyle/>
          <a:p>
            <a:r>
              <a:rPr lang="en-US" b="1" dirty="0" smtClean="0">
                <a:solidFill>
                  <a:srgbClr val="FF0000"/>
                </a:solidFill>
              </a:rPr>
              <a:t>Where?</a:t>
            </a:r>
            <a:endParaRPr lang="en-US" b="1" dirty="0">
              <a:solidFill>
                <a:srgbClr val="FF0000"/>
              </a:solidFill>
            </a:endParaRPr>
          </a:p>
        </p:txBody>
      </p:sp>
      <p:sp>
        <p:nvSpPr>
          <p:cNvPr id="15" name="Rectangle 14"/>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
        <p:nvSpPr>
          <p:cNvPr id="7" name="Rounded Rectangle 6"/>
          <p:cNvSpPr/>
          <p:nvPr/>
        </p:nvSpPr>
        <p:spPr>
          <a:xfrm>
            <a:off x="946988" y="3211077"/>
            <a:ext cx="7992297" cy="757512"/>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8006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971592" y="3255639"/>
            <a:ext cx="2404731"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Violation</a:t>
            </a:r>
            <a:endParaRPr lang="en-US" dirty="0"/>
          </a:p>
        </p:txBody>
      </p:sp>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4593" y="5427904"/>
            <a:ext cx="894972" cy="369332"/>
          </a:xfrm>
          <a:prstGeom prst="rect">
            <a:avLst/>
          </a:prstGeom>
          <a:noFill/>
        </p:spPr>
        <p:txBody>
          <a:bodyPr wrap="none" rtlCol="0">
            <a:spAutoFit/>
          </a:bodyPr>
          <a:lstStyle/>
          <a:p>
            <a:r>
              <a:rPr lang="en-US" dirty="0" smtClean="0"/>
              <a:t>Events</a:t>
            </a:r>
            <a:endParaRPr lang="en-US" dirty="0"/>
          </a:p>
        </p:txBody>
      </p:sp>
      <p:sp>
        <p:nvSpPr>
          <p:cNvPr id="30" name="Oval 29"/>
          <p:cNvSpPr/>
          <p:nvPr/>
        </p:nvSpPr>
        <p:spPr>
          <a:xfrm>
            <a:off x="128479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827130"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240646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23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65130"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122182"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4688822"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5277274"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866197"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399120"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9191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483792"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3873504" y="4105901"/>
            <a:ext cx="726190" cy="1506667"/>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Trigger</a:t>
            </a:r>
            <a:endParaRPr lang="en-US" b="1" dirty="0">
              <a:solidFill>
                <a:schemeClr val="tx1"/>
              </a:solidFill>
            </a:endParaRPr>
          </a:p>
        </p:txBody>
      </p:sp>
      <p:sp>
        <p:nvSpPr>
          <p:cNvPr id="29" name="Rounded Rectangle 28"/>
          <p:cNvSpPr/>
          <p:nvPr/>
        </p:nvSpPr>
        <p:spPr>
          <a:xfrm>
            <a:off x="5009889" y="4105902"/>
            <a:ext cx="726190" cy="1506667"/>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rgbClr val="000000"/>
                </a:solidFill>
              </a:rPr>
              <a:t>Trigger</a:t>
            </a:r>
            <a:endParaRPr lang="en-US" b="1" dirty="0">
              <a:solidFill>
                <a:srgbClr val="000000"/>
              </a:solidFill>
            </a:endParaRPr>
          </a:p>
        </p:txBody>
      </p:sp>
      <p:cxnSp>
        <p:nvCxnSpPr>
          <p:cNvPr id="5" name="Straight Arrow Connector 4"/>
          <p:cNvCxnSpPr/>
          <p:nvPr/>
        </p:nvCxnSpPr>
        <p:spPr>
          <a:xfrm flipV="1">
            <a:off x="5277274" y="3754146"/>
            <a:ext cx="694318" cy="35175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V="1">
            <a:off x="4122182" y="3620467"/>
            <a:ext cx="1849410" cy="485434"/>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222992" y="2807037"/>
            <a:ext cx="2931662" cy="646331"/>
          </a:xfrm>
          <a:prstGeom prst="rect">
            <a:avLst/>
          </a:prstGeom>
        </p:spPr>
        <p:txBody>
          <a:bodyPr wrap="none">
            <a:spAutoFit/>
          </a:bodyPr>
          <a:lstStyle/>
          <a:p>
            <a:pPr algn="ctr"/>
            <a:r>
              <a:rPr lang="en-US" b="1" dirty="0" smtClean="0">
                <a:solidFill>
                  <a:srgbClr val="000000"/>
                </a:solidFill>
              </a:rPr>
              <a:t>When: </a:t>
            </a:r>
            <a:r>
              <a:rPr lang="en-US" dirty="0" smtClean="0">
                <a:solidFill>
                  <a:srgbClr val="000000"/>
                </a:solidFill>
              </a:rPr>
              <a:t>Causal Sequence</a:t>
            </a:r>
          </a:p>
          <a:p>
            <a:pPr algn="ctr"/>
            <a:r>
              <a:rPr lang="en-US" dirty="0" smtClean="0">
                <a:solidFill>
                  <a:srgbClr val="000000"/>
                </a:solidFill>
              </a:rPr>
              <a:t>of Events?</a:t>
            </a:r>
            <a:endParaRPr lang="en-US" dirty="0">
              <a:solidFill>
                <a:srgbClr val="000000"/>
              </a:solidFill>
            </a:endParaRPr>
          </a:p>
        </p:txBody>
      </p:sp>
      <p:cxnSp>
        <p:nvCxnSpPr>
          <p:cNvPr id="42" name="Straight Arrow Connector 41"/>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040691" y="5895452"/>
            <a:ext cx="974207" cy="369332"/>
          </a:xfrm>
          <a:prstGeom prst="rect">
            <a:avLst/>
          </a:prstGeom>
          <a:noFill/>
        </p:spPr>
        <p:txBody>
          <a:bodyPr wrap="none" rtlCol="0">
            <a:spAutoFit/>
          </a:bodyPr>
          <a:lstStyle/>
          <a:p>
            <a:r>
              <a:rPr lang="en-US" b="1" dirty="0" smtClean="0">
                <a:solidFill>
                  <a:srgbClr val="FF0000"/>
                </a:solidFill>
              </a:rPr>
              <a:t>When?</a:t>
            </a:r>
            <a:endParaRPr lang="en-US" b="1" dirty="0">
              <a:solidFill>
                <a:srgbClr val="FF0000"/>
              </a:solidFill>
            </a:endParaRPr>
          </a:p>
        </p:txBody>
      </p:sp>
      <p:sp>
        <p:nvSpPr>
          <p:cNvPr id="40" name="Rectangle 39"/>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41" name="Rectangle 40"/>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33784405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5831616" y="2608550"/>
            <a:ext cx="3003220" cy="3245501"/>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a:solidFill>
                <a:srgbClr val="000000"/>
              </a:solidFill>
            </a:endParaRPr>
          </a:p>
        </p:txBody>
      </p:sp>
      <p:sp>
        <p:nvSpPr>
          <p:cNvPr id="27" name="Rounded Rectangle 26"/>
          <p:cNvSpPr/>
          <p:nvPr/>
        </p:nvSpPr>
        <p:spPr>
          <a:xfrm>
            <a:off x="1580475" y="2629182"/>
            <a:ext cx="1371899" cy="3245501"/>
          </a:xfrm>
          <a:prstGeom prst="roundRect">
            <a:avLst/>
          </a:prstGeom>
          <a:solidFill>
            <a:schemeClr val="accent1">
              <a:lumMod val="20000"/>
              <a:lumOff val="80000"/>
              <a:alpha val="40000"/>
            </a:schemeClr>
          </a:solidFill>
          <a:ln>
            <a:solidFill>
              <a:schemeClr val="accent1">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a:solidFill>
                <a:srgbClr val="000000"/>
              </a:solidFill>
            </a:endParaRPr>
          </a:p>
        </p:txBody>
      </p:sp>
      <p:sp>
        <p:nvSpPr>
          <p:cNvPr id="24" name="Rectangle 23"/>
          <p:cNvSpPr/>
          <p:nvPr/>
        </p:nvSpPr>
        <p:spPr>
          <a:xfrm>
            <a:off x="5971592" y="3255639"/>
            <a:ext cx="2718411"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Violation</a:t>
            </a:r>
            <a:endParaRPr lang="en-US" dirty="0"/>
          </a:p>
        </p:txBody>
      </p:sp>
      <p:sp>
        <p:nvSpPr>
          <p:cNvPr id="40" name="Rectangle 39"/>
          <p:cNvSpPr/>
          <p:nvPr/>
        </p:nvSpPr>
        <p:spPr>
          <a:xfrm>
            <a:off x="1786141" y="3255639"/>
            <a:ext cx="1077104" cy="2356931"/>
          </a:xfrm>
          <a:prstGeom prst="rect">
            <a:avLst/>
          </a:prstGeom>
          <a:solidFill>
            <a:schemeClr val="accent1">
              <a:lumMod val="40000"/>
              <a:lumOff val="6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solidFill>
                  <a:schemeClr val="tx1"/>
                </a:solidFill>
              </a:rPr>
              <a:t>(temporary)</a:t>
            </a:r>
          </a:p>
          <a:p>
            <a:pPr algn="ctr"/>
            <a:r>
              <a:rPr lang="en-US" sz="1600" dirty="0" smtClean="0">
                <a:solidFill>
                  <a:schemeClr val="tx1"/>
                </a:solidFill>
              </a:rPr>
              <a:t>Viola-</a:t>
            </a:r>
            <a:r>
              <a:rPr lang="en-US" sz="1600" dirty="0" err="1" smtClean="0">
                <a:solidFill>
                  <a:schemeClr val="tx1"/>
                </a:solidFill>
              </a:rPr>
              <a:t>tion</a:t>
            </a:r>
            <a:endParaRPr lang="en-US" sz="1600" dirty="0">
              <a:solidFill>
                <a:schemeClr val="tx1"/>
              </a:solidFill>
            </a:endParaRPr>
          </a:p>
        </p:txBody>
      </p:sp>
      <p:sp>
        <p:nvSpPr>
          <p:cNvPr id="2" name="Title 1"/>
          <p:cNvSpPr>
            <a:spLocks noGrp="1"/>
          </p:cNvSpPr>
          <p:nvPr>
            <p:ph type="title"/>
          </p:nvPr>
        </p:nvSpPr>
        <p:spPr/>
        <p:txBody>
          <a:bodyPr/>
          <a:lstStyle/>
          <a:p>
            <a:r>
              <a:rPr lang="en-US" dirty="0" smtClean="0"/>
              <a:t>When? </a:t>
            </a:r>
            <a:r>
              <a:rPr lang="en-US" dirty="0" smtClean="0"/>
              <a:t>(2)</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28479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827130"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240646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23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65130"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122182"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4688822"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5277274"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866197"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399120"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9191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483792"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5035745" y="2942580"/>
            <a:ext cx="830452" cy="544209"/>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441407" y="2306016"/>
            <a:ext cx="2114393" cy="646331"/>
          </a:xfrm>
          <a:prstGeom prst="rect">
            <a:avLst/>
          </a:prstGeom>
        </p:spPr>
        <p:txBody>
          <a:bodyPr wrap="none">
            <a:spAutoFit/>
          </a:bodyPr>
          <a:lstStyle/>
          <a:p>
            <a:pPr algn="ctr"/>
            <a:r>
              <a:rPr lang="en-US" b="1" dirty="0" smtClean="0">
                <a:solidFill>
                  <a:srgbClr val="000000"/>
                </a:solidFill>
              </a:rPr>
              <a:t>When: </a:t>
            </a:r>
            <a:r>
              <a:rPr lang="en-US" dirty="0" smtClean="0">
                <a:solidFill>
                  <a:srgbClr val="000000"/>
                </a:solidFill>
              </a:rPr>
              <a:t>temporary</a:t>
            </a:r>
            <a:r>
              <a:rPr lang="en-US" dirty="0">
                <a:solidFill>
                  <a:srgbClr val="000000"/>
                </a:solidFill>
              </a:rPr>
              <a:t/>
            </a:r>
            <a:br>
              <a:rPr lang="en-US" dirty="0">
                <a:solidFill>
                  <a:srgbClr val="000000"/>
                </a:solidFill>
              </a:rPr>
            </a:br>
            <a:r>
              <a:rPr lang="en-US" dirty="0" smtClean="0">
                <a:solidFill>
                  <a:srgbClr val="000000"/>
                </a:solidFill>
              </a:rPr>
              <a:t>or persistent?</a:t>
            </a:r>
          </a:p>
        </p:txBody>
      </p:sp>
      <p:cxnSp>
        <p:nvCxnSpPr>
          <p:cNvPr id="12" name="Straight Arrow Connector 11"/>
          <p:cNvCxnSpPr/>
          <p:nvPr/>
        </p:nvCxnSpPr>
        <p:spPr>
          <a:xfrm flipV="1">
            <a:off x="2863245" y="2942581"/>
            <a:ext cx="924705" cy="67788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040691" y="5895452"/>
            <a:ext cx="974207" cy="369332"/>
          </a:xfrm>
          <a:prstGeom prst="rect">
            <a:avLst/>
          </a:prstGeom>
          <a:noFill/>
        </p:spPr>
        <p:txBody>
          <a:bodyPr wrap="none" rtlCol="0">
            <a:spAutoFit/>
          </a:bodyPr>
          <a:lstStyle/>
          <a:p>
            <a:r>
              <a:rPr lang="en-US" b="1" dirty="0" smtClean="0">
                <a:solidFill>
                  <a:srgbClr val="FF0000"/>
                </a:solidFill>
              </a:rPr>
              <a:t>When?</a:t>
            </a:r>
            <a:endParaRPr lang="en-US" b="1" dirty="0">
              <a:solidFill>
                <a:srgbClr val="FF0000"/>
              </a:solidFill>
            </a:endParaRPr>
          </a:p>
        </p:txBody>
      </p:sp>
      <p:sp>
        <p:nvSpPr>
          <p:cNvPr id="29" name="Rectangle 28"/>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43" name="Rectangle 42"/>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9827396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3"/>
          <a:srcRect l="14758" t="6478" r="412"/>
          <a:stretch/>
        </p:blipFill>
        <p:spPr>
          <a:xfrm>
            <a:off x="2307200" y="2400360"/>
            <a:ext cx="4856484" cy="3456033"/>
          </a:xfrm>
          <a:prstGeom prst="rect">
            <a:avLst/>
          </a:prstGeom>
        </p:spPr>
      </p:pic>
      <p:sp>
        <p:nvSpPr>
          <p:cNvPr id="2" name="Title 1"/>
          <p:cNvSpPr>
            <a:spLocks noGrp="1"/>
          </p:cNvSpPr>
          <p:nvPr>
            <p:ph type="title"/>
          </p:nvPr>
        </p:nvSpPr>
        <p:spPr/>
        <p:txBody>
          <a:bodyPr/>
          <a:lstStyle/>
          <a:p>
            <a:r>
              <a:rPr lang="en-US" dirty="0" smtClean="0"/>
              <a:t>W</a:t>
            </a:r>
            <a:r>
              <a:rPr lang="en-US" baseline="30000" dirty="0" smtClean="0"/>
              <a:t>3</a:t>
            </a:r>
            <a:r>
              <a:rPr lang="en-US" dirty="0" smtClean="0"/>
              <a:t> Mechanisms</a:t>
            </a:r>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30" name="Oval 29"/>
          <p:cNvSpPr/>
          <p:nvPr/>
        </p:nvSpPr>
        <p:spPr>
          <a:xfrm>
            <a:off x="128479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827130"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240646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23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65130"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122182"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4688822"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5277274"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866197"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399120"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9191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483792"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1024289" y="3239593"/>
            <a:ext cx="7329066" cy="757512"/>
          </a:xfrm>
          <a:prstGeom prst="roundRect">
            <a:avLst/>
          </a:prstGeom>
          <a:solidFill>
            <a:schemeClr val="accent2">
              <a:shade val="80000"/>
              <a:alpha val="59000"/>
            </a:schemeClr>
          </a:solidFill>
          <a:scene3d>
            <a:camera prst="orthographicFront"/>
            <a:lightRig rig="threePt" dir="tl"/>
          </a:scene3d>
          <a:sp3d>
            <a:bevelT w="25400" h="254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 name="TextBox 3"/>
          <p:cNvSpPr txBox="1"/>
          <p:nvPr/>
        </p:nvSpPr>
        <p:spPr>
          <a:xfrm>
            <a:off x="1047257" y="3281708"/>
            <a:ext cx="3565130" cy="646331"/>
          </a:xfrm>
          <a:prstGeom prst="rect">
            <a:avLst/>
          </a:prstGeom>
          <a:noFill/>
        </p:spPr>
        <p:txBody>
          <a:bodyPr wrap="square" rtlCol="0">
            <a:spAutoFit/>
          </a:bodyPr>
          <a:lstStyle/>
          <a:p>
            <a:r>
              <a:rPr lang="en-US" dirty="0" smtClean="0"/>
              <a:t>Cross-Layer </a:t>
            </a:r>
            <a:r>
              <a:rPr lang="en-US" dirty="0" err="1" smtClean="0"/>
              <a:t>Corres</a:t>
            </a:r>
            <a:r>
              <a:rPr lang="en-US" dirty="0" smtClean="0"/>
              <a:t>-</a:t>
            </a:r>
          </a:p>
          <a:p>
            <a:r>
              <a:rPr lang="en-US" dirty="0" err="1" smtClean="0"/>
              <a:t>pondence</a:t>
            </a:r>
            <a:r>
              <a:rPr lang="en-US" dirty="0" smtClean="0"/>
              <a:t> Checking</a:t>
            </a:r>
            <a:endParaRPr lang="en-US" dirty="0"/>
          </a:p>
        </p:txBody>
      </p:sp>
      <p:sp>
        <p:nvSpPr>
          <p:cNvPr id="43" name="Rounded Rectangle 42"/>
          <p:cNvSpPr/>
          <p:nvPr/>
        </p:nvSpPr>
        <p:spPr>
          <a:xfrm>
            <a:off x="6292950" y="2347327"/>
            <a:ext cx="2069252" cy="3431087"/>
          </a:xfrm>
          <a:prstGeom prst="roundRect">
            <a:avLst/>
          </a:prstGeom>
          <a:solidFill>
            <a:schemeClr val="accent2">
              <a:shade val="80000"/>
              <a:alpha val="59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 name="Rectangle 4"/>
          <p:cNvSpPr/>
          <p:nvPr/>
        </p:nvSpPr>
        <p:spPr>
          <a:xfrm>
            <a:off x="6117104" y="2593262"/>
            <a:ext cx="2286000" cy="646331"/>
          </a:xfrm>
          <a:prstGeom prst="rect">
            <a:avLst/>
          </a:prstGeom>
        </p:spPr>
        <p:txBody>
          <a:bodyPr wrap="square">
            <a:spAutoFit/>
          </a:bodyPr>
          <a:lstStyle/>
          <a:p>
            <a:pPr marL="0" lvl="1" algn="ctr"/>
            <a:r>
              <a:rPr lang="en-US" dirty="0"/>
              <a:t>Simulation based</a:t>
            </a:r>
            <a:br>
              <a:rPr lang="en-US" dirty="0"/>
            </a:br>
            <a:r>
              <a:rPr lang="en-US" dirty="0"/>
              <a:t>causal inference</a:t>
            </a:r>
          </a:p>
        </p:txBody>
      </p:sp>
      <p:cxnSp>
        <p:nvCxnSpPr>
          <p:cNvPr id="49" name="Straight Arrow Connector 48"/>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17" name="Rectangle 16"/>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1585712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9" presetClass="emph" presetSubtype="0" nodeType="withEffect">
                                  <p:stCondLst>
                                    <p:cond delay="0"/>
                                  </p:stCondLst>
                                  <p:childTnLst>
                                    <p:set>
                                      <p:cBhvr rctx="PPT">
                                        <p:cTn id="9" dur="indefinite"/>
                                        <p:tgtEl>
                                          <p:spTgt spid="40"/>
                                        </p:tgtEl>
                                        <p:attrNameLst>
                                          <p:attrName>style.opacity</p:attrName>
                                        </p:attrNameLst>
                                      </p:cBhvr>
                                      <p:to>
                                        <p:strVal val="0.5"/>
                                      </p:to>
                                    </p:set>
                                    <p:animEffect filter="image" prLst="opacity: 0.5">
                                      <p:cBhvr rctx="IE">
                                        <p:cTn id="10" dur="indefinite"/>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 grpId="0"/>
      <p:bldP spid="4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normAutofit/>
          </a:bodyPr>
          <a:lstStyle/>
          <a:p>
            <a:r>
              <a:rPr lang="en-US" sz="2400" dirty="0" smtClean="0"/>
              <a:t>Approach</a:t>
            </a:r>
          </a:p>
          <a:p>
            <a:pPr lvl="1"/>
            <a:r>
              <a:rPr lang="en-US" sz="2000" b="1" dirty="0" smtClean="0"/>
              <a:t>What and Where</a:t>
            </a:r>
            <a:r>
              <a:rPr lang="en-US" sz="2000" dirty="0" smtClean="0"/>
              <a:t>: Correspondence checking</a:t>
            </a:r>
            <a:endParaRPr lang="en-US" sz="2000" dirty="0"/>
          </a:p>
          <a:p>
            <a:pPr lvl="1"/>
            <a:r>
              <a:rPr lang="en-US" sz="2000" b="1" dirty="0" smtClean="0"/>
              <a:t>When</a:t>
            </a:r>
            <a:r>
              <a:rPr lang="en-US" sz="2000" dirty="0" smtClean="0"/>
              <a:t>: Simulation based causal inference</a:t>
            </a:r>
            <a:endParaRPr lang="en-US" sz="2000" dirty="0"/>
          </a:p>
          <a:p>
            <a:r>
              <a:rPr lang="en-US" sz="2400" dirty="0" smtClean="0"/>
              <a:t>Architecture</a:t>
            </a:r>
          </a:p>
          <a:p>
            <a:r>
              <a:rPr lang="en-US" sz="2400" dirty="0" smtClean="0"/>
              <a:t>Use cases</a:t>
            </a:r>
          </a:p>
          <a:p>
            <a:r>
              <a:rPr lang="en-US" sz="2400" dirty="0" smtClean="0"/>
              <a:t>Conclusion</a:t>
            </a:r>
            <a:endParaRPr lang="en-US" sz="2400" dirty="0"/>
          </a:p>
          <a:p>
            <a:pPr marL="349250" lvl="1" indent="0">
              <a:buNone/>
            </a:pPr>
            <a:endParaRPr lang="en-US" sz="2000" dirty="0" smtClean="0"/>
          </a:p>
        </p:txBody>
      </p:sp>
    </p:spTree>
    <p:extLst>
      <p:ext uri="{BB962C8B-B14F-4D97-AF65-F5344CB8AC3E}">
        <p14:creationId xmlns:p14="http://schemas.microsoft.com/office/powerpoint/2010/main" val="557645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sp>
        <p:nvSpPr>
          <p:cNvPr id="3" name="Content Placeholder 2"/>
          <p:cNvSpPr>
            <a:spLocks noGrp="1"/>
          </p:cNvSpPr>
          <p:nvPr>
            <p:ph idx="1"/>
          </p:nvPr>
        </p:nvSpPr>
        <p:spPr/>
        <p:txBody>
          <a:bodyPr>
            <a:noAutofit/>
          </a:bodyPr>
          <a:lstStyle/>
          <a:p>
            <a:r>
              <a:rPr lang="en-US" sz="4400" b="1" dirty="0" smtClean="0"/>
              <a:t>What</a:t>
            </a:r>
            <a:r>
              <a:rPr lang="en-US" sz="4400" dirty="0" smtClean="0"/>
              <a:t> went wrong?</a:t>
            </a:r>
          </a:p>
          <a:p>
            <a:r>
              <a:rPr lang="en-US" sz="4400" b="1" dirty="0" smtClean="0"/>
              <a:t>Where</a:t>
            </a:r>
            <a:r>
              <a:rPr lang="en-US" sz="4400" dirty="0" smtClean="0"/>
              <a:t> </a:t>
            </a:r>
            <a:r>
              <a:rPr lang="en-US" sz="4400" dirty="0"/>
              <a:t>in the </a:t>
            </a:r>
            <a:r>
              <a:rPr lang="en-US" sz="4400" dirty="0" smtClean="0"/>
              <a:t>stack </a:t>
            </a:r>
            <a:r>
              <a:rPr lang="en-US" sz="4400" dirty="0"/>
              <a:t>did the problem </a:t>
            </a:r>
            <a:r>
              <a:rPr lang="en-US" sz="4400" dirty="0" smtClean="0"/>
              <a:t>originate</a:t>
            </a:r>
            <a:r>
              <a:rPr lang="en-US" sz="4400" dirty="0"/>
              <a:t>?</a:t>
            </a:r>
          </a:p>
        </p:txBody>
      </p:sp>
    </p:spTree>
    <p:extLst>
      <p:ext uri="{BB962C8B-B14F-4D97-AF65-F5344CB8AC3E}">
        <p14:creationId xmlns:p14="http://schemas.microsoft.com/office/powerpoint/2010/main" val="19142752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Correspondence Checking</a:t>
            </a:r>
          </a:p>
        </p:txBody>
      </p:sp>
      <p:sp>
        <p:nvSpPr>
          <p:cNvPr id="3" name="Content Placeholder 2"/>
          <p:cNvSpPr>
            <a:spLocks noGrp="1"/>
          </p:cNvSpPr>
          <p:nvPr>
            <p:ph idx="1"/>
          </p:nvPr>
        </p:nvSpPr>
        <p:spPr/>
        <p:txBody>
          <a:bodyPr>
            <a:normAutofit/>
          </a:bodyPr>
          <a:lstStyle/>
          <a:p>
            <a:r>
              <a:rPr lang="en-US" sz="4400" dirty="0" smtClean="0"/>
              <a:t> HSA tells us:</a:t>
            </a:r>
          </a:p>
          <a:p>
            <a:pPr lvl="1"/>
            <a:r>
              <a:rPr lang="en-US" sz="4200" dirty="0" smtClean="0"/>
              <a:t> What path will be taken by any possible input</a:t>
            </a:r>
          </a:p>
          <a:p>
            <a:pPr lvl="1"/>
            <a:endParaRPr lang="en-US" dirty="0"/>
          </a:p>
        </p:txBody>
      </p:sp>
    </p:spTree>
    <p:extLst>
      <p:ext uri="{BB962C8B-B14F-4D97-AF65-F5344CB8AC3E}">
        <p14:creationId xmlns:p14="http://schemas.microsoft.com/office/powerpoint/2010/main" val="10367195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pic>
        <p:nvPicPr>
          <p:cNvPr id="4" name="Picture 3"/>
          <p:cNvPicPr>
            <a:picLocks noChangeAspect="1"/>
          </p:cNvPicPr>
          <p:nvPr/>
        </p:nvPicPr>
        <p:blipFill>
          <a:blip r:embed="rId3"/>
          <a:stretch>
            <a:fillRect/>
          </a:stretch>
        </p:blipFill>
        <p:spPr>
          <a:xfrm>
            <a:off x="2369871" y="234797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Donut 9"/>
          <p:cNvSpPr/>
          <p:nvPr/>
        </p:nvSpPr>
        <p:spPr>
          <a:xfrm>
            <a:off x="2120451" y="2153077"/>
            <a:ext cx="3947093" cy="2236464"/>
          </a:xfrm>
          <a:prstGeom prst="donut">
            <a:avLst>
              <a:gd name="adj" fmla="val 3579"/>
            </a:avLst>
          </a:prstGeom>
          <a:solidFill>
            <a:srgbClr val="00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ontent Placeholder 2"/>
          <p:cNvSpPr>
            <a:spLocks noGrp="1"/>
          </p:cNvSpPr>
          <p:nvPr>
            <p:ph idx="1"/>
          </p:nvPr>
        </p:nvSpPr>
        <p:spPr>
          <a:xfrm>
            <a:off x="6067545" y="2391391"/>
            <a:ext cx="3076456" cy="4079740"/>
          </a:xfrm>
        </p:spPr>
        <p:txBody>
          <a:bodyPr>
            <a:normAutofit/>
          </a:bodyPr>
          <a:lstStyle/>
          <a:p>
            <a:r>
              <a:rPr lang="en-US" sz="4200" dirty="0" smtClean="0"/>
              <a:t>Insight:</a:t>
            </a:r>
          </a:p>
          <a:p>
            <a:pPr marL="349250" lvl="1" indent="0">
              <a:buNone/>
            </a:pPr>
            <a:r>
              <a:rPr lang="en-US" sz="4000" dirty="0" smtClean="0"/>
              <a:t>run HSA on </a:t>
            </a:r>
            <a:r>
              <a:rPr lang="en-US" sz="4000" i="1" dirty="0" smtClean="0"/>
              <a:t>each </a:t>
            </a:r>
            <a:r>
              <a:rPr lang="en-US" sz="4000" dirty="0" smtClean="0"/>
              <a:t>layer and compare</a:t>
            </a:r>
          </a:p>
          <a:p>
            <a:pPr lvl="1"/>
            <a:endParaRPr lang="en-US" dirty="0"/>
          </a:p>
        </p:txBody>
      </p:sp>
    </p:spTree>
    <p:extLst>
      <p:ext uri="{BB962C8B-B14F-4D97-AF65-F5344CB8AC3E}">
        <p14:creationId xmlns:p14="http://schemas.microsoft.com/office/powerpoint/2010/main" val="26169831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Invariant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62425563"/>
              </p:ext>
            </p:extLst>
          </p:nvPr>
        </p:nvGraphicFramePr>
        <p:xfrm>
          <a:off x="319088" y="3205053"/>
          <a:ext cx="8650287" cy="1663700"/>
        </p:xfrm>
        <a:graphic>
          <a:graphicData uri="http://schemas.openxmlformats.org/presentationml/2006/ole">
            <mc:AlternateContent xmlns:mc="http://schemas.openxmlformats.org/markup-compatibility/2006">
              <mc:Choice xmlns:v="urn:schemas-microsoft-com:vml" Requires="v">
                <p:oleObj spid="_x0000_s5170" name="Equation" r:id="rId4" imgW="990600" imgH="190500" progId="Equation.3">
                  <p:embed/>
                </p:oleObj>
              </mc:Choice>
              <mc:Fallback>
                <p:oleObj name="Equation" r:id="rId4" imgW="990600" imgH="190500" progId="Equation.3">
                  <p:embed/>
                  <p:pic>
                    <p:nvPicPr>
                      <p:cNvPr id="0" name=""/>
                      <p:cNvPicPr/>
                      <p:nvPr/>
                    </p:nvPicPr>
                    <p:blipFill>
                      <a:blip r:embed="rId5"/>
                      <a:stretch>
                        <a:fillRect/>
                      </a:stretch>
                    </p:blipFill>
                    <p:spPr>
                      <a:xfrm>
                        <a:off x="319088" y="3205053"/>
                        <a:ext cx="8650287" cy="1663700"/>
                      </a:xfrm>
                      <a:prstGeom prst="rect">
                        <a:avLst/>
                      </a:prstGeom>
                    </p:spPr>
                  </p:pic>
                </p:oleObj>
              </mc:Fallback>
            </mc:AlternateContent>
          </a:graphicData>
        </a:graphic>
      </p:graphicFrame>
      <p:sp>
        <p:nvSpPr>
          <p:cNvPr id="3" name="TextBox 2"/>
          <p:cNvSpPr txBox="1"/>
          <p:nvPr/>
        </p:nvSpPr>
        <p:spPr>
          <a:xfrm>
            <a:off x="565406" y="5300878"/>
            <a:ext cx="8144093" cy="646331"/>
          </a:xfrm>
          <a:prstGeom prst="rect">
            <a:avLst/>
          </a:prstGeom>
          <a:noFill/>
        </p:spPr>
        <p:txBody>
          <a:bodyPr wrap="square" rtlCol="0">
            <a:spAutoFit/>
          </a:bodyPr>
          <a:lstStyle/>
          <a:p>
            <a:pPr algn="ctr"/>
            <a:r>
              <a:rPr lang="en-US" dirty="0" smtClean="0"/>
              <a:t>“All paths in the virtual network should have a corresponding path in the physical network”</a:t>
            </a:r>
            <a:endParaRPr lang="en-US" dirty="0"/>
          </a:p>
        </p:txBody>
      </p:sp>
    </p:spTree>
    <p:extLst>
      <p:ext uri="{BB962C8B-B14F-4D97-AF65-F5344CB8AC3E}">
        <p14:creationId xmlns:p14="http://schemas.microsoft.com/office/powerpoint/2010/main" val="20272498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pic>
        <p:nvPicPr>
          <p:cNvPr id="4" name="Picture 3"/>
          <p:cNvPicPr>
            <a:picLocks noChangeAspect="1"/>
          </p:cNvPicPr>
          <p:nvPr/>
        </p:nvPicPr>
        <p:blipFill>
          <a:blip r:embed="rId3"/>
          <a:stretch>
            <a:fillRect/>
          </a:stretch>
        </p:blipFill>
        <p:spPr>
          <a:xfrm>
            <a:off x="2369871" y="234797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Donut 9"/>
          <p:cNvSpPr/>
          <p:nvPr/>
        </p:nvSpPr>
        <p:spPr>
          <a:xfrm>
            <a:off x="2085922" y="3271309"/>
            <a:ext cx="3947093" cy="2236464"/>
          </a:xfrm>
          <a:prstGeom prst="donut">
            <a:avLst>
              <a:gd name="adj" fmla="val 3579"/>
            </a:avLst>
          </a:prstGeom>
          <a:solidFill>
            <a:srgbClr val="00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09350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Layering</a:t>
            </a:r>
            <a:endParaRPr lang="en-US" dirty="0"/>
          </a:p>
        </p:txBody>
      </p:sp>
      <p:pic>
        <p:nvPicPr>
          <p:cNvPr id="4" name="Picture 3"/>
          <p:cNvPicPr>
            <a:picLocks noChangeAspect="1"/>
          </p:cNvPicPr>
          <p:nvPr/>
        </p:nvPicPr>
        <p:blipFill>
          <a:blip r:embed="rId3"/>
          <a:stretch>
            <a:fillRect/>
          </a:stretch>
        </p:blipFill>
        <p:spPr>
          <a:xfrm>
            <a:off x="2369871" y="231582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1" name="Content Placeholder 2"/>
          <p:cNvSpPr>
            <a:spLocks noGrp="1"/>
          </p:cNvSpPr>
          <p:nvPr>
            <p:ph idx="1"/>
          </p:nvPr>
        </p:nvSpPr>
        <p:spPr>
          <a:xfrm>
            <a:off x="5794440" y="2595562"/>
            <a:ext cx="3349560" cy="3843419"/>
          </a:xfrm>
        </p:spPr>
        <p:txBody>
          <a:bodyPr>
            <a:normAutofit/>
          </a:bodyPr>
          <a:lstStyle/>
          <a:p>
            <a:r>
              <a:rPr lang="en-US" dirty="0"/>
              <a:t>Very simple policy </a:t>
            </a:r>
            <a:r>
              <a:rPr lang="en-US" dirty="0" smtClean="0"/>
              <a:t>specification</a:t>
            </a:r>
          </a:p>
          <a:p>
            <a:endParaRPr lang="en-US" dirty="0" smtClean="0"/>
          </a:p>
          <a:p>
            <a:r>
              <a:rPr lang="en-US" dirty="0"/>
              <a:t>Global </a:t>
            </a:r>
            <a:r>
              <a:rPr lang="en-US" dirty="0" smtClean="0"/>
              <a:t>view </a:t>
            </a:r>
            <a:r>
              <a:rPr lang="en-US" dirty="0"/>
              <a:t>of the network </a:t>
            </a:r>
            <a:r>
              <a:rPr lang="en-US" dirty="0" smtClean="0"/>
              <a:t>state</a:t>
            </a:r>
          </a:p>
          <a:p>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2601546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pic>
        <p:nvPicPr>
          <p:cNvPr id="4" name="Picture 3"/>
          <p:cNvPicPr>
            <a:picLocks noChangeAspect="1"/>
          </p:cNvPicPr>
          <p:nvPr/>
        </p:nvPicPr>
        <p:blipFill>
          <a:blip r:embed="rId3"/>
          <a:stretch>
            <a:fillRect/>
          </a:stretch>
        </p:blipFill>
        <p:spPr>
          <a:xfrm>
            <a:off x="2369871" y="234797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Donut 9"/>
          <p:cNvSpPr/>
          <p:nvPr/>
        </p:nvSpPr>
        <p:spPr>
          <a:xfrm>
            <a:off x="1939646" y="4400260"/>
            <a:ext cx="4378424" cy="2337144"/>
          </a:xfrm>
          <a:prstGeom prst="donut">
            <a:avLst>
              <a:gd name="adj" fmla="val 3579"/>
            </a:avLst>
          </a:prstGeom>
          <a:solidFill>
            <a:srgbClr val="00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85558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Inference</a:t>
            </a:r>
          </a:p>
        </p:txBody>
      </p:sp>
      <p:sp>
        <p:nvSpPr>
          <p:cNvPr id="3" name="Content Placeholder 2"/>
          <p:cNvSpPr>
            <a:spLocks noGrp="1"/>
          </p:cNvSpPr>
          <p:nvPr>
            <p:ph idx="1"/>
          </p:nvPr>
        </p:nvSpPr>
        <p:spPr/>
        <p:txBody>
          <a:bodyPr>
            <a:normAutofit/>
          </a:bodyPr>
          <a:lstStyle/>
          <a:p>
            <a:r>
              <a:rPr lang="en-US" sz="6600" b="1" dirty="0" smtClean="0"/>
              <a:t>When</a:t>
            </a:r>
            <a:r>
              <a:rPr lang="en-US" sz="6600" dirty="0" smtClean="0"/>
              <a:t> did the triggering events occur?</a:t>
            </a:r>
            <a:endParaRPr lang="en-US" sz="6600" dirty="0"/>
          </a:p>
        </p:txBody>
      </p:sp>
    </p:spTree>
    <p:extLst>
      <p:ext uri="{BB962C8B-B14F-4D97-AF65-F5344CB8AC3E}">
        <p14:creationId xmlns:p14="http://schemas.microsoft.com/office/powerpoint/2010/main" val="35956885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Causal Inference</a:t>
            </a:r>
            <a:endParaRPr lang="en-US" dirty="0"/>
          </a:p>
        </p:txBody>
      </p:sp>
      <p:cxnSp>
        <p:nvCxnSpPr>
          <p:cNvPr id="4" name="Straight Connector 3"/>
          <p:cNvCxnSpPr/>
          <p:nvPr/>
        </p:nvCxnSpPr>
        <p:spPr>
          <a:xfrm flipV="1">
            <a:off x="568192" y="3030052"/>
            <a:ext cx="7319657" cy="2228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3257" y="3074612"/>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398794" y="4431872"/>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288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341938" y="2250259"/>
            <a:ext cx="1638062" cy="4107064"/>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1766712" y="2531871"/>
            <a:ext cx="6421945" cy="900815"/>
            <a:chOff x="1766712" y="2531871"/>
            <a:chExt cx="6421945" cy="900815"/>
          </a:xfrm>
        </p:grpSpPr>
        <p:sp>
          <p:nvSpPr>
            <p:cNvPr id="6" name="Multiply 5"/>
            <p:cNvSpPr/>
            <p:nvPr/>
          </p:nvSpPr>
          <p:spPr>
            <a:xfrm>
              <a:off x="1898917" y="2716537"/>
              <a:ext cx="564882" cy="716149"/>
            </a:xfrm>
            <a:prstGeom prst="mathMultiply">
              <a:avLst>
                <a:gd name="adj1" fmla="val 646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225123" y="3030052"/>
              <a:ext cx="5963534" cy="127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766712" y="2531871"/>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grpSp>
      <p:grpSp>
        <p:nvGrpSpPr>
          <p:cNvPr id="27" name="Group 26"/>
          <p:cNvGrpSpPr/>
          <p:nvPr/>
        </p:nvGrpSpPr>
        <p:grpSpPr>
          <a:xfrm>
            <a:off x="1410028" y="5724367"/>
            <a:ext cx="1378953" cy="469591"/>
            <a:chOff x="1410028" y="5724367"/>
            <a:chExt cx="1378953" cy="469591"/>
          </a:xfrm>
        </p:grpSpPr>
        <p:sp>
          <p:nvSpPr>
            <p:cNvPr id="64" name="TextBox 63"/>
            <p:cNvSpPr txBox="1"/>
            <p:nvPr/>
          </p:nvSpPr>
          <p:spPr>
            <a:xfrm>
              <a:off x="1410028" y="5824626"/>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31508" y="572436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95354" y="4813477"/>
              <a:ext cx="1082348" cy="338554"/>
            </a:xfrm>
            <a:prstGeom prst="rect">
              <a:avLst/>
            </a:prstGeom>
            <a:noFill/>
          </p:spPr>
          <p:txBody>
            <a:bodyPr wrap="none" rtlCol="0">
              <a:spAutoFit/>
            </a:bodyPr>
            <a:lstStyle/>
            <a:p>
              <a:r>
                <a:rPr lang="en-US" sz="1600" dirty="0" smtClean="0">
                  <a:solidFill>
                    <a:srgbClr val="0000FF"/>
                  </a:solidFill>
                </a:rPr>
                <a:t>Connect</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527551" y="577449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88489" y="4444084"/>
            <a:ext cx="543870" cy="1351142"/>
            <a:chOff x="3988489" y="4444084"/>
            <a:chExt cx="543870" cy="1351142"/>
          </a:xfrm>
        </p:grpSpPr>
        <p:sp>
          <p:nvSpPr>
            <p:cNvPr id="67" name="TextBox 66"/>
            <p:cNvSpPr txBox="1"/>
            <p:nvPr/>
          </p:nvSpPr>
          <p:spPr>
            <a:xfrm rot="4319925">
              <a:off x="3956560" y="4830807"/>
              <a:ext cx="813043" cy="338554"/>
            </a:xfrm>
            <a:prstGeom prst="rect">
              <a:avLst/>
            </a:prstGeom>
            <a:noFill/>
          </p:spPr>
          <p:txBody>
            <a:bodyPr wrap="none" rtlCol="0">
              <a:spAutoFit/>
            </a:bodyPr>
            <a:lstStyle/>
            <a:p>
              <a:r>
                <a:rPr lang="en-US" sz="1600" dirty="0" smtClean="0">
                  <a:solidFill>
                    <a:srgbClr val="0000FF"/>
                  </a:solidFill>
                </a:rPr>
                <a:t>No </a:t>
              </a:r>
              <a:r>
                <a:rPr lang="en-US" sz="1600" dirty="0" err="1" smtClean="0">
                  <a:solidFill>
                    <a:srgbClr val="0000FF"/>
                  </a:solidFill>
                </a:rPr>
                <a:t>Init</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44905" y="4343825"/>
            <a:ext cx="618626" cy="1380542"/>
            <a:chOff x="3344905" y="4343825"/>
            <a:chExt cx="618626"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2973008" y="4728049"/>
              <a:ext cx="1082348" cy="338554"/>
            </a:xfrm>
            <a:prstGeom prst="rect">
              <a:avLst/>
            </a:prstGeom>
            <a:noFill/>
          </p:spPr>
          <p:txBody>
            <a:bodyPr wrap="none" rtlCol="0">
              <a:spAutoFit/>
            </a:bodyPr>
            <a:lstStyle/>
            <a:p>
              <a:r>
                <a:rPr lang="en-US" sz="1600" dirty="0" smtClean="0">
                  <a:solidFill>
                    <a:srgbClr val="0000FF"/>
                  </a:solidFill>
                </a:rPr>
                <a:t>Connect</a:t>
              </a:r>
              <a:endParaRPr lang="en-US" sz="1600" dirty="0">
                <a:solidFill>
                  <a:srgbClr val="0000FF"/>
                </a:solidFill>
              </a:endParaRPr>
            </a:p>
          </p:txBody>
        </p:sp>
      </p:grpSp>
      <p:grpSp>
        <p:nvGrpSpPr>
          <p:cNvPr id="55" name="Group 54"/>
          <p:cNvGrpSpPr/>
          <p:nvPr/>
        </p:nvGrpSpPr>
        <p:grpSpPr>
          <a:xfrm>
            <a:off x="3063783" y="308750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740696"/>
            <a:chOff x="4879771" y="3087501"/>
            <a:chExt cx="3308886" cy="1740696"/>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58865"/>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521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a:t>
            </a:r>
            <a:r>
              <a:rPr lang="en-US" dirty="0" smtClean="0"/>
              <a:t>Inference</a:t>
            </a:r>
            <a:endParaRPr lang="en-US" dirty="0"/>
          </a:p>
        </p:txBody>
      </p:sp>
      <p:sp>
        <p:nvSpPr>
          <p:cNvPr id="3" name="Content Placeholder 2"/>
          <p:cNvSpPr>
            <a:spLocks noGrp="1"/>
          </p:cNvSpPr>
          <p:nvPr>
            <p:ph idx="1"/>
          </p:nvPr>
        </p:nvSpPr>
        <p:spPr/>
        <p:txBody>
          <a:bodyPr>
            <a:noAutofit/>
          </a:bodyPr>
          <a:lstStyle/>
          <a:p>
            <a:r>
              <a:rPr lang="en-US" sz="6000" dirty="0" smtClean="0"/>
              <a:t>Can we </a:t>
            </a:r>
            <a:r>
              <a:rPr lang="en-US" sz="6000" b="1" dirty="0" smtClean="0"/>
              <a:t>programmatically</a:t>
            </a:r>
            <a:r>
              <a:rPr lang="en-US" sz="6000" dirty="0" smtClean="0"/>
              <a:t> infer causes of a policy-violation?</a:t>
            </a:r>
            <a:endParaRPr lang="en-US" sz="6000" dirty="0"/>
          </a:p>
        </p:txBody>
      </p:sp>
    </p:spTree>
    <p:extLst>
      <p:ext uri="{BB962C8B-B14F-4D97-AF65-F5344CB8AC3E}">
        <p14:creationId xmlns:p14="http://schemas.microsoft.com/office/powerpoint/2010/main" val="37196673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a:t>
            </a:r>
            <a:endParaRPr lang="en-US" dirty="0"/>
          </a:p>
        </p:txBody>
      </p:sp>
      <p:sp>
        <p:nvSpPr>
          <p:cNvPr id="3" name="Content Placeholder 2"/>
          <p:cNvSpPr>
            <a:spLocks noGrp="1"/>
          </p:cNvSpPr>
          <p:nvPr>
            <p:ph idx="1"/>
          </p:nvPr>
        </p:nvSpPr>
        <p:spPr>
          <a:xfrm>
            <a:off x="1114424" y="2361658"/>
            <a:ext cx="7610476" cy="3904671"/>
          </a:xfrm>
        </p:spPr>
        <p:txBody>
          <a:bodyPr>
            <a:noAutofit/>
          </a:bodyPr>
          <a:lstStyle/>
          <a:p>
            <a:r>
              <a:rPr lang="en-US" sz="3200" dirty="0" smtClean="0"/>
              <a:t>Deterministically repeat system </a:t>
            </a:r>
            <a:r>
              <a:rPr lang="en-US" sz="3200" dirty="0" smtClean="0"/>
              <a:t>e</a:t>
            </a:r>
            <a:r>
              <a:rPr lang="en-US" sz="3200" dirty="0" smtClean="0"/>
              <a:t>xecution (in simulator)</a:t>
            </a:r>
            <a:endParaRPr lang="en-US" sz="3200" dirty="0" smtClean="0"/>
          </a:p>
          <a:p>
            <a:r>
              <a:rPr lang="en-US" sz="3200" dirty="0" smtClean="0"/>
              <a:t>Replay “unexpected events” (e.g. link failures)</a:t>
            </a:r>
          </a:p>
          <a:p>
            <a:r>
              <a:rPr lang="en-US" sz="3200" dirty="0" smtClean="0"/>
              <a:t>Iteratively prune irrelevant events</a:t>
            </a:r>
            <a:endParaRPr lang="en-US" sz="3200" dirty="0"/>
          </a:p>
        </p:txBody>
      </p:sp>
    </p:spTree>
    <p:extLst>
      <p:ext uri="{BB962C8B-B14F-4D97-AF65-F5344CB8AC3E}">
        <p14:creationId xmlns:p14="http://schemas.microsoft.com/office/powerpoint/2010/main" val="18935891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Set</a:t>
            </a:r>
            <a:endParaRPr lang="en-US" dirty="0"/>
          </a:p>
        </p:txBody>
      </p:sp>
      <p:cxnSp>
        <p:nvCxnSpPr>
          <p:cNvPr id="4" name="Straight Connector 3"/>
          <p:cNvCxnSpPr/>
          <p:nvPr/>
        </p:nvCxnSpPr>
        <p:spPr>
          <a:xfrm flipV="1">
            <a:off x="568192" y="3030052"/>
            <a:ext cx="7319657" cy="2228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3257" y="3074612"/>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398794" y="4431872"/>
            <a:ext cx="1037889" cy="369332"/>
          </a:xfrm>
          <a:prstGeom prst="rect">
            <a:avLst/>
          </a:prstGeom>
          <a:noFill/>
        </p:spPr>
        <p:txBody>
          <a:bodyPr wrap="none" rtlCol="0">
            <a:spAutoFit/>
          </a:bodyPr>
          <a:lstStyle/>
          <a:p>
            <a:r>
              <a:rPr lang="en-US" dirty="0" smtClean="0"/>
              <a:t>Backup</a:t>
            </a:r>
            <a:endParaRPr lang="en-US" dirty="0"/>
          </a:p>
        </p:txBody>
      </p:sp>
      <p:sp>
        <p:nvSpPr>
          <p:cNvPr id="17" name="TextBox 16"/>
          <p:cNvSpPr txBox="1"/>
          <p:nvPr/>
        </p:nvSpPr>
        <p:spPr>
          <a:xfrm rot="4338360">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sp>
        <p:nvSpPr>
          <p:cNvPr id="6" name="Multiply 5"/>
          <p:cNvSpPr/>
          <p:nvPr/>
        </p:nvSpPr>
        <p:spPr>
          <a:xfrm>
            <a:off x="1898917" y="2716537"/>
            <a:ext cx="564882" cy="716149"/>
          </a:xfrm>
          <a:prstGeom prst="mathMultiply">
            <a:avLst>
              <a:gd name="adj1" fmla="val 646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225123" y="3030052"/>
            <a:ext cx="5963534" cy="1273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397314" y="4924700"/>
            <a:ext cx="1582686" cy="646331"/>
          </a:xfrm>
          <a:prstGeom prst="rect">
            <a:avLst/>
          </a:prstGeom>
          <a:noFill/>
          <a:ln>
            <a:solidFill>
              <a:schemeClr val="bg1"/>
            </a:solidFill>
          </a:ln>
        </p:spPr>
        <p:txBody>
          <a:bodyPr wrap="square" rtlCol="0">
            <a:spAutoFit/>
          </a:bodyPr>
          <a:lstStyle/>
          <a:p>
            <a:r>
              <a:rPr lang="en-US" dirty="0" err="1" smtClean="0">
                <a:solidFill>
                  <a:srgbClr val="0000FF"/>
                </a:solidFill>
              </a:rPr>
              <a:t>Blackhole</a:t>
            </a:r>
            <a:r>
              <a:rPr lang="en-US" dirty="0">
                <a:solidFill>
                  <a:srgbClr val="0000FF"/>
                </a:solidFill>
              </a:rPr>
              <a:t> </a:t>
            </a:r>
            <a:r>
              <a:rPr lang="en-US" dirty="0" smtClean="0">
                <a:solidFill>
                  <a:srgbClr val="0000FF"/>
                </a:solidFill>
              </a:rPr>
              <a:t>resolved!</a:t>
            </a:r>
            <a:endParaRPr lang="en-US" dirty="0">
              <a:solidFill>
                <a:srgbClr val="0000FF"/>
              </a:solidFill>
            </a:endParaRPr>
          </a:p>
        </p:txBody>
      </p:sp>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766712" y="2531871"/>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12198" y="4813477"/>
            <a:ext cx="1248659" cy="338554"/>
          </a:xfrm>
          <a:prstGeom prst="rect">
            <a:avLst/>
          </a:prstGeom>
          <a:noFill/>
        </p:spPr>
        <p:txBody>
          <a:bodyPr wrap="none" rtlCol="0">
            <a:spAutoFit/>
          </a:bodyPr>
          <a:lstStyle/>
          <a:p>
            <a:r>
              <a:rPr lang="en-US" sz="1600" dirty="0" smtClean="0">
                <a:solidFill>
                  <a:srgbClr val="0000FF"/>
                </a:solidFill>
              </a:rPr>
              <a:t>Link Down!</a:t>
            </a:r>
            <a:endParaRPr lang="en-US" sz="1600" dirty="0">
              <a:solidFill>
                <a:srgbClr val="0000FF"/>
              </a:solidFill>
            </a:endParaRPr>
          </a:p>
        </p:txBody>
      </p: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410028" y="5824626"/>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31508" y="572436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27551" y="5774497"/>
            <a:ext cx="906017" cy="369332"/>
          </a:xfrm>
          <a:prstGeom prst="rect">
            <a:avLst/>
          </a:prstGeom>
          <a:noFill/>
        </p:spPr>
        <p:txBody>
          <a:bodyPr wrap="none" rtlCol="0">
            <a:spAutoFit/>
          </a:bodyPr>
          <a:lstStyle/>
          <a:p>
            <a:r>
              <a:rPr lang="en-US" dirty="0" smtClean="0"/>
              <a:t>Switch</a:t>
            </a:r>
            <a:endParaRPr lang="en-US" dirty="0"/>
          </a:p>
        </p:txBody>
      </p:sp>
      <p:sp>
        <p:nvSpPr>
          <p:cNvPr id="45" name="Donut 44"/>
          <p:cNvSpPr/>
          <p:nvPr/>
        </p:nvSpPr>
        <p:spPr>
          <a:xfrm>
            <a:off x="1378200" y="2506075"/>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cxnSp>
        <p:nvCxnSpPr>
          <p:cNvPr id="46" name="Straight Connector 45"/>
          <p:cNvCxnSpPr/>
          <p:nvPr/>
        </p:nvCxnSpPr>
        <p:spPr>
          <a:xfrm>
            <a:off x="3467395" y="3087501"/>
            <a:ext cx="1051442" cy="262974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rot="4103526">
            <a:off x="3173999" y="4268769"/>
            <a:ext cx="2103160" cy="338554"/>
          </a:xfrm>
          <a:prstGeom prst="rect">
            <a:avLst/>
          </a:prstGeom>
          <a:noFill/>
        </p:spPr>
        <p:txBody>
          <a:bodyPr wrap="none" rtlCol="0">
            <a:spAutoFit/>
          </a:bodyPr>
          <a:lstStyle/>
          <a:p>
            <a:r>
              <a:rPr lang="en-US" sz="1600" dirty="0" smtClean="0">
                <a:solidFill>
                  <a:srgbClr val="0000FF"/>
                </a:solidFill>
              </a:rPr>
              <a:t>New Routing Table!</a:t>
            </a:r>
            <a:endParaRPr lang="en-US" sz="1600" dirty="0">
              <a:solidFill>
                <a:srgbClr val="0000FF"/>
              </a:solidFill>
            </a:endParaRPr>
          </a:p>
        </p:txBody>
      </p:sp>
      <p:sp>
        <p:nvSpPr>
          <p:cNvPr id="51" name="Oval 50"/>
          <p:cNvSpPr/>
          <p:nvPr/>
        </p:nvSpPr>
        <p:spPr>
          <a:xfrm>
            <a:off x="4444997" y="567980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40584" y="2213687"/>
            <a:ext cx="6285695" cy="584776"/>
          </a:xfrm>
          <a:prstGeom prst="rect">
            <a:avLst/>
          </a:prstGeom>
          <a:noFill/>
        </p:spPr>
        <p:txBody>
          <a:bodyPr wrap="none" rtlCol="0">
            <a:spAutoFit/>
          </a:bodyPr>
          <a:lstStyle/>
          <a:p>
            <a:r>
              <a:rPr lang="en-US" sz="3200" dirty="0" smtClean="0"/>
              <a:t>Prune event, Replay execution</a:t>
            </a:r>
            <a:endParaRPr lang="en-US" sz="3200" dirty="0"/>
          </a:p>
        </p:txBody>
      </p:sp>
    </p:spTree>
    <p:extLst>
      <p:ext uri="{BB962C8B-B14F-4D97-AF65-F5344CB8AC3E}">
        <p14:creationId xmlns:p14="http://schemas.microsoft.com/office/powerpoint/2010/main" val="15957217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Set</a:t>
            </a:r>
            <a:endParaRPr lang="en-US" dirty="0"/>
          </a:p>
        </p:txBody>
      </p:sp>
      <p:cxnSp>
        <p:nvCxnSpPr>
          <p:cNvPr id="4" name="Straight Connector 3"/>
          <p:cNvCxnSpPr/>
          <p:nvPr/>
        </p:nvCxnSpPr>
        <p:spPr>
          <a:xfrm flipV="1">
            <a:off x="568192" y="3030052"/>
            <a:ext cx="7319657" cy="2228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3257" y="3074612"/>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398794" y="4431872"/>
            <a:ext cx="1037889" cy="369332"/>
          </a:xfrm>
          <a:prstGeom prst="rect">
            <a:avLst/>
          </a:prstGeom>
          <a:noFill/>
        </p:spPr>
        <p:txBody>
          <a:bodyPr wrap="none" rtlCol="0">
            <a:spAutoFit/>
          </a:bodyPr>
          <a:lstStyle/>
          <a:p>
            <a:r>
              <a:rPr lang="en-US" dirty="0" smtClean="0"/>
              <a:t>Backup</a:t>
            </a:r>
            <a:endParaRPr lang="en-US" dirty="0"/>
          </a:p>
        </p:txBody>
      </p:sp>
      <p:sp>
        <p:nvSpPr>
          <p:cNvPr id="17" name="TextBox 16"/>
          <p:cNvSpPr txBox="1"/>
          <p:nvPr/>
        </p:nvSpPr>
        <p:spPr>
          <a:xfrm rot="4338360">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sp>
        <p:nvSpPr>
          <p:cNvPr id="6" name="Multiply 5"/>
          <p:cNvSpPr/>
          <p:nvPr/>
        </p:nvSpPr>
        <p:spPr>
          <a:xfrm>
            <a:off x="1898917" y="2716537"/>
            <a:ext cx="564882" cy="716149"/>
          </a:xfrm>
          <a:prstGeom prst="mathMultiply">
            <a:avLst>
              <a:gd name="adj1" fmla="val 646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225123" y="3030052"/>
            <a:ext cx="5963534" cy="127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26" name="Straight Connector 25"/>
          <p:cNvCxnSpPr/>
          <p:nvPr/>
        </p:nvCxnSpPr>
        <p:spPr>
          <a:xfrm>
            <a:off x="4463186" y="3060156"/>
            <a:ext cx="1753508" cy="1336547"/>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rot="2282105">
            <a:off x="5403575" y="3532849"/>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58865"/>
            <a:ext cx="941747" cy="369332"/>
          </a:xfrm>
          <a:prstGeom prst="rect">
            <a:avLst/>
          </a:prstGeom>
          <a:noFill/>
        </p:spPr>
        <p:txBody>
          <a:bodyPr wrap="none" rtlCol="0">
            <a:spAutoFit/>
          </a:bodyPr>
          <a:lstStyle/>
          <a:p>
            <a:r>
              <a:rPr lang="en-US" dirty="0" smtClean="0"/>
              <a:t>Master</a:t>
            </a:r>
            <a:endParaRPr lang="en-US" dirty="0"/>
          </a:p>
        </p:txBody>
      </p:sp>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957349" y="437060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766712" y="2531871"/>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410028" y="5824626"/>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31508" y="572436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27551" y="5774497"/>
            <a:ext cx="906017" cy="369332"/>
          </a:xfrm>
          <a:prstGeom prst="rect">
            <a:avLst/>
          </a:prstGeom>
          <a:noFill/>
        </p:spPr>
        <p:txBody>
          <a:bodyPr wrap="none" rtlCol="0">
            <a:spAutoFit/>
          </a:bodyPr>
          <a:lstStyle/>
          <a:p>
            <a:r>
              <a:rPr lang="en-US" dirty="0" smtClean="0"/>
              <a:t>Switch</a:t>
            </a:r>
            <a:endParaRPr lang="en-US" dirty="0"/>
          </a:p>
        </p:txBody>
      </p:sp>
      <p:sp>
        <p:nvSpPr>
          <p:cNvPr id="46" name="Donut 45"/>
          <p:cNvSpPr/>
          <p:nvPr/>
        </p:nvSpPr>
        <p:spPr>
          <a:xfrm>
            <a:off x="1239529" y="5457788"/>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7" name="TextBox 46"/>
          <p:cNvSpPr txBox="1"/>
          <p:nvPr/>
        </p:nvSpPr>
        <p:spPr>
          <a:xfrm>
            <a:off x="2840584" y="2213687"/>
            <a:ext cx="6285695" cy="584776"/>
          </a:xfrm>
          <a:prstGeom prst="rect">
            <a:avLst/>
          </a:prstGeom>
          <a:noFill/>
        </p:spPr>
        <p:txBody>
          <a:bodyPr wrap="none" rtlCol="0">
            <a:spAutoFit/>
          </a:bodyPr>
          <a:lstStyle/>
          <a:p>
            <a:r>
              <a:rPr lang="en-US" sz="3200" dirty="0" smtClean="0"/>
              <a:t>Prune event, Replay execution</a:t>
            </a:r>
            <a:endParaRPr lang="en-US" sz="3200" dirty="0"/>
          </a:p>
        </p:txBody>
      </p:sp>
      <p:sp>
        <p:nvSpPr>
          <p:cNvPr id="49" name="TextBox 48"/>
          <p:cNvSpPr txBox="1"/>
          <p:nvPr/>
        </p:nvSpPr>
        <p:spPr>
          <a:xfrm>
            <a:off x="7397314" y="4924700"/>
            <a:ext cx="1582686" cy="646331"/>
          </a:xfrm>
          <a:prstGeom prst="rect">
            <a:avLst/>
          </a:prstGeom>
          <a:noFill/>
          <a:ln>
            <a:solidFill>
              <a:schemeClr val="bg1"/>
            </a:solidFill>
          </a:ln>
        </p:spPr>
        <p:txBody>
          <a:bodyPr wrap="square" rtlCol="0">
            <a:spAutoFit/>
          </a:bodyPr>
          <a:lstStyle/>
          <a:p>
            <a:r>
              <a:rPr lang="en-US" dirty="0" err="1" smtClean="0">
                <a:solidFill>
                  <a:srgbClr val="0000FF"/>
                </a:solidFill>
              </a:rPr>
              <a:t>Blackhole</a:t>
            </a:r>
            <a:r>
              <a:rPr lang="en-US" dirty="0">
                <a:solidFill>
                  <a:srgbClr val="0000FF"/>
                </a:solidFill>
              </a:rPr>
              <a:t> </a:t>
            </a:r>
            <a:r>
              <a:rPr lang="en-US" dirty="0" smtClean="0">
                <a:solidFill>
                  <a:srgbClr val="0000FF"/>
                </a:solidFill>
              </a:rPr>
              <a:t>avoided!</a:t>
            </a:r>
            <a:endParaRPr lang="en-US" dirty="0">
              <a:solidFill>
                <a:srgbClr val="0000FF"/>
              </a:solidFill>
            </a:endParaRPr>
          </a:p>
        </p:txBody>
      </p:sp>
    </p:spTree>
    <p:extLst>
      <p:ext uri="{BB962C8B-B14F-4D97-AF65-F5344CB8AC3E}">
        <p14:creationId xmlns:p14="http://schemas.microsoft.com/office/powerpoint/2010/main" val="28626738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Causal Set</a:t>
            </a:r>
          </a:p>
        </p:txBody>
      </p:sp>
      <p:cxnSp>
        <p:nvCxnSpPr>
          <p:cNvPr id="4" name="Straight Connector 3"/>
          <p:cNvCxnSpPr/>
          <p:nvPr/>
        </p:nvCxnSpPr>
        <p:spPr>
          <a:xfrm flipV="1">
            <a:off x="568192" y="3030052"/>
            <a:ext cx="7319657" cy="2228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3257" y="3074612"/>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398794" y="4431872"/>
            <a:ext cx="1037889" cy="369332"/>
          </a:xfrm>
          <a:prstGeom prst="rect">
            <a:avLst/>
          </a:prstGeom>
          <a:noFill/>
        </p:spPr>
        <p:txBody>
          <a:bodyPr wrap="none" rtlCol="0">
            <a:spAutoFit/>
          </a:bodyPr>
          <a:lstStyle/>
          <a:p>
            <a:r>
              <a:rPr lang="en-US" dirty="0" smtClean="0"/>
              <a:t>Backup</a:t>
            </a:r>
            <a:endParaRPr lang="en-US" dirty="0"/>
          </a:p>
        </p:txBody>
      </p:sp>
      <p:sp>
        <p:nvSpPr>
          <p:cNvPr id="17" name="TextBox 16"/>
          <p:cNvSpPr txBox="1"/>
          <p:nvPr/>
        </p:nvSpPr>
        <p:spPr>
          <a:xfrm rot="4338360">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sp>
        <p:nvSpPr>
          <p:cNvPr id="6" name="Multiply 5"/>
          <p:cNvSpPr/>
          <p:nvPr/>
        </p:nvSpPr>
        <p:spPr>
          <a:xfrm>
            <a:off x="1898917" y="2716537"/>
            <a:ext cx="564882" cy="716149"/>
          </a:xfrm>
          <a:prstGeom prst="mathMultiply">
            <a:avLst>
              <a:gd name="adj1" fmla="val 646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225123" y="3030052"/>
            <a:ext cx="5963534" cy="127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26" name="Straight Connector 25"/>
          <p:cNvCxnSpPr/>
          <p:nvPr/>
        </p:nvCxnSpPr>
        <p:spPr>
          <a:xfrm>
            <a:off x="4463186" y="3060156"/>
            <a:ext cx="1753508" cy="1336547"/>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rot="2282105">
            <a:off x="5403575" y="3532849"/>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58865"/>
            <a:ext cx="941747" cy="369332"/>
          </a:xfrm>
          <a:prstGeom prst="rect">
            <a:avLst/>
          </a:prstGeom>
          <a:noFill/>
        </p:spPr>
        <p:txBody>
          <a:bodyPr wrap="none" rtlCol="0">
            <a:spAutoFit/>
          </a:bodyPr>
          <a:lstStyle/>
          <a:p>
            <a:r>
              <a:rPr lang="en-US" dirty="0" smtClean="0"/>
              <a:t>Master</a:t>
            </a:r>
            <a:endParaRPr lang="en-US" dirty="0"/>
          </a:p>
        </p:txBody>
      </p:sp>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3469973" y="4368853"/>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957349" y="437060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766712" y="2531871"/>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58" name="Straight Connector 57"/>
          <p:cNvCxnSpPr/>
          <p:nvPr/>
        </p:nvCxnSpPr>
        <p:spPr>
          <a:xfrm flipV="1">
            <a:off x="3230100" y="4469112"/>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rot="17086332">
            <a:off x="2605773" y="4963065"/>
            <a:ext cx="1248659" cy="338554"/>
          </a:xfrm>
          <a:prstGeom prst="rect">
            <a:avLst/>
          </a:prstGeom>
          <a:noFill/>
        </p:spPr>
        <p:txBody>
          <a:bodyPr wrap="none" rtlCol="0">
            <a:spAutoFit/>
          </a:bodyPr>
          <a:lstStyle/>
          <a:p>
            <a:r>
              <a:rPr lang="en-US" sz="1600" dirty="0" smtClean="0">
                <a:solidFill>
                  <a:srgbClr val="0000FF"/>
                </a:solidFill>
              </a:rPr>
              <a:t>Link Down!</a:t>
            </a:r>
            <a:endParaRPr lang="en-US" sz="1600" dirty="0">
              <a:solidFill>
                <a:srgbClr val="0000FF"/>
              </a:solidFill>
            </a:endParaRPr>
          </a:p>
        </p:txBody>
      </p:sp>
      <p:sp>
        <p:nvSpPr>
          <p:cNvPr id="60" name="Oval 59"/>
          <p:cNvSpPr/>
          <p:nvPr/>
        </p:nvSpPr>
        <p:spPr>
          <a:xfrm>
            <a:off x="3156260" y="5712609"/>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12198" y="4813477"/>
            <a:ext cx="1248659" cy="338554"/>
          </a:xfrm>
          <a:prstGeom prst="rect">
            <a:avLst/>
          </a:prstGeom>
          <a:noFill/>
        </p:spPr>
        <p:txBody>
          <a:bodyPr wrap="none" rtlCol="0">
            <a:spAutoFit/>
          </a:bodyPr>
          <a:lstStyle/>
          <a:p>
            <a:r>
              <a:rPr lang="en-US" sz="1600" dirty="0" smtClean="0">
                <a:solidFill>
                  <a:srgbClr val="0000FF"/>
                </a:solidFill>
              </a:rPr>
              <a:t>Link Down!</a:t>
            </a:r>
            <a:endParaRPr lang="en-US" sz="1600" dirty="0">
              <a:solidFill>
                <a:srgbClr val="0000FF"/>
              </a:solidFill>
            </a:endParaRPr>
          </a:p>
        </p:txBody>
      </p: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410028" y="5824626"/>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31508" y="572436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rot="4585748">
            <a:off x="3186618" y="4962507"/>
            <a:ext cx="1425490" cy="338554"/>
          </a:xfrm>
          <a:prstGeom prst="rect">
            <a:avLst/>
          </a:prstGeom>
          <a:noFill/>
        </p:spPr>
        <p:txBody>
          <a:bodyPr wrap="none" rtlCol="0">
            <a:spAutoFit/>
          </a:bodyPr>
          <a:lstStyle/>
          <a:p>
            <a:r>
              <a:rPr lang="en-US" sz="1600" dirty="0" smtClean="0">
                <a:solidFill>
                  <a:srgbClr val="0000FF"/>
                </a:solidFill>
              </a:rPr>
              <a:t>Not Master...</a:t>
            </a:r>
            <a:endParaRPr lang="en-US" sz="1600" dirty="0">
              <a:solidFill>
                <a:srgbClr val="0000FF"/>
              </a:solidFill>
            </a:endParaRPr>
          </a:p>
        </p:txBody>
      </p:sp>
      <p:sp>
        <p:nvSpPr>
          <p:cNvPr id="68" name="TextBox 67"/>
          <p:cNvSpPr txBox="1"/>
          <p:nvPr/>
        </p:nvSpPr>
        <p:spPr>
          <a:xfrm>
            <a:off x="527551" y="5774497"/>
            <a:ext cx="906017" cy="369332"/>
          </a:xfrm>
          <a:prstGeom prst="rect">
            <a:avLst/>
          </a:prstGeom>
          <a:noFill/>
        </p:spPr>
        <p:txBody>
          <a:bodyPr wrap="none" rtlCol="0">
            <a:spAutoFit/>
          </a:bodyPr>
          <a:lstStyle/>
          <a:p>
            <a:r>
              <a:rPr lang="en-US" dirty="0" smtClean="0"/>
              <a:t>Switch</a:t>
            </a:r>
            <a:endParaRPr lang="en-US" dirty="0"/>
          </a:p>
        </p:txBody>
      </p:sp>
      <p:cxnSp>
        <p:nvCxnSpPr>
          <p:cNvPr id="69" name="Straight Connector 68"/>
          <p:cNvCxnSpPr/>
          <p:nvPr/>
        </p:nvCxnSpPr>
        <p:spPr>
          <a:xfrm>
            <a:off x="3617653" y="4469112"/>
            <a:ext cx="281707" cy="122585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3825520"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Donut 45"/>
          <p:cNvSpPr/>
          <p:nvPr/>
        </p:nvSpPr>
        <p:spPr>
          <a:xfrm>
            <a:off x="1239529" y="5457788"/>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5" name="Donut 44"/>
          <p:cNvSpPr/>
          <p:nvPr/>
        </p:nvSpPr>
        <p:spPr>
          <a:xfrm>
            <a:off x="1378200" y="2506075"/>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sp>
        <p:nvSpPr>
          <p:cNvPr id="9" name="TextBox 8"/>
          <p:cNvSpPr txBox="1"/>
          <p:nvPr/>
        </p:nvSpPr>
        <p:spPr>
          <a:xfrm>
            <a:off x="1653583" y="2075373"/>
            <a:ext cx="5489930" cy="523220"/>
          </a:xfrm>
          <a:prstGeom prst="rect">
            <a:avLst/>
          </a:prstGeom>
          <a:noFill/>
        </p:spPr>
        <p:txBody>
          <a:bodyPr wrap="none" rtlCol="0">
            <a:spAutoFit/>
          </a:bodyPr>
          <a:lstStyle/>
          <a:p>
            <a:r>
              <a:rPr lang="en-US" sz="2800" dirty="0" smtClean="0"/>
              <a:t>Both are necessary conditions!</a:t>
            </a:r>
            <a:endParaRPr lang="en-US" sz="2800" dirty="0"/>
          </a:p>
        </p:txBody>
      </p:sp>
    </p:spTree>
    <p:extLst>
      <p:ext uri="{BB962C8B-B14F-4D97-AF65-F5344CB8AC3E}">
        <p14:creationId xmlns:p14="http://schemas.microsoft.com/office/powerpoint/2010/main" val="4297541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Set</a:t>
            </a:r>
            <a:endParaRPr lang="en-US" dirty="0"/>
          </a:p>
        </p:txBody>
      </p:sp>
      <p:cxnSp>
        <p:nvCxnSpPr>
          <p:cNvPr id="5" name="Straight Connector 4"/>
          <p:cNvCxnSpPr/>
          <p:nvPr/>
        </p:nvCxnSpPr>
        <p:spPr>
          <a:xfrm>
            <a:off x="602512" y="256362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02512" y="3212214"/>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2512" y="2868429"/>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02512" y="3637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2512" y="4286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2512" y="3942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2512" y="4653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2512" y="5302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2512" y="4958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2512" y="5727406"/>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2512" y="6375992"/>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2512" y="603220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644502" y="2563628"/>
            <a:ext cx="1831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44502" y="2563628"/>
            <a:ext cx="336697" cy="64858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013637" y="2563628"/>
            <a:ext cx="366232"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827618" y="3942318"/>
            <a:ext cx="183116"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1013637" y="5302103"/>
            <a:ext cx="285898" cy="4253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622645" y="5302103"/>
            <a:ext cx="474332" cy="7248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379869" y="5324962"/>
            <a:ext cx="563526" cy="105103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579530" y="3919458"/>
            <a:ext cx="570610" cy="103886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475023" y="4286104"/>
            <a:ext cx="691117" cy="36741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739655" y="4972497"/>
            <a:ext cx="237461" cy="3189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739655" y="2563628"/>
            <a:ext cx="535184" cy="64858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387707" y="5316282"/>
            <a:ext cx="261623" cy="715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5368261" y="3637517"/>
            <a:ext cx="5387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139070" y="2563628"/>
            <a:ext cx="874232"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920512" y="3212214"/>
            <a:ext cx="643860"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542465" y="3942319"/>
            <a:ext cx="378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268279" y="2868429"/>
            <a:ext cx="637954" cy="107437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4636977" y="4653517"/>
            <a:ext cx="37804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963581"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192233" y="5302103"/>
            <a:ext cx="915581"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4920512" y="5298561"/>
            <a:ext cx="643860" cy="107743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65594"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63846" y="2302018"/>
            <a:ext cx="993788" cy="261610"/>
          </a:xfrm>
          <a:prstGeom prst="rect">
            <a:avLst/>
          </a:prstGeom>
          <a:noFill/>
        </p:spPr>
        <p:txBody>
          <a:bodyPr wrap="none" rtlCol="0">
            <a:spAutoFit/>
          </a:bodyPr>
          <a:lstStyle/>
          <a:p>
            <a:r>
              <a:rPr lang="en-US" sz="1100" dirty="0"/>
              <a:t>Controller A</a:t>
            </a:r>
          </a:p>
        </p:txBody>
      </p:sp>
      <p:sp>
        <p:nvSpPr>
          <p:cNvPr id="79" name="TextBox 78"/>
          <p:cNvSpPr txBox="1"/>
          <p:nvPr/>
        </p:nvSpPr>
        <p:spPr>
          <a:xfrm>
            <a:off x="152387" y="3704377"/>
            <a:ext cx="970438" cy="261610"/>
          </a:xfrm>
          <a:prstGeom prst="rect">
            <a:avLst/>
          </a:prstGeom>
          <a:noFill/>
        </p:spPr>
        <p:txBody>
          <a:bodyPr wrap="none" rtlCol="0">
            <a:spAutoFit/>
          </a:bodyPr>
          <a:lstStyle/>
          <a:p>
            <a:r>
              <a:rPr lang="en-US" sz="1100" dirty="0"/>
              <a:t>Controller B</a:t>
            </a:r>
          </a:p>
        </p:txBody>
      </p:sp>
      <p:sp>
        <p:nvSpPr>
          <p:cNvPr id="81" name="TextBox 80"/>
          <p:cNvSpPr txBox="1"/>
          <p:nvPr/>
        </p:nvSpPr>
        <p:spPr>
          <a:xfrm>
            <a:off x="118705" y="5054672"/>
            <a:ext cx="1004120" cy="261610"/>
          </a:xfrm>
          <a:prstGeom prst="rect">
            <a:avLst/>
          </a:prstGeom>
          <a:noFill/>
        </p:spPr>
        <p:txBody>
          <a:bodyPr wrap="none" rtlCol="0">
            <a:spAutoFit/>
          </a:bodyPr>
          <a:lstStyle/>
          <a:p>
            <a:r>
              <a:rPr lang="en-US" sz="1100" dirty="0"/>
              <a:t>Controller C</a:t>
            </a:r>
          </a:p>
        </p:txBody>
      </p:sp>
      <p:sp>
        <p:nvSpPr>
          <p:cNvPr id="82" name="TextBox 81"/>
          <p:cNvSpPr txBox="1"/>
          <p:nvPr/>
        </p:nvSpPr>
        <p:spPr>
          <a:xfrm>
            <a:off x="270913" y="2602754"/>
            <a:ext cx="742724" cy="261610"/>
          </a:xfrm>
          <a:prstGeom prst="rect">
            <a:avLst/>
          </a:prstGeom>
          <a:noFill/>
        </p:spPr>
        <p:txBody>
          <a:bodyPr wrap="none" rtlCol="0">
            <a:spAutoFit/>
          </a:bodyPr>
          <a:lstStyle/>
          <a:p>
            <a:r>
              <a:rPr lang="en-US" sz="1100" dirty="0" smtClean="0"/>
              <a:t>Switch 1</a:t>
            </a:r>
            <a:endParaRPr lang="en-US" sz="1100" dirty="0"/>
          </a:p>
        </p:txBody>
      </p:sp>
      <p:sp>
        <p:nvSpPr>
          <p:cNvPr id="83" name="TextBox 82"/>
          <p:cNvSpPr txBox="1"/>
          <p:nvPr/>
        </p:nvSpPr>
        <p:spPr>
          <a:xfrm>
            <a:off x="270913" y="2950604"/>
            <a:ext cx="742724" cy="261610"/>
          </a:xfrm>
          <a:prstGeom prst="rect">
            <a:avLst/>
          </a:prstGeom>
          <a:noFill/>
        </p:spPr>
        <p:txBody>
          <a:bodyPr wrap="none" rtlCol="0">
            <a:spAutoFit/>
          </a:bodyPr>
          <a:lstStyle/>
          <a:p>
            <a:r>
              <a:rPr lang="en-US" sz="1100" dirty="0" smtClean="0"/>
              <a:t>Switch 2</a:t>
            </a:r>
            <a:endParaRPr lang="en-US" sz="1100" dirty="0"/>
          </a:p>
        </p:txBody>
      </p:sp>
      <p:sp>
        <p:nvSpPr>
          <p:cNvPr id="84" name="TextBox 83"/>
          <p:cNvSpPr txBox="1"/>
          <p:nvPr/>
        </p:nvSpPr>
        <p:spPr>
          <a:xfrm>
            <a:off x="270913" y="3364614"/>
            <a:ext cx="703669" cy="261610"/>
          </a:xfrm>
          <a:prstGeom prst="rect">
            <a:avLst/>
          </a:prstGeom>
          <a:noFill/>
        </p:spPr>
        <p:txBody>
          <a:bodyPr wrap="none" rtlCol="0">
            <a:spAutoFit/>
          </a:bodyPr>
          <a:lstStyle/>
          <a:p>
            <a:r>
              <a:rPr lang="en-US" sz="1100" dirty="0" smtClean="0"/>
              <a:t>Switch3</a:t>
            </a:r>
            <a:endParaRPr lang="en-US" sz="1100" dirty="0"/>
          </a:p>
        </p:txBody>
      </p:sp>
      <p:sp>
        <p:nvSpPr>
          <p:cNvPr id="85" name="TextBox 84"/>
          <p:cNvSpPr txBox="1"/>
          <p:nvPr/>
        </p:nvSpPr>
        <p:spPr>
          <a:xfrm>
            <a:off x="270913" y="4020949"/>
            <a:ext cx="742724" cy="261610"/>
          </a:xfrm>
          <a:prstGeom prst="rect">
            <a:avLst/>
          </a:prstGeom>
          <a:noFill/>
        </p:spPr>
        <p:txBody>
          <a:bodyPr wrap="none" rtlCol="0">
            <a:spAutoFit/>
          </a:bodyPr>
          <a:lstStyle/>
          <a:p>
            <a:r>
              <a:rPr lang="en-US" sz="1100" dirty="0" smtClean="0"/>
              <a:t>Switch 4</a:t>
            </a:r>
            <a:endParaRPr lang="en-US" sz="1100" dirty="0"/>
          </a:p>
        </p:txBody>
      </p:sp>
      <p:sp>
        <p:nvSpPr>
          <p:cNvPr id="86" name="TextBox 85"/>
          <p:cNvSpPr txBox="1"/>
          <p:nvPr/>
        </p:nvSpPr>
        <p:spPr>
          <a:xfrm>
            <a:off x="270913" y="4408448"/>
            <a:ext cx="742724" cy="261610"/>
          </a:xfrm>
          <a:prstGeom prst="rect">
            <a:avLst/>
          </a:prstGeom>
          <a:noFill/>
        </p:spPr>
        <p:txBody>
          <a:bodyPr wrap="none" rtlCol="0">
            <a:spAutoFit/>
          </a:bodyPr>
          <a:lstStyle/>
          <a:p>
            <a:r>
              <a:rPr lang="en-US" sz="1100" dirty="0" smtClean="0"/>
              <a:t>Switch 5</a:t>
            </a:r>
            <a:endParaRPr lang="en-US" sz="1100" dirty="0"/>
          </a:p>
        </p:txBody>
      </p:sp>
      <p:sp>
        <p:nvSpPr>
          <p:cNvPr id="87" name="TextBox 86"/>
          <p:cNvSpPr txBox="1"/>
          <p:nvPr/>
        </p:nvSpPr>
        <p:spPr>
          <a:xfrm>
            <a:off x="270913" y="4710887"/>
            <a:ext cx="742724" cy="261610"/>
          </a:xfrm>
          <a:prstGeom prst="rect">
            <a:avLst/>
          </a:prstGeom>
          <a:noFill/>
        </p:spPr>
        <p:txBody>
          <a:bodyPr wrap="none" rtlCol="0">
            <a:spAutoFit/>
          </a:bodyPr>
          <a:lstStyle/>
          <a:p>
            <a:r>
              <a:rPr lang="en-US" sz="1100" dirty="0" smtClean="0"/>
              <a:t>Switch 6</a:t>
            </a:r>
            <a:endParaRPr lang="en-US" sz="1100" dirty="0"/>
          </a:p>
        </p:txBody>
      </p:sp>
      <p:sp>
        <p:nvSpPr>
          <p:cNvPr id="88" name="TextBox 87"/>
          <p:cNvSpPr txBox="1"/>
          <p:nvPr/>
        </p:nvSpPr>
        <p:spPr>
          <a:xfrm>
            <a:off x="270913" y="5465797"/>
            <a:ext cx="742724" cy="261610"/>
          </a:xfrm>
          <a:prstGeom prst="rect">
            <a:avLst/>
          </a:prstGeom>
          <a:noFill/>
        </p:spPr>
        <p:txBody>
          <a:bodyPr wrap="none" rtlCol="0">
            <a:spAutoFit/>
          </a:bodyPr>
          <a:lstStyle/>
          <a:p>
            <a:r>
              <a:rPr lang="en-US" sz="1100" dirty="0" smtClean="0"/>
              <a:t>Switch 7</a:t>
            </a:r>
            <a:endParaRPr lang="en-US" sz="1100" dirty="0"/>
          </a:p>
        </p:txBody>
      </p:sp>
      <p:sp>
        <p:nvSpPr>
          <p:cNvPr id="89" name="TextBox 88"/>
          <p:cNvSpPr txBox="1"/>
          <p:nvPr/>
        </p:nvSpPr>
        <p:spPr>
          <a:xfrm>
            <a:off x="270913" y="5765352"/>
            <a:ext cx="742724" cy="261610"/>
          </a:xfrm>
          <a:prstGeom prst="rect">
            <a:avLst/>
          </a:prstGeom>
          <a:noFill/>
        </p:spPr>
        <p:txBody>
          <a:bodyPr wrap="none" rtlCol="0">
            <a:spAutoFit/>
          </a:bodyPr>
          <a:lstStyle/>
          <a:p>
            <a:r>
              <a:rPr lang="en-US" sz="1100" dirty="0" smtClean="0"/>
              <a:t>Switch 8</a:t>
            </a:r>
            <a:endParaRPr lang="en-US" sz="1100" dirty="0"/>
          </a:p>
        </p:txBody>
      </p:sp>
      <p:sp>
        <p:nvSpPr>
          <p:cNvPr id="90" name="TextBox 89"/>
          <p:cNvSpPr txBox="1"/>
          <p:nvPr/>
        </p:nvSpPr>
        <p:spPr>
          <a:xfrm>
            <a:off x="270913" y="6125157"/>
            <a:ext cx="742724" cy="261610"/>
          </a:xfrm>
          <a:prstGeom prst="rect">
            <a:avLst/>
          </a:prstGeom>
          <a:noFill/>
        </p:spPr>
        <p:txBody>
          <a:bodyPr wrap="none" rtlCol="0">
            <a:spAutoFit/>
          </a:bodyPr>
          <a:lstStyle/>
          <a:p>
            <a:r>
              <a:rPr lang="en-US" sz="1100" dirty="0" smtClean="0"/>
              <a:t>Switch 9</a:t>
            </a:r>
            <a:endParaRPr lang="en-US" sz="1100" dirty="0"/>
          </a:p>
        </p:txBody>
      </p:sp>
      <p:sp>
        <p:nvSpPr>
          <p:cNvPr id="91" name="Oval 90"/>
          <p:cNvSpPr/>
          <p:nvPr/>
        </p:nvSpPr>
        <p:spPr>
          <a:xfrm>
            <a:off x="1485007"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180316"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328530"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97227" y="56993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6290929"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528122" y="635313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7601097" y="4935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013291" y="4259699"/>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192760" y="3919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3172040" y="527924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1579530" y="2563628"/>
            <a:ext cx="1505022"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3084552"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3510001" y="4653517"/>
            <a:ext cx="991115"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85769"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415478"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503657" y="3637517"/>
            <a:ext cx="2126436"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409134" y="3614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506574" y="60041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706235" y="284150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a:off x="3456827" y="2586487"/>
            <a:ext cx="317731"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3337442" y="2586488"/>
            <a:ext cx="437116"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4485769" y="2586487"/>
            <a:ext cx="305981"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379869" y="2602754"/>
            <a:ext cx="852968" cy="103476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232837" y="2864364"/>
            <a:ext cx="431210" cy="242711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579530" y="3637517"/>
            <a:ext cx="149146" cy="30528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774558" y="2586487"/>
            <a:ext cx="248093"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4697227" y="2602755"/>
            <a:ext cx="441843" cy="6094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7885814" y="2563628"/>
            <a:ext cx="744279"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6013291" y="395028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4100622" y="5324962"/>
            <a:ext cx="743099" cy="40244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flipV="1">
            <a:off x="7194686" y="394280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6184605" y="3919458"/>
            <a:ext cx="1110511" cy="101600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775302" y="2563628"/>
            <a:ext cx="825795" cy="105102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3510001" y="2540768"/>
            <a:ext cx="825795"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3180316" y="3919458"/>
            <a:ext cx="276511" cy="34024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5015023" y="3942800"/>
            <a:ext cx="590698" cy="3168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a:off x="6775302" y="3936750"/>
            <a:ext cx="301256" cy="73962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7584558" y="3930432"/>
            <a:ext cx="513907" cy="104206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152180" y="5302103"/>
            <a:ext cx="513907" cy="108466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6775378" y="5302103"/>
            <a:ext cx="419308" cy="74771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5396067" y="4951104"/>
            <a:ext cx="510910" cy="3509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6577451" y="4977637"/>
            <a:ext cx="617235" cy="3209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7944884" y="4972498"/>
            <a:ext cx="575874" cy="3296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3387707" y="5298561"/>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5192233" y="5324962"/>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215116" y="3942801"/>
            <a:ext cx="1730744" cy="243319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flipV="1">
            <a:off x="1981199" y="4653517"/>
            <a:ext cx="682848" cy="66517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3387707" y="4935458"/>
            <a:ext cx="386851" cy="3895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4603920" y="4282559"/>
            <a:ext cx="1001801" cy="10424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3672958" y="5279243"/>
            <a:ext cx="614325" cy="109674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flipV="1">
            <a:off x="3371243" y="3258416"/>
            <a:ext cx="691116" cy="6843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flipV="1">
            <a:off x="4446192" y="3614657"/>
            <a:ext cx="190785" cy="32209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V="1">
            <a:off x="4603920" y="3189355"/>
            <a:ext cx="411103" cy="760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5687871" y="4305419"/>
            <a:ext cx="721263" cy="9738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603988" y="3206164"/>
            <a:ext cx="378059" cy="75982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7005656" y="2586487"/>
            <a:ext cx="595441" cy="6196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6603988" y="2586487"/>
            <a:ext cx="472570" cy="25501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7454005" y="5302103"/>
            <a:ext cx="294184" cy="40782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7658974" y="5324963"/>
            <a:ext cx="439491" cy="67913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8098466" y="5302103"/>
            <a:ext cx="259906"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a:off x="8358372" y="5324963"/>
            <a:ext cx="271721" cy="10618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4069005" y="1958212"/>
            <a:ext cx="487734" cy="707886"/>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31224033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7" name="Picture 6"/>
          <p:cNvPicPr>
            <a:picLocks noChangeAspect="1"/>
          </p:cNvPicPr>
          <p:nvPr/>
        </p:nvPicPr>
        <p:blipFill>
          <a:blip r:embed="rId2"/>
          <a:stretch>
            <a:fillRect/>
          </a:stretch>
        </p:blipFill>
        <p:spPr>
          <a:xfrm>
            <a:off x="168105" y="2038256"/>
            <a:ext cx="8745708" cy="4659464"/>
          </a:xfrm>
          <a:prstGeom prst="rect">
            <a:avLst/>
          </a:prstGeom>
        </p:spPr>
      </p:pic>
    </p:spTree>
    <p:extLst>
      <p:ext uri="{BB962C8B-B14F-4D97-AF65-F5344CB8AC3E}">
        <p14:creationId xmlns:p14="http://schemas.microsoft.com/office/powerpoint/2010/main" val="20610323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SDN/NOS Stack Assumptions</a:t>
            </a:r>
            <a:endParaRPr lang="en-US" dirty="0"/>
          </a:p>
        </p:txBody>
      </p:sp>
      <p:sp>
        <p:nvSpPr>
          <p:cNvPr id="11" name="Content Placeholder 2"/>
          <p:cNvSpPr>
            <a:spLocks noGrp="1"/>
          </p:cNvSpPr>
          <p:nvPr>
            <p:ph idx="1"/>
          </p:nvPr>
        </p:nvSpPr>
        <p:spPr>
          <a:xfrm>
            <a:off x="413322" y="2482927"/>
            <a:ext cx="4644706" cy="3843419"/>
          </a:xfrm>
        </p:spPr>
        <p:txBody>
          <a:bodyPr>
            <a:normAutofit lnSpcReduction="10000"/>
          </a:bodyPr>
          <a:lstStyle/>
          <a:p>
            <a:r>
              <a:rPr lang="en-US" dirty="0" smtClean="0"/>
              <a:t>Layered </a:t>
            </a:r>
            <a:r>
              <a:rPr lang="en-US" dirty="0" smtClean="0"/>
              <a:t>controller </a:t>
            </a:r>
            <a:r>
              <a:rPr lang="en-US" dirty="0" smtClean="0"/>
              <a:t>/ NOS </a:t>
            </a:r>
            <a:r>
              <a:rPr lang="en-US" dirty="0" smtClean="0"/>
              <a:t>stack</a:t>
            </a:r>
            <a:endParaRPr lang="en-US" dirty="0" smtClean="0"/>
          </a:p>
          <a:p>
            <a:r>
              <a:rPr lang="en-US" dirty="0" smtClean="0"/>
              <a:t>Non-trivial mappings between the layers</a:t>
            </a:r>
          </a:p>
          <a:p>
            <a:pPr lvl="1"/>
            <a:r>
              <a:rPr lang="en-US" dirty="0" smtClean="0"/>
              <a:t>Virtualization</a:t>
            </a:r>
          </a:p>
          <a:p>
            <a:pPr lvl="1"/>
            <a:r>
              <a:rPr lang="en-US" dirty="0" smtClean="0"/>
              <a:t>Multi-Tenancy</a:t>
            </a:r>
          </a:p>
          <a:p>
            <a:r>
              <a:rPr lang="en-US" dirty="0" smtClean="0"/>
              <a:t>Distribution / </a:t>
            </a:r>
            <a:r>
              <a:rPr lang="en-US" dirty="0" smtClean="0"/>
              <a:t>replication</a:t>
            </a:r>
            <a:endParaRPr lang="en-US" dirty="0" smtClean="0"/>
          </a:p>
          <a:p>
            <a:pPr lvl="1"/>
            <a:r>
              <a:rPr lang="en-US" dirty="0" smtClean="0"/>
              <a:t>Fail-Over is complex!</a:t>
            </a:r>
          </a:p>
          <a:p>
            <a:r>
              <a:rPr lang="en-US" dirty="0" smtClean="0"/>
              <a:t>(Mostly) proactive!</a:t>
            </a:r>
          </a:p>
          <a:p>
            <a:pPr lvl="1"/>
            <a:r>
              <a:rPr lang="en-US" dirty="0" smtClean="0"/>
              <a:t>  Driver for change: </a:t>
            </a:r>
            <a:r>
              <a:rPr lang="en-US" dirty="0"/>
              <a:t>t</a:t>
            </a:r>
            <a:r>
              <a:rPr lang="en-US" dirty="0" smtClean="0"/>
              <a:t>opology </a:t>
            </a:r>
            <a:r>
              <a:rPr lang="en-US" dirty="0"/>
              <a:t>e</a:t>
            </a:r>
            <a:r>
              <a:rPr lang="en-US" dirty="0" smtClean="0"/>
              <a:t>vents</a:t>
            </a:r>
            <a:endParaRPr lang="en-US" dirty="0" smtClean="0"/>
          </a:p>
          <a:p>
            <a:endParaRPr lang="en-US" dirty="0" smtClean="0"/>
          </a:p>
          <a:p>
            <a:endParaRPr lang="en-US" dirty="0"/>
          </a:p>
          <a:p>
            <a:endParaRPr lang="en-US" dirty="0" smtClean="0"/>
          </a:p>
        </p:txBody>
      </p:sp>
      <p:pic>
        <p:nvPicPr>
          <p:cNvPr id="5" name="Picture 4"/>
          <p:cNvPicPr>
            <a:picLocks noChangeAspect="1"/>
          </p:cNvPicPr>
          <p:nvPr/>
        </p:nvPicPr>
        <p:blipFill>
          <a:blip r:embed="rId3"/>
          <a:stretch>
            <a:fillRect/>
          </a:stretch>
        </p:blipFill>
        <p:spPr>
          <a:xfrm>
            <a:off x="4691436" y="3074610"/>
            <a:ext cx="4452564" cy="2874096"/>
          </a:xfrm>
          <a:prstGeom prst="rect">
            <a:avLst/>
          </a:prstGeom>
        </p:spPr>
      </p:pic>
    </p:spTree>
    <p:extLst>
      <p:ext uri="{BB962C8B-B14F-4D97-AF65-F5344CB8AC3E}">
        <p14:creationId xmlns:p14="http://schemas.microsoft.com/office/powerpoint/2010/main" val="3758239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Case studies</a:t>
            </a:r>
            <a:endParaRPr lang="en-US" dirty="0"/>
          </a:p>
        </p:txBody>
      </p:sp>
      <p:sp>
        <p:nvSpPr>
          <p:cNvPr id="3" name="Content Placeholder 2"/>
          <p:cNvSpPr>
            <a:spLocks noGrp="1"/>
          </p:cNvSpPr>
          <p:nvPr>
            <p:ph idx="1"/>
          </p:nvPr>
        </p:nvSpPr>
        <p:spPr/>
        <p:txBody>
          <a:bodyPr/>
          <a:lstStyle/>
          <a:p>
            <a:r>
              <a:rPr lang="en-US" dirty="0" smtClean="0"/>
              <a:t>Ran and found / reproduced errors in</a:t>
            </a:r>
          </a:p>
          <a:p>
            <a:pPr lvl="1"/>
            <a:r>
              <a:rPr lang="en-US" b="1" dirty="0" smtClean="0"/>
              <a:t>Frenetic (Version 1)</a:t>
            </a:r>
            <a:endParaRPr lang="en-US" b="1" dirty="0" smtClean="0"/>
          </a:p>
          <a:p>
            <a:pPr lvl="2"/>
            <a:r>
              <a:rPr lang="en-US" dirty="0" smtClean="0"/>
              <a:t>Inconsistency caused by </a:t>
            </a:r>
            <a:r>
              <a:rPr lang="en-US" dirty="0" smtClean="0"/>
              <a:t>faulty </a:t>
            </a:r>
            <a:r>
              <a:rPr lang="en-US" dirty="0" smtClean="0"/>
              <a:t>rule housekeeping</a:t>
            </a:r>
          </a:p>
          <a:p>
            <a:pPr lvl="1"/>
            <a:r>
              <a:rPr lang="en-US" b="1" dirty="0" smtClean="0"/>
              <a:t>POX</a:t>
            </a:r>
          </a:p>
          <a:p>
            <a:pPr lvl="2"/>
            <a:r>
              <a:rPr lang="en-US" dirty="0" smtClean="0"/>
              <a:t>Faulty state-keeping in virtualization layer</a:t>
            </a:r>
          </a:p>
          <a:p>
            <a:pPr lvl="1"/>
            <a:r>
              <a:rPr lang="en-US" b="1" dirty="0" smtClean="0"/>
              <a:t>Floodlight</a:t>
            </a:r>
          </a:p>
          <a:p>
            <a:pPr lvl="2"/>
            <a:r>
              <a:rPr lang="en-US" dirty="0" smtClean="0"/>
              <a:t>Faulty failover mechanism between distributed controllers</a:t>
            </a:r>
          </a:p>
          <a:p>
            <a:pPr lvl="2"/>
            <a:endParaRPr lang="en-US" dirty="0"/>
          </a:p>
          <a:p>
            <a:r>
              <a:rPr lang="en-US" dirty="0" smtClean="0"/>
              <a:t>Is </a:t>
            </a:r>
            <a:r>
              <a:rPr lang="en-US" b="1" dirty="0" smtClean="0"/>
              <a:t>your</a:t>
            </a:r>
            <a:r>
              <a:rPr lang="en-US" dirty="0" smtClean="0"/>
              <a:t> controller perfect? </a:t>
            </a:r>
            <a:r>
              <a:rPr lang="en-US" dirty="0" smtClean="0">
                <a:sym typeface="Wingdings"/>
              </a:rPr>
              <a:t></a:t>
            </a:r>
            <a:endParaRPr lang="en-US" dirty="0"/>
          </a:p>
        </p:txBody>
      </p:sp>
    </p:spTree>
    <p:extLst>
      <p:ext uri="{BB962C8B-B14F-4D97-AF65-F5344CB8AC3E}">
        <p14:creationId xmlns:p14="http://schemas.microsoft.com/office/powerpoint/2010/main" val="41679083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Future Work</a:t>
            </a:r>
            <a:endParaRPr lang="en-US" dirty="0"/>
          </a:p>
        </p:txBody>
      </p:sp>
      <p:sp>
        <p:nvSpPr>
          <p:cNvPr id="3" name="Content Placeholder 2"/>
          <p:cNvSpPr>
            <a:spLocks noGrp="1"/>
          </p:cNvSpPr>
          <p:nvPr>
            <p:ph idx="1"/>
          </p:nvPr>
        </p:nvSpPr>
        <p:spPr>
          <a:xfrm>
            <a:off x="1114424" y="2383938"/>
            <a:ext cx="7610476" cy="4166322"/>
          </a:xfrm>
        </p:spPr>
        <p:txBody>
          <a:bodyPr>
            <a:normAutofit fontScale="92500" lnSpcReduction="20000"/>
          </a:bodyPr>
          <a:lstStyle/>
          <a:p>
            <a:r>
              <a:rPr lang="en-US" dirty="0" smtClean="0"/>
              <a:t>Two approaches for troubleshooting SDNs</a:t>
            </a:r>
            <a:r>
              <a:rPr lang="en-US" dirty="0" smtClean="0"/>
              <a:t>:</a:t>
            </a:r>
            <a:br>
              <a:rPr lang="en-US" dirty="0" smtClean="0"/>
            </a:br>
            <a:endParaRPr lang="en-US" dirty="0" smtClean="0"/>
          </a:p>
          <a:p>
            <a:endParaRPr lang="en-US" dirty="0"/>
          </a:p>
          <a:p>
            <a:r>
              <a:rPr lang="en-US" dirty="0" smtClean="0"/>
              <a:t>Implemented in a System called </a:t>
            </a:r>
            <a:r>
              <a:rPr lang="en-US" b="1" dirty="0" smtClean="0"/>
              <a:t>W</a:t>
            </a:r>
            <a:r>
              <a:rPr lang="en-US" b="1" baseline="30000" dirty="0" smtClean="0"/>
              <a:t>3</a:t>
            </a:r>
            <a:endParaRPr lang="en-US" b="1" dirty="0"/>
          </a:p>
          <a:p>
            <a:r>
              <a:rPr lang="en-US" dirty="0" smtClean="0"/>
              <a:t>Future: </a:t>
            </a:r>
          </a:p>
          <a:p>
            <a:pPr lvl="1"/>
            <a:r>
              <a:rPr lang="en-US" dirty="0"/>
              <a:t>R</a:t>
            </a:r>
            <a:r>
              <a:rPr lang="en-US" dirty="0" smtClean="0"/>
              <a:t>un on more </a:t>
            </a:r>
            <a:r>
              <a:rPr lang="en-US" dirty="0"/>
              <a:t>third-party controllers</a:t>
            </a:r>
          </a:p>
          <a:p>
            <a:pPr lvl="2"/>
            <a:r>
              <a:rPr lang="en-US" dirty="0" smtClean="0"/>
              <a:t>Frenetic 2 (</a:t>
            </a:r>
            <a:r>
              <a:rPr lang="en-US" dirty="0" err="1" smtClean="0"/>
              <a:t>Netcore</a:t>
            </a:r>
            <a:r>
              <a:rPr lang="en-US" dirty="0" smtClean="0"/>
              <a:t>)</a:t>
            </a:r>
            <a:endParaRPr lang="en-US" dirty="0"/>
          </a:p>
          <a:p>
            <a:pPr lvl="2"/>
            <a:r>
              <a:rPr lang="en-US" dirty="0" smtClean="0"/>
              <a:t>Commercial SDN controllers (</a:t>
            </a:r>
            <a:r>
              <a:rPr lang="en-US" dirty="0" err="1" smtClean="0"/>
              <a:t>Onix</a:t>
            </a:r>
            <a:r>
              <a:rPr lang="en-US" dirty="0" smtClean="0"/>
              <a:t>, Big Floodlight)</a:t>
            </a:r>
          </a:p>
          <a:p>
            <a:pPr lvl="1"/>
            <a:r>
              <a:rPr lang="en-US" dirty="0" smtClean="0"/>
              <a:t>Gather library of corner-cases</a:t>
            </a:r>
          </a:p>
          <a:p>
            <a:r>
              <a:rPr lang="en-US" dirty="0" smtClean="0"/>
              <a:t>Prototype </a:t>
            </a:r>
            <a:r>
              <a:rPr lang="en-US" dirty="0"/>
              <a:t>on </a:t>
            </a:r>
            <a:r>
              <a:rPr lang="en-US" dirty="0" err="1"/>
              <a:t>Github</a:t>
            </a:r>
            <a:r>
              <a:rPr lang="en-US" dirty="0"/>
              <a:t>, try it </a:t>
            </a:r>
            <a:r>
              <a:rPr lang="en-US" dirty="0" smtClean="0"/>
              <a:t>out on </a:t>
            </a:r>
            <a:r>
              <a:rPr lang="en-US" b="1" dirty="0" smtClean="0"/>
              <a:t>your </a:t>
            </a:r>
            <a:r>
              <a:rPr lang="en-US" dirty="0" smtClean="0"/>
              <a:t>controller! </a:t>
            </a:r>
            <a:br>
              <a:rPr lang="en-US" dirty="0" smtClean="0"/>
            </a:br>
            <a:r>
              <a:rPr lang="en-US" dirty="0" smtClean="0">
                <a:hlinkClick r:id="rId2"/>
              </a:rPr>
              <a:t>https</a:t>
            </a:r>
            <a:r>
              <a:rPr lang="en-US" dirty="0">
                <a:hlinkClick r:id="rId2"/>
              </a:rPr>
              <a:t>://github.com/noxrepo/sdn-</a:t>
            </a:r>
            <a:r>
              <a:rPr lang="en-US" dirty="0" smtClean="0">
                <a:hlinkClick r:id="rId2"/>
              </a:rPr>
              <a:t>debugger</a:t>
            </a:r>
            <a:r>
              <a:rPr lang="en-US" dirty="0" smtClean="0"/>
              <a:t> </a:t>
            </a:r>
            <a:endParaRPr lang="en-US" dirty="0"/>
          </a:p>
          <a:p>
            <a:pPr marL="349250" lvl="1" indent="0">
              <a:buNone/>
            </a:pPr>
            <a:endParaRPr lang="en-US" dirty="0"/>
          </a:p>
        </p:txBody>
      </p:sp>
      <p:sp>
        <p:nvSpPr>
          <p:cNvPr id="4" name="Rounded Rectangle 3"/>
          <p:cNvSpPr/>
          <p:nvPr/>
        </p:nvSpPr>
        <p:spPr>
          <a:xfrm>
            <a:off x="1570885" y="2773835"/>
            <a:ext cx="2684988" cy="6906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Correspondence Checking</a:t>
            </a:r>
            <a:endParaRPr lang="en-US" dirty="0"/>
          </a:p>
        </p:txBody>
      </p:sp>
      <p:sp>
        <p:nvSpPr>
          <p:cNvPr id="5" name="Rounded Rectangle 4"/>
          <p:cNvSpPr/>
          <p:nvPr/>
        </p:nvSpPr>
        <p:spPr>
          <a:xfrm>
            <a:off x="4408273" y="2773834"/>
            <a:ext cx="2684988" cy="6906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Simulation-based Causal Inference</a:t>
            </a:r>
            <a:endParaRPr lang="en-US" dirty="0"/>
          </a:p>
        </p:txBody>
      </p:sp>
    </p:spTree>
    <p:extLst>
      <p:ext uri="{BB962C8B-B14F-4D97-AF65-F5344CB8AC3E}">
        <p14:creationId xmlns:p14="http://schemas.microsoft.com/office/powerpoint/2010/main" val="887502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a:t>
            </a:r>
            <a:endParaRPr lang="en-US" dirty="0"/>
          </a:p>
        </p:txBody>
      </p:sp>
    </p:spTree>
    <p:extLst>
      <p:ext uri="{BB962C8B-B14F-4D97-AF65-F5344CB8AC3E}">
        <p14:creationId xmlns:p14="http://schemas.microsoft.com/office/powerpoint/2010/main" val="19343735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pic>
        <p:nvPicPr>
          <p:cNvPr id="6" name="Picture 5"/>
          <p:cNvPicPr>
            <a:picLocks noChangeAspect="1"/>
          </p:cNvPicPr>
          <p:nvPr/>
        </p:nvPicPr>
        <p:blipFill>
          <a:blip r:embed="rId4"/>
          <a:stretch>
            <a:fillRect/>
          </a:stretch>
        </p:blipFill>
        <p:spPr>
          <a:xfrm>
            <a:off x="348056" y="4289188"/>
            <a:ext cx="2916569" cy="1821367"/>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2577971319"/>
              </p:ext>
            </p:extLst>
          </p:nvPr>
        </p:nvGraphicFramePr>
        <p:xfrm>
          <a:off x="3922012" y="3431732"/>
          <a:ext cx="1616075" cy="382588"/>
        </p:xfrm>
        <a:graphic>
          <a:graphicData uri="http://schemas.openxmlformats.org/presentationml/2006/ole">
            <mc:AlternateContent xmlns:mc="http://schemas.openxmlformats.org/markup-compatibility/2006">
              <mc:Choice xmlns:v="urn:schemas-microsoft-com:vml" Requires="v">
                <p:oleObj spid="_x0000_s1169" name="Equation" r:id="rId5" imgW="965200" imgH="228600" progId="Equation.3">
                  <p:embed/>
                </p:oleObj>
              </mc:Choice>
              <mc:Fallback>
                <p:oleObj name="Equation" r:id="rId5" imgW="965200" imgH="228600" progId="Equation.3">
                  <p:embed/>
                  <p:pic>
                    <p:nvPicPr>
                      <p:cNvPr id="0" name=""/>
                      <p:cNvPicPr/>
                      <p:nvPr/>
                    </p:nvPicPr>
                    <p:blipFill>
                      <a:blip r:embed="rId6"/>
                      <a:stretch>
                        <a:fillRect/>
                      </a:stretch>
                    </p:blipFill>
                    <p:spPr>
                      <a:xfrm>
                        <a:off x="3922012" y="3431732"/>
                        <a:ext cx="1616075" cy="382588"/>
                      </a:xfrm>
                      <a:prstGeom prst="rect">
                        <a:avLst/>
                      </a:prstGeom>
                    </p:spPr>
                  </p:pic>
                </p:oleObj>
              </mc:Fallback>
            </mc:AlternateContent>
          </a:graphicData>
        </a:graphic>
      </p:graphicFrame>
      <p:sp>
        <p:nvSpPr>
          <p:cNvPr id="13" name="TextBox 12"/>
          <p:cNvSpPr txBox="1"/>
          <p:nvPr/>
        </p:nvSpPr>
        <p:spPr>
          <a:xfrm>
            <a:off x="3830580" y="4630910"/>
            <a:ext cx="1847719" cy="923330"/>
          </a:xfrm>
          <a:prstGeom prst="rect">
            <a:avLst/>
          </a:prstGeom>
          <a:noFill/>
        </p:spPr>
        <p:txBody>
          <a:bodyPr wrap="none" rtlCol="0">
            <a:spAutoFit/>
          </a:bodyPr>
          <a:lstStyle/>
          <a:p>
            <a:r>
              <a:rPr lang="en-US" dirty="0" smtClean="0"/>
              <a:t>0110110101101</a:t>
            </a:r>
          </a:p>
          <a:p>
            <a:r>
              <a:rPr lang="en-US" dirty="0" smtClean="0"/>
              <a:t>1001101110110</a:t>
            </a:r>
          </a:p>
          <a:p>
            <a:r>
              <a:rPr lang="en-US" dirty="0" smtClean="0"/>
              <a:t>10011110001…</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446638634"/>
              </p:ext>
            </p:extLst>
          </p:nvPr>
        </p:nvGraphicFramePr>
        <p:xfrm>
          <a:off x="1192552" y="3429480"/>
          <a:ext cx="1228370" cy="377960"/>
        </p:xfrm>
        <a:graphic>
          <a:graphicData uri="http://schemas.openxmlformats.org/presentationml/2006/ole">
            <mc:AlternateContent xmlns:mc="http://schemas.openxmlformats.org/markup-compatibility/2006">
              <mc:Choice xmlns:v="urn:schemas-microsoft-com:vml" Requires="v">
                <p:oleObj spid="_x0000_s1170" name="Equation" r:id="rId7" imgW="660400" imgH="203200" progId="Equation.3">
                  <p:embed/>
                </p:oleObj>
              </mc:Choice>
              <mc:Fallback>
                <p:oleObj name="Equation" r:id="rId7" imgW="660400" imgH="203200" progId="Equation.3">
                  <p:embed/>
                  <p:pic>
                    <p:nvPicPr>
                      <p:cNvPr id="0" name=""/>
                      <p:cNvPicPr/>
                      <p:nvPr/>
                    </p:nvPicPr>
                    <p:blipFill>
                      <a:blip r:embed="rId8"/>
                      <a:stretch>
                        <a:fillRect/>
                      </a:stretch>
                    </p:blipFill>
                    <p:spPr>
                      <a:xfrm>
                        <a:off x="1192552" y="3429480"/>
                        <a:ext cx="1228370" cy="377960"/>
                      </a:xfrm>
                      <a:prstGeom prst="rect">
                        <a:avLst/>
                      </a:prstGeom>
                    </p:spPr>
                  </p:pic>
                </p:oleObj>
              </mc:Fallback>
            </mc:AlternateContent>
          </a:graphicData>
        </a:graphic>
      </p:graphicFrame>
      <p:sp>
        <p:nvSpPr>
          <p:cNvPr id="15" name="TextBox 14"/>
          <p:cNvSpPr txBox="1"/>
          <p:nvPr/>
        </p:nvSpPr>
        <p:spPr>
          <a:xfrm>
            <a:off x="1192552" y="2695872"/>
            <a:ext cx="1401815" cy="369332"/>
          </a:xfrm>
          <a:prstGeom prst="rect">
            <a:avLst/>
          </a:prstGeom>
          <a:noFill/>
        </p:spPr>
        <p:txBody>
          <a:bodyPr wrap="square" rtlCol="0">
            <a:spAutoFit/>
          </a:bodyPr>
          <a:lstStyle/>
          <a:p>
            <a:r>
              <a:rPr lang="en-US" dirty="0" smtClean="0"/>
              <a:t>Networks:</a:t>
            </a:r>
            <a:endParaRPr lang="en-US" dirty="0"/>
          </a:p>
        </p:txBody>
      </p:sp>
      <p:sp>
        <p:nvSpPr>
          <p:cNvPr id="16" name="TextBox 15"/>
          <p:cNvSpPr txBox="1"/>
          <p:nvPr/>
        </p:nvSpPr>
        <p:spPr>
          <a:xfrm>
            <a:off x="4166072" y="2695872"/>
            <a:ext cx="1401815" cy="369332"/>
          </a:xfrm>
          <a:prstGeom prst="rect">
            <a:avLst/>
          </a:prstGeom>
          <a:noFill/>
        </p:spPr>
        <p:txBody>
          <a:bodyPr wrap="square" rtlCol="0">
            <a:spAutoFit/>
          </a:bodyPr>
          <a:lstStyle/>
          <a:p>
            <a:r>
              <a:rPr lang="en-US" dirty="0" smtClean="0"/>
              <a:t>Packets:</a:t>
            </a:r>
            <a:endParaRPr lang="en-US" dirty="0"/>
          </a:p>
        </p:txBody>
      </p:sp>
      <p:sp>
        <p:nvSpPr>
          <p:cNvPr id="17" name="TextBox 16"/>
          <p:cNvSpPr txBox="1"/>
          <p:nvPr/>
        </p:nvSpPr>
        <p:spPr>
          <a:xfrm>
            <a:off x="6667138" y="2695872"/>
            <a:ext cx="1401815" cy="369332"/>
          </a:xfrm>
          <a:prstGeom prst="rect">
            <a:avLst/>
          </a:prstGeom>
          <a:noFill/>
        </p:spPr>
        <p:txBody>
          <a:bodyPr wrap="square" rtlCol="0">
            <a:spAutoFit/>
          </a:bodyPr>
          <a:lstStyle/>
          <a:p>
            <a:r>
              <a:rPr lang="en-US" dirty="0" smtClean="0"/>
              <a:t>Switches:</a:t>
            </a:r>
            <a:endParaRPr lang="en-US" dirty="0"/>
          </a:p>
        </p:txBody>
      </p:sp>
      <p:sp>
        <p:nvSpPr>
          <p:cNvPr id="18" name="TextBox 17"/>
          <p:cNvSpPr txBox="1"/>
          <p:nvPr/>
        </p:nvSpPr>
        <p:spPr>
          <a:xfrm>
            <a:off x="1718930" y="6261395"/>
            <a:ext cx="5626811" cy="369332"/>
          </a:xfrm>
          <a:prstGeom prst="rect">
            <a:avLst/>
          </a:prstGeom>
          <a:noFill/>
        </p:spPr>
        <p:txBody>
          <a:bodyPr wrap="none" rtlCol="0">
            <a:spAutoFit/>
          </a:bodyPr>
          <a:lstStyle/>
          <a:p>
            <a:r>
              <a:rPr lang="en-US" dirty="0"/>
              <a:t>* </a:t>
            </a:r>
            <a:r>
              <a:rPr lang="en-US" dirty="0" err="1"/>
              <a:t>Peyman</a:t>
            </a:r>
            <a:r>
              <a:rPr lang="en-US" dirty="0"/>
              <a:t> et al., Header Space Analysis, NSDI ‘12</a:t>
            </a:r>
          </a:p>
        </p:txBody>
      </p:sp>
      <p:graphicFrame>
        <p:nvGraphicFramePr>
          <p:cNvPr id="20" name="Object 19"/>
          <p:cNvGraphicFramePr>
            <a:graphicFrameLocks noChangeAspect="1"/>
          </p:cNvGraphicFramePr>
          <p:nvPr>
            <p:extLst>
              <p:ext uri="{D42A27DB-BD31-4B8C-83A1-F6EECF244321}">
                <p14:modId xmlns:p14="http://schemas.microsoft.com/office/powerpoint/2010/main" val="3401438458"/>
              </p:ext>
            </p:extLst>
          </p:nvPr>
        </p:nvGraphicFramePr>
        <p:xfrm>
          <a:off x="6364288" y="3511550"/>
          <a:ext cx="2138362" cy="342900"/>
        </p:xfrm>
        <a:graphic>
          <a:graphicData uri="http://schemas.openxmlformats.org/presentationml/2006/ole">
            <mc:AlternateContent xmlns:mc="http://schemas.openxmlformats.org/markup-compatibility/2006">
              <mc:Choice xmlns:v="urn:schemas-microsoft-com:vml" Requires="v">
                <p:oleObj spid="_x0000_s1171" name="Equation" r:id="rId9" imgW="1422400" imgH="228600" progId="Equation.3">
                  <p:embed/>
                </p:oleObj>
              </mc:Choice>
              <mc:Fallback>
                <p:oleObj name="Equation" r:id="rId9" imgW="1422400" imgH="228600" progId="Equation.3">
                  <p:embed/>
                  <p:pic>
                    <p:nvPicPr>
                      <p:cNvPr id="0" name=""/>
                      <p:cNvPicPr/>
                      <p:nvPr/>
                    </p:nvPicPr>
                    <p:blipFill>
                      <a:blip r:embed="rId10"/>
                      <a:stretch>
                        <a:fillRect/>
                      </a:stretch>
                    </p:blipFill>
                    <p:spPr>
                      <a:xfrm>
                        <a:off x="6364288" y="3511550"/>
                        <a:ext cx="2138362" cy="342900"/>
                      </a:xfrm>
                      <a:prstGeom prst="rect">
                        <a:avLst/>
                      </a:prstGeom>
                    </p:spPr>
                  </p:pic>
                </p:oleObj>
              </mc:Fallback>
            </mc:AlternateContent>
          </a:graphicData>
        </a:graphic>
      </p:graphicFrame>
      <p:pic>
        <p:nvPicPr>
          <p:cNvPr id="21" name="Picture 20"/>
          <p:cNvPicPr>
            <a:picLocks noChangeAspect="1"/>
          </p:cNvPicPr>
          <p:nvPr/>
        </p:nvPicPr>
        <p:blipFill>
          <a:blip r:embed="rId11"/>
          <a:stretch>
            <a:fillRect/>
          </a:stretch>
        </p:blipFill>
        <p:spPr>
          <a:xfrm>
            <a:off x="6783544" y="4885070"/>
            <a:ext cx="1230931" cy="594242"/>
          </a:xfrm>
          <a:prstGeom prst="rect">
            <a:avLst/>
          </a:prstGeom>
        </p:spPr>
      </p:pic>
    </p:spTree>
    <p:extLst>
      <p:ext uri="{BB962C8B-B14F-4D97-AF65-F5344CB8AC3E}">
        <p14:creationId xmlns:p14="http://schemas.microsoft.com/office/powerpoint/2010/main" val="4789803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sp>
        <p:nvSpPr>
          <p:cNvPr id="4" name="Rectangle 3"/>
          <p:cNvSpPr/>
          <p:nvPr/>
        </p:nvSpPr>
        <p:spPr>
          <a:xfrm>
            <a:off x="566389" y="2895823"/>
            <a:ext cx="2490285" cy="369332"/>
          </a:xfrm>
          <a:prstGeom prst="rect">
            <a:avLst/>
          </a:prstGeom>
        </p:spPr>
        <p:txBody>
          <a:bodyPr wrap="none">
            <a:spAutoFit/>
          </a:bodyPr>
          <a:lstStyle/>
          <a:p>
            <a:r>
              <a:rPr lang="en-US" dirty="0" smtClean="0"/>
              <a:t>Network Forwarding:</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44952774"/>
              </p:ext>
            </p:extLst>
          </p:nvPr>
        </p:nvGraphicFramePr>
        <p:xfrm>
          <a:off x="767611" y="3596905"/>
          <a:ext cx="1996853" cy="2181747"/>
        </p:xfrm>
        <a:graphic>
          <a:graphicData uri="http://schemas.openxmlformats.org/presentationml/2006/ole">
            <mc:AlternateContent xmlns:mc="http://schemas.openxmlformats.org/markup-compatibility/2006">
              <mc:Choice xmlns:v="urn:schemas-microsoft-com:vml" Requires="v">
                <p:oleObj spid="_x0000_s2138" name="Equation" r:id="rId3" imgW="685800" imgH="749300" progId="Equation.3">
                  <p:embed/>
                </p:oleObj>
              </mc:Choice>
              <mc:Fallback>
                <p:oleObj name="Equation" r:id="rId3" imgW="685800" imgH="749300" progId="Equation.3">
                  <p:embed/>
                  <p:pic>
                    <p:nvPicPr>
                      <p:cNvPr id="0" name=""/>
                      <p:cNvPicPr/>
                      <p:nvPr/>
                    </p:nvPicPr>
                    <p:blipFill>
                      <a:blip r:embed="rId4"/>
                      <a:stretch>
                        <a:fillRect/>
                      </a:stretch>
                    </p:blipFill>
                    <p:spPr>
                      <a:xfrm>
                        <a:off x="767611" y="3596905"/>
                        <a:ext cx="1996853" cy="2181747"/>
                      </a:xfrm>
                      <a:prstGeom prst="rect">
                        <a:avLst/>
                      </a:prstGeom>
                    </p:spPr>
                  </p:pic>
                </p:oleObj>
              </mc:Fallback>
            </mc:AlternateContent>
          </a:graphicData>
        </a:graphic>
      </p:graphicFrame>
      <p:sp>
        <p:nvSpPr>
          <p:cNvPr id="6" name="TextBox 5"/>
          <p:cNvSpPr txBox="1"/>
          <p:nvPr/>
        </p:nvSpPr>
        <p:spPr>
          <a:xfrm>
            <a:off x="5487581" y="2895823"/>
            <a:ext cx="2199152" cy="369332"/>
          </a:xfrm>
          <a:prstGeom prst="rect">
            <a:avLst/>
          </a:prstGeom>
          <a:noFill/>
        </p:spPr>
        <p:txBody>
          <a:bodyPr wrap="none" rtlCol="0">
            <a:spAutoFit/>
          </a:bodyPr>
          <a:lstStyle/>
          <a:p>
            <a:r>
              <a:rPr lang="en-US" dirty="0" smtClean="0"/>
              <a:t>Network Traversal:</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562938851"/>
              </p:ext>
            </p:extLst>
          </p:nvPr>
        </p:nvGraphicFramePr>
        <p:xfrm>
          <a:off x="4346575" y="3783013"/>
          <a:ext cx="4697413" cy="1760537"/>
        </p:xfrm>
        <a:graphic>
          <a:graphicData uri="http://schemas.openxmlformats.org/presentationml/2006/ole">
            <mc:AlternateContent xmlns:mc="http://schemas.openxmlformats.org/markup-compatibility/2006">
              <mc:Choice xmlns:v="urn:schemas-microsoft-com:vml" Requires="v">
                <p:oleObj spid="_x0000_s2139" name="Equation" r:id="rId5" imgW="1422400" imgH="533400" progId="Equation.3">
                  <p:embed/>
                </p:oleObj>
              </mc:Choice>
              <mc:Fallback>
                <p:oleObj name="Equation" r:id="rId5" imgW="1422400" imgH="533400" progId="Equation.3">
                  <p:embed/>
                  <p:pic>
                    <p:nvPicPr>
                      <p:cNvPr id="0" name=""/>
                      <p:cNvPicPr/>
                      <p:nvPr/>
                    </p:nvPicPr>
                    <p:blipFill>
                      <a:blip r:embed="rId6"/>
                      <a:stretch>
                        <a:fillRect/>
                      </a:stretch>
                    </p:blipFill>
                    <p:spPr>
                      <a:xfrm>
                        <a:off x="4346575" y="3783013"/>
                        <a:ext cx="4697413" cy="1760537"/>
                      </a:xfrm>
                      <a:prstGeom prst="rect">
                        <a:avLst/>
                      </a:prstGeom>
                    </p:spPr>
                  </p:pic>
                </p:oleObj>
              </mc:Fallback>
            </mc:AlternateContent>
          </a:graphicData>
        </a:graphic>
      </p:graphicFrame>
      <p:sp>
        <p:nvSpPr>
          <p:cNvPr id="8" name="TextBox 7"/>
          <p:cNvSpPr txBox="1"/>
          <p:nvPr/>
        </p:nvSpPr>
        <p:spPr>
          <a:xfrm>
            <a:off x="1718930" y="6261395"/>
            <a:ext cx="5626811" cy="369332"/>
          </a:xfrm>
          <a:prstGeom prst="rect">
            <a:avLst/>
          </a:prstGeom>
          <a:noFill/>
        </p:spPr>
        <p:txBody>
          <a:bodyPr wrap="none" rtlCol="0">
            <a:spAutoFit/>
          </a:bodyPr>
          <a:lstStyle/>
          <a:p>
            <a:r>
              <a:rPr lang="en-US" dirty="0"/>
              <a:t>* </a:t>
            </a:r>
            <a:r>
              <a:rPr lang="en-US" dirty="0" err="1"/>
              <a:t>Peyman</a:t>
            </a:r>
            <a:r>
              <a:rPr lang="en-US" dirty="0"/>
              <a:t> et al., Header Space Analysis, NSDI ‘12</a:t>
            </a:r>
          </a:p>
        </p:txBody>
      </p:sp>
    </p:spTree>
    <p:extLst>
      <p:ext uri="{BB962C8B-B14F-4D97-AF65-F5344CB8AC3E}">
        <p14:creationId xmlns:p14="http://schemas.microsoft.com/office/powerpoint/2010/main" val="41214516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sp>
        <p:nvSpPr>
          <p:cNvPr id="5" name="TextBox 4"/>
          <p:cNvSpPr txBox="1"/>
          <p:nvPr/>
        </p:nvSpPr>
        <p:spPr>
          <a:xfrm>
            <a:off x="797442" y="2947581"/>
            <a:ext cx="2215495" cy="369332"/>
          </a:xfrm>
          <a:prstGeom prst="rect">
            <a:avLst/>
          </a:prstGeom>
          <a:noFill/>
        </p:spPr>
        <p:txBody>
          <a:bodyPr wrap="none" rtlCol="0">
            <a:spAutoFit/>
          </a:bodyPr>
          <a:lstStyle/>
          <a:p>
            <a:r>
              <a:rPr lang="en-US" dirty="0" smtClean="0"/>
              <a:t>Network Behavior:</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6687710"/>
              </p:ext>
            </p:extLst>
          </p:nvPr>
        </p:nvGraphicFramePr>
        <p:xfrm>
          <a:off x="2366963" y="4202113"/>
          <a:ext cx="4562475" cy="941387"/>
        </p:xfrm>
        <a:graphic>
          <a:graphicData uri="http://schemas.openxmlformats.org/presentationml/2006/ole">
            <mc:AlternateContent xmlns:mc="http://schemas.openxmlformats.org/markup-compatibility/2006">
              <mc:Choice xmlns:v="urn:schemas-microsoft-com:vml" Requires="v">
                <p:oleObj spid="_x0000_s3124" name="Equation" r:id="rId4" imgW="1295400" imgH="266700" progId="Equation.3">
                  <p:embed/>
                </p:oleObj>
              </mc:Choice>
              <mc:Fallback>
                <p:oleObj name="Equation" r:id="rId4" imgW="1295400" imgH="266700" progId="Equation.3">
                  <p:embed/>
                  <p:pic>
                    <p:nvPicPr>
                      <p:cNvPr id="0" name=""/>
                      <p:cNvPicPr/>
                      <p:nvPr/>
                    </p:nvPicPr>
                    <p:blipFill>
                      <a:blip r:embed="rId5"/>
                      <a:stretch>
                        <a:fillRect/>
                      </a:stretch>
                    </p:blipFill>
                    <p:spPr>
                      <a:xfrm>
                        <a:off x="2366963" y="4202113"/>
                        <a:ext cx="4562475" cy="941387"/>
                      </a:xfrm>
                      <a:prstGeom prst="rect">
                        <a:avLst/>
                      </a:prstGeom>
                    </p:spPr>
                  </p:pic>
                </p:oleObj>
              </mc:Fallback>
            </mc:AlternateContent>
          </a:graphicData>
        </a:graphic>
      </p:graphicFrame>
    </p:spTree>
    <p:extLst>
      <p:ext uri="{BB962C8B-B14F-4D97-AF65-F5344CB8AC3E}">
        <p14:creationId xmlns:p14="http://schemas.microsoft.com/office/powerpoint/2010/main" val="14672347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Correspondence	</a:t>
            </a:r>
            <a:endParaRPr lang="en-US" dirty="0"/>
          </a:p>
        </p:txBody>
      </p:sp>
      <p:sp>
        <p:nvSpPr>
          <p:cNvPr id="3" name="Content Placeholder 2"/>
          <p:cNvSpPr>
            <a:spLocks noGrp="1"/>
          </p:cNvSpPr>
          <p:nvPr>
            <p:ph idx="1"/>
          </p:nvPr>
        </p:nvSpPr>
        <p:spPr/>
        <p:txBody>
          <a:bodyPr>
            <a:normAutofit/>
          </a:bodyPr>
          <a:lstStyle/>
          <a:p>
            <a:r>
              <a:rPr lang="en-US" dirty="0" smtClean="0"/>
              <a:t>Take snapshot of</a:t>
            </a:r>
          </a:p>
          <a:p>
            <a:r>
              <a:rPr lang="en-US" dirty="0" smtClean="0"/>
              <a:t>Compute </a:t>
            </a:r>
          </a:p>
          <a:p>
            <a:r>
              <a:rPr lang="en-US" dirty="0"/>
              <a:t>Compute</a:t>
            </a:r>
          </a:p>
          <a:p>
            <a:pPr lvl="1"/>
            <a:r>
              <a:rPr lang="en-US" dirty="0"/>
              <a:t>For each access link</a:t>
            </a:r>
          </a:p>
          <a:p>
            <a:pPr lvl="2"/>
            <a:r>
              <a:rPr lang="en-US" dirty="0"/>
              <a:t>Insert symbolic packet</a:t>
            </a:r>
          </a:p>
          <a:p>
            <a:pPr lvl="2"/>
            <a:r>
              <a:rPr lang="en-US" dirty="0"/>
              <a:t>Iteratively apply </a:t>
            </a:r>
          </a:p>
          <a:p>
            <a:r>
              <a:rPr lang="en-US" dirty="0" smtClean="0"/>
              <a:t>Check </a:t>
            </a:r>
          </a:p>
        </p:txBody>
      </p:sp>
      <p:graphicFrame>
        <p:nvGraphicFramePr>
          <p:cNvPr id="4" name="Object 3"/>
          <p:cNvGraphicFramePr>
            <a:graphicFrameLocks noChangeAspect="1"/>
          </p:cNvGraphicFramePr>
          <p:nvPr>
            <p:extLst>
              <p:ext uri="{D42A27DB-BD31-4B8C-83A1-F6EECF244321}">
                <p14:modId xmlns:p14="http://schemas.microsoft.com/office/powerpoint/2010/main" val="1642459184"/>
              </p:ext>
            </p:extLst>
          </p:nvPr>
        </p:nvGraphicFramePr>
        <p:xfrm>
          <a:off x="4085708" y="2652233"/>
          <a:ext cx="1277988" cy="323997"/>
        </p:xfrm>
        <a:graphic>
          <a:graphicData uri="http://schemas.openxmlformats.org/presentationml/2006/ole">
            <mc:AlternateContent xmlns:mc="http://schemas.openxmlformats.org/markup-compatibility/2006">
              <mc:Choice xmlns:v="urn:schemas-microsoft-com:vml" Requires="v">
                <p:oleObj spid="_x0000_s6387" name="Equation" r:id="rId3" imgW="901700" imgH="228600" progId="Equation.3">
                  <p:embed/>
                </p:oleObj>
              </mc:Choice>
              <mc:Fallback>
                <p:oleObj name="Equation" r:id="rId3" imgW="901700" imgH="228600" progId="Equation.3">
                  <p:embed/>
                  <p:pic>
                    <p:nvPicPr>
                      <p:cNvPr id="0" name=""/>
                      <p:cNvPicPr/>
                      <p:nvPr/>
                    </p:nvPicPr>
                    <p:blipFill>
                      <a:blip r:embed="rId4"/>
                      <a:stretch>
                        <a:fillRect/>
                      </a:stretch>
                    </p:blipFill>
                    <p:spPr>
                      <a:xfrm>
                        <a:off x="4085708" y="2652233"/>
                        <a:ext cx="1277988" cy="32399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03471720"/>
              </p:ext>
            </p:extLst>
          </p:nvPr>
        </p:nvGraphicFramePr>
        <p:xfrm>
          <a:off x="4054844" y="3213395"/>
          <a:ext cx="1356276" cy="329905"/>
        </p:xfrm>
        <a:graphic>
          <a:graphicData uri="http://schemas.openxmlformats.org/presentationml/2006/ole">
            <mc:AlternateContent xmlns:mc="http://schemas.openxmlformats.org/markup-compatibility/2006">
              <mc:Choice xmlns:v="urn:schemas-microsoft-com:vml" Requires="v">
                <p:oleObj spid="_x0000_s6388" name="Equation" r:id="rId5" imgW="939800" imgH="228600" progId="Equation.3">
                  <p:embed/>
                </p:oleObj>
              </mc:Choice>
              <mc:Fallback>
                <p:oleObj name="Equation" r:id="rId5" imgW="939800" imgH="228600" progId="Equation.3">
                  <p:embed/>
                  <p:pic>
                    <p:nvPicPr>
                      <p:cNvPr id="0" name=""/>
                      <p:cNvPicPr/>
                      <p:nvPr/>
                    </p:nvPicPr>
                    <p:blipFill>
                      <a:blip r:embed="rId6"/>
                      <a:stretch>
                        <a:fillRect/>
                      </a:stretch>
                    </p:blipFill>
                    <p:spPr>
                      <a:xfrm>
                        <a:off x="4054844" y="3213395"/>
                        <a:ext cx="1356276" cy="32990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73609743"/>
              </p:ext>
            </p:extLst>
          </p:nvPr>
        </p:nvGraphicFramePr>
        <p:xfrm>
          <a:off x="4083197" y="3721781"/>
          <a:ext cx="1221267" cy="318591"/>
        </p:xfrm>
        <a:graphic>
          <a:graphicData uri="http://schemas.openxmlformats.org/presentationml/2006/ole">
            <mc:AlternateContent xmlns:mc="http://schemas.openxmlformats.org/markup-compatibility/2006">
              <mc:Choice xmlns:v="urn:schemas-microsoft-com:vml" Requires="v">
                <p:oleObj spid="_x0000_s6389" name="Equation" r:id="rId7" imgW="876300" imgH="228600" progId="Equation.3">
                  <p:embed/>
                </p:oleObj>
              </mc:Choice>
              <mc:Fallback>
                <p:oleObj name="Equation" r:id="rId7" imgW="876300" imgH="228600" progId="Equation.3">
                  <p:embed/>
                  <p:pic>
                    <p:nvPicPr>
                      <p:cNvPr id="0" name=""/>
                      <p:cNvPicPr/>
                      <p:nvPr/>
                    </p:nvPicPr>
                    <p:blipFill>
                      <a:blip r:embed="rId8"/>
                      <a:stretch>
                        <a:fillRect/>
                      </a:stretch>
                    </p:blipFill>
                    <p:spPr>
                      <a:xfrm>
                        <a:off x="4083197" y="3721781"/>
                        <a:ext cx="1221267" cy="31859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62899396"/>
              </p:ext>
            </p:extLst>
          </p:nvPr>
        </p:nvGraphicFramePr>
        <p:xfrm>
          <a:off x="4803295" y="4418418"/>
          <a:ext cx="330606" cy="352646"/>
        </p:xfrm>
        <a:graphic>
          <a:graphicData uri="http://schemas.openxmlformats.org/presentationml/2006/ole">
            <mc:AlternateContent xmlns:mc="http://schemas.openxmlformats.org/markup-compatibility/2006">
              <mc:Choice xmlns:v="urn:schemas-microsoft-com:vml" Requires="v">
                <p:oleObj spid="_x0000_s6390" name="Equation" r:id="rId9" imgW="190500" imgH="203200" progId="Equation.3">
                  <p:embed/>
                </p:oleObj>
              </mc:Choice>
              <mc:Fallback>
                <p:oleObj name="Equation" r:id="rId9" imgW="190500" imgH="203200" progId="Equation.3">
                  <p:embed/>
                  <p:pic>
                    <p:nvPicPr>
                      <p:cNvPr id="0" name=""/>
                      <p:cNvPicPr/>
                      <p:nvPr/>
                    </p:nvPicPr>
                    <p:blipFill>
                      <a:blip r:embed="rId10"/>
                      <a:stretch>
                        <a:fillRect/>
                      </a:stretch>
                    </p:blipFill>
                    <p:spPr>
                      <a:xfrm>
                        <a:off x="4803295" y="4418418"/>
                        <a:ext cx="330606" cy="35264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97686594"/>
              </p:ext>
            </p:extLst>
          </p:nvPr>
        </p:nvGraphicFramePr>
        <p:xfrm>
          <a:off x="4784355" y="4855323"/>
          <a:ext cx="278662" cy="238853"/>
        </p:xfrm>
        <a:graphic>
          <a:graphicData uri="http://schemas.openxmlformats.org/presentationml/2006/ole">
            <mc:AlternateContent xmlns:mc="http://schemas.openxmlformats.org/markup-compatibility/2006">
              <mc:Choice xmlns:v="urn:schemas-microsoft-com:vml" Requires="v">
                <p:oleObj spid="_x0000_s6391" name="Equation" r:id="rId11" imgW="177800" imgH="152400" progId="Equation.3">
                  <p:embed/>
                </p:oleObj>
              </mc:Choice>
              <mc:Fallback>
                <p:oleObj name="Equation" r:id="rId11" imgW="177800" imgH="152400" progId="Equation.3">
                  <p:embed/>
                  <p:pic>
                    <p:nvPicPr>
                      <p:cNvPr id="0" name=""/>
                      <p:cNvPicPr/>
                      <p:nvPr/>
                    </p:nvPicPr>
                    <p:blipFill>
                      <a:blip r:embed="rId12"/>
                      <a:stretch>
                        <a:fillRect/>
                      </a:stretch>
                    </p:blipFill>
                    <p:spPr>
                      <a:xfrm>
                        <a:off x="4784355" y="4855323"/>
                        <a:ext cx="278662" cy="23885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23422266"/>
              </p:ext>
            </p:extLst>
          </p:nvPr>
        </p:nvGraphicFramePr>
        <p:xfrm>
          <a:off x="3913074" y="5353623"/>
          <a:ext cx="1680833" cy="323273"/>
        </p:xfrm>
        <a:graphic>
          <a:graphicData uri="http://schemas.openxmlformats.org/presentationml/2006/ole">
            <mc:AlternateContent xmlns:mc="http://schemas.openxmlformats.org/markup-compatibility/2006">
              <mc:Choice xmlns:v="urn:schemas-microsoft-com:vml" Requires="v">
                <p:oleObj spid="_x0000_s6392" name="Equation" r:id="rId13" imgW="990600" imgH="190500" progId="Equation.3">
                  <p:embed/>
                </p:oleObj>
              </mc:Choice>
              <mc:Fallback>
                <p:oleObj name="Equation" r:id="rId13" imgW="990600" imgH="190500" progId="Equation.3">
                  <p:embed/>
                  <p:pic>
                    <p:nvPicPr>
                      <p:cNvPr id="0" name=""/>
                      <p:cNvPicPr/>
                      <p:nvPr/>
                    </p:nvPicPr>
                    <p:blipFill>
                      <a:blip r:embed="rId14"/>
                      <a:stretch>
                        <a:fillRect/>
                      </a:stretch>
                    </p:blipFill>
                    <p:spPr>
                      <a:xfrm>
                        <a:off x="3913074" y="5353623"/>
                        <a:ext cx="1680833" cy="323273"/>
                      </a:xfrm>
                      <a:prstGeom prst="rect">
                        <a:avLst/>
                      </a:prstGeom>
                    </p:spPr>
                  </p:pic>
                </p:oleObj>
              </mc:Fallback>
            </mc:AlternateContent>
          </a:graphicData>
        </a:graphic>
      </p:graphicFrame>
      <p:pic>
        <p:nvPicPr>
          <p:cNvPr id="5" name="Picture 4"/>
          <p:cNvPicPr>
            <a:picLocks noChangeAspect="1"/>
          </p:cNvPicPr>
          <p:nvPr/>
        </p:nvPicPr>
        <p:blipFill>
          <a:blip r:embed="rId15"/>
          <a:stretch>
            <a:fillRect/>
          </a:stretch>
        </p:blipFill>
        <p:spPr>
          <a:xfrm>
            <a:off x="5724216" y="3238988"/>
            <a:ext cx="3437424" cy="2286911"/>
          </a:xfrm>
          <a:prstGeom prst="rect">
            <a:avLst/>
          </a:prstGeom>
        </p:spPr>
      </p:pic>
      <p:cxnSp>
        <p:nvCxnSpPr>
          <p:cNvPr id="14" name="Straight Arrow Connector 13"/>
          <p:cNvCxnSpPr/>
          <p:nvPr/>
        </p:nvCxnSpPr>
        <p:spPr>
          <a:xfrm>
            <a:off x="5433402" y="4722780"/>
            <a:ext cx="709870" cy="0"/>
          </a:xfrm>
          <a:prstGeom prst="straightConnector1">
            <a:avLst/>
          </a:prstGeom>
          <a:ln w="41275">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01209" y="4096510"/>
            <a:ext cx="454797" cy="1015663"/>
          </a:xfrm>
          <a:prstGeom prst="rect">
            <a:avLst/>
          </a:prstGeom>
          <a:noFill/>
        </p:spPr>
        <p:txBody>
          <a:bodyPr wrap="none" rtlCol="0">
            <a:spAutoFit/>
          </a:bodyPr>
          <a:lstStyle/>
          <a:p>
            <a:r>
              <a:rPr lang="en-US" sz="6000" dirty="0" smtClean="0"/>
              <a:t>}</a:t>
            </a:r>
            <a:endParaRPr lang="en-US" sz="6000" dirty="0"/>
          </a:p>
        </p:txBody>
      </p:sp>
    </p:spTree>
    <p:extLst>
      <p:ext uri="{BB962C8B-B14F-4D97-AF65-F5344CB8AC3E}">
        <p14:creationId xmlns:p14="http://schemas.microsoft.com/office/powerpoint/2010/main" val="1511967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Layering</a:t>
            </a:r>
            <a:endParaRPr lang="en-US" dirty="0"/>
          </a:p>
        </p:txBody>
      </p:sp>
      <p:pic>
        <p:nvPicPr>
          <p:cNvPr id="5" name="Picture 4"/>
          <p:cNvPicPr>
            <a:picLocks noChangeAspect="1"/>
          </p:cNvPicPr>
          <p:nvPr/>
        </p:nvPicPr>
        <p:blipFill>
          <a:blip r:embed="rId4"/>
          <a:stretch>
            <a:fillRect/>
          </a:stretch>
        </p:blipFill>
        <p:spPr>
          <a:xfrm>
            <a:off x="2742315" y="2333174"/>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3224215096"/>
              </p:ext>
            </p:extLst>
          </p:nvPr>
        </p:nvGraphicFramePr>
        <p:xfrm>
          <a:off x="6741189" y="5833362"/>
          <a:ext cx="1274577" cy="551168"/>
        </p:xfrm>
        <a:graphic>
          <a:graphicData uri="http://schemas.openxmlformats.org/presentationml/2006/ole">
            <mc:AlternateContent xmlns:mc="http://schemas.openxmlformats.org/markup-compatibility/2006">
              <mc:Choice xmlns:v="urn:schemas-microsoft-com:vml" Requires="v">
                <p:oleObj spid="_x0000_s4235" name="Equation" r:id="rId5" imgW="469900" imgH="203200" progId="Equation.3">
                  <p:embed/>
                </p:oleObj>
              </mc:Choice>
              <mc:Fallback>
                <p:oleObj name="Equation" r:id="rId5" imgW="469900" imgH="203200" progId="Equation.3">
                  <p:embed/>
                  <p:pic>
                    <p:nvPicPr>
                      <p:cNvPr id="0" name=""/>
                      <p:cNvPicPr/>
                      <p:nvPr/>
                    </p:nvPicPr>
                    <p:blipFill>
                      <a:blip r:embed="rId6"/>
                      <a:stretch>
                        <a:fillRect/>
                      </a:stretch>
                    </p:blipFill>
                    <p:spPr>
                      <a:xfrm>
                        <a:off x="6741189" y="5833362"/>
                        <a:ext cx="1274577" cy="55116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43158035"/>
              </p:ext>
            </p:extLst>
          </p:nvPr>
        </p:nvGraphicFramePr>
        <p:xfrm>
          <a:off x="6735282" y="4664962"/>
          <a:ext cx="1159245" cy="529941"/>
        </p:xfrm>
        <a:graphic>
          <a:graphicData uri="http://schemas.openxmlformats.org/presentationml/2006/ole">
            <mc:AlternateContent xmlns:mc="http://schemas.openxmlformats.org/markup-compatibility/2006">
              <mc:Choice xmlns:v="urn:schemas-microsoft-com:vml" Requires="v">
                <p:oleObj spid="_x0000_s4236" name="Equation" r:id="rId7" imgW="444500" imgH="203200" progId="Equation.3">
                  <p:embed/>
                </p:oleObj>
              </mc:Choice>
              <mc:Fallback>
                <p:oleObj name="Equation" r:id="rId7" imgW="444500" imgH="203200" progId="Equation.3">
                  <p:embed/>
                  <p:pic>
                    <p:nvPicPr>
                      <p:cNvPr id="0" name=""/>
                      <p:cNvPicPr/>
                      <p:nvPr/>
                    </p:nvPicPr>
                    <p:blipFill>
                      <a:blip r:embed="rId8"/>
                      <a:stretch>
                        <a:fillRect/>
                      </a:stretch>
                    </p:blipFill>
                    <p:spPr>
                      <a:xfrm>
                        <a:off x="6735282" y="4664962"/>
                        <a:ext cx="1159245" cy="529941"/>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179053063"/>
              </p:ext>
            </p:extLst>
          </p:nvPr>
        </p:nvGraphicFramePr>
        <p:xfrm>
          <a:off x="6719333" y="3597349"/>
          <a:ext cx="1106228" cy="536353"/>
        </p:xfrm>
        <a:graphic>
          <a:graphicData uri="http://schemas.openxmlformats.org/presentationml/2006/ole">
            <mc:AlternateContent xmlns:mc="http://schemas.openxmlformats.org/markup-compatibility/2006">
              <mc:Choice xmlns:v="urn:schemas-microsoft-com:vml" Requires="v">
                <p:oleObj spid="_x0000_s4237" name="Equation" r:id="rId9" imgW="419100" imgH="203200" progId="Equation.3">
                  <p:embed/>
                </p:oleObj>
              </mc:Choice>
              <mc:Fallback>
                <p:oleObj name="Equation" r:id="rId9" imgW="419100" imgH="203200" progId="Equation.3">
                  <p:embed/>
                  <p:pic>
                    <p:nvPicPr>
                      <p:cNvPr id="0" name=""/>
                      <p:cNvPicPr/>
                      <p:nvPr/>
                    </p:nvPicPr>
                    <p:blipFill>
                      <a:blip r:embed="rId10"/>
                      <a:stretch>
                        <a:fillRect/>
                      </a:stretch>
                    </p:blipFill>
                    <p:spPr>
                      <a:xfrm>
                        <a:off x="6719333" y="3597349"/>
                        <a:ext cx="1106228" cy="536353"/>
                      </a:xfrm>
                      <a:prstGeom prst="rect">
                        <a:avLst/>
                      </a:prstGeom>
                    </p:spPr>
                  </p:pic>
                </p:oleObj>
              </mc:Fallback>
            </mc:AlternateContent>
          </a:graphicData>
        </a:graphic>
      </p:graphicFrame>
    </p:spTree>
    <p:extLst>
      <p:ext uri="{BB962C8B-B14F-4D97-AF65-F5344CB8AC3E}">
        <p14:creationId xmlns:p14="http://schemas.microsoft.com/office/powerpoint/2010/main" val="361310553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a:t>
            </a:r>
            <a:endParaRPr lang="en-US" dirty="0"/>
          </a:p>
        </p:txBody>
      </p:sp>
      <p:sp>
        <p:nvSpPr>
          <p:cNvPr id="4" name="Content Placeholder 3"/>
          <p:cNvSpPr txBox="1">
            <a:spLocks noGrp="1"/>
          </p:cNvSpPr>
          <p:nvPr>
            <p:ph idx="1"/>
          </p:nvPr>
        </p:nvSpPr>
        <p:spPr>
          <a:xfrm>
            <a:off x="6280166" y="2393951"/>
            <a:ext cx="2978030" cy="3354765"/>
          </a:xfrm>
          <a:prstGeom prst="rect">
            <a:avLst/>
          </a:prstGeom>
          <a:noFill/>
        </p:spPr>
        <p:txBody>
          <a:bodyPr wrap="square" rtlCol="0">
            <a:spAutoFit/>
          </a:bodyPr>
          <a:lstStyle/>
          <a:p>
            <a:pPr marL="285750" indent="-285750">
              <a:buFont typeface="Arial"/>
              <a:buChar char="•"/>
            </a:pPr>
            <a:r>
              <a:rPr lang="en-US" sz="1600" dirty="0" smtClean="0"/>
              <a:t>Huge Scale</a:t>
            </a:r>
          </a:p>
          <a:p>
            <a:pPr marL="285750" indent="-285750">
              <a:buFont typeface="Arial"/>
              <a:buChar char="•"/>
            </a:pPr>
            <a:r>
              <a:rPr lang="en-US" sz="1600" dirty="0"/>
              <a:t>Completely </a:t>
            </a:r>
            <a:r>
              <a:rPr lang="en-US" sz="1600" dirty="0" smtClean="0"/>
              <a:t>Distributed</a:t>
            </a:r>
          </a:p>
          <a:p>
            <a:pPr marL="285750" indent="-285750">
              <a:buFont typeface="Arial"/>
              <a:buChar char="•"/>
            </a:pPr>
            <a:r>
              <a:rPr lang="en-US" sz="1600" dirty="0"/>
              <a:t>Highly D</a:t>
            </a:r>
            <a:r>
              <a:rPr lang="en-US" sz="1600" dirty="0" smtClean="0"/>
              <a:t>ynamic</a:t>
            </a:r>
          </a:p>
          <a:p>
            <a:pPr marL="285750" indent="-285750">
              <a:buFont typeface="Arial"/>
              <a:buChar char="•"/>
            </a:pPr>
            <a:r>
              <a:rPr lang="en-US" sz="1600" dirty="0" smtClean="0"/>
              <a:t>Heterogeneous</a:t>
            </a:r>
          </a:p>
          <a:p>
            <a:pPr marL="285750" indent="-285750">
              <a:buFont typeface="Arial"/>
              <a:buChar char="•"/>
            </a:pPr>
            <a:r>
              <a:rPr lang="en-US" sz="1600" dirty="0" smtClean="0"/>
              <a:t>Virtualized</a:t>
            </a:r>
          </a:p>
          <a:p>
            <a:pPr marL="285750" indent="-285750">
              <a:buFont typeface="Arial"/>
              <a:buChar char="•"/>
            </a:pPr>
            <a:r>
              <a:rPr lang="en-US" sz="1600" dirty="0" smtClean="0"/>
              <a:t>Multi-tenant</a:t>
            </a:r>
          </a:p>
          <a:p>
            <a:pPr marL="285750" indent="-285750">
              <a:buFont typeface="Arial"/>
              <a:buChar char="•"/>
            </a:pPr>
            <a:r>
              <a:rPr lang="en-US" sz="1600" dirty="0" smtClean="0"/>
              <a:t>….</a:t>
            </a:r>
          </a:p>
        </p:txBody>
      </p:sp>
      <p:pic>
        <p:nvPicPr>
          <p:cNvPr id="3" name="Picture 2"/>
          <p:cNvPicPr>
            <a:picLocks noChangeAspect="1"/>
          </p:cNvPicPr>
          <p:nvPr/>
        </p:nvPicPr>
        <p:blipFill>
          <a:blip r:embed="rId2"/>
          <a:stretch>
            <a:fillRect/>
          </a:stretch>
        </p:blipFill>
        <p:spPr>
          <a:xfrm>
            <a:off x="71502" y="2127375"/>
            <a:ext cx="6052690" cy="4604336"/>
          </a:xfrm>
          <a:prstGeom prst="rect">
            <a:avLst/>
          </a:prstGeom>
        </p:spPr>
      </p:pic>
    </p:spTree>
    <p:extLst>
      <p:ext uri="{BB962C8B-B14F-4D97-AF65-F5344CB8AC3E}">
        <p14:creationId xmlns:p14="http://schemas.microsoft.com/office/powerpoint/2010/main" val="152250083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17990" y="1871159"/>
            <a:ext cx="2081176" cy="2081176"/>
          </a:xfrm>
          <a:prstGeom prst="rect">
            <a:avLst/>
          </a:prstGeom>
        </p:spPr>
      </p:pic>
      <p:sp>
        <p:nvSpPr>
          <p:cNvPr id="2" name="Title 1"/>
          <p:cNvSpPr>
            <a:spLocks noGrp="1"/>
          </p:cNvSpPr>
          <p:nvPr>
            <p:ph type="title"/>
          </p:nvPr>
        </p:nvSpPr>
        <p:spPr/>
        <p:txBody>
          <a:bodyPr/>
          <a:lstStyle/>
          <a:p>
            <a:r>
              <a:rPr lang="en-US" dirty="0" smtClean="0"/>
              <a:t>Reality</a:t>
            </a:r>
            <a:endParaRPr lang="en-US" dirty="0"/>
          </a:p>
        </p:txBody>
      </p:sp>
      <p:pic>
        <p:nvPicPr>
          <p:cNvPr id="6" name="Picture 5" descr="reality.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54" y="2060536"/>
            <a:ext cx="6231905" cy="4797464"/>
          </a:xfrm>
          <a:prstGeom prst="rect">
            <a:avLst/>
          </a:prstGeom>
        </p:spPr>
      </p:pic>
      <p:pic>
        <p:nvPicPr>
          <p:cNvPr id="7" name="Picture 6"/>
          <p:cNvPicPr>
            <a:picLocks noChangeAspect="1"/>
          </p:cNvPicPr>
          <p:nvPr/>
        </p:nvPicPr>
        <p:blipFill>
          <a:blip r:embed="rId5"/>
          <a:stretch>
            <a:fillRect/>
          </a:stretch>
        </p:blipFill>
        <p:spPr>
          <a:xfrm>
            <a:off x="1774309" y="2762205"/>
            <a:ext cx="453897" cy="789386"/>
          </a:xfrm>
          <a:prstGeom prst="rect">
            <a:avLst/>
          </a:prstGeom>
        </p:spPr>
      </p:pic>
      <p:pic>
        <p:nvPicPr>
          <p:cNvPr id="8" name="Picture 7"/>
          <p:cNvPicPr>
            <a:picLocks noChangeAspect="1"/>
          </p:cNvPicPr>
          <p:nvPr/>
        </p:nvPicPr>
        <p:blipFill>
          <a:blip r:embed="rId5"/>
          <a:stretch>
            <a:fillRect/>
          </a:stretch>
        </p:blipFill>
        <p:spPr>
          <a:xfrm>
            <a:off x="4438172" y="5005012"/>
            <a:ext cx="453897" cy="789386"/>
          </a:xfrm>
          <a:prstGeom prst="rect">
            <a:avLst/>
          </a:prstGeom>
        </p:spPr>
      </p:pic>
      <p:pic>
        <p:nvPicPr>
          <p:cNvPr id="11" name="Picture 10"/>
          <p:cNvPicPr>
            <a:picLocks noChangeAspect="1"/>
          </p:cNvPicPr>
          <p:nvPr/>
        </p:nvPicPr>
        <p:blipFill>
          <a:blip r:embed="rId6"/>
          <a:stretch>
            <a:fillRect/>
          </a:stretch>
        </p:blipFill>
        <p:spPr>
          <a:xfrm>
            <a:off x="174868" y="4791678"/>
            <a:ext cx="609600" cy="609600"/>
          </a:xfrm>
          <a:prstGeom prst="rect">
            <a:avLst/>
          </a:prstGeom>
        </p:spPr>
      </p:pic>
      <p:pic>
        <p:nvPicPr>
          <p:cNvPr id="13" name="Picture 12"/>
          <p:cNvPicPr>
            <a:picLocks noChangeAspect="1"/>
          </p:cNvPicPr>
          <p:nvPr/>
        </p:nvPicPr>
        <p:blipFill>
          <a:blip r:embed="rId7"/>
          <a:stretch>
            <a:fillRect/>
          </a:stretch>
        </p:blipFill>
        <p:spPr>
          <a:xfrm>
            <a:off x="6181390" y="5872352"/>
            <a:ext cx="736600" cy="457200"/>
          </a:xfrm>
          <a:prstGeom prst="rect">
            <a:avLst/>
          </a:prstGeom>
        </p:spPr>
      </p:pic>
      <p:pic>
        <p:nvPicPr>
          <p:cNvPr id="14" name="Picture 13"/>
          <p:cNvPicPr>
            <a:picLocks noChangeAspect="1"/>
          </p:cNvPicPr>
          <p:nvPr/>
        </p:nvPicPr>
        <p:blipFill>
          <a:blip r:embed="rId8"/>
          <a:stretch>
            <a:fillRect/>
          </a:stretch>
        </p:blipFill>
        <p:spPr>
          <a:xfrm>
            <a:off x="1774309" y="3551591"/>
            <a:ext cx="2432786" cy="2863023"/>
          </a:xfrm>
          <a:prstGeom prst="rect">
            <a:avLst/>
          </a:prstGeom>
        </p:spPr>
      </p:pic>
      <p:sp>
        <p:nvSpPr>
          <p:cNvPr id="3" name="TextBox 2"/>
          <p:cNvSpPr txBox="1"/>
          <p:nvPr/>
        </p:nvSpPr>
        <p:spPr>
          <a:xfrm>
            <a:off x="6740322" y="4358681"/>
            <a:ext cx="2015208" cy="646331"/>
          </a:xfrm>
          <a:prstGeom prst="rect">
            <a:avLst/>
          </a:prstGeom>
          <a:noFill/>
        </p:spPr>
        <p:txBody>
          <a:bodyPr wrap="none" rtlCol="0">
            <a:spAutoFit/>
          </a:bodyPr>
          <a:lstStyle/>
          <a:p>
            <a:r>
              <a:rPr lang="en-US" dirty="0" smtClean="0"/>
              <a:t>Inconsistencies</a:t>
            </a:r>
          </a:p>
          <a:p>
            <a:r>
              <a:rPr lang="en-US" dirty="0" smtClean="0"/>
              <a:t>are everywhere!</a:t>
            </a:r>
            <a:endParaRPr lang="en-US" dirty="0"/>
          </a:p>
        </p:txBody>
      </p:sp>
    </p:spTree>
    <p:extLst>
      <p:ext uri="{BB962C8B-B14F-4D97-AF65-F5344CB8AC3E}">
        <p14:creationId xmlns:p14="http://schemas.microsoft.com/office/powerpoint/2010/main" val="2169772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08747E-7 4.00416E-6 L -0.37383 -0.45131 " pathEditMode="relative" rAng="0" ptsTypes="AA">
                                      <p:cBhvr>
                                        <p:cTn id="18" dur="1400" fill="hold"/>
                                        <p:tgtEl>
                                          <p:spTgt spid="13"/>
                                        </p:tgtEl>
                                        <p:attrNameLst>
                                          <p:attrName>ppt_x</p:attrName>
                                          <p:attrName>ppt_y</p:attrName>
                                        </p:attrNameLst>
                                      </p:cBhvr>
                                      <p:rCtr x="-18691" y="-2257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l="14758" t="6478" r="412"/>
          <a:stretch/>
        </p:blipFill>
        <p:spPr>
          <a:xfrm>
            <a:off x="3041501" y="2376876"/>
            <a:ext cx="5723753" cy="4073210"/>
          </a:xfrm>
          <a:prstGeom prst="rect">
            <a:avLst/>
          </a:prstGeom>
        </p:spPr>
      </p:pic>
      <p:sp>
        <p:nvSpPr>
          <p:cNvPr id="2" name="Title 1"/>
          <p:cNvSpPr>
            <a:spLocks noGrp="1"/>
          </p:cNvSpPr>
          <p:nvPr>
            <p:ph type="title"/>
          </p:nvPr>
        </p:nvSpPr>
        <p:spPr/>
        <p:txBody>
          <a:bodyPr/>
          <a:lstStyle/>
          <a:p>
            <a:r>
              <a:rPr lang="en-US" dirty="0" smtClean="0"/>
              <a:t>SDN Debugging Challenge</a:t>
            </a:r>
            <a:endParaRPr lang="en-US" dirty="0"/>
          </a:p>
        </p:txBody>
      </p:sp>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Rounded Rectangle 9"/>
          <p:cNvSpPr/>
          <p:nvPr/>
        </p:nvSpPr>
        <p:spPr>
          <a:xfrm>
            <a:off x="2468842" y="2595562"/>
            <a:ext cx="6651195" cy="4901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Policy: Packets Cannot go from A➞B</a:t>
            </a:r>
            <a:endParaRPr lang="en-US" dirty="0"/>
          </a:p>
        </p:txBody>
      </p:sp>
      <p:sp>
        <p:nvSpPr>
          <p:cNvPr id="12" name="Rounded Rectangle 11"/>
          <p:cNvSpPr/>
          <p:nvPr/>
        </p:nvSpPr>
        <p:spPr>
          <a:xfrm>
            <a:off x="2468842" y="5948826"/>
            <a:ext cx="6651195" cy="4901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Reality: Packets </a:t>
            </a:r>
            <a:r>
              <a:rPr lang="en-US" b="1" dirty="0" smtClean="0"/>
              <a:t>do </a:t>
            </a:r>
            <a:r>
              <a:rPr lang="en-US" dirty="0" smtClean="0"/>
              <a:t>go from </a:t>
            </a:r>
            <a:r>
              <a:rPr lang="en-US" dirty="0"/>
              <a:t>A➞</a:t>
            </a:r>
            <a:r>
              <a:rPr lang="en-US" dirty="0" smtClean="0"/>
              <a:t>B</a:t>
            </a:r>
            <a:endParaRPr lang="en-US" dirty="0"/>
          </a:p>
        </p:txBody>
      </p:sp>
      <p:sp>
        <p:nvSpPr>
          <p:cNvPr id="3" name="Rectangle 2"/>
          <p:cNvSpPr/>
          <p:nvPr/>
        </p:nvSpPr>
        <p:spPr>
          <a:xfrm>
            <a:off x="5289130" y="3508333"/>
            <a:ext cx="1010619" cy="1862048"/>
          </a:xfrm>
          <a:prstGeom prst="rect">
            <a:avLst/>
          </a:prstGeom>
        </p:spPr>
        <p:txBody>
          <a:bodyPr wrap="none">
            <a:spAutoFit/>
          </a:bodyPr>
          <a:lstStyle/>
          <a:p>
            <a:r>
              <a:rPr lang="en-US" sz="11500" b="1" dirty="0">
                <a:solidFill>
                  <a:srgbClr val="FF0000"/>
                </a:solidFill>
              </a:rPr>
              <a:t>?</a:t>
            </a:r>
            <a:endParaRPr lang="en-US" sz="9600" b="1" dirty="0">
              <a:solidFill>
                <a:srgbClr val="FF0000"/>
              </a:solidFill>
            </a:endParaRPr>
          </a:p>
        </p:txBody>
      </p:sp>
      <p:sp>
        <p:nvSpPr>
          <p:cNvPr id="5" name="Rounded Rectangle 4"/>
          <p:cNvSpPr/>
          <p:nvPr/>
        </p:nvSpPr>
        <p:spPr>
          <a:xfrm>
            <a:off x="2468842" y="3847998"/>
            <a:ext cx="2506731" cy="1186296"/>
          </a:xfrm>
          <a:prstGeom prst="round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Where in the stack?</a:t>
            </a:r>
            <a:endParaRPr lang="en-US" dirty="0"/>
          </a:p>
        </p:txBody>
      </p:sp>
      <p:sp>
        <p:nvSpPr>
          <p:cNvPr id="13" name="Rounded Rectangle 12"/>
          <p:cNvSpPr/>
          <p:nvPr/>
        </p:nvSpPr>
        <p:spPr>
          <a:xfrm>
            <a:off x="6613306" y="3847998"/>
            <a:ext cx="2506731" cy="1186296"/>
          </a:xfrm>
          <a:prstGeom prst="round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How did we get here?</a:t>
            </a:r>
            <a:endParaRPr lang="en-US" dirty="0"/>
          </a:p>
        </p:txBody>
      </p:sp>
    </p:spTree>
    <p:extLst>
      <p:ext uri="{BB962C8B-B14F-4D97-AF65-F5344CB8AC3E}">
        <p14:creationId xmlns:p14="http://schemas.microsoft.com/office/powerpoint/2010/main" val="4049394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 grpId="0"/>
      <p:bldP spid="5"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a:xfrm>
            <a:off x="1114424" y="2406182"/>
            <a:ext cx="7308194" cy="3670767"/>
          </a:xfrm>
        </p:spPr>
        <p:txBody>
          <a:bodyPr/>
          <a:lstStyle/>
          <a:p>
            <a:r>
              <a:rPr lang="en-US" dirty="0" smtClean="0"/>
              <a:t>How do </a:t>
            </a:r>
            <a:r>
              <a:rPr lang="en-US" b="1" dirty="0" smtClean="0"/>
              <a:t>pernicious</a:t>
            </a:r>
            <a:r>
              <a:rPr lang="en-US" dirty="0" smtClean="0"/>
              <a:t> inconsistencies come about?</a:t>
            </a:r>
          </a:p>
          <a:p>
            <a:r>
              <a:rPr lang="en-US" dirty="0" smtClean="0"/>
              <a:t>How do they differ from </a:t>
            </a:r>
            <a:r>
              <a:rPr lang="en-US" b="1" dirty="0" smtClean="0"/>
              <a:t>benign </a:t>
            </a:r>
            <a:r>
              <a:rPr lang="en-US" dirty="0" smtClean="0"/>
              <a:t>inconsistencies?</a:t>
            </a:r>
          </a:p>
        </p:txBody>
      </p:sp>
      <p:pic>
        <p:nvPicPr>
          <p:cNvPr id="4" name="Picture 3"/>
          <p:cNvPicPr>
            <a:picLocks noChangeAspect="1"/>
          </p:cNvPicPr>
          <p:nvPr/>
        </p:nvPicPr>
        <p:blipFill>
          <a:blip r:embed="rId2"/>
          <a:stretch>
            <a:fillRect/>
          </a:stretch>
        </p:blipFill>
        <p:spPr>
          <a:xfrm>
            <a:off x="481571" y="3486788"/>
            <a:ext cx="3428931" cy="3130080"/>
          </a:xfrm>
          <a:prstGeom prst="rect">
            <a:avLst/>
          </a:prstGeom>
        </p:spPr>
      </p:pic>
      <p:pic>
        <p:nvPicPr>
          <p:cNvPr id="5" name="Picture 4"/>
          <p:cNvPicPr>
            <a:picLocks noChangeAspect="1"/>
          </p:cNvPicPr>
          <p:nvPr/>
        </p:nvPicPr>
        <p:blipFill>
          <a:blip r:embed="rId3"/>
          <a:stretch>
            <a:fillRect/>
          </a:stretch>
        </p:blipFill>
        <p:spPr>
          <a:xfrm>
            <a:off x="5191720" y="3486788"/>
            <a:ext cx="3740692" cy="3130080"/>
          </a:xfrm>
          <a:prstGeom prst="rect">
            <a:avLst/>
          </a:prstGeom>
        </p:spPr>
      </p:pic>
      <p:cxnSp>
        <p:nvCxnSpPr>
          <p:cNvPr id="8" name="Straight Connector 7"/>
          <p:cNvCxnSpPr/>
          <p:nvPr/>
        </p:nvCxnSpPr>
        <p:spPr>
          <a:xfrm flipH="1">
            <a:off x="4489836" y="3598187"/>
            <a:ext cx="11140" cy="30186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72295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we’ll need from the network</a:t>
            </a:r>
            <a:endParaRPr lang="en-US" dirty="0"/>
          </a:p>
        </p:txBody>
      </p:sp>
      <p:sp>
        <p:nvSpPr>
          <p:cNvPr id="3" name="Content Placeholder 2"/>
          <p:cNvSpPr>
            <a:spLocks noGrp="1"/>
          </p:cNvSpPr>
          <p:nvPr>
            <p:ph idx="1"/>
          </p:nvPr>
        </p:nvSpPr>
        <p:spPr/>
        <p:txBody>
          <a:bodyPr>
            <a:normAutofit/>
          </a:bodyPr>
          <a:lstStyle/>
          <a:p>
            <a:r>
              <a:rPr lang="en-US" dirty="0" smtClean="0"/>
              <a:t>Policy specification </a:t>
            </a:r>
          </a:p>
          <a:p>
            <a:r>
              <a:rPr lang="en-US" dirty="0" smtClean="0"/>
              <a:t>Global view of network state</a:t>
            </a:r>
          </a:p>
        </p:txBody>
      </p:sp>
    </p:spTree>
    <p:extLst>
      <p:ext uri="{BB962C8B-B14F-4D97-AF65-F5344CB8AC3E}">
        <p14:creationId xmlns:p14="http://schemas.microsoft.com/office/powerpoint/2010/main" val="102114435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Software-defined Networking</a:t>
            </a:r>
            <a:endParaRPr lang="en-US" dirty="0"/>
          </a:p>
        </p:txBody>
      </p:sp>
      <p:pic>
        <p:nvPicPr>
          <p:cNvPr id="4" name="Picture 3"/>
          <p:cNvPicPr>
            <a:picLocks noChangeAspect="1"/>
          </p:cNvPicPr>
          <p:nvPr/>
        </p:nvPicPr>
        <p:blipFill>
          <a:blip r:embed="rId2"/>
          <a:stretch>
            <a:fillRect/>
          </a:stretch>
        </p:blipFill>
        <p:spPr>
          <a:xfrm>
            <a:off x="0" y="2038256"/>
            <a:ext cx="9144000" cy="4843390"/>
          </a:xfrm>
          <a:prstGeom prst="rect">
            <a:avLst/>
          </a:prstGeom>
        </p:spPr>
      </p:pic>
    </p:spTree>
    <p:extLst>
      <p:ext uri="{BB962C8B-B14F-4D97-AF65-F5344CB8AC3E}">
        <p14:creationId xmlns:p14="http://schemas.microsoft.com/office/powerpoint/2010/main" val="415356751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Barometer Wrap Up</a:t>
            </a:r>
            <a:endParaRPr lang="en-US" dirty="0"/>
          </a:p>
        </p:txBody>
      </p:sp>
      <p:sp>
        <p:nvSpPr>
          <p:cNvPr id="3" name="Content Placeholder 2"/>
          <p:cNvSpPr>
            <a:spLocks noGrp="1"/>
          </p:cNvSpPr>
          <p:nvPr>
            <p:ph idx="1"/>
          </p:nvPr>
        </p:nvSpPr>
        <p:spPr/>
        <p:txBody>
          <a:bodyPr/>
          <a:lstStyle/>
          <a:p>
            <a:r>
              <a:rPr lang="en-US" dirty="0" smtClean="0"/>
              <a:t>Mechanism to detect inconsistencies</a:t>
            </a:r>
            <a:r>
              <a:rPr lang="en-US" dirty="0"/>
              <a:t> </a:t>
            </a:r>
            <a:r>
              <a:rPr lang="en-US" i="1" dirty="0" smtClean="0"/>
              <a:t>at a particular point in time.</a:t>
            </a:r>
          </a:p>
          <a:p>
            <a:r>
              <a:rPr lang="en-US" dirty="0" smtClean="0"/>
              <a:t>Now what?</a:t>
            </a:r>
          </a:p>
        </p:txBody>
      </p:sp>
    </p:spTree>
    <p:extLst>
      <p:ext uri="{BB962C8B-B14F-4D97-AF65-F5344CB8AC3E}">
        <p14:creationId xmlns:p14="http://schemas.microsoft.com/office/powerpoint/2010/main" val="71776588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Rod</a:t>
            </a:r>
            <a:endParaRPr lang="en-US" dirty="0"/>
          </a:p>
        </p:txBody>
      </p:sp>
      <p:pic>
        <p:nvPicPr>
          <p:cNvPr id="6" name="Picture 5" descr="Debugger_Architect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91" y="2057086"/>
            <a:ext cx="7431068" cy="4704876"/>
          </a:xfrm>
          <a:prstGeom prst="rect">
            <a:avLst/>
          </a:prstGeom>
        </p:spPr>
      </p:pic>
    </p:spTree>
    <p:extLst>
      <p:ext uri="{BB962C8B-B14F-4D97-AF65-F5344CB8AC3E}">
        <p14:creationId xmlns:p14="http://schemas.microsoft.com/office/powerpoint/2010/main" val="220642654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Lightning </a:t>
            </a:r>
            <a:r>
              <a:rPr lang="en-US" dirty="0"/>
              <a:t>R</a:t>
            </a:r>
            <a:r>
              <a:rPr lang="en-US" dirty="0" smtClean="0"/>
              <a:t>od</a:t>
            </a:r>
            <a:endParaRPr lang="en-US" dirty="0"/>
          </a:p>
        </p:txBody>
      </p:sp>
      <p:sp>
        <p:nvSpPr>
          <p:cNvPr id="3" name="Content Placeholder 2"/>
          <p:cNvSpPr>
            <a:spLocks noGrp="1"/>
          </p:cNvSpPr>
          <p:nvPr>
            <p:ph idx="1"/>
          </p:nvPr>
        </p:nvSpPr>
        <p:spPr/>
        <p:txBody>
          <a:bodyPr>
            <a:normAutofit/>
          </a:bodyPr>
          <a:lstStyle/>
          <a:p>
            <a:r>
              <a:rPr lang="en-US" dirty="0" smtClean="0"/>
              <a:t>Insert input traffic. Either:</a:t>
            </a:r>
            <a:endParaRPr lang="en-US" dirty="0"/>
          </a:p>
          <a:p>
            <a:pPr lvl="1"/>
            <a:r>
              <a:rPr lang="en-US" dirty="0" smtClean="0"/>
              <a:t>Fuzzed</a:t>
            </a:r>
          </a:p>
          <a:p>
            <a:pPr lvl="1"/>
            <a:r>
              <a:rPr lang="en-US" dirty="0" smtClean="0"/>
              <a:t>Production traces</a:t>
            </a:r>
            <a:endParaRPr lang="en-US" dirty="0"/>
          </a:p>
          <a:p>
            <a:r>
              <a:rPr lang="en-US" dirty="0"/>
              <a:t>Manipulate events:</a:t>
            </a:r>
          </a:p>
          <a:p>
            <a:pPr lvl="1"/>
            <a:r>
              <a:rPr lang="en-US" dirty="0"/>
              <a:t>Cause delays, drops</a:t>
            </a:r>
          </a:p>
          <a:p>
            <a:pPr lvl="1"/>
            <a:r>
              <a:rPr lang="en-US" dirty="0"/>
              <a:t>Induce failures</a:t>
            </a:r>
          </a:p>
          <a:p>
            <a:pPr lvl="1"/>
            <a:r>
              <a:rPr lang="en-US" dirty="0"/>
              <a:t>Filter out irrelevant </a:t>
            </a:r>
            <a:r>
              <a:rPr lang="en-US" dirty="0" smtClean="0"/>
              <a:t>events</a:t>
            </a:r>
          </a:p>
          <a:p>
            <a:r>
              <a:rPr lang="en-US" dirty="0" smtClean="0"/>
              <a:t>Track inconsistencies</a:t>
            </a:r>
          </a:p>
          <a:p>
            <a:pPr lvl="1"/>
            <a:endParaRPr lang="en-US" dirty="0" smtClean="0"/>
          </a:p>
          <a:p>
            <a:pPr lvl="1"/>
            <a:endParaRPr lang="en-US" dirty="0" smtClean="0"/>
          </a:p>
          <a:p>
            <a:pPr lvl="1"/>
            <a:endParaRPr lang="en-US" dirty="0"/>
          </a:p>
        </p:txBody>
      </p:sp>
      <p:grpSp>
        <p:nvGrpSpPr>
          <p:cNvPr id="4" name="Group 55"/>
          <p:cNvGrpSpPr/>
          <p:nvPr/>
        </p:nvGrpSpPr>
        <p:grpSpPr>
          <a:xfrm>
            <a:off x="7220106" y="2998403"/>
            <a:ext cx="1538105" cy="2486025"/>
            <a:chOff x="4083050" y="2822575"/>
            <a:chExt cx="1384300" cy="2159000"/>
          </a:xfrm>
        </p:grpSpPr>
        <p:sp>
          <p:nvSpPr>
            <p:cNvPr id="5" name="Trapezoid 4"/>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stCxn id="6"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7"/>
              <a:endCxn id="7" idx="3"/>
            </p:cNvCxnSpPr>
            <p:nvPr/>
          </p:nvCxnSpPr>
          <p:spPr>
            <a:xfrm rot="5400000" flipH="1" flipV="1">
              <a:off x="4800094" y="3883157"/>
              <a:ext cx="115312" cy="177536"/>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1" name="Group 48"/>
          <p:cNvGrpSpPr/>
          <p:nvPr/>
        </p:nvGrpSpPr>
        <p:grpSpPr>
          <a:xfrm>
            <a:off x="6179343" y="2998403"/>
            <a:ext cx="1538105" cy="2486025"/>
            <a:chOff x="4083050" y="2822575"/>
            <a:chExt cx="1384300" cy="2159000"/>
          </a:xfrm>
        </p:grpSpPr>
        <p:sp>
          <p:nvSpPr>
            <p:cNvPr id="12" name="Trapezoid 11"/>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13"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7" name="Group 47"/>
          <p:cNvGrpSpPr/>
          <p:nvPr/>
        </p:nvGrpSpPr>
        <p:grpSpPr>
          <a:xfrm>
            <a:off x="5138579" y="2998403"/>
            <a:ext cx="1538105" cy="2486025"/>
            <a:chOff x="4083050" y="2822575"/>
            <a:chExt cx="1384300" cy="2159000"/>
          </a:xfrm>
        </p:grpSpPr>
        <p:sp>
          <p:nvSpPr>
            <p:cNvPr id="18" name="Trapezoid 17"/>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9"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7"/>
              <a:endCxn id="20" idx="3"/>
            </p:cNvCxnSpPr>
            <p:nvPr/>
          </p:nvCxnSpPr>
          <p:spPr>
            <a:xfrm rot="5400000" flipH="1" flipV="1">
              <a:off x="4800094" y="3883157"/>
              <a:ext cx="115312" cy="177536"/>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6302741" y="5576970"/>
            <a:ext cx="348172" cy="369332"/>
          </a:xfrm>
          <a:prstGeom prst="rect">
            <a:avLst/>
          </a:prstGeom>
          <a:noFill/>
        </p:spPr>
        <p:txBody>
          <a:bodyPr wrap="none" rtlCol="0">
            <a:spAutoFit/>
          </a:bodyPr>
          <a:lstStyle/>
          <a:p>
            <a:r>
              <a:rPr lang="en-US" dirty="0" smtClean="0"/>
              <a:t>t</a:t>
            </a:r>
            <a:r>
              <a:rPr lang="en-US" baseline="-25000" dirty="0" smtClean="0"/>
              <a:t>0</a:t>
            </a:r>
            <a:endParaRPr lang="en-US" dirty="0"/>
          </a:p>
        </p:txBody>
      </p:sp>
      <p:sp>
        <p:nvSpPr>
          <p:cNvPr id="25" name="TextBox 24"/>
          <p:cNvSpPr txBox="1"/>
          <p:nvPr/>
        </p:nvSpPr>
        <p:spPr>
          <a:xfrm>
            <a:off x="7369276" y="5576970"/>
            <a:ext cx="348172" cy="369332"/>
          </a:xfrm>
          <a:prstGeom prst="rect">
            <a:avLst/>
          </a:prstGeom>
          <a:noFill/>
        </p:spPr>
        <p:txBody>
          <a:bodyPr wrap="none" rtlCol="0">
            <a:spAutoFit/>
          </a:bodyPr>
          <a:lstStyle/>
          <a:p>
            <a:r>
              <a:rPr lang="en-US" dirty="0" smtClean="0"/>
              <a:t>t</a:t>
            </a:r>
            <a:r>
              <a:rPr lang="en-US" baseline="-25000" dirty="0"/>
              <a:t>1</a:t>
            </a:r>
            <a:endParaRPr lang="en-US" dirty="0"/>
          </a:p>
        </p:txBody>
      </p:sp>
      <p:sp>
        <p:nvSpPr>
          <p:cNvPr id="26" name="TextBox 25"/>
          <p:cNvSpPr txBox="1"/>
          <p:nvPr/>
        </p:nvSpPr>
        <p:spPr>
          <a:xfrm>
            <a:off x="8376728" y="5576278"/>
            <a:ext cx="348172" cy="369332"/>
          </a:xfrm>
          <a:prstGeom prst="rect">
            <a:avLst/>
          </a:prstGeom>
          <a:noFill/>
        </p:spPr>
        <p:txBody>
          <a:bodyPr wrap="none" rtlCol="0">
            <a:spAutoFit/>
          </a:bodyPr>
          <a:lstStyle/>
          <a:p>
            <a:r>
              <a:rPr lang="en-US" dirty="0" smtClean="0"/>
              <a:t>t</a:t>
            </a:r>
            <a:r>
              <a:rPr lang="en-US" baseline="-25000" dirty="0" smtClean="0"/>
              <a:t>2</a:t>
            </a:r>
            <a:endParaRPr lang="en-US" dirty="0"/>
          </a:p>
        </p:txBody>
      </p:sp>
    </p:spTree>
    <p:extLst>
      <p:ext uri="{BB962C8B-B14F-4D97-AF65-F5344CB8AC3E}">
        <p14:creationId xmlns:p14="http://schemas.microsoft.com/office/powerpoint/2010/main" val="899800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normAutofit/>
          </a:bodyPr>
          <a:lstStyle/>
          <a:p>
            <a:r>
              <a:rPr lang="en-US" dirty="0"/>
              <a:t>Goal:</a:t>
            </a:r>
          </a:p>
          <a:p>
            <a:pPr lvl="1"/>
            <a:r>
              <a:rPr lang="en-US" dirty="0"/>
              <a:t>Understand inconsistencies in the network</a:t>
            </a:r>
            <a:endParaRPr lang="en-US" dirty="0" smtClean="0"/>
          </a:p>
          <a:p>
            <a:r>
              <a:rPr lang="en-US" dirty="0" smtClean="0"/>
              <a:t>Barometer: “Invariant checker”</a:t>
            </a:r>
            <a:endParaRPr lang="en-US" dirty="0"/>
          </a:p>
          <a:p>
            <a:pPr lvl="1"/>
            <a:r>
              <a:rPr lang="en-US" dirty="0"/>
              <a:t>Infer inconsistencies at any point in </a:t>
            </a:r>
            <a:r>
              <a:rPr lang="en-US" dirty="0" smtClean="0"/>
              <a:t>time</a:t>
            </a:r>
          </a:p>
          <a:p>
            <a:r>
              <a:rPr lang="en-US" dirty="0" smtClean="0"/>
              <a:t>Lightning Rod: “Simulator”</a:t>
            </a:r>
            <a:endParaRPr lang="en-US" dirty="0"/>
          </a:p>
          <a:p>
            <a:pPr lvl="1"/>
            <a:r>
              <a:rPr lang="en-US" dirty="0" smtClean="0"/>
              <a:t>Explore system executions</a:t>
            </a:r>
          </a:p>
          <a:p>
            <a:pPr lvl="1"/>
            <a:endParaRPr lang="en-US" dirty="0" smtClean="0"/>
          </a:p>
          <a:p>
            <a:r>
              <a:rPr lang="en-US" dirty="0" smtClean="0"/>
              <a:t>Enabled by observation: SDN provides layering</a:t>
            </a:r>
          </a:p>
          <a:p>
            <a:endParaRPr lang="en-US" dirty="0"/>
          </a:p>
          <a:p>
            <a:endParaRPr lang="en-US" dirty="0" smtClean="0"/>
          </a:p>
        </p:txBody>
      </p:sp>
    </p:spTree>
    <p:extLst>
      <p:ext uri="{BB962C8B-B14F-4D97-AF65-F5344CB8AC3E}">
        <p14:creationId xmlns:p14="http://schemas.microsoft.com/office/powerpoint/2010/main" val="22995192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 Logs</a:t>
            </a:r>
            <a:endParaRPr lang="en-US" dirty="0"/>
          </a:p>
        </p:txBody>
      </p:sp>
      <p:sp>
        <p:nvSpPr>
          <p:cNvPr id="3" name="Content Placeholder 2"/>
          <p:cNvSpPr>
            <a:spLocks noGrp="1"/>
          </p:cNvSpPr>
          <p:nvPr>
            <p:ph idx="1"/>
          </p:nvPr>
        </p:nvSpPr>
        <p:spPr/>
        <p:txBody>
          <a:bodyPr>
            <a:normAutofit/>
          </a:bodyPr>
          <a:lstStyle/>
          <a:p>
            <a:r>
              <a:rPr lang="en-US" sz="2400" dirty="0" smtClean="0"/>
              <a:t>Painstaking correlation and manual analysis of </a:t>
            </a:r>
            <a:r>
              <a:rPr lang="en-US" sz="2400" b="1" dirty="0" err="1" smtClean="0"/>
              <a:t>Logfiles</a:t>
            </a:r>
            <a:endParaRPr lang="en-US" sz="2400" b="1" dirty="0" smtClean="0"/>
          </a:p>
          <a:p>
            <a:pPr lvl="1"/>
            <a:r>
              <a:rPr lang="en-US" sz="2000" dirty="0" smtClean="0"/>
              <a:t>Unsynchronized</a:t>
            </a:r>
          </a:p>
          <a:p>
            <a:pPr lvl="1"/>
            <a:r>
              <a:rPr lang="en-US" sz="2000" dirty="0" smtClean="0"/>
              <a:t>Only manually </a:t>
            </a:r>
            <a:r>
              <a:rPr lang="en-US" sz="2000" dirty="0" err="1" smtClean="0"/>
              <a:t>parseable</a:t>
            </a:r>
            <a:endParaRPr lang="en-US" sz="2000" dirty="0" smtClean="0"/>
          </a:p>
          <a:p>
            <a:pPr lvl="1"/>
            <a:r>
              <a:rPr lang="en-US" sz="2000" dirty="0" smtClean="0"/>
              <a:t>Wrong granularity</a:t>
            </a:r>
          </a:p>
          <a:p>
            <a:r>
              <a:rPr lang="en-US" sz="2400" dirty="0"/>
              <a:t>➞</a:t>
            </a:r>
            <a:r>
              <a:rPr lang="en-US" sz="2400" dirty="0" smtClean="0"/>
              <a:t> </a:t>
            </a:r>
            <a:r>
              <a:rPr lang="en-US" sz="2400" dirty="0" smtClean="0"/>
              <a:t>More powerful tools required</a:t>
            </a:r>
          </a:p>
        </p:txBody>
      </p:sp>
    </p:spTree>
    <p:extLst>
      <p:ext uri="{BB962C8B-B14F-4D97-AF65-F5344CB8AC3E}">
        <p14:creationId xmlns:p14="http://schemas.microsoft.com/office/powerpoint/2010/main" val="21608654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SDN Troubleshooting Opportunities</a:t>
            </a:r>
            <a:endParaRPr lang="en-US" dirty="0"/>
          </a:p>
        </p:txBody>
      </p:sp>
      <p:sp>
        <p:nvSpPr>
          <p:cNvPr id="3" name="Content Placeholder 2"/>
          <p:cNvSpPr>
            <a:spLocks noGrp="1"/>
          </p:cNvSpPr>
          <p:nvPr>
            <p:ph idx="1"/>
          </p:nvPr>
        </p:nvSpPr>
        <p:spPr>
          <a:xfrm>
            <a:off x="4056440" y="2500856"/>
            <a:ext cx="5377227" cy="1270669"/>
          </a:xfrm>
        </p:spPr>
        <p:txBody>
          <a:bodyPr>
            <a:noAutofit/>
          </a:bodyPr>
          <a:lstStyle/>
          <a:p>
            <a:r>
              <a:rPr lang="en-US" dirty="0" smtClean="0"/>
              <a:t>Concise, </a:t>
            </a:r>
            <a:r>
              <a:rPr lang="en-US" dirty="0" smtClean="0"/>
              <a:t>context </a:t>
            </a:r>
            <a:r>
              <a:rPr lang="en-US" dirty="0" smtClean="0"/>
              <a:t>free, global view</a:t>
            </a:r>
            <a:endParaRPr lang="en-US" dirty="0" smtClean="0"/>
          </a:p>
          <a:p>
            <a:pPr lvl="1"/>
            <a:r>
              <a:rPr lang="en-US" dirty="0" smtClean="0"/>
              <a:t>Direct expression of operator </a:t>
            </a:r>
            <a:r>
              <a:rPr lang="en-US" dirty="0"/>
              <a:t>i</a:t>
            </a:r>
            <a:r>
              <a:rPr lang="en-US" dirty="0" smtClean="0"/>
              <a:t>ntent</a:t>
            </a:r>
            <a:endParaRPr lang="en-US" dirty="0" smtClean="0"/>
          </a:p>
          <a:p>
            <a:pPr lvl="1"/>
            <a:r>
              <a:rPr lang="en-US" dirty="0" smtClean="0"/>
              <a:t>Can serve as a policy specification</a:t>
            </a:r>
          </a:p>
        </p:txBody>
      </p:sp>
      <p:pic>
        <p:nvPicPr>
          <p:cNvPr id="4" name="Picture 3"/>
          <p:cNvPicPr>
            <a:picLocks noChangeAspect="1"/>
          </p:cNvPicPr>
          <p:nvPr/>
        </p:nvPicPr>
        <p:blipFill>
          <a:blip r:embed="rId2"/>
          <a:stretch>
            <a:fillRect/>
          </a:stretch>
        </p:blipFill>
        <p:spPr>
          <a:xfrm>
            <a:off x="342203" y="2315829"/>
            <a:ext cx="3424570" cy="4123152"/>
          </a:xfrm>
          <a:prstGeom prst="rect">
            <a:avLst/>
          </a:prstGeom>
        </p:spPr>
      </p:pic>
      <p:sp>
        <p:nvSpPr>
          <p:cNvPr id="6" name="Rounded Rectangle 5"/>
          <p:cNvSpPr/>
          <p:nvPr/>
        </p:nvSpPr>
        <p:spPr>
          <a:xfrm>
            <a:off x="342203" y="2315829"/>
            <a:ext cx="3315397" cy="960771"/>
          </a:xfrm>
          <a:prstGeom prst="roundRect">
            <a:avLst/>
          </a:prstGeom>
          <a:solidFill>
            <a:schemeClr val="accent1">
              <a:shade val="80000"/>
              <a:alpha val="2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endCxn id="6" idx="3"/>
          </p:cNvCxnSpPr>
          <p:nvPr/>
        </p:nvCxnSpPr>
        <p:spPr>
          <a:xfrm flipH="1">
            <a:off x="3657600" y="2684716"/>
            <a:ext cx="509145" cy="1114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342203" y="3365719"/>
            <a:ext cx="9201769" cy="2142883"/>
            <a:chOff x="342203" y="3365719"/>
            <a:chExt cx="9201769" cy="2142883"/>
          </a:xfrm>
        </p:grpSpPr>
        <p:grpSp>
          <p:nvGrpSpPr>
            <p:cNvPr id="26" name="Group 25"/>
            <p:cNvGrpSpPr/>
            <p:nvPr/>
          </p:nvGrpSpPr>
          <p:grpSpPr>
            <a:xfrm>
              <a:off x="342203" y="3365719"/>
              <a:ext cx="3714237" cy="2142883"/>
              <a:chOff x="342203" y="3365719"/>
              <a:chExt cx="3714237" cy="2142883"/>
            </a:xfrm>
          </p:grpSpPr>
          <p:cxnSp>
            <p:nvCxnSpPr>
              <p:cNvPr id="8" name="Straight Connector 7"/>
              <p:cNvCxnSpPr/>
              <p:nvPr/>
            </p:nvCxnSpPr>
            <p:spPr>
              <a:xfrm>
                <a:off x="342203" y="3365719"/>
                <a:ext cx="331539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342203" y="4353611"/>
                <a:ext cx="331539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342203" y="5508602"/>
                <a:ext cx="331539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flipV="1">
                <a:off x="3657600" y="3365719"/>
                <a:ext cx="398840" cy="9878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3657600" y="4353611"/>
                <a:ext cx="39884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3657600" y="4353611"/>
                <a:ext cx="398840" cy="11549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2" name="Content Placeholder 2"/>
            <p:cNvSpPr txBox="1">
              <a:spLocks/>
            </p:cNvSpPr>
            <p:nvPr/>
          </p:nvSpPr>
          <p:spPr>
            <a:xfrm>
              <a:off x="4166745" y="3894064"/>
              <a:ext cx="5377227" cy="116417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a:t>Clear, well-defined layering</a:t>
              </a:r>
            </a:p>
            <a:p>
              <a:pPr lvl="1"/>
              <a:r>
                <a:rPr lang="en-US" dirty="0"/>
                <a:t>Can interpose on interfaces</a:t>
              </a:r>
            </a:p>
          </p:txBody>
        </p:sp>
      </p:grpSp>
    </p:spTree>
    <p:extLst>
      <p:ext uri="{BB962C8B-B14F-4D97-AF65-F5344CB8AC3E}">
        <p14:creationId xmlns:p14="http://schemas.microsoft.com/office/powerpoint/2010/main" val="1071446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Troubleshooting Ecosystem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Facilitate correct </a:t>
            </a:r>
            <a:r>
              <a:rPr lang="en-US" dirty="0"/>
              <a:t>c</a:t>
            </a:r>
            <a:r>
              <a:rPr lang="en-US" dirty="0" smtClean="0"/>
              <a:t>ontroller </a:t>
            </a:r>
            <a:r>
              <a:rPr lang="en-US" dirty="0"/>
              <a:t>a</a:t>
            </a:r>
            <a:r>
              <a:rPr lang="en-US" dirty="0" smtClean="0"/>
              <a:t>pplications: </a:t>
            </a:r>
            <a:r>
              <a:rPr lang="en-US" b="1" dirty="0" smtClean="0"/>
              <a:t>Frenetic</a:t>
            </a:r>
          </a:p>
          <a:p>
            <a:r>
              <a:rPr lang="en-US" dirty="0" smtClean="0"/>
              <a:t>Systematically explore the state-space of a controller app:</a:t>
            </a:r>
            <a:br>
              <a:rPr lang="en-US" dirty="0" smtClean="0"/>
            </a:br>
            <a:r>
              <a:rPr lang="en-US" b="1" dirty="0" smtClean="0"/>
              <a:t>NICE</a:t>
            </a:r>
          </a:p>
          <a:p>
            <a:r>
              <a:rPr lang="en-US" dirty="0" smtClean="0"/>
              <a:t>Localize errors in SDN stack</a:t>
            </a:r>
          </a:p>
          <a:p>
            <a:r>
              <a:rPr lang="en-US" dirty="0" smtClean="0"/>
              <a:t>Find causal event sequence</a:t>
            </a:r>
            <a:endParaRPr lang="en-US" dirty="0"/>
          </a:p>
          <a:p>
            <a:r>
              <a:rPr lang="en-US" dirty="0" smtClean="0"/>
              <a:t>Formally model and analyze forwarding behavior: </a:t>
            </a:r>
            <a:r>
              <a:rPr lang="en-US" b="1" dirty="0" smtClean="0"/>
              <a:t>HSA</a:t>
            </a:r>
          </a:p>
          <a:p>
            <a:r>
              <a:rPr lang="en-US" dirty="0" smtClean="0"/>
              <a:t>Experimentally check + troubleshoot Data-plane behavior: </a:t>
            </a:r>
            <a:r>
              <a:rPr lang="en-US" b="1" dirty="0" smtClean="0"/>
              <a:t>Dynamic checking, </a:t>
            </a:r>
            <a:r>
              <a:rPr lang="en-US" b="1" dirty="0" err="1" smtClean="0"/>
              <a:t>OFRewind</a:t>
            </a:r>
            <a:endParaRPr lang="en-US" b="1" dirty="0"/>
          </a:p>
        </p:txBody>
      </p:sp>
      <p:sp>
        <p:nvSpPr>
          <p:cNvPr id="4" name="Rounded Rectangle 3"/>
          <p:cNvSpPr/>
          <p:nvPr/>
        </p:nvSpPr>
        <p:spPr>
          <a:xfrm>
            <a:off x="880140" y="3832125"/>
            <a:ext cx="7844759" cy="103601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7824512" y="4026751"/>
            <a:ext cx="707178" cy="584776"/>
          </a:xfrm>
          <a:prstGeom prst="rect">
            <a:avLst/>
          </a:prstGeom>
        </p:spPr>
        <p:txBody>
          <a:bodyPr wrap="none">
            <a:spAutoFit/>
          </a:bodyPr>
          <a:lstStyle/>
          <a:p>
            <a:r>
              <a:rPr lang="en-US" sz="3200" b="1" dirty="0"/>
              <a:t>W</a:t>
            </a:r>
            <a:r>
              <a:rPr lang="en-US" sz="3200" b="1" baseline="30000" dirty="0"/>
              <a:t>3</a:t>
            </a:r>
            <a:endParaRPr lang="en-US" sz="3200" b="1" dirty="0"/>
          </a:p>
        </p:txBody>
      </p:sp>
    </p:spTree>
    <p:extLst>
      <p:ext uri="{BB962C8B-B14F-4D97-AF65-F5344CB8AC3E}">
        <p14:creationId xmlns:p14="http://schemas.microsoft.com/office/powerpoint/2010/main" val="3019934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
            </a:r>
            <a:r>
              <a:rPr lang="en-US" baseline="30000" dirty="0" smtClean="0"/>
              <a:t>3</a:t>
            </a:r>
            <a:r>
              <a:rPr lang="en-US" dirty="0" smtClean="0"/>
              <a:t>: What, Where, When?</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15" name="Rectangle 14"/>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16" name="Rectangle 15"/>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8149234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926867" y="5310896"/>
            <a:ext cx="3449457" cy="369332"/>
          </a:xfrm>
          <a:prstGeom prst="rect">
            <a:avLst/>
          </a:prstGeom>
        </p:spPr>
        <p:txBody>
          <a:bodyPr wrap="none">
            <a:spAutoFit/>
          </a:bodyPr>
          <a:lstStyle/>
          <a:p>
            <a:r>
              <a:rPr lang="en-US" b="1" dirty="0" smtClean="0"/>
              <a:t>What</a:t>
            </a:r>
            <a:r>
              <a:rPr lang="en-US" dirty="0" smtClean="0"/>
              <a:t> policy violations occur?</a:t>
            </a:r>
            <a:endParaRPr lang="en-US" dirty="0"/>
          </a:p>
        </p:txBody>
      </p:sp>
      <p:cxnSp>
        <p:nvCxnSpPr>
          <p:cNvPr id="39" name="Straight Arrow Connector 38"/>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910686" y="3232934"/>
            <a:ext cx="924705"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a:t>
            </a:r>
            <a:r>
              <a:rPr lang="en-US" dirty="0" err="1" smtClean="0"/>
              <a:t>tion</a:t>
            </a:r>
            <a:endParaRPr lang="en-US" dirty="0"/>
          </a:p>
        </p:txBody>
      </p:sp>
      <p:sp>
        <p:nvSpPr>
          <p:cNvPr id="42" name="Rectangle 41"/>
          <p:cNvSpPr/>
          <p:nvPr/>
        </p:nvSpPr>
        <p:spPr>
          <a:xfrm>
            <a:off x="3331168" y="2573248"/>
            <a:ext cx="2404731"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Violation</a:t>
            </a:r>
            <a:endParaRPr lang="en-US" dirty="0"/>
          </a:p>
        </p:txBody>
      </p:sp>
      <p:sp>
        <p:nvSpPr>
          <p:cNvPr id="43" name="Rectangle 42"/>
          <p:cNvSpPr/>
          <p:nvPr/>
        </p:nvSpPr>
        <p:spPr>
          <a:xfrm>
            <a:off x="6257684" y="2439569"/>
            <a:ext cx="961703"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a:t>
            </a:r>
            <a:r>
              <a:rPr lang="en-US" dirty="0" err="1" smtClean="0"/>
              <a:t>tion</a:t>
            </a:r>
            <a:endParaRPr lang="en-US" dirty="0"/>
          </a:p>
        </p:txBody>
      </p:sp>
      <p:sp>
        <p:nvSpPr>
          <p:cNvPr id="12" name="TextBox 11"/>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15" name="Rectangle 14"/>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16" name="Rectangle 15"/>
          <p:cNvSpPr/>
          <p:nvPr/>
        </p:nvSpPr>
        <p:spPr>
          <a:xfrm rot="17907233">
            <a:off x="1236636" y="4619841"/>
            <a:ext cx="881784" cy="369332"/>
          </a:xfrm>
          <a:prstGeom prst="rect">
            <a:avLst/>
          </a:prstGeom>
        </p:spPr>
        <p:txBody>
          <a:bodyPr wrap="none">
            <a:spAutoFit/>
          </a:bodyPr>
          <a:lstStyle/>
          <a:p>
            <a:r>
              <a:rPr lang="en-US" b="1" dirty="0" smtClean="0">
                <a:solidFill>
                  <a:srgbClr val="FF0000"/>
                </a:solidFill>
              </a:rPr>
              <a:t>What?</a:t>
            </a:r>
            <a:endParaRPr lang="en-US" b="1" dirty="0">
              <a:solidFill>
                <a:srgbClr val="FF0000"/>
              </a:solidFill>
            </a:endParaRPr>
          </a:p>
        </p:txBody>
      </p:sp>
    </p:spTree>
    <p:extLst>
      <p:ext uri="{BB962C8B-B14F-4D97-AF65-F5344CB8AC3E}">
        <p14:creationId xmlns:p14="http://schemas.microsoft.com/office/powerpoint/2010/main" val="1211168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4118</TotalTime>
  <Words>1653</Words>
  <Application>Microsoft Macintosh PowerPoint</Application>
  <PresentationFormat>On-screen Show (4:3)</PresentationFormat>
  <Paragraphs>389</Paragraphs>
  <Slides>46</Slides>
  <Notes>18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Perception</vt:lpstr>
      <vt:lpstr>Equation</vt:lpstr>
      <vt:lpstr>W3: Software Fault Detection in SDN</vt:lpstr>
      <vt:lpstr>SDN Layering</vt:lpstr>
      <vt:lpstr>SDN/NOS Stack Assumptions</vt:lpstr>
      <vt:lpstr>SDN Debugging Challenge</vt:lpstr>
      <vt:lpstr>State of the Art: Logs</vt:lpstr>
      <vt:lpstr>SDN Troubleshooting Opportunities</vt:lpstr>
      <vt:lpstr>SDN Troubleshooting Ecosystem</vt:lpstr>
      <vt:lpstr>W3: What, Where, When?</vt:lpstr>
      <vt:lpstr>What?</vt:lpstr>
      <vt:lpstr>Where?</vt:lpstr>
      <vt:lpstr>When?</vt:lpstr>
      <vt:lpstr>When? (2)</vt:lpstr>
      <vt:lpstr>W3 Mechanisms</vt:lpstr>
      <vt:lpstr>Talk Overview</vt:lpstr>
      <vt:lpstr>Correspondence Checking</vt:lpstr>
      <vt:lpstr>Correspondence Checking</vt:lpstr>
      <vt:lpstr>Correspondence Checking</vt:lpstr>
      <vt:lpstr>Formal Invariant</vt:lpstr>
      <vt:lpstr>Correspondence Checking</vt:lpstr>
      <vt:lpstr>Correspondence Checking</vt:lpstr>
      <vt:lpstr>Causal Inference</vt:lpstr>
      <vt:lpstr>Causal Inference</vt:lpstr>
      <vt:lpstr>Causal Inference</vt:lpstr>
      <vt:lpstr>Causal Inference</vt:lpstr>
      <vt:lpstr>Minimal Causal Set</vt:lpstr>
      <vt:lpstr>Minimal Causal Set</vt:lpstr>
      <vt:lpstr>Minimal Causal Set</vt:lpstr>
      <vt:lpstr>Minimal Causal Set</vt:lpstr>
      <vt:lpstr>Architecture</vt:lpstr>
      <vt:lpstr>Initial Case studies</vt:lpstr>
      <vt:lpstr>Summary / Future Work</vt:lpstr>
      <vt:lpstr>Backup</vt:lpstr>
      <vt:lpstr>Formally</vt:lpstr>
      <vt:lpstr>Formally</vt:lpstr>
      <vt:lpstr>Formally</vt:lpstr>
      <vt:lpstr>Checking Correspondence </vt:lpstr>
      <vt:lpstr>SDN Layering</vt:lpstr>
      <vt:lpstr>Reality</vt:lpstr>
      <vt:lpstr>Reality</vt:lpstr>
      <vt:lpstr>Research Question</vt:lpstr>
      <vt:lpstr>What we’ll need from the network</vt:lpstr>
      <vt:lpstr>Software-defined Networking</vt:lpstr>
      <vt:lpstr>Barometer Wrap Up</vt:lpstr>
      <vt:lpstr>Lightning Rod</vt:lpstr>
      <vt:lpstr>Using the Lightning Rod</vt:lpstr>
      <vt:lpstr>Putting it all together</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SDNs </dc:title>
  <dc:creator>R. Colin Scott</dc:creator>
  <cp:lastModifiedBy>Andreas Wundsam</cp:lastModifiedBy>
  <cp:revision>137</cp:revision>
  <dcterms:created xsi:type="dcterms:W3CDTF">2012-02-23T00:13:04Z</dcterms:created>
  <dcterms:modified xsi:type="dcterms:W3CDTF">2012-05-15T03:08:16Z</dcterms:modified>
</cp:coreProperties>
</file>