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9" r:id="rId22"/>
    <p:sldId id="277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998"/>
    <a:srgbClr val="1B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>
      <p:cViewPr>
        <p:scale>
          <a:sx n="150" d="100"/>
          <a:sy n="150" d="100"/>
        </p:scale>
        <p:origin x="3582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137099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US" sz="3200" b="0" cap="none" smtClean="0">
                <a:solidFill>
                  <a:srgbClr val="1B2A55"/>
                </a:solidFill>
                <a:effectLst/>
                <a:latin typeface="Gotham Bold" panose="02000803030000020004" pitchFamily="2" charset="0"/>
              </a:defRPr>
            </a:lvl1pPr>
          </a:lstStyle>
          <a:p>
            <a:r>
              <a:rPr lang="de-CH" dirty="0"/>
              <a:t>Titel </a:t>
            </a:r>
            <a:r>
              <a:rPr lang="de-CH" dirty="0" err="1"/>
              <a:t>Titel</a:t>
            </a:r>
            <a:r>
              <a:rPr lang="de-CH" dirty="0"/>
              <a:t> </a:t>
            </a:r>
            <a:r>
              <a:rPr lang="de-CH" dirty="0" err="1"/>
              <a:t>Titel</a:t>
            </a:r>
            <a:r>
              <a:rPr lang="de-CH" dirty="0"/>
              <a:t> </a:t>
            </a:r>
            <a:r>
              <a:rPr lang="de-CH" dirty="0" err="1"/>
              <a:t>Titel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36912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Gotham Light" panose="02000603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</a:t>
            </a:r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" y="129950"/>
            <a:ext cx="4267209" cy="1066802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1B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1340768"/>
            <a:ext cx="9144000" cy="144016"/>
          </a:xfrm>
          <a:prstGeom prst="rect">
            <a:avLst/>
          </a:prstGeom>
          <a:solidFill>
            <a:srgbClr val="1B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1B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340768"/>
            <a:ext cx="9144000" cy="144016"/>
          </a:xfrm>
          <a:prstGeom prst="rect">
            <a:avLst/>
          </a:prstGeom>
          <a:solidFill>
            <a:srgbClr val="1B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1B2A55"/>
                </a:solidFill>
                <a:latin typeface="Gotham Bold" panose="02000803030000020004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1B2A55"/>
                </a:solidFill>
                <a:latin typeface="Gotham Medium" panose="02000603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>
                <a:solidFill>
                  <a:srgbClr val="1B2A55"/>
                </a:solidFill>
                <a:latin typeface="Gotham Light" panose="02000603030000020004" pitchFamily="2" charset="0"/>
              </a:defRPr>
            </a:lvl2pPr>
            <a:lvl3pPr>
              <a:defRPr sz="2000">
                <a:solidFill>
                  <a:srgbClr val="1B2A55"/>
                </a:solidFill>
                <a:latin typeface="Gotham Light" panose="02000603030000020004" pitchFamily="2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800">
                <a:solidFill>
                  <a:srgbClr val="1B2A55"/>
                </a:solidFill>
                <a:latin typeface="Gotham Light" panose="02000603030000020004" pitchFamily="2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rgbClr val="1B2A55"/>
                </a:solidFill>
                <a:latin typeface="Gotham Light" panose="02000603030000020004" pitchFamily="2" charset="0"/>
              </a:defRPr>
            </a:lvl5pPr>
          </a:lstStyle>
          <a:p>
            <a:pPr lvl="0"/>
            <a:r>
              <a:rPr lang="de-DE" dirty="0"/>
              <a:t>First</a:t>
            </a:r>
          </a:p>
          <a:p>
            <a:pPr lvl="1"/>
            <a:r>
              <a:rPr lang="de-DE" dirty="0"/>
              <a:t>Second</a:t>
            </a:r>
          </a:p>
          <a:p>
            <a:pPr lvl="2"/>
            <a:r>
              <a:rPr lang="de-DE" dirty="0"/>
              <a:t>Third</a:t>
            </a:r>
          </a:p>
          <a:p>
            <a:pPr lvl="3"/>
            <a:r>
              <a:rPr lang="de-DE" dirty="0" err="1"/>
              <a:t>Fourth</a:t>
            </a:r>
            <a:endParaRPr lang="de-DE" dirty="0"/>
          </a:p>
          <a:p>
            <a:pPr lvl="4"/>
            <a:r>
              <a:rPr lang="de-DE" dirty="0" err="1"/>
              <a:t>Fifth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4042792" cy="4766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9A9998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 dirty="0"/>
              <a:t>NetTimeLogic GmbH - contact@nettimelogic.com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32656"/>
            <a:ext cx="2051720" cy="5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1B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340768"/>
            <a:ext cx="9144000" cy="144016"/>
          </a:xfrm>
          <a:prstGeom prst="rect">
            <a:avLst/>
          </a:prstGeom>
          <a:solidFill>
            <a:srgbClr val="1B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1B2A55"/>
                </a:solidFill>
                <a:latin typeface="Gotham Bold" panose="02000803030000020004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4042792" cy="4766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9A9998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 dirty="0"/>
              <a:t>NetTimeLogic GmbH - contact@nettimelogic.com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32656"/>
            <a:ext cx="2051720" cy="5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910F5B-1DCC-4350-B1D1-E21FCF0A5F3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98DAD-5D16-4B81-8848-CCED600D97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5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4" r:id="rId3"/>
    <p:sldLayoutId id="2147483649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Workshop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Dock18 – 7 &amp; 8 October 2017</a:t>
            </a:r>
          </a:p>
        </p:txBody>
      </p:sp>
    </p:spTree>
    <p:extLst>
      <p:ext uri="{BB962C8B-B14F-4D97-AF65-F5344CB8AC3E}">
        <p14:creationId xmlns:p14="http://schemas.microsoft.com/office/powerpoint/2010/main" val="41694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How do I program that thing?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Old and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inefficient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Instantion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and </a:t>
            </a:r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them</a:t>
            </a:r>
            <a:endParaRPr lang="de-CH" dirty="0"/>
          </a:p>
          <a:p>
            <a:pPr lvl="1"/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in a </a:t>
            </a:r>
            <a:r>
              <a:rPr lang="de-CH" dirty="0" err="1"/>
              <a:t>programing</a:t>
            </a:r>
            <a:r>
              <a:rPr lang="de-CH" dirty="0"/>
              <a:t> </a:t>
            </a:r>
            <a:r>
              <a:rPr lang="de-CH" dirty="0" err="1"/>
              <a:t>language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9B1CC-3749-4127-8786-D8746326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6300192" cy="20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How do I program that thing?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Modern,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doing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With</a:t>
            </a:r>
            <a:r>
              <a:rPr lang="de-CH" dirty="0"/>
              <a:t> a Hardware Description Language: VHDL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9CAA21-C277-499E-AA66-29BDDA00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02595"/>
            <a:ext cx="2439508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VHDL?</a:t>
            </a:r>
            <a:br>
              <a:rPr lang="en-US" dirty="0"/>
            </a:br>
            <a:r>
              <a:rPr lang="en-US" dirty="0"/>
              <a:t>What is this?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High Speed Integrated Circuit Hardware Description Language (VHDL)</a:t>
            </a:r>
            <a:endParaRPr lang="de-CH" dirty="0"/>
          </a:p>
          <a:p>
            <a:pPr lvl="1"/>
            <a:r>
              <a:rPr lang="de-CH" dirty="0"/>
              <a:t>Syntax </a:t>
            </a:r>
            <a:r>
              <a:rPr lang="de-CH" dirty="0" err="1"/>
              <a:t>based</a:t>
            </a:r>
            <a:r>
              <a:rPr lang="de-CH" dirty="0"/>
              <a:t> on ADA</a:t>
            </a:r>
          </a:p>
          <a:p>
            <a:pPr lvl="2"/>
            <a:r>
              <a:rPr lang="de-CH" dirty="0"/>
              <a:t>Very </a:t>
            </a:r>
            <a:r>
              <a:rPr lang="de-CH" dirty="0" err="1"/>
              <a:t>very</a:t>
            </a:r>
            <a:r>
              <a:rPr lang="de-CH" dirty="0"/>
              <a:t> type </a:t>
            </a:r>
            <a:r>
              <a:rPr lang="de-CH" dirty="0" err="1"/>
              <a:t>strict</a:t>
            </a:r>
            <a:r>
              <a:rPr lang="de-CH" dirty="0"/>
              <a:t>!</a:t>
            </a:r>
          </a:p>
          <a:p>
            <a:pPr lvl="1"/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desired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 and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figure</a:t>
            </a:r>
            <a:r>
              <a:rPr lang="de-CH" dirty="0"/>
              <a:t> out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connect</a:t>
            </a:r>
            <a:r>
              <a:rPr lang="de-CH" dirty="0"/>
              <a:t> </a:t>
            </a:r>
            <a:r>
              <a:rPr lang="de-CH" dirty="0" err="1"/>
              <a:t>them</a:t>
            </a:r>
            <a:endParaRPr lang="de-CH" dirty="0"/>
          </a:p>
          <a:p>
            <a:pPr lvl="1"/>
            <a:r>
              <a:rPr lang="de-CH" dirty="0"/>
              <a:t>Abstracts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internals</a:t>
            </a:r>
            <a:r>
              <a:rPr lang="de-CH" dirty="0"/>
              <a:t> from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functionality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531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FPGA Design?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Couple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inputs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VHDL Design</a:t>
            </a:r>
          </a:p>
          <a:p>
            <a:pPr lvl="2"/>
            <a:r>
              <a:rPr lang="de-CH" dirty="0" err="1"/>
              <a:t>Defines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 </a:t>
            </a:r>
            <a:r>
              <a:rPr lang="de-CH" dirty="0" err="1"/>
              <a:t>shall</a:t>
            </a:r>
            <a:r>
              <a:rPr lang="de-CH" dirty="0"/>
              <a:t> do</a:t>
            </a:r>
          </a:p>
          <a:p>
            <a:pPr lvl="1"/>
            <a:r>
              <a:rPr lang="de-CH" dirty="0" err="1"/>
              <a:t>Pinout</a:t>
            </a:r>
            <a:r>
              <a:rPr lang="de-CH" dirty="0"/>
              <a:t> </a:t>
            </a:r>
            <a:r>
              <a:rPr lang="de-CH" dirty="0" err="1"/>
              <a:t>Constraints</a:t>
            </a:r>
            <a:endParaRPr lang="de-CH" dirty="0"/>
          </a:p>
          <a:p>
            <a:pPr lvl="2"/>
            <a:r>
              <a:rPr lang="de-CH" dirty="0" err="1"/>
              <a:t>Defines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Input and Output </a:t>
            </a:r>
            <a:r>
              <a:rPr lang="de-CH" dirty="0" err="1"/>
              <a:t>pins</a:t>
            </a:r>
            <a:r>
              <a:rPr lang="de-CH" dirty="0"/>
              <a:t> </a:t>
            </a:r>
            <a:r>
              <a:rPr lang="de-CH" dirty="0" err="1"/>
              <a:t>shall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VHDL Design</a:t>
            </a:r>
          </a:p>
          <a:p>
            <a:pPr lvl="1"/>
            <a:r>
              <a:rPr lang="de-CH" dirty="0"/>
              <a:t>Timing </a:t>
            </a:r>
            <a:r>
              <a:rPr lang="de-CH" dirty="0" err="1"/>
              <a:t>Constraints</a:t>
            </a:r>
            <a:endParaRPr lang="de-CH" dirty="0"/>
          </a:p>
          <a:p>
            <a:pPr lvl="2"/>
            <a:r>
              <a:rPr lang="de-CH" dirty="0" err="1"/>
              <a:t>Defines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timely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external </a:t>
            </a:r>
            <a:r>
              <a:rPr lang="de-CH" dirty="0" err="1"/>
              <a:t>interfaces</a:t>
            </a:r>
            <a:r>
              <a:rPr lang="de-CH" dirty="0"/>
              <a:t> and </a:t>
            </a:r>
            <a:r>
              <a:rPr lang="de-CH" dirty="0" err="1"/>
              <a:t>defines</a:t>
            </a:r>
            <a:r>
              <a:rPr lang="de-CH" dirty="0"/>
              <a:t> </a:t>
            </a:r>
            <a:r>
              <a:rPr lang="de-CH" dirty="0" err="1"/>
              <a:t>timing</a:t>
            </a:r>
            <a:r>
              <a:rPr lang="de-CH" dirty="0"/>
              <a:t> </a:t>
            </a:r>
            <a:r>
              <a:rPr lang="de-CH" dirty="0" err="1"/>
              <a:t>maxima</a:t>
            </a:r>
            <a:r>
              <a:rPr lang="de-CH" dirty="0"/>
              <a:t> </a:t>
            </a:r>
            <a:r>
              <a:rPr lang="de-CH" dirty="0" err="1"/>
              <a:t>internaly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21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FPGA Design?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Analyser</a:t>
            </a:r>
            <a:r>
              <a:rPr lang="de-CH" dirty="0"/>
              <a:t> &amp; </a:t>
            </a:r>
            <a:r>
              <a:rPr lang="de-CH" dirty="0" err="1"/>
              <a:t>Synthesiser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Analyses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and </a:t>
            </a:r>
            <a:r>
              <a:rPr lang="de-CH" dirty="0" err="1"/>
              <a:t>converts</a:t>
            </a:r>
            <a:r>
              <a:rPr lang="de-CH" dirty="0"/>
              <a:t> VHDL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blocks</a:t>
            </a:r>
            <a:endParaRPr lang="de-CH" dirty="0"/>
          </a:p>
          <a:p>
            <a:pPr lvl="1"/>
            <a:r>
              <a:rPr lang="de-CH" dirty="0"/>
              <a:t>Output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a VHDL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instatiation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FPGA primitives</a:t>
            </a:r>
          </a:p>
          <a:p>
            <a:r>
              <a:rPr lang="de-CH" dirty="0"/>
              <a:t>Fitter (Place and Router)</a:t>
            </a:r>
          </a:p>
          <a:p>
            <a:pPr lvl="1"/>
            <a:r>
              <a:rPr lang="de-CH" dirty="0"/>
              <a:t>Places </a:t>
            </a:r>
            <a:r>
              <a:rPr lang="de-CH" dirty="0" err="1"/>
              <a:t>the</a:t>
            </a:r>
            <a:r>
              <a:rPr lang="de-CH" dirty="0"/>
              <a:t> FPGA primitives </a:t>
            </a:r>
            <a:r>
              <a:rPr lang="de-CH" dirty="0" err="1"/>
              <a:t>into</a:t>
            </a:r>
            <a:r>
              <a:rPr lang="de-CH" dirty="0"/>
              <a:t> individual Cells</a:t>
            </a:r>
          </a:p>
          <a:p>
            <a:pPr lvl="1"/>
            <a:r>
              <a:rPr lang="de-CH" dirty="0" err="1"/>
              <a:t>Interconnects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Cells 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Switching</a:t>
            </a:r>
            <a:r>
              <a:rPr lang="de-CH" dirty="0"/>
              <a:t> Matrix</a:t>
            </a:r>
          </a:p>
          <a:p>
            <a:pPr lvl="1"/>
            <a:r>
              <a:rPr lang="de-CH" dirty="0"/>
              <a:t>Takes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Pinout</a:t>
            </a:r>
            <a:r>
              <a:rPr lang="de-CH" dirty="0"/>
              <a:t> and Timing </a:t>
            </a:r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bestto</a:t>
            </a:r>
            <a:r>
              <a:rPr lang="de-CH" dirty="0"/>
              <a:t>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Logic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interconnect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0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FPGA Design?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Assembler:</a:t>
            </a:r>
          </a:p>
          <a:p>
            <a:pPr lvl="1"/>
            <a:r>
              <a:rPr lang="de-CH" dirty="0" err="1"/>
              <a:t>Converts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Logic</a:t>
            </a:r>
            <a:r>
              <a:rPr lang="de-CH" dirty="0"/>
              <a:t> </a:t>
            </a:r>
            <a:r>
              <a:rPr lang="de-CH" dirty="0" err="1"/>
              <a:t>Cell</a:t>
            </a:r>
            <a:r>
              <a:rPr lang="de-CH" dirty="0"/>
              <a:t> and </a:t>
            </a:r>
            <a:r>
              <a:rPr lang="de-CH" dirty="0" err="1"/>
              <a:t>Switching</a:t>
            </a:r>
            <a:r>
              <a:rPr lang="de-CH" dirty="0"/>
              <a:t> Matrix in </a:t>
            </a:r>
            <a:r>
              <a:rPr lang="de-CH" dirty="0" err="1"/>
              <a:t>one</a:t>
            </a:r>
            <a:r>
              <a:rPr lang="de-CH" dirty="0"/>
              <a:t> so </a:t>
            </a:r>
            <a:r>
              <a:rPr lang="de-CH" dirty="0" err="1"/>
              <a:t>called</a:t>
            </a:r>
            <a:r>
              <a:rPr lang="de-CH" dirty="0"/>
              <a:t> </a:t>
            </a:r>
            <a:r>
              <a:rPr lang="de-CH" dirty="0" err="1"/>
              <a:t>Bitstream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File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loaded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FPGAs SRAM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defining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functionality</a:t>
            </a:r>
            <a:r>
              <a:rPr lang="de-CH" dirty="0"/>
              <a:t>.</a:t>
            </a:r>
          </a:p>
          <a:p>
            <a:r>
              <a:rPr lang="de-CH" dirty="0" err="1"/>
              <a:t>Programmer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configure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Bitstream</a:t>
            </a:r>
            <a:r>
              <a:rPr lang="de-CH" dirty="0"/>
              <a:t> via USB </a:t>
            </a:r>
            <a:r>
              <a:rPr lang="de-CH" dirty="0" err="1"/>
              <a:t>to</a:t>
            </a:r>
            <a:r>
              <a:rPr lang="de-CH" dirty="0"/>
              <a:t> JTAG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 </a:t>
            </a:r>
          </a:p>
          <a:p>
            <a:r>
              <a:rPr lang="de-CH" dirty="0"/>
              <a:t>Timing </a:t>
            </a:r>
            <a:r>
              <a:rPr lang="de-CH" dirty="0" err="1"/>
              <a:t>Analyser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Checks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internal and external </a:t>
            </a:r>
            <a:r>
              <a:rPr lang="de-CH" dirty="0" err="1"/>
              <a:t>timing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fullfiled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898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FPGA Design?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Simulator:</a:t>
            </a:r>
          </a:p>
          <a:p>
            <a:pPr lvl="1"/>
            <a:r>
              <a:rPr lang="de-CH" dirty="0" err="1"/>
              <a:t>Simulates</a:t>
            </a:r>
            <a:r>
              <a:rPr lang="de-CH" dirty="0"/>
              <a:t> in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verify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functionality</a:t>
            </a:r>
            <a:endParaRPr lang="de-CH" dirty="0"/>
          </a:p>
          <a:p>
            <a:pPr lvl="1"/>
            <a:r>
              <a:rPr lang="de-CH" dirty="0"/>
              <a:t>Needs a so </a:t>
            </a:r>
            <a:r>
              <a:rPr lang="de-CH" dirty="0" err="1"/>
              <a:t>called</a:t>
            </a:r>
            <a:r>
              <a:rPr lang="de-CH" dirty="0"/>
              <a:t> </a:t>
            </a:r>
            <a:r>
              <a:rPr lang="de-CH" dirty="0" err="1"/>
              <a:t>Testbench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instantiates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design an </a:t>
            </a:r>
            <a:r>
              <a:rPr lang="de-CH" dirty="0" err="1"/>
              <a:t>stimulates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inputs</a:t>
            </a:r>
            <a:r>
              <a:rPr lang="de-CH" dirty="0"/>
              <a:t> and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outputs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454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FPGA Design?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Most </a:t>
            </a:r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provides</a:t>
            </a:r>
            <a:br>
              <a:rPr lang="de-CH" dirty="0"/>
            </a:b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step</a:t>
            </a:r>
            <a:endParaRPr lang="de-CH" dirty="0"/>
          </a:p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tools</a:t>
            </a:r>
            <a:br>
              <a:rPr lang="de-CH" dirty="0"/>
            </a:b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FPGA</a:t>
            </a:r>
            <a:br>
              <a:rPr lang="de-CH" dirty="0"/>
            </a:br>
            <a:r>
              <a:rPr lang="de-CH" dirty="0" err="1"/>
              <a:t>development</a:t>
            </a:r>
            <a:r>
              <a:rPr lang="de-CH" dirty="0"/>
              <a:t> and</a:t>
            </a:r>
            <a:br>
              <a:rPr lang="de-CH" dirty="0"/>
            </a:br>
            <a:r>
              <a:rPr lang="de-CH" dirty="0" err="1"/>
              <a:t>debugging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788D21-DA3D-47F7-B50C-D22F2BCB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644568"/>
            <a:ext cx="4445592" cy="44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VHDL Basics</a:t>
            </a:r>
            <a:br>
              <a:rPr lang="de-CH" dirty="0"/>
            </a:b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all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?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236185-2B8F-482D-A5A0-11567FA88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16892"/>
            <a:ext cx="4779885" cy="4864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7320ED1-F7B6-4E4F-A0B0-C3755FED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628800"/>
            <a:ext cx="3438058" cy="2016224"/>
          </a:xfrm>
          <a:prstGeom prst="rect">
            <a:avLst/>
          </a:prstGeom>
        </p:spPr>
      </p:pic>
      <p:pic>
        <p:nvPicPr>
          <p:cNvPr id="8" name="Grafik 7" descr="Warnung">
            <a:extLst>
              <a:ext uri="{FF2B5EF4-FFF2-40B4-BE49-F238E27FC236}">
                <a16:creationId xmlns:a16="http://schemas.microsoft.com/office/drawing/2014/main" id="{338BEBAB-26DB-48D7-B2BD-627A3F7F0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2" y="4149080"/>
            <a:ext cx="601216" cy="60121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7994EB5-4298-422B-9C3D-B925692C554D}"/>
              </a:ext>
            </a:extLst>
          </p:cNvPr>
          <p:cNvSpPr txBox="1">
            <a:spLocks/>
          </p:cNvSpPr>
          <p:nvPr/>
        </p:nvSpPr>
        <p:spPr>
          <a:xfrm>
            <a:off x="5724128" y="4293095"/>
            <a:ext cx="3312368" cy="19442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1B2A55"/>
                </a:solidFill>
                <a:latin typeface="Gotham Medium" panose="02000603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1B2A55"/>
                </a:solidFill>
                <a:latin typeface="Gotham Light" panose="02000603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B2A55"/>
                </a:solidFill>
                <a:latin typeface="Gotham Light" panose="02000603030000020004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A55"/>
                </a:solidFill>
                <a:latin typeface="Gotham Light" panose="02000603030000020004" pitchFamily="2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2A55"/>
                </a:solidFill>
                <a:latin typeface="Gotham Light" panose="02000603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Things happen in parallel but </a:t>
            </a:r>
            <a:r>
              <a:rPr lang="de-CH" dirty="0" err="1"/>
              <a:t>result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clock</a:t>
            </a:r>
            <a:r>
              <a:rPr lang="de-CH" dirty="0"/>
              <a:t> </a:t>
            </a:r>
            <a:r>
              <a:rPr lang="de-CH" dirty="0" err="1"/>
              <a:t>cycle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cycle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530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VHDL Basics</a:t>
            </a:r>
            <a:br>
              <a:rPr lang="de-CH" dirty="0"/>
            </a:b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all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VHDL has statements which can be used for simulation only</a:t>
            </a:r>
          </a:p>
          <a:p>
            <a:pPr lvl="1"/>
            <a:r>
              <a:rPr lang="en-US" dirty="0"/>
              <a:t>File operations</a:t>
            </a:r>
          </a:p>
          <a:p>
            <a:pPr lvl="1"/>
            <a:r>
              <a:rPr lang="en-US" dirty="0"/>
              <a:t>Others like: wait for 100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pic>
        <p:nvPicPr>
          <p:cNvPr id="5" name="Grafik 4" descr="Warnung">
            <a:extLst>
              <a:ext uri="{FF2B5EF4-FFF2-40B4-BE49-F238E27FC236}">
                <a16:creationId xmlns:a16="http://schemas.microsoft.com/office/drawing/2014/main" id="{7E58CF96-0DD4-414A-959C-91FF3098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1556792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Programable</a:t>
            </a:r>
            <a:r>
              <a:rPr lang="de-CH" dirty="0"/>
              <a:t> Read-</a:t>
            </a:r>
            <a:r>
              <a:rPr lang="de-CH" dirty="0" err="1"/>
              <a:t>Only</a:t>
            </a:r>
            <a:r>
              <a:rPr lang="de-CH" dirty="0"/>
              <a:t> Memory (PROM) and </a:t>
            </a:r>
            <a:r>
              <a:rPr lang="de-CH" dirty="0" err="1"/>
              <a:t>Programable</a:t>
            </a:r>
            <a:r>
              <a:rPr lang="de-CH" dirty="0"/>
              <a:t> Array </a:t>
            </a:r>
            <a:r>
              <a:rPr lang="de-CH" dirty="0" err="1"/>
              <a:t>Logic</a:t>
            </a:r>
            <a:r>
              <a:rPr lang="de-CH" dirty="0"/>
              <a:t> (PAL)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 time </a:t>
            </a:r>
            <a:r>
              <a:rPr lang="de-CH" dirty="0" err="1"/>
              <a:t>programable</a:t>
            </a:r>
            <a:r>
              <a:rPr lang="de-CH" dirty="0"/>
              <a:t>, </a:t>
            </a:r>
            <a:r>
              <a:rPr lang="de-CH" dirty="0" err="1"/>
              <a:t>burning</a:t>
            </a:r>
            <a:r>
              <a:rPr lang="de-CH" dirty="0"/>
              <a:t> </a:t>
            </a:r>
            <a:r>
              <a:rPr lang="de-CH" dirty="0" err="1"/>
              <a:t>fuses</a:t>
            </a:r>
            <a:endParaRPr lang="de-CH" dirty="0"/>
          </a:p>
          <a:p>
            <a:pPr lvl="1"/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an AND Array and an OR Array</a:t>
            </a:r>
          </a:p>
          <a:p>
            <a:r>
              <a:rPr lang="de-CH" dirty="0"/>
              <a:t>PROM </a:t>
            </a:r>
            <a:r>
              <a:rPr lang="de-CH" dirty="0" err="1"/>
              <a:t>vs</a:t>
            </a:r>
            <a:r>
              <a:rPr lang="de-CH" dirty="0"/>
              <a:t> PAL</a:t>
            </a:r>
          </a:p>
          <a:p>
            <a:pPr lvl="1"/>
            <a:r>
              <a:rPr lang="de-CH" dirty="0"/>
              <a:t>AND Array fix </a:t>
            </a:r>
            <a:r>
              <a:rPr lang="de-CH" dirty="0" err="1"/>
              <a:t>vs</a:t>
            </a:r>
            <a:r>
              <a:rPr lang="de-CH" dirty="0"/>
              <a:t> OR Array Fix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A6F49A-B40D-4950-848F-D1FF7469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04" y="4221089"/>
            <a:ext cx="1768228" cy="19730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9FAB90-8758-41B3-BD59-63F25364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24" y="4221088"/>
            <a:ext cx="1768228" cy="19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our hands dirty!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Enough theory, let’s get our hands dirty with our first project!</a:t>
            </a:r>
          </a:p>
        </p:txBody>
      </p:sp>
    </p:spTree>
    <p:extLst>
      <p:ext uri="{BB962C8B-B14F-4D97-AF65-F5344CB8AC3E}">
        <p14:creationId xmlns:p14="http://schemas.microsoft.com/office/powerpoint/2010/main" val="307720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DE0 Nano Board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7C4F93-8C58-4583-B47E-78C300063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79" y="1600200"/>
            <a:ext cx="7218441" cy="4525963"/>
          </a:xfrm>
        </p:spPr>
      </p:pic>
    </p:spTree>
    <p:extLst>
      <p:ext uri="{BB962C8B-B14F-4D97-AF65-F5344CB8AC3E}">
        <p14:creationId xmlns:p14="http://schemas.microsoft.com/office/powerpoint/2010/main" val="152692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constraints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simplify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Keep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names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entities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as</a:t>
            </a:r>
            <a:r>
              <a:rPr lang="de-CH" dirty="0"/>
              <a:t> I</a:t>
            </a:r>
          </a:p>
          <a:p>
            <a:pPr lvl="1"/>
            <a:r>
              <a:rPr lang="de-CH" dirty="0"/>
              <a:t>Keep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names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inputs</a:t>
            </a:r>
            <a:r>
              <a:rPr lang="de-CH" dirty="0"/>
              <a:t> and </a:t>
            </a:r>
            <a:r>
              <a:rPr lang="de-CH" dirty="0" err="1"/>
              <a:t>outputs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as</a:t>
            </a:r>
            <a:r>
              <a:rPr lang="de-CH" dirty="0"/>
              <a:t> I</a:t>
            </a:r>
          </a:p>
          <a:p>
            <a:pPr lvl="1"/>
            <a:r>
              <a:rPr lang="de-CH" dirty="0"/>
              <a:t>Use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protocol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Transceiver</a:t>
            </a:r>
          </a:p>
          <a:p>
            <a:pPr lvl="1"/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question</a:t>
            </a:r>
            <a:r>
              <a:rPr lang="de-CH" dirty="0"/>
              <a:t> </a:t>
            </a:r>
            <a:r>
              <a:rPr lang="de-CH" dirty="0" err="1"/>
              <a:t>ask</a:t>
            </a:r>
            <a:r>
              <a:rPr lang="de-CH" dirty="0"/>
              <a:t> </a:t>
            </a:r>
            <a:r>
              <a:rPr lang="de-CH" dirty="0" err="1"/>
              <a:t>imediately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and </a:t>
            </a:r>
            <a:r>
              <a:rPr lang="de-CH" dirty="0" err="1"/>
              <a:t>keeps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from </a:t>
            </a:r>
            <a:r>
              <a:rPr lang="de-CH" dirty="0" err="1"/>
              <a:t>loosing</a:t>
            </a:r>
            <a:r>
              <a:rPr lang="de-CH" dirty="0"/>
              <a:t> track and time</a:t>
            </a:r>
          </a:p>
          <a:p>
            <a:pPr lvl="1"/>
            <a:r>
              <a:rPr lang="de-CH" dirty="0"/>
              <a:t>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copy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folder</a:t>
            </a:r>
            <a:r>
              <a:rPr lang="de-CH" dirty="0"/>
              <a:t> an </a:t>
            </a:r>
            <a:r>
              <a:rPr lang="de-CH" dirty="0" err="1"/>
              <a:t>rename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wizard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2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Button and LED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first</a:t>
            </a:r>
            <a:r>
              <a:rPr lang="de-CH" dirty="0"/>
              <a:t> FPGA design and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design </a:t>
            </a:r>
            <a:r>
              <a:rPr lang="de-CH" dirty="0" err="1"/>
              <a:t>flow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stupid </a:t>
            </a:r>
            <a:r>
              <a:rPr lang="de-CH" dirty="0" err="1"/>
              <a:t>logic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FPGA, </a:t>
            </a:r>
            <a:r>
              <a:rPr lang="de-CH" dirty="0" err="1"/>
              <a:t>clocked</a:t>
            </a:r>
            <a:r>
              <a:rPr lang="de-CH" dirty="0"/>
              <a:t> and </a:t>
            </a:r>
            <a:r>
              <a:rPr lang="de-CH" dirty="0" err="1"/>
              <a:t>combinatorical</a:t>
            </a:r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will 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Quartus</a:t>
            </a:r>
            <a:r>
              <a:rPr lang="de-CH" dirty="0"/>
              <a:t>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a </a:t>
            </a:r>
            <a:r>
              <a:rPr lang="de-CH" dirty="0" err="1"/>
              <a:t>first</a:t>
            </a:r>
            <a:r>
              <a:rPr lang="de-CH" dirty="0"/>
              <a:t> VHDL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</a:t>
            </a:r>
            <a:r>
              <a:rPr lang="de-CH" dirty="0" err="1"/>
              <a:t>Pinout</a:t>
            </a:r>
            <a:r>
              <a:rPr lang="de-CH" dirty="0"/>
              <a:t> </a:t>
            </a:r>
            <a:r>
              <a:rPr lang="de-CH" dirty="0" err="1"/>
              <a:t>Constraints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Timing </a:t>
            </a:r>
            <a:r>
              <a:rPr lang="de-CH" dirty="0" err="1"/>
              <a:t>Constraints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first</a:t>
            </a:r>
            <a:r>
              <a:rPr lang="de-CH" dirty="0"/>
              <a:t> design </a:t>
            </a:r>
            <a:r>
              <a:rPr lang="de-CH" dirty="0" err="1"/>
              <a:t>run</a:t>
            </a:r>
            <a:r>
              <a:rPr lang="de-CH" dirty="0"/>
              <a:t> and </a:t>
            </a:r>
            <a:r>
              <a:rPr lang="de-CH" dirty="0" err="1"/>
              <a:t>configure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Advance </a:t>
            </a:r>
            <a:r>
              <a:rPr lang="de-CH" dirty="0" err="1"/>
              <a:t>the</a:t>
            </a:r>
            <a:r>
              <a:rPr lang="de-CH" dirty="0"/>
              <a:t>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See a </a:t>
            </a:r>
            <a:r>
              <a:rPr lang="de-CH" dirty="0" err="1"/>
              <a:t>testbench</a:t>
            </a:r>
            <a:r>
              <a:rPr lang="de-CH" dirty="0"/>
              <a:t> </a:t>
            </a:r>
            <a:r>
              <a:rPr lang="de-CH" dirty="0" err="1"/>
              <a:t>example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60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LED PWM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Pulse Width Modulator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different </a:t>
            </a:r>
            <a:r>
              <a:rPr lang="de-CH" dirty="0" err="1"/>
              <a:t>brightness</a:t>
            </a:r>
            <a:r>
              <a:rPr lang="de-CH" dirty="0"/>
              <a:t> on LEDs and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Knightrider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LEDs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will 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a PWM </a:t>
            </a:r>
            <a:r>
              <a:rPr lang="de-CH" dirty="0" err="1"/>
              <a:t>generator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a </a:t>
            </a:r>
            <a:r>
              <a:rPr lang="de-CH" dirty="0" err="1"/>
              <a:t>Knightrider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generator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See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testbench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829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Transceiver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transceiver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transfers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own LED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DE0 Nano via a </a:t>
            </a:r>
            <a:r>
              <a:rPr lang="de-CH" dirty="0" err="1"/>
              <a:t>serial</a:t>
            </a:r>
            <a:r>
              <a:rPr lang="de-CH" dirty="0"/>
              <a:t> </a:t>
            </a:r>
            <a:r>
              <a:rPr lang="de-CH" dirty="0" err="1"/>
              <a:t>interface</a:t>
            </a:r>
            <a:r>
              <a:rPr lang="de-CH" dirty="0"/>
              <a:t> and </a:t>
            </a:r>
            <a:r>
              <a:rPr lang="de-CH" dirty="0" err="1"/>
              <a:t>display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received</a:t>
            </a:r>
            <a:r>
              <a:rPr lang="de-CH" dirty="0"/>
              <a:t> LED </a:t>
            </a:r>
            <a:r>
              <a:rPr lang="de-CH" dirty="0" err="1"/>
              <a:t>pattern</a:t>
            </a:r>
            <a:r>
              <a:rPr lang="de-CH" dirty="0"/>
              <a:t>.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will 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a Transmitter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Create a Receiver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See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testbench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Put all </a:t>
            </a:r>
            <a:r>
              <a:rPr lang="de-CH" dirty="0" err="1"/>
              <a:t>together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418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Accelerometer (maybe)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accelerometer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DE0 Nano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spirit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 (Wasserwaage).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will 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integrate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I2C </a:t>
            </a:r>
            <a:r>
              <a:rPr lang="de-CH" dirty="0" err="1"/>
              <a:t>acceloremeter</a:t>
            </a:r>
            <a:r>
              <a:rPr lang="de-CH" dirty="0"/>
              <a:t> and LED </a:t>
            </a:r>
            <a:r>
              <a:rPr lang="de-CH" dirty="0" err="1"/>
              <a:t>geneator</a:t>
            </a:r>
            <a:r>
              <a:rPr lang="de-CH" dirty="0"/>
              <a:t> and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what’s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47751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Field </a:t>
            </a:r>
            <a:r>
              <a:rPr lang="de-CH" dirty="0" err="1"/>
              <a:t>Programable</a:t>
            </a:r>
            <a:r>
              <a:rPr lang="de-CH" dirty="0"/>
              <a:t> Gate Array</a:t>
            </a:r>
          </a:p>
          <a:p>
            <a:pPr lvl="1"/>
            <a:r>
              <a:rPr lang="de-CH" dirty="0"/>
              <a:t>SRAM </a:t>
            </a:r>
            <a:r>
              <a:rPr lang="de-CH" dirty="0" err="1"/>
              <a:t>based</a:t>
            </a:r>
            <a:r>
              <a:rPr lang="de-CH" dirty="0"/>
              <a:t>,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programing</a:t>
            </a:r>
            <a:r>
              <a:rPr lang="de-CH" dirty="0"/>
              <a:t> after power </a:t>
            </a:r>
            <a:r>
              <a:rPr lang="de-CH" dirty="0" err="1"/>
              <a:t>cycle</a:t>
            </a:r>
            <a:endParaRPr lang="de-CH" dirty="0"/>
          </a:p>
          <a:p>
            <a:pPr lvl="1"/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Logic</a:t>
            </a:r>
            <a:r>
              <a:rPr lang="de-CH" dirty="0"/>
              <a:t> </a:t>
            </a:r>
            <a:r>
              <a:rPr lang="de-CH" dirty="0" err="1"/>
              <a:t>Cell</a:t>
            </a:r>
            <a:r>
              <a:rPr lang="de-CH" dirty="0"/>
              <a:t> Array and Connection Matrix</a:t>
            </a:r>
          </a:p>
          <a:p>
            <a:r>
              <a:rPr lang="de-CH" dirty="0" err="1"/>
              <a:t>Logic</a:t>
            </a:r>
            <a:r>
              <a:rPr lang="de-CH" dirty="0"/>
              <a:t> </a:t>
            </a:r>
            <a:r>
              <a:rPr lang="de-CH" dirty="0" err="1"/>
              <a:t>Cell</a:t>
            </a:r>
            <a:r>
              <a:rPr lang="de-CH" dirty="0"/>
              <a:t> (</a:t>
            </a:r>
            <a:r>
              <a:rPr lang="de-CH" dirty="0" err="1"/>
              <a:t>simplified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4 Input, 1 Output, CLK, RST, LUT, FF, MUX, </a:t>
            </a:r>
          </a:p>
          <a:p>
            <a:pPr lvl="1"/>
            <a:r>
              <a:rPr lang="de-CH" dirty="0" err="1"/>
              <a:t>Programable</a:t>
            </a:r>
            <a:r>
              <a:rPr lang="de-CH" dirty="0"/>
              <a:t> LUT and MUX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4F1825-3A29-48C2-975E-FAD6A731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566904"/>
            <a:ext cx="3861743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5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Switching</a:t>
            </a:r>
            <a:r>
              <a:rPr lang="de-CH" dirty="0"/>
              <a:t> Matrix (</a:t>
            </a:r>
            <a:r>
              <a:rPr lang="de-CH" dirty="0" err="1"/>
              <a:t>simplified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N-Input, N-Output, 1 </a:t>
            </a:r>
            <a:r>
              <a:rPr lang="de-CH" dirty="0" err="1"/>
              <a:t>to</a:t>
            </a:r>
            <a:r>
              <a:rPr lang="de-CH" dirty="0"/>
              <a:t> N </a:t>
            </a:r>
            <a:r>
              <a:rPr lang="de-CH" dirty="0" err="1"/>
              <a:t>connection</a:t>
            </a:r>
            <a:endParaRPr lang="de-CH" dirty="0"/>
          </a:p>
          <a:p>
            <a:pPr lvl="1"/>
            <a:r>
              <a:rPr lang="de-CH" dirty="0" err="1"/>
              <a:t>Programable</a:t>
            </a:r>
            <a:r>
              <a:rPr lang="de-CH" dirty="0"/>
              <a:t> Transistor Array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6784B3-5F88-4BEB-81E9-8041C7C7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84167"/>
            <a:ext cx="1976746" cy="19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both</a:t>
            </a:r>
            <a:endParaRPr lang="de-CH" dirty="0"/>
          </a:p>
          <a:p>
            <a:pPr lvl="1"/>
            <a:r>
              <a:rPr lang="de-CH" dirty="0" err="1"/>
              <a:t>Logic</a:t>
            </a:r>
            <a:r>
              <a:rPr lang="de-CH" dirty="0"/>
              <a:t> Cells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Switching</a:t>
            </a:r>
            <a:r>
              <a:rPr lang="de-CH" dirty="0"/>
              <a:t> Matrix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Logic</a:t>
            </a:r>
            <a:r>
              <a:rPr lang="de-CH" dirty="0"/>
              <a:t> Cells </a:t>
            </a:r>
            <a:r>
              <a:rPr lang="de-CH" dirty="0" err="1"/>
              <a:t>again</a:t>
            </a:r>
            <a:r>
              <a:rPr lang="de-CH" dirty="0"/>
              <a:t> …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8A7652-3483-4987-8E09-2D6BC3E9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84" y="2852936"/>
            <a:ext cx="2913628" cy="34674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FBA51D3-2F82-4A8A-9B36-22D1A22B8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96" y="3140968"/>
            <a:ext cx="3722129" cy="28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basically</a:t>
            </a:r>
            <a:r>
              <a:rPr lang="de-CH" dirty="0"/>
              <a:t> all digital </a:t>
            </a:r>
            <a:r>
              <a:rPr lang="de-CH" dirty="0" err="1"/>
              <a:t>designs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built</a:t>
            </a:r>
            <a:endParaRPr lang="de-CH" dirty="0"/>
          </a:p>
          <a:p>
            <a:r>
              <a:rPr lang="de-CH" dirty="0"/>
              <a:t>Same FPGA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purposes</a:t>
            </a:r>
            <a:endParaRPr lang="de-CH" dirty="0"/>
          </a:p>
          <a:p>
            <a:pPr lvl="1"/>
            <a:r>
              <a:rPr lang="de-CH" dirty="0"/>
              <a:t>PWM Generator</a:t>
            </a:r>
          </a:p>
          <a:p>
            <a:pPr lvl="1"/>
            <a:r>
              <a:rPr lang="de-CH" dirty="0"/>
              <a:t>I2C Controller</a:t>
            </a:r>
          </a:p>
          <a:p>
            <a:pPr lvl="1"/>
            <a:r>
              <a:rPr lang="de-CH" dirty="0"/>
              <a:t>Serial Transceiver</a:t>
            </a:r>
          </a:p>
          <a:p>
            <a:pPr lvl="1"/>
            <a:r>
              <a:rPr lang="de-CH" dirty="0" err="1"/>
              <a:t>Softcore</a:t>
            </a:r>
            <a:r>
              <a:rPr lang="de-CH" dirty="0"/>
              <a:t> CPU</a:t>
            </a:r>
          </a:p>
          <a:p>
            <a:pPr lvl="1"/>
            <a:r>
              <a:rPr lang="de-CH" dirty="0"/>
              <a:t>Digital Filter</a:t>
            </a:r>
          </a:p>
          <a:p>
            <a:pPr lvl="1"/>
            <a:r>
              <a:rPr lang="de-CH" dirty="0" err="1"/>
              <a:t>Coprocessors</a:t>
            </a:r>
            <a:r>
              <a:rPr lang="de-CH" dirty="0"/>
              <a:t> (Encryption, </a:t>
            </a:r>
            <a:r>
              <a:rPr lang="de-CH" dirty="0" err="1"/>
              <a:t>Calculations</a:t>
            </a:r>
            <a:r>
              <a:rPr lang="de-CH" dirty="0"/>
              <a:t> etc.)</a:t>
            </a:r>
          </a:p>
          <a:p>
            <a:pPr lvl="1"/>
            <a:r>
              <a:rPr lang="de-CH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5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Todays</a:t>
            </a:r>
            <a:r>
              <a:rPr lang="de-CH" dirty="0"/>
              <a:t> FPGAs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a </a:t>
            </a:r>
            <a:r>
              <a:rPr lang="de-CH" dirty="0" err="1"/>
              <a:t>couple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1000 and a </a:t>
            </a:r>
            <a:r>
              <a:rPr lang="de-CH" dirty="0" err="1"/>
              <a:t>couple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100000 </a:t>
            </a:r>
            <a:r>
              <a:rPr lang="de-CH" dirty="0" err="1"/>
              <a:t>Logic</a:t>
            </a:r>
            <a:r>
              <a:rPr lang="de-CH" dirty="0"/>
              <a:t> Cells</a:t>
            </a:r>
          </a:p>
          <a:p>
            <a:pPr lvl="1"/>
            <a:r>
              <a:rPr lang="de-CH" dirty="0"/>
              <a:t>DE0 Nano 22320 </a:t>
            </a:r>
            <a:r>
              <a:rPr lang="de-CH" dirty="0" err="1"/>
              <a:t>Logic</a:t>
            </a:r>
            <a:r>
              <a:rPr lang="de-CH" dirty="0"/>
              <a:t> Cells</a:t>
            </a:r>
          </a:p>
          <a:p>
            <a:r>
              <a:rPr lang="de-CH" dirty="0"/>
              <a:t>But </a:t>
            </a:r>
            <a:r>
              <a:rPr lang="de-CH" dirty="0" err="1"/>
              <a:t>today</a:t>
            </a:r>
            <a:r>
              <a:rPr lang="de-CH" dirty="0"/>
              <a:t> FPGAs </a:t>
            </a:r>
            <a:r>
              <a:rPr lang="de-CH" dirty="0" err="1"/>
              <a:t>contain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just </a:t>
            </a:r>
            <a:r>
              <a:rPr lang="de-CH" dirty="0" err="1"/>
              <a:t>Logic</a:t>
            </a:r>
            <a:r>
              <a:rPr lang="de-CH" dirty="0"/>
              <a:t> Cells and </a:t>
            </a:r>
            <a:r>
              <a:rPr lang="de-CH" dirty="0" err="1"/>
              <a:t>Switching</a:t>
            </a:r>
            <a:r>
              <a:rPr lang="de-CH" dirty="0"/>
              <a:t> </a:t>
            </a:r>
            <a:r>
              <a:rPr lang="de-CH" dirty="0" err="1"/>
              <a:t>Matrixes</a:t>
            </a:r>
            <a:endParaRPr lang="de-CH" dirty="0"/>
          </a:p>
          <a:p>
            <a:pPr lvl="1"/>
            <a:r>
              <a:rPr lang="de-CH" dirty="0"/>
              <a:t>Block RAM</a:t>
            </a:r>
          </a:p>
          <a:p>
            <a:pPr lvl="1"/>
            <a:r>
              <a:rPr lang="de-CH" dirty="0"/>
              <a:t>DSP Slices </a:t>
            </a:r>
          </a:p>
          <a:p>
            <a:pPr lvl="2"/>
            <a:r>
              <a:rPr lang="de-CH" dirty="0"/>
              <a:t>Multiplier and </a:t>
            </a:r>
            <a:r>
              <a:rPr lang="de-CH" dirty="0" err="1"/>
              <a:t>Adder</a:t>
            </a:r>
            <a:endParaRPr lang="de-CH" dirty="0"/>
          </a:p>
          <a:p>
            <a:pPr lvl="1"/>
            <a:r>
              <a:rPr lang="de-CH" dirty="0"/>
              <a:t>PLLs</a:t>
            </a:r>
          </a:p>
          <a:p>
            <a:pPr lvl="1"/>
            <a:r>
              <a:rPr lang="de-CH" dirty="0"/>
              <a:t>Gigabit Transceivers</a:t>
            </a:r>
          </a:p>
          <a:p>
            <a:pPr lvl="1"/>
            <a:r>
              <a:rPr lang="de-CH" dirty="0"/>
              <a:t>Clock Networks</a:t>
            </a:r>
          </a:p>
          <a:p>
            <a:pPr lvl="1"/>
            <a:r>
              <a:rPr lang="de-CH" dirty="0"/>
              <a:t>Etc.</a:t>
            </a: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B8C062-41DC-4D74-8E37-9586AB3D7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89040"/>
            <a:ext cx="2842715" cy="21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PROM vs PAL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FPGA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loaded</a:t>
            </a:r>
            <a:r>
              <a:rPr lang="de-CH" dirty="0"/>
              <a:t> after </a:t>
            </a:r>
            <a:r>
              <a:rPr lang="de-CH" dirty="0" err="1"/>
              <a:t>Powercycle</a:t>
            </a:r>
            <a:endParaRPr lang="de-CH" dirty="0"/>
          </a:p>
          <a:p>
            <a:pPr lvl="1"/>
            <a:r>
              <a:rPr lang="de-CH" dirty="0" err="1"/>
              <a:t>Config</a:t>
            </a:r>
            <a:r>
              <a:rPr lang="de-CH" dirty="0"/>
              <a:t> Flash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stores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fetched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FPGA at </a:t>
            </a:r>
            <a:r>
              <a:rPr lang="de-CH" dirty="0" err="1"/>
              <a:t>boot</a:t>
            </a:r>
            <a:r>
              <a:rPr lang="de-CH" dirty="0"/>
              <a:t> time</a:t>
            </a:r>
          </a:p>
          <a:p>
            <a:pPr lvl="1"/>
            <a:r>
              <a:rPr lang="de-CH" dirty="0" err="1"/>
              <a:t>Pushing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via JTAG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FD00C9-AFA9-4E56-8E68-565D68E4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89040"/>
            <a:ext cx="1926701" cy="11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FPGA?</a:t>
            </a:r>
            <a:br>
              <a:rPr lang="en-US" dirty="0"/>
            </a:br>
            <a:r>
              <a:rPr lang="en-US" dirty="0"/>
              <a:t>MCU vs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MCU </a:t>
            </a:r>
            <a:r>
              <a:rPr lang="de-CH" dirty="0" err="1"/>
              <a:t>processes</a:t>
            </a:r>
            <a:r>
              <a:rPr lang="de-CH" dirty="0"/>
              <a:t> </a:t>
            </a:r>
            <a:r>
              <a:rPr lang="de-CH" dirty="0" err="1"/>
              <a:t>instruction</a:t>
            </a:r>
            <a:r>
              <a:rPr lang="de-CH" dirty="0"/>
              <a:t> </a:t>
            </a:r>
            <a:r>
              <a:rPr lang="de-CH" dirty="0" err="1"/>
              <a:t>sequencialy</a:t>
            </a:r>
            <a:endParaRPr lang="de-CH" dirty="0"/>
          </a:p>
          <a:p>
            <a:pPr lvl="1"/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instructions</a:t>
            </a:r>
            <a:r>
              <a:rPr lang="de-CH" dirty="0"/>
              <a:t> and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/>
              <a:t>CPU </a:t>
            </a:r>
            <a:r>
              <a:rPr lang="de-CH" dirty="0" err="1"/>
              <a:t>processes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instruction</a:t>
            </a:r>
            <a:r>
              <a:rPr lang="de-CH" dirty="0"/>
              <a:t>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endParaRPr lang="de-CH" dirty="0"/>
          </a:p>
          <a:p>
            <a:r>
              <a:rPr lang="de-CH" dirty="0"/>
              <a:t>FPGAs </a:t>
            </a:r>
            <a:r>
              <a:rPr lang="de-CH" dirty="0" err="1"/>
              <a:t>process</a:t>
            </a:r>
            <a:r>
              <a:rPr lang="de-CH" dirty="0"/>
              <a:t> «</a:t>
            </a:r>
            <a:r>
              <a:rPr lang="de-CH" dirty="0" err="1"/>
              <a:t>instructions</a:t>
            </a:r>
            <a:r>
              <a:rPr lang="de-CH" dirty="0"/>
              <a:t>» in parallel</a:t>
            </a:r>
          </a:p>
          <a:p>
            <a:pPr lvl="1"/>
            <a:r>
              <a:rPr lang="de-CH" dirty="0"/>
              <a:t>«</a:t>
            </a:r>
            <a:r>
              <a:rPr lang="de-CH" dirty="0" err="1"/>
              <a:t>Program</a:t>
            </a:r>
            <a:r>
              <a:rPr lang="de-CH" dirty="0"/>
              <a:t>»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describtion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hardware</a:t>
            </a:r>
            <a:endParaRPr lang="de-CH" dirty="0"/>
          </a:p>
          <a:p>
            <a:pPr lvl="1"/>
            <a:r>
              <a:rPr lang="de-CH" dirty="0"/>
              <a:t>All </a:t>
            </a:r>
            <a:r>
              <a:rPr lang="de-CH" dirty="0" err="1"/>
              <a:t>Logic</a:t>
            </a:r>
            <a:r>
              <a:rPr lang="de-CH" dirty="0"/>
              <a:t> Cells and </a:t>
            </a:r>
            <a:r>
              <a:rPr lang="de-CH" dirty="0" err="1"/>
              <a:t>Switching</a:t>
            </a:r>
            <a:r>
              <a:rPr lang="de-CH" dirty="0"/>
              <a:t> </a:t>
            </a:r>
            <a:r>
              <a:rPr lang="de-CH" dirty="0" err="1"/>
              <a:t>Matrixes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same time</a:t>
            </a:r>
          </a:p>
          <a:p>
            <a:pPr lvl="1"/>
            <a:r>
              <a:rPr lang="de-CH" dirty="0" err="1"/>
              <a:t>Sequencializing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statemachines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pipelines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34432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979</Words>
  <Application>Microsoft Office PowerPoint</Application>
  <PresentationFormat>Bildschirmpräsentation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Gotham Bold</vt:lpstr>
      <vt:lpstr>Gotham Light</vt:lpstr>
      <vt:lpstr>Gotham Medium</vt:lpstr>
      <vt:lpstr>Larissa</vt:lpstr>
      <vt:lpstr>FPGA Workshop</vt:lpstr>
      <vt:lpstr>FPGA? PROM vs PAL vs FPGA</vt:lpstr>
      <vt:lpstr>FPGA? PROM vs PAL vs FPGA</vt:lpstr>
      <vt:lpstr>FPGA? PROM vs PAL vs FPGA</vt:lpstr>
      <vt:lpstr>FPGA? PROM vs PAL vs FPGA</vt:lpstr>
      <vt:lpstr>FPGA? PROM vs PAL vs FPGA</vt:lpstr>
      <vt:lpstr>FPGA? PROM vs PAL vs FPGA</vt:lpstr>
      <vt:lpstr>FPGA? PROM vs PAL vs FPGA</vt:lpstr>
      <vt:lpstr>FPGA? MCU vs FPGA</vt:lpstr>
      <vt:lpstr>FPGA? How do I program that thing?</vt:lpstr>
      <vt:lpstr>FPGA? How do I program that thing?</vt:lpstr>
      <vt:lpstr>VHDL? What is this?</vt:lpstr>
      <vt:lpstr>Developing an FPGA Design? How does it work?</vt:lpstr>
      <vt:lpstr>Developing an FPGA Design? How does it work?</vt:lpstr>
      <vt:lpstr>Developing an FPGA Design? How does it work?</vt:lpstr>
      <vt:lpstr>Developing an FPGA Design? How does it work?</vt:lpstr>
      <vt:lpstr>Developing an FPGA Design? How does it work?</vt:lpstr>
      <vt:lpstr>VHDL Basics What is all that code?</vt:lpstr>
      <vt:lpstr>VHDL Basics What is all that code?</vt:lpstr>
      <vt:lpstr>Let’s get our hands dirty!</vt:lpstr>
      <vt:lpstr>DE0 Nano Board</vt:lpstr>
      <vt:lpstr>Project constraints</vt:lpstr>
      <vt:lpstr>Project Button and LED</vt:lpstr>
      <vt:lpstr>Project LED PWM</vt:lpstr>
      <vt:lpstr>Project Transceiver</vt:lpstr>
      <vt:lpstr>Project Accelerometer (maybe)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Workshop</dc:title>
  <dc:creator>Sven Meier</dc:creator>
  <cp:lastModifiedBy>Sven Meier</cp:lastModifiedBy>
  <cp:revision>29</cp:revision>
  <dcterms:created xsi:type="dcterms:W3CDTF">2017-10-03T06:36:11Z</dcterms:created>
  <dcterms:modified xsi:type="dcterms:W3CDTF">2017-10-03T11:14:24Z</dcterms:modified>
</cp:coreProperties>
</file>