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2" r:id="rId3"/>
    <p:sldId id="275" r:id="rId4"/>
    <p:sldId id="274" r:id="rId5"/>
    <p:sldId id="263" r:id="rId6"/>
    <p:sldId id="266" r:id="rId7"/>
    <p:sldId id="267" r:id="rId8"/>
    <p:sldId id="268" r:id="rId9"/>
    <p:sldId id="269" r:id="rId10"/>
    <p:sldId id="272" r:id="rId11"/>
    <p:sldId id="273" r:id="rId12"/>
  </p:sldIdLst>
  <p:sldSz cx="14630400" cy="8229600"/>
  <p:notesSz cx="8229600" cy="146304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2CAD2-AAA0-A5A5-8767-B98E07FD5CE2}" v="247" dt="2025-06-03T14:26:17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סגנון ביניים 3 - הדגשה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סגנון כה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סגנון בהיר 2 - הדגשה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17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8BBE03-AFF7-7C68-6019-AEABC5A79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EBA1DB-BBAA-F285-6523-0DA6B716A8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44D9D-FD2C-40CF-4F4D-76569AC1BEC0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2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FACB4-E385-2AC5-E130-1794705A0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95B282-0F0D-ED91-FA27-13FC93A829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5F4BC9-B80C-C0AA-9C86-029980DA16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897B9-3286-4D33-97F8-F6BDC2BAC439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3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9061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C3F3C-2A6A-56CD-A688-C13866B0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DB520-D3F0-2C8B-221E-ED46BE8AC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FD8260-1486-0618-446D-53DD640401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BC838-76C0-A2BA-A9D4-C8DDA95C0E39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4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5749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8BBE03-AFF7-7C68-6019-AEABC5A79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EBA1DB-BBAA-F285-6523-0DA6B716A8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44D9D-FD2C-40CF-4F4D-76569AC1BEC0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5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2719F-E9C9-25F9-6C22-BD5AC96CF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8DED4-5F31-55A9-F901-90F19E6EEA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0D8642-2B28-610B-3E8E-50B8C022B2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6EC0F-3702-DD8D-C352-97B9B3CCCFDE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6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5479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75D02-6CD2-CA25-C4EB-18BDD4658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DAB0C-EE86-6E85-E606-AD60526FBC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A08119-8C42-EA62-7966-E39B12F3A6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F26BA-8696-8CE3-F815-AFDE200F7C5E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9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47922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F18F1-3F25-A78F-C53E-B85057FBC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0FABA2-8DA9-6CC7-C19F-0BFE95F92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42404B-1574-1526-098B-CF66CB52F0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E8F46-47EE-0777-A2AD-26B97DAF76C7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10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2263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676"/>
            <a:ext cx="6922249" cy="782151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97906" y="684924"/>
            <a:ext cx="7434411" cy="49450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450"/>
              </a:lnSpc>
            </a:pPr>
            <a:r>
              <a:rPr lang="en-US" sz="5400" b="1">
                <a:solidFill>
                  <a:srgbClr val="F2F0F4"/>
                </a:solidFill>
                <a:ea typeface="+mn-lt"/>
                <a:cs typeface="+mn-lt"/>
              </a:rPr>
              <a:t>Modular Pipeline for</a:t>
            </a:r>
            <a:endParaRPr lang="en-US" sz="5400" b="1">
              <a:solidFill>
                <a:srgbClr val="F2F0F4"/>
              </a:solidFill>
              <a:latin typeface="Montserrat"/>
              <a:ea typeface="+mn-lt"/>
              <a:cs typeface="+mn-lt"/>
            </a:endParaRPr>
          </a:p>
          <a:p>
            <a:pPr algn="l">
              <a:lnSpc>
                <a:spcPts val="4450"/>
              </a:lnSpc>
            </a:pPr>
            <a:endParaRPr lang="en-US" sz="5400" b="1">
              <a:solidFill>
                <a:srgbClr val="F2F0F4"/>
              </a:solidFill>
              <a:ea typeface="+mn-lt"/>
              <a:cs typeface="+mn-lt"/>
            </a:endParaRPr>
          </a:p>
          <a:p>
            <a:pPr algn="l">
              <a:lnSpc>
                <a:spcPts val="4450"/>
              </a:lnSpc>
            </a:pPr>
            <a:endParaRPr lang="en-US" sz="5400" b="1">
              <a:solidFill>
                <a:srgbClr val="F2F0F4"/>
              </a:solidFill>
              <a:ea typeface="+mn-lt"/>
              <a:cs typeface="+mn-lt"/>
            </a:endParaRPr>
          </a:p>
          <a:p>
            <a:pPr algn="l">
              <a:lnSpc>
                <a:spcPts val="4450"/>
              </a:lnSpc>
            </a:pPr>
            <a:r>
              <a:rPr lang="en-US" sz="5400" b="1">
                <a:solidFill>
                  <a:srgbClr val="F2F0F4"/>
                </a:solidFill>
                <a:ea typeface="+mn-lt"/>
                <a:cs typeface="+mn-lt"/>
              </a:rPr>
              <a:t>Gender Bias Migration</a:t>
            </a:r>
            <a:endParaRPr lang="en-US" sz="5400" b="1">
              <a:solidFill>
                <a:srgbClr val="F2F0F4"/>
              </a:solidFill>
              <a:latin typeface="Montserrat"/>
              <a:ea typeface="+mn-lt"/>
              <a:cs typeface="+mn-lt"/>
            </a:endParaRPr>
          </a:p>
          <a:p>
            <a:pPr algn="l">
              <a:lnSpc>
                <a:spcPts val="4450"/>
              </a:lnSpc>
            </a:pPr>
            <a:endParaRPr lang="en-US" sz="5400" b="1">
              <a:solidFill>
                <a:srgbClr val="F2F0F4"/>
              </a:solidFill>
              <a:ea typeface="+mn-lt"/>
              <a:cs typeface="+mn-lt"/>
            </a:endParaRPr>
          </a:p>
          <a:p>
            <a:pPr algn="l">
              <a:lnSpc>
                <a:spcPts val="4450"/>
              </a:lnSpc>
            </a:pPr>
            <a:endParaRPr lang="en-US" sz="5400" b="1">
              <a:solidFill>
                <a:srgbClr val="F2F0F4"/>
              </a:solidFill>
              <a:ea typeface="+mn-lt"/>
              <a:cs typeface="+mn-lt"/>
            </a:endParaRPr>
          </a:p>
          <a:p>
            <a:pPr algn="l">
              <a:lnSpc>
                <a:spcPts val="4450"/>
              </a:lnSpc>
            </a:pPr>
            <a:r>
              <a:rPr lang="en-US" sz="5400" b="1">
                <a:solidFill>
                  <a:srgbClr val="F2F0F4"/>
                </a:solidFill>
                <a:ea typeface="+mn-lt"/>
                <a:cs typeface="+mn-lt"/>
              </a:rPr>
              <a:t> in Short Texts</a:t>
            </a:r>
            <a:endParaRPr lang="en-US" sz="5400" b="1">
              <a:solidFill>
                <a:srgbClr val="F2F0F4"/>
              </a:solidFill>
              <a:latin typeface="Montserrat"/>
              <a:ea typeface="Calibri"/>
              <a:cs typeface="Calibri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74BFC97-09CC-A9D8-213A-F0F87FBCB26D}"/>
              </a:ext>
            </a:extLst>
          </p:cNvPr>
          <p:cNvSpPr/>
          <p:nvPr/>
        </p:nvSpPr>
        <p:spPr>
          <a:xfrm>
            <a:off x="12634344" y="7581500"/>
            <a:ext cx="1930400" cy="609600"/>
          </a:xfrm>
          <a:prstGeom prst="rect">
            <a:avLst/>
          </a:prstGeom>
          <a:solidFill>
            <a:srgbClr val="0D0A2C"/>
          </a:solidFill>
          <a:ln>
            <a:solidFill>
              <a:srgbClr val="0D0A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6B96562-46C9-590A-29AC-8115449E8813}"/>
              </a:ext>
            </a:extLst>
          </p:cNvPr>
          <p:cNvSpPr txBox="1"/>
          <p:nvPr/>
        </p:nvSpPr>
        <p:spPr>
          <a:xfrm>
            <a:off x="7315169" y="5640589"/>
            <a:ext cx="7181446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sz="2000" b="1" u="sng" err="1">
                <a:solidFill>
                  <a:schemeClr val="bg1"/>
                </a:solidFill>
                <a:ea typeface="Calibri"/>
                <a:cs typeface="Arial"/>
              </a:rPr>
              <a:t>Names</a:t>
            </a:r>
            <a:r>
              <a:rPr lang="he-IL" sz="2000" b="1" u="sng">
                <a:solidFill>
                  <a:schemeClr val="bg1"/>
                </a:solidFill>
                <a:ea typeface="Calibri"/>
                <a:cs typeface="Arial"/>
              </a:rPr>
              <a:t>:</a:t>
            </a:r>
            <a:endParaRPr lang="he-IL">
              <a:solidFill>
                <a:schemeClr val="bg1"/>
              </a:solidFill>
            </a:endParaRPr>
          </a:p>
          <a:p>
            <a:pPr algn="l"/>
            <a:r>
              <a:rPr lang="he-IL" err="1">
                <a:solidFill>
                  <a:schemeClr val="bg1"/>
                </a:solidFill>
                <a:ea typeface="Calibri"/>
                <a:cs typeface="Arial"/>
              </a:rPr>
              <a:t>Katherine</a:t>
            </a:r>
            <a:r>
              <a:rPr lang="he-IL">
                <a:solidFill>
                  <a:schemeClr val="bg1"/>
                </a:solidFill>
                <a:ea typeface="Calibri"/>
                <a:cs typeface="Arial"/>
              </a:rPr>
              <a:t> </a:t>
            </a:r>
            <a:r>
              <a:rPr lang="he-IL" err="1">
                <a:solidFill>
                  <a:schemeClr val="bg1"/>
                </a:solidFill>
                <a:ea typeface="Calibri"/>
                <a:cs typeface="Arial"/>
              </a:rPr>
              <a:t>Zablianov</a:t>
            </a:r>
          </a:p>
          <a:p>
            <a:pPr algn="l"/>
            <a:r>
              <a:rPr lang="he-IL" err="1">
                <a:solidFill>
                  <a:schemeClr val="bg1"/>
                </a:solidFill>
                <a:ea typeface="Calibri"/>
                <a:cs typeface="Arial"/>
              </a:rPr>
              <a:t>Ariel</a:t>
            </a:r>
            <a:r>
              <a:rPr lang="he-IL">
                <a:solidFill>
                  <a:schemeClr val="bg1"/>
                </a:solidFill>
                <a:ea typeface="Calibri"/>
                <a:cs typeface="Arial"/>
              </a:rPr>
              <a:t> </a:t>
            </a:r>
            <a:r>
              <a:rPr lang="he-IL" err="1">
                <a:solidFill>
                  <a:schemeClr val="bg1"/>
                </a:solidFill>
                <a:ea typeface="Calibri"/>
                <a:cs typeface="Arial"/>
              </a:rPr>
              <a:t>Soffer</a:t>
            </a:r>
          </a:p>
          <a:p>
            <a:pPr algn="l"/>
            <a:r>
              <a:rPr lang="he-IL" err="1">
                <a:solidFill>
                  <a:schemeClr val="bg1"/>
                </a:solidFill>
                <a:ea typeface="Calibri"/>
                <a:cs typeface="Arial"/>
              </a:rPr>
              <a:t>Shy</a:t>
            </a:r>
            <a:r>
              <a:rPr lang="he-IL">
                <a:solidFill>
                  <a:schemeClr val="bg1"/>
                </a:solidFill>
                <a:ea typeface="Calibri"/>
                <a:cs typeface="Arial"/>
              </a:rPr>
              <a:t> </a:t>
            </a:r>
            <a:r>
              <a:rPr lang="he-IL" err="1">
                <a:solidFill>
                  <a:schemeClr val="bg1"/>
                </a:solidFill>
                <a:ea typeface="Calibri"/>
                <a:cs typeface="Arial"/>
              </a:rPr>
              <a:t>Yeffet</a:t>
            </a:r>
          </a:p>
          <a:p>
            <a:pPr algn="l"/>
            <a:r>
              <a:rPr lang="he-IL" err="1">
                <a:solidFill>
                  <a:schemeClr val="bg1"/>
                </a:solidFill>
                <a:ea typeface="Calibri"/>
                <a:cs typeface="Calibri"/>
              </a:rPr>
              <a:t>Neta</a:t>
            </a:r>
            <a:r>
              <a:rPr lang="he-I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e-IL" err="1">
                <a:solidFill>
                  <a:schemeClr val="bg1"/>
                </a:solidFill>
                <a:ea typeface="+mn-lt"/>
                <a:cs typeface="+mn-lt"/>
              </a:rPr>
              <a:t>Robinzon</a:t>
            </a:r>
            <a:r>
              <a:rPr lang="he-IL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e-IL" err="1">
                <a:solidFill>
                  <a:schemeClr val="bg1"/>
                </a:solidFill>
                <a:ea typeface="+mn-lt"/>
                <a:cs typeface="+mn-lt"/>
              </a:rPr>
              <a:t>Butbul</a:t>
            </a:r>
            <a:endParaRPr lang="he-IL">
              <a:solidFill>
                <a:schemeClr val="bg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50A05-115D-3E2A-4E00-52DBF219C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12B0FC7-51D7-7E94-9E0F-EAFEE49D4993}"/>
              </a:ext>
            </a:extLst>
          </p:cNvPr>
          <p:cNvSpPr/>
          <p:nvPr/>
        </p:nvSpPr>
        <p:spPr>
          <a:xfrm>
            <a:off x="-405" y="456749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kern="0">
                <a:solidFill>
                  <a:srgbClr val="F2F0F4"/>
                </a:solidFill>
                <a:latin typeface="Calibri"/>
                <a:ea typeface="Calibri"/>
                <a:cs typeface="Calibri"/>
              </a:rPr>
              <a:t>Baselines</a:t>
            </a:r>
            <a:endParaRPr lang="he-IL"/>
          </a:p>
          <a:p>
            <a:pPr marL="0" marR="0" lvl="0" indent="0" algn="ctr" defTabSz="914400" rtl="1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000" b="1" i="0" u="none" strike="noStrike" kern="0" cap="none" spc="0" baseline="0"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80DD7BA2-8765-CE97-AB40-A43BE233250F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5" name="תיבת טקסט 5">
            <a:extLst>
              <a:ext uri="{FF2B5EF4-FFF2-40B4-BE49-F238E27FC236}">
                <a16:creationId xmlns:a16="http://schemas.microsoft.com/office/drawing/2014/main" id="{F419A439-3155-6CAC-D766-2B262F2D0334}"/>
              </a:ext>
            </a:extLst>
          </p:cNvPr>
          <p:cNvSpPr txBox="1"/>
          <p:nvPr/>
        </p:nvSpPr>
        <p:spPr>
          <a:xfrm>
            <a:off x="137810" y="455926"/>
            <a:ext cx="11196834" cy="81560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 algn="l" rtl="0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u="sng">
              <a:solidFill>
                <a:srgbClr val="FFFFFF"/>
              </a:solidFill>
              <a:latin typeface="Calibri"/>
              <a:cs typeface="Calibri"/>
            </a:endParaRPr>
          </a:p>
          <a:p>
            <a:pPr rt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u="sng" kern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algn="l" rtl="0"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Baseline for rewriting model:</a:t>
            </a:r>
            <a:endParaRPr lang="en-US" sz="2400" b="0" i="0" u="sng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u="sng">
                <a:solidFill>
                  <a:schemeClr val="bg1"/>
                </a:solidFill>
                <a:ea typeface="+mn-lt"/>
                <a:cs typeface="+mn-lt"/>
              </a:rPr>
              <a:t>Dataset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150 sentence pairs from </a:t>
            </a:r>
            <a:r>
              <a:rPr lang="en-US" sz="2400" kern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winobias_gold_pairs.cs</a:t>
            </a:r>
            <a:r>
              <a:rPr lang="en-US" sz="2400" kern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v</a:t>
            </a:r>
            <a:br>
              <a:rPr lang="en-US" sz="2400" kern="0">
                <a:latin typeface="Consolas"/>
                <a:ea typeface="+mn-lt"/>
                <a:cs typeface="+mn-lt"/>
              </a:rPr>
            </a:br>
            <a:r>
              <a:rPr lang="en-US" sz="2400" kern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Each example contains a biased sentence</a:t>
            </a:r>
            <a:r>
              <a:rPr lang="en-US" sz="2400" kern="0">
                <a:solidFill>
                  <a:schemeClr val="bg1"/>
                </a:solidFill>
                <a:ea typeface="+mn-lt"/>
                <a:cs typeface="+mn-lt"/>
              </a:rPr>
              <a:t> and its manually crafted </a:t>
            </a: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neutral rewrite</a:t>
            </a: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 Split: 100 examples for training</a:t>
            </a:r>
            <a:r>
              <a:rPr lang="en-US" sz="2400" kern="0">
                <a:solidFill>
                  <a:schemeClr val="bg1"/>
                </a:solidFill>
                <a:ea typeface="+mn-lt"/>
                <a:cs typeface="+mn-lt"/>
              </a:rPr>
              <a:t>, 50 for testing</a:t>
            </a:r>
            <a:br>
              <a:rPr lang="en-US" sz="2400" kern="0">
                <a:ea typeface="+mn-lt"/>
                <a:cs typeface="+mn-lt"/>
              </a:rPr>
            </a:br>
            <a:r>
              <a:rPr lang="en-US" sz="2400" kern="0">
                <a:solidFill>
                  <a:schemeClr val="bg1"/>
                </a:solidFill>
                <a:ea typeface="+mn-lt"/>
                <a:cs typeface="+mn-lt"/>
              </a:rPr>
              <a:t> Sentence lengths vary</a:t>
            </a:r>
            <a:endParaRPr lang="en-US">
              <a:solidFill>
                <a:schemeClr val="bg1"/>
              </a:solidFill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/>
            </a:br>
            <a:endParaRPr lang="en-US">
              <a:ea typeface="Calibri" panose="020F0502020204030204"/>
              <a:cs typeface="Calibri" panose="020F0502020204030204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u="sng" kern="0">
                <a:solidFill>
                  <a:schemeClr val="bg1"/>
                </a:solidFill>
                <a:ea typeface="+mn-lt"/>
                <a:cs typeface="+mn-lt"/>
              </a:rPr>
              <a:t>Baseline</a:t>
            </a: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en-US" sz="2400" b="1" kern="0">
                <a:ea typeface="+mn-lt"/>
                <a:cs typeface="+mn-lt"/>
              </a:rPr>
            </a:b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Fine-tune T5-small</a:t>
            </a:r>
            <a:r>
              <a:rPr lang="en-US" sz="2400" kern="0">
                <a:solidFill>
                  <a:schemeClr val="bg1"/>
                </a:solidFill>
                <a:ea typeface="+mn-lt"/>
                <a:cs typeface="+mn-lt"/>
              </a:rPr>
              <a:t> on 100 biased → neutral examples, trained on 1 epoch</a:t>
            </a: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>
                <a:solidFill>
                  <a:schemeClr val="bg1"/>
                </a:solidFill>
                <a:ea typeface="+mn-lt"/>
                <a:cs typeface="+mn-lt"/>
              </a:rPr>
              <a:t> Format inputs as: "neutralize: [biased sentence]"</a:t>
            </a:r>
            <a:br>
              <a:rPr lang="en-US" sz="2400" kern="0">
                <a:ea typeface="+mn-lt"/>
                <a:cs typeface="+mn-lt"/>
              </a:rPr>
            </a:br>
            <a:r>
              <a:rPr lang="en-US" sz="2400" kern="0">
                <a:solidFill>
                  <a:schemeClr val="bg1"/>
                </a:solidFill>
                <a:ea typeface="+mn-lt"/>
                <a:cs typeface="+mn-lt"/>
              </a:rPr>
              <a:t>testing is done on the first 50 held-out examples</a:t>
            </a:r>
            <a:br>
              <a:rPr lang="en-US" sz="2400" kern="0">
                <a:ea typeface="+mn-lt"/>
                <a:cs typeface="+mn-lt"/>
              </a:rPr>
            </a:br>
            <a:r>
              <a:rPr lang="en-US" sz="2400" kern="0">
                <a:solidFill>
                  <a:schemeClr val="bg1"/>
                </a:solidFill>
                <a:ea typeface="+mn-lt"/>
                <a:cs typeface="+mn-lt"/>
              </a:rPr>
              <a:t> Output: rewritten neutral sentences generated from biased inputs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Evaluation metrics we used in the baseline are Rouge (1, 2, L)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  for measuring 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word-level and phrase-level similarity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, cosine similarity 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to measure 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semantic similarity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 between the 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original biased sentence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 and its 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rewritten neutral version</a:t>
            </a:r>
            <a:r>
              <a:rPr lang="en-US" sz="2400" b="1">
                <a:solidFill>
                  <a:schemeClr val="bg1"/>
                </a:solidFill>
                <a:ea typeface="Calibri"/>
                <a:cs typeface="Calibri"/>
              </a:rPr>
              <a:t>, and </a:t>
            </a:r>
            <a:r>
              <a:rPr lang="en-US" sz="2400" b="1" err="1">
                <a:solidFill>
                  <a:schemeClr val="bg1"/>
                </a:solidFill>
                <a:ea typeface="Calibri"/>
                <a:cs typeface="Calibri"/>
              </a:rPr>
              <a:t>BertScore</a:t>
            </a:r>
            <a:r>
              <a:rPr lang="en-US" sz="2400" b="1">
                <a:solidFill>
                  <a:schemeClr val="bg1"/>
                </a:solidFill>
                <a:ea typeface="Calibri"/>
                <a:cs typeface="Calibri"/>
              </a:rPr>
              <a:t> to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 evaluate 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semantic overlap at the token level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 using BERT embeddings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 (it 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validates that the rewrite 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still means the same thing</a:t>
            </a:r>
            <a:r>
              <a:rPr lang="en-US" sz="2400" b="1">
                <a:solidFill>
                  <a:schemeClr val="bg1"/>
                </a:solidFill>
                <a:ea typeface="Calibri"/>
                <a:cs typeface="Calibri"/>
              </a:rPr>
              <a:t>) </a:t>
            </a:r>
            <a:r>
              <a:rPr lang="en-US" sz="2400">
                <a:solidFill>
                  <a:schemeClr val="bg1"/>
                </a:solidFill>
                <a:ea typeface="Calibri"/>
                <a:cs typeface="Calibri"/>
              </a:rPr>
              <a:t> </a:t>
            </a: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 </a:t>
            </a:r>
          </a:p>
          <a:p>
            <a:pPr marL="285750" indent="-285750" algn="l"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4" name="תמונה 3" descr="תמונה שמכילה טקסט, צילום מסך, גופן&#10;&#10;ייתכן שתוכן בינה מלאכותית גנרטיבית. שגוי.">
            <a:extLst>
              <a:ext uri="{FF2B5EF4-FFF2-40B4-BE49-F238E27FC236}">
                <a16:creationId xmlns:a16="http://schemas.microsoft.com/office/drawing/2014/main" id="{D7100CC2-7684-72DB-4EFB-DB2589DC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193" y="1345745"/>
            <a:ext cx="3276599" cy="41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65F39-0CC6-C98F-FE27-268A0E3A2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3B8BB07-9EA3-5DE5-4399-2D61F99D8248}"/>
              </a:ext>
            </a:extLst>
          </p:cNvPr>
          <p:cNvSpPr txBox="1"/>
          <p:nvPr/>
        </p:nvSpPr>
        <p:spPr>
          <a:xfrm>
            <a:off x="4163673" y="522525"/>
            <a:ext cx="5463822" cy="5797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3754"/>
              </a:lnSpc>
            </a:pPr>
            <a:r>
              <a:rPr lang="en-US" sz="3600" b="1" u="sng">
                <a:solidFill>
                  <a:srgbClr val="F2F0F4"/>
                </a:solidFill>
                <a:ea typeface="Calibri"/>
                <a:cs typeface="Segoe UI"/>
              </a:rPr>
              <a:t>Insights</a:t>
            </a:r>
          </a:p>
        </p:txBody>
      </p:sp>
      <p:sp>
        <p:nvSpPr>
          <p:cNvPr id="5" name="תיבת טקסט 5">
            <a:extLst>
              <a:ext uri="{FF2B5EF4-FFF2-40B4-BE49-F238E27FC236}">
                <a16:creationId xmlns:a16="http://schemas.microsoft.com/office/drawing/2014/main" id="{9041A339-7760-DB94-9EEC-5EF508A8368D}"/>
              </a:ext>
            </a:extLst>
          </p:cNvPr>
          <p:cNvSpPr txBox="1"/>
          <p:nvPr/>
        </p:nvSpPr>
        <p:spPr>
          <a:xfrm>
            <a:off x="773827" y="723754"/>
            <a:ext cx="12241862" cy="79098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 algn="l" rtl="0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u="sng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 kern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The dictionary- based classifier method for classification provided relatively low accuracy (accuracy = 0.49, f1_score = 0.53), indicating that the dictionary was too general</a:t>
            </a:r>
            <a:endParaRPr lang="en-US" sz="3200">
              <a:solidFill>
                <a:srgbClr val="FFFFFF"/>
              </a:solidFill>
              <a:ea typeface="+mn-lt"/>
              <a:cs typeface="+mn-lt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we need to find more specific words that affect the bias in each sentence and capture specific nuances of bias</a:t>
            </a:r>
            <a:endParaRPr lang="en-US" sz="3200">
              <a:solidFill>
                <a:srgbClr val="FFFFFF"/>
              </a:solidFill>
              <a:ea typeface="+mn-lt"/>
              <a:cs typeface="+mn-lt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The bias score represents the ratio of biased words from the dictionary to the number of words in the sentence. It is very low in most cases</a:t>
            </a:r>
            <a:endParaRPr lang="en-US" sz="320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Therefore, it does not truly reflect the level of gender bias and we will change the way it is calculated so that it can measure the true level of bias</a:t>
            </a:r>
            <a:endParaRPr lang="en-US" sz="2000"/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>
              <a:solidFill>
                <a:srgbClr val="FFFFFF"/>
              </a:solidFill>
              <a:ea typeface="+mn-lt"/>
              <a:cs typeface="+mn-lt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The model shows moderate surface similarity to references (ROUGE-1: 0.40, ROUGE-2: 0.35)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 Therefore, we will train on a larger dataset (as expected) to improve pattern learning and structural fluency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>
              <a:solidFill>
                <a:srgbClr val="FFFFFF"/>
              </a:solidFill>
              <a:ea typeface="+mn-lt"/>
              <a:cs typeface="+mn-lt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The semantic preservation is weak (Cosine: 0.48,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BERTScore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F1: 0.48) — rewrites often drift in meaning</a:t>
            </a:r>
            <a:br>
              <a:rPr lang="en-US" sz="2400">
                <a:ea typeface="+mn-lt"/>
                <a:cs typeface="+mn-lt"/>
              </a:rPr>
            </a:b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 So we will Add semantic-aware training (e.g., embedding-based loss) and use guided editing with IG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>
              <a:solidFill>
                <a:srgbClr val="FFFFFF"/>
              </a:solidFill>
              <a:ea typeface="+mn-lt"/>
              <a:cs typeface="+mn-lt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88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8344CCC-8EF8-E592-F861-9CA091957A93}"/>
              </a:ext>
            </a:extLst>
          </p:cNvPr>
          <p:cNvSpPr/>
          <p:nvPr/>
        </p:nvSpPr>
        <p:spPr>
          <a:xfrm>
            <a:off x="370085" y="285130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u="sng" kern="0">
                <a:solidFill>
                  <a:srgbClr val="F2F0F4"/>
                </a:solidFill>
                <a:latin typeface="Calibri"/>
                <a:ea typeface="Calibri"/>
                <a:cs typeface="Calibri"/>
              </a:rPr>
              <a:t>Modular Pipeline for Gender</a:t>
            </a:r>
            <a:r>
              <a:rPr lang="en-US" sz="3600" b="1" i="0" u="sng" strike="noStrike" kern="0" cap="none" spc="0" baseline="0">
                <a:solidFill>
                  <a:srgbClr val="F2F0F4"/>
                </a:solidFill>
                <a:uFillTx/>
                <a:latin typeface="Calibri"/>
                <a:ea typeface="Calibri"/>
                <a:cs typeface="Calibri"/>
              </a:rPr>
              <a:t> Bias </a:t>
            </a:r>
            <a:r>
              <a:rPr lang="en-US" sz="3600" b="1" u="sng" kern="0">
                <a:solidFill>
                  <a:srgbClr val="F2F0F4"/>
                </a:solidFill>
                <a:latin typeface="Calibri"/>
                <a:ea typeface="Calibri"/>
                <a:cs typeface="Calibri"/>
              </a:rPr>
              <a:t>Mitigation in</a:t>
            </a:r>
            <a:r>
              <a:rPr lang="en-US" sz="3600" b="1" i="0" u="sng" strike="noStrike" kern="0" cap="none" spc="0" baseline="0">
                <a:solidFill>
                  <a:srgbClr val="F2F0F4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600" b="1" u="sng" kern="0">
                <a:solidFill>
                  <a:srgbClr val="F2F0F4"/>
                </a:solidFill>
                <a:latin typeface="Calibri"/>
                <a:ea typeface="Calibri"/>
                <a:cs typeface="Calibri"/>
              </a:rPr>
              <a:t>Short Texts</a:t>
            </a:r>
            <a:endParaRPr lang="en-US" sz="3600" u="sng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2F9198AD-B020-76DA-8656-27874CECC705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BA6CC839-AB58-C3E0-3460-5207C5EFDD17}"/>
              </a:ext>
            </a:extLst>
          </p:cNvPr>
          <p:cNvSpPr txBox="1"/>
          <p:nvPr/>
        </p:nvSpPr>
        <p:spPr>
          <a:xfrm>
            <a:off x="1643083" y="1199656"/>
            <a:ext cx="11669356" cy="74789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400" b="1" err="1">
                <a:solidFill>
                  <a:schemeClr val="bg1"/>
                </a:solidFill>
                <a:ea typeface="Calibri"/>
                <a:cs typeface="Calibri"/>
              </a:rPr>
              <a:t>Problem</a:t>
            </a:r>
            <a:r>
              <a:rPr lang="af-ZA" sz="2400" dirty="0">
                <a:solidFill>
                  <a:schemeClr val="bg1"/>
                </a:solidFill>
              </a:rPr>
              <a:t>:</a:t>
            </a:r>
            <a:endParaRPr lang="he-IL" dirty="0">
              <a:solidFill>
                <a:schemeClr val="bg1"/>
              </a:solidFill>
              <a:ea typeface="Calibri"/>
              <a:cs typeface="Arial"/>
            </a:endParaRPr>
          </a:p>
          <a:p>
            <a:pPr algn="l"/>
            <a:r>
              <a:rPr lang="af-ZA" sz="2400" dirty="0" err="1">
                <a:solidFill>
                  <a:schemeClr val="bg1"/>
                </a:solidFill>
              </a:rPr>
              <a:t>Natural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Language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Inference</a:t>
            </a:r>
            <a:r>
              <a:rPr lang="af-ZA" sz="2400" dirty="0">
                <a:solidFill>
                  <a:schemeClr val="bg1"/>
                </a:solidFill>
              </a:rPr>
              <a:t> (NLI) </a:t>
            </a:r>
            <a:r>
              <a:rPr lang="af-ZA" sz="2400" dirty="0" err="1">
                <a:solidFill>
                  <a:schemeClr val="bg1"/>
                </a:solidFill>
              </a:rPr>
              <a:t>systems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often</a:t>
            </a:r>
            <a:r>
              <a:rPr lang="af-ZA" sz="2400" dirty="0">
                <a:solidFill>
                  <a:schemeClr val="bg1"/>
                </a:solidFill>
              </a:rPr>
              <a:t> make </a:t>
            </a:r>
            <a:r>
              <a:rPr lang="af-ZA" sz="2400" b="1" dirty="0">
                <a:solidFill>
                  <a:schemeClr val="bg1"/>
                </a:solidFill>
              </a:rPr>
              <a:t>gender-</a:t>
            </a:r>
            <a:r>
              <a:rPr lang="af-ZA" sz="2400" b="1" dirty="0" err="1">
                <a:solidFill>
                  <a:schemeClr val="bg1"/>
                </a:solidFill>
              </a:rPr>
              <a:t>based</a:t>
            </a:r>
            <a:r>
              <a:rPr lang="af-ZA" sz="2400" b="1" dirty="0">
                <a:solidFill>
                  <a:schemeClr val="bg1"/>
                </a:solidFill>
              </a:rPr>
              <a:t> </a:t>
            </a:r>
            <a:r>
              <a:rPr lang="af-ZA" sz="2400" b="1" dirty="0" err="1">
                <a:solidFill>
                  <a:schemeClr val="bg1"/>
                </a:solidFill>
              </a:rPr>
              <a:t>assumptions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when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the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context</a:t>
            </a:r>
            <a:r>
              <a:rPr lang="af-ZA" sz="2400" dirty="0">
                <a:solidFill>
                  <a:schemeClr val="bg1"/>
                </a:solidFill>
              </a:rPr>
              <a:t> is </a:t>
            </a:r>
            <a:r>
              <a:rPr lang="af-ZA" sz="2400" dirty="0" err="1">
                <a:solidFill>
                  <a:schemeClr val="bg1"/>
                </a:solidFill>
              </a:rPr>
              <a:t>insufficient</a:t>
            </a:r>
            <a:r>
              <a:rPr lang="af-ZA" sz="2400" dirty="0">
                <a:solidFill>
                  <a:schemeClr val="bg1"/>
                </a:solidFill>
              </a:rPr>
              <a:t>. </a:t>
            </a:r>
            <a:r>
              <a:rPr lang="af-ZA" sz="2400" dirty="0" err="1">
                <a:solidFill>
                  <a:schemeClr val="bg1"/>
                </a:solidFill>
              </a:rPr>
              <a:t>These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assumptions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can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reflect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harmful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stereotypes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and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introduce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b="1" dirty="0" err="1">
                <a:solidFill>
                  <a:schemeClr val="bg1"/>
                </a:solidFill>
              </a:rPr>
              <a:t>social</a:t>
            </a:r>
            <a:r>
              <a:rPr lang="af-ZA" sz="2400" b="1" dirty="0">
                <a:solidFill>
                  <a:schemeClr val="bg1"/>
                </a:solidFill>
              </a:rPr>
              <a:t> </a:t>
            </a:r>
            <a:r>
              <a:rPr lang="af-ZA" sz="2400" b="1" dirty="0" err="1">
                <a:solidFill>
                  <a:schemeClr val="bg1"/>
                </a:solidFill>
              </a:rPr>
              <a:t>bias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into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applications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like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chatbots</a:t>
            </a:r>
            <a:r>
              <a:rPr lang="af-ZA" sz="2400" dirty="0">
                <a:solidFill>
                  <a:schemeClr val="bg1"/>
                </a:solidFill>
              </a:rPr>
              <a:t>, </a:t>
            </a:r>
            <a:r>
              <a:rPr lang="af-ZA" sz="2400" dirty="0" err="1">
                <a:solidFill>
                  <a:schemeClr val="bg1"/>
                </a:solidFill>
              </a:rPr>
              <a:t>search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engines</a:t>
            </a:r>
            <a:r>
              <a:rPr lang="af-ZA" sz="2400" dirty="0">
                <a:solidFill>
                  <a:schemeClr val="bg1"/>
                </a:solidFill>
              </a:rPr>
              <a:t>, </a:t>
            </a:r>
            <a:r>
              <a:rPr lang="af-ZA" sz="2400" dirty="0" err="1">
                <a:solidFill>
                  <a:schemeClr val="bg1"/>
                </a:solidFill>
              </a:rPr>
              <a:t>or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summarization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tools</a:t>
            </a:r>
            <a:r>
              <a:rPr lang="af-ZA" sz="2400" dirty="0">
                <a:solidFill>
                  <a:schemeClr val="bg1"/>
                </a:solidFill>
              </a:rPr>
              <a:t>.</a:t>
            </a:r>
            <a:endParaRPr lang="he-IL" dirty="0">
              <a:solidFill>
                <a:schemeClr val="bg1"/>
              </a:solidFill>
              <a:ea typeface="Calibri"/>
              <a:cs typeface="Arial"/>
            </a:endParaRPr>
          </a:p>
          <a:p>
            <a:pPr algn="l"/>
            <a:endParaRPr lang="af-ZA" sz="2400" dirty="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algn="l"/>
            <a:r>
              <a:rPr lang="af-ZA" sz="2400" b="1" dirty="0" err="1">
                <a:solidFill>
                  <a:schemeClr val="bg1"/>
                </a:solidFill>
                <a:ea typeface="+mn-lt"/>
                <a:cs typeface="+mn-lt"/>
              </a:rPr>
              <a:t>Why</a:t>
            </a:r>
            <a:r>
              <a:rPr lang="af-ZA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ea typeface="+mn-lt"/>
                <a:cs typeface="+mn-lt"/>
              </a:rPr>
              <a:t>it's</a:t>
            </a:r>
            <a:r>
              <a:rPr lang="af-ZA" sz="2400" b="1" dirty="0">
                <a:solidFill>
                  <a:schemeClr val="bg1"/>
                </a:solidFill>
                <a:ea typeface="+mn-lt"/>
                <a:cs typeface="+mn-lt"/>
              </a:rPr>
              <a:t> important:</a:t>
            </a:r>
            <a:endParaRPr lang="af-ZA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language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reinforce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social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inequalitie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Misgendering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unwarranted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gender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inference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harm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user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trust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fairness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Ensuring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bg1"/>
                </a:solidFill>
                <a:ea typeface="+mn-lt"/>
                <a:cs typeface="+mn-lt"/>
              </a:rPr>
              <a:t>balanced</a:t>
            </a:r>
            <a:r>
              <a:rPr lang="af-ZA" sz="2400" b="1" dirty="0">
                <a:solidFill>
                  <a:schemeClr val="bg1"/>
                </a:solidFill>
                <a:ea typeface="+mn-lt"/>
                <a:cs typeface="+mn-lt"/>
              </a:rPr>
              <a:t> gender </a:t>
            </a:r>
            <a:r>
              <a:rPr lang="af-ZA" sz="2400" b="1" err="1">
                <a:solidFill>
                  <a:schemeClr val="bg1"/>
                </a:solidFill>
                <a:ea typeface="+mn-lt"/>
                <a:cs typeface="+mn-lt"/>
              </a:rPr>
              <a:t>representation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in AI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outputs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is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essential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ethical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deployment</a:t>
            </a:r>
            <a:endParaRPr lang="af-ZA" err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endParaRPr lang="af-ZA" sz="2400" dirty="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algn="l"/>
            <a:endParaRPr lang="af-ZA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b="1" dirty="0" err="1">
                <a:solidFill>
                  <a:schemeClr val="bg1"/>
                </a:solidFill>
                <a:ea typeface="+mn-lt"/>
                <a:cs typeface="+mn-lt"/>
              </a:rPr>
              <a:t>Why</a:t>
            </a:r>
            <a:r>
              <a:rPr lang="af-ZA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ea typeface="+mn-lt"/>
                <a:cs typeface="+mn-lt"/>
              </a:rPr>
              <a:t>it’s</a:t>
            </a:r>
            <a:r>
              <a:rPr lang="af-ZA" sz="2400" b="1" dirty="0">
                <a:solidFill>
                  <a:schemeClr val="bg1"/>
                </a:solidFill>
                <a:ea typeface="+mn-lt"/>
                <a:cs typeface="+mn-lt"/>
              </a:rPr>
              <a:t> hard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Gender bias in n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atural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language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is often subtle, contextual, and embedded in seemingly neutral language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 .</a:t>
            </a:r>
            <a:endParaRPr lang="af-ZA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Many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professional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or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social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roles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not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imply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gender,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but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often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infer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one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anyway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Addressing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this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requires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ea typeface="+mn-lt"/>
                <a:cs typeface="+mn-lt"/>
              </a:rPr>
              <a:t>context-aware</a:t>
            </a:r>
            <a:r>
              <a:rPr lang="af-ZA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ea typeface="+mn-lt"/>
                <a:cs typeface="+mn-lt"/>
              </a:rPr>
              <a:t>detection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careful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ea typeface="+mn-lt"/>
                <a:cs typeface="+mn-lt"/>
              </a:rPr>
              <a:t>controlled</a:t>
            </a:r>
            <a:r>
              <a:rPr lang="af-ZA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ea typeface="+mn-lt"/>
                <a:cs typeface="+mn-lt"/>
              </a:rPr>
              <a:t>rewriting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outputs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endParaRPr lang="af-ZA" sz="2400" dirty="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algn="l"/>
            <a:endParaRPr lang="af-ZA" sz="2400" dirty="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algn="l"/>
            <a:endParaRPr lang="af-ZA" sz="2400" dirty="0">
              <a:solidFill>
                <a:schemeClr val="bg1"/>
              </a:solidFill>
              <a:ea typeface="Calibri" panose="020F0502020204030204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F0833-CB85-CDD6-EC88-32B9A3DEF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83C1BC1-3D97-D5E9-14F6-6CB22C7849E5}"/>
              </a:ext>
            </a:extLst>
          </p:cNvPr>
          <p:cNvSpPr/>
          <p:nvPr/>
        </p:nvSpPr>
        <p:spPr>
          <a:xfrm>
            <a:off x="370085" y="285130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u="sng" kern="0">
                <a:solidFill>
                  <a:srgbClr val="F2F0F4"/>
                </a:solidFill>
                <a:latin typeface="Calibri"/>
                <a:ea typeface="Calibri"/>
                <a:cs typeface="Calibri"/>
              </a:rPr>
              <a:t>Modular Pipeline for Gender</a:t>
            </a:r>
            <a:r>
              <a:rPr lang="en-US" sz="3600" b="1" i="0" u="sng" strike="noStrike" kern="0" cap="none" spc="0" baseline="0">
                <a:solidFill>
                  <a:srgbClr val="F2F0F4"/>
                </a:solidFill>
                <a:uFillTx/>
                <a:latin typeface="Calibri"/>
                <a:ea typeface="Calibri"/>
                <a:cs typeface="Calibri"/>
              </a:rPr>
              <a:t> Bias </a:t>
            </a:r>
            <a:r>
              <a:rPr lang="en-US" sz="3600" b="1" u="sng" kern="0">
                <a:solidFill>
                  <a:srgbClr val="F2F0F4"/>
                </a:solidFill>
                <a:latin typeface="Calibri"/>
                <a:ea typeface="Calibri"/>
                <a:cs typeface="Calibri"/>
              </a:rPr>
              <a:t>Mitigation in</a:t>
            </a:r>
            <a:r>
              <a:rPr lang="en-US" sz="3600" b="1" i="0" u="sng" strike="noStrike" kern="0" cap="none" spc="0" baseline="0">
                <a:solidFill>
                  <a:srgbClr val="F2F0F4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600" b="1" u="sng" kern="0">
                <a:solidFill>
                  <a:srgbClr val="F2F0F4"/>
                </a:solidFill>
                <a:latin typeface="Calibri"/>
                <a:ea typeface="Calibri"/>
                <a:cs typeface="Calibri"/>
              </a:rPr>
              <a:t>Short Texts</a:t>
            </a:r>
            <a:endParaRPr lang="en-US" sz="3600" u="sng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53F7F18A-0D02-E9EE-8B18-C1FC7A90EBE6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B8E22356-4CEF-C3C5-F5AC-CC138EB2681B}"/>
              </a:ext>
            </a:extLst>
          </p:cNvPr>
          <p:cNvSpPr txBox="1"/>
          <p:nvPr/>
        </p:nvSpPr>
        <p:spPr>
          <a:xfrm>
            <a:off x="1643083" y="1199656"/>
            <a:ext cx="11669356" cy="74789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400" b="1" err="1">
                <a:solidFill>
                  <a:schemeClr val="bg1"/>
                </a:solidFill>
                <a:ea typeface="Calibri"/>
                <a:cs typeface="Calibri"/>
              </a:rPr>
              <a:t>Problem</a:t>
            </a:r>
            <a:r>
              <a:rPr lang="af-ZA" sz="2400" dirty="0">
                <a:solidFill>
                  <a:schemeClr val="bg1"/>
                </a:solidFill>
              </a:rPr>
              <a:t>:</a:t>
            </a:r>
            <a:endParaRPr lang="he-IL" dirty="0">
              <a:solidFill>
                <a:schemeClr val="bg1"/>
              </a:solidFill>
              <a:ea typeface="Calibri"/>
              <a:cs typeface="Arial"/>
            </a:endParaRPr>
          </a:p>
          <a:p>
            <a:pPr algn="l"/>
            <a:r>
              <a:rPr lang="af-ZA" sz="2400" dirty="0" err="1">
                <a:solidFill>
                  <a:schemeClr val="bg1"/>
                </a:solidFill>
              </a:rPr>
              <a:t>Natural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Language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Inference</a:t>
            </a:r>
            <a:r>
              <a:rPr lang="af-ZA" sz="2400" dirty="0">
                <a:solidFill>
                  <a:schemeClr val="bg1"/>
                </a:solidFill>
              </a:rPr>
              <a:t> (NLI) </a:t>
            </a:r>
            <a:r>
              <a:rPr lang="af-ZA" sz="2400" dirty="0" err="1">
                <a:solidFill>
                  <a:schemeClr val="bg1"/>
                </a:solidFill>
              </a:rPr>
              <a:t>systems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often</a:t>
            </a:r>
            <a:r>
              <a:rPr lang="af-ZA" sz="2400" dirty="0">
                <a:solidFill>
                  <a:schemeClr val="bg1"/>
                </a:solidFill>
              </a:rPr>
              <a:t> make </a:t>
            </a:r>
            <a:r>
              <a:rPr lang="af-ZA" sz="2400" b="1" dirty="0">
                <a:solidFill>
                  <a:schemeClr val="bg1"/>
                </a:solidFill>
              </a:rPr>
              <a:t>gender-</a:t>
            </a:r>
            <a:r>
              <a:rPr lang="af-ZA" sz="2400" b="1" dirty="0" err="1">
                <a:solidFill>
                  <a:schemeClr val="bg1"/>
                </a:solidFill>
              </a:rPr>
              <a:t>based</a:t>
            </a:r>
            <a:r>
              <a:rPr lang="af-ZA" sz="2400" b="1" dirty="0">
                <a:solidFill>
                  <a:schemeClr val="bg1"/>
                </a:solidFill>
              </a:rPr>
              <a:t> </a:t>
            </a:r>
            <a:r>
              <a:rPr lang="af-ZA" sz="2400" b="1" dirty="0" err="1">
                <a:solidFill>
                  <a:schemeClr val="bg1"/>
                </a:solidFill>
              </a:rPr>
              <a:t>assumptions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when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the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context</a:t>
            </a:r>
            <a:r>
              <a:rPr lang="af-ZA" sz="2400" dirty="0">
                <a:solidFill>
                  <a:schemeClr val="bg1"/>
                </a:solidFill>
              </a:rPr>
              <a:t> is </a:t>
            </a:r>
            <a:r>
              <a:rPr lang="af-ZA" sz="2400" dirty="0" err="1">
                <a:solidFill>
                  <a:schemeClr val="bg1"/>
                </a:solidFill>
              </a:rPr>
              <a:t>insufficient</a:t>
            </a:r>
            <a:r>
              <a:rPr lang="af-ZA" sz="2400" dirty="0">
                <a:solidFill>
                  <a:schemeClr val="bg1"/>
                </a:solidFill>
              </a:rPr>
              <a:t>. </a:t>
            </a:r>
            <a:r>
              <a:rPr lang="af-ZA" sz="2400" dirty="0" err="1">
                <a:solidFill>
                  <a:schemeClr val="bg1"/>
                </a:solidFill>
              </a:rPr>
              <a:t>These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assumptions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can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reflect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harmful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stereotypes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and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introduce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b="1" dirty="0" err="1">
                <a:solidFill>
                  <a:schemeClr val="bg1"/>
                </a:solidFill>
              </a:rPr>
              <a:t>social</a:t>
            </a:r>
            <a:r>
              <a:rPr lang="af-ZA" sz="2400" b="1" dirty="0">
                <a:solidFill>
                  <a:schemeClr val="bg1"/>
                </a:solidFill>
              </a:rPr>
              <a:t> </a:t>
            </a:r>
            <a:r>
              <a:rPr lang="af-ZA" sz="2400" b="1" dirty="0" err="1">
                <a:solidFill>
                  <a:schemeClr val="bg1"/>
                </a:solidFill>
              </a:rPr>
              <a:t>bias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into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applications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like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chatbots</a:t>
            </a:r>
            <a:r>
              <a:rPr lang="af-ZA" sz="2400" dirty="0">
                <a:solidFill>
                  <a:schemeClr val="bg1"/>
                </a:solidFill>
              </a:rPr>
              <a:t>, </a:t>
            </a:r>
            <a:r>
              <a:rPr lang="af-ZA" sz="2400" dirty="0" err="1">
                <a:solidFill>
                  <a:schemeClr val="bg1"/>
                </a:solidFill>
              </a:rPr>
              <a:t>search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engines</a:t>
            </a:r>
            <a:r>
              <a:rPr lang="af-ZA" sz="2400" dirty="0">
                <a:solidFill>
                  <a:schemeClr val="bg1"/>
                </a:solidFill>
              </a:rPr>
              <a:t>, </a:t>
            </a:r>
            <a:r>
              <a:rPr lang="af-ZA" sz="2400" dirty="0" err="1">
                <a:solidFill>
                  <a:schemeClr val="bg1"/>
                </a:solidFill>
              </a:rPr>
              <a:t>or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summarization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tools</a:t>
            </a:r>
            <a:r>
              <a:rPr lang="af-ZA" sz="2400" dirty="0">
                <a:solidFill>
                  <a:schemeClr val="bg1"/>
                </a:solidFill>
              </a:rPr>
              <a:t>.</a:t>
            </a:r>
            <a:endParaRPr lang="he-IL" dirty="0">
              <a:solidFill>
                <a:schemeClr val="bg1"/>
              </a:solidFill>
              <a:ea typeface="Calibri"/>
              <a:cs typeface="Arial"/>
            </a:endParaRPr>
          </a:p>
          <a:p>
            <a:pPr algn="l"/>
            <a:endParaRPr lang="af-ZA" sz="2400" dirty="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algn="l"/>
            <a:r>
              <a:rPr lang="af-ZA" sz="2400" b="1" dirty="0" err="1">
                <a:solidFill>
                  <a:schemeClr val="bg1"/>
                </a:solidFill>
                <a:ea typeface="+mn-lt"/>
                <a:cs typeface="+mn-lt"/>
              </a:rPr>
              <a:t>Why</a:t>
            </a:r>
            <a:r>
              <a:rPr lang="af-ZA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ea typeface="+mn-lt"/>
                <a:cs typeface="+mn-lt"/>
              </a:rPr>
              <a:t>it's</a:t>
            </a:r>
            <a:r>
              <a:rPr lang="af-ZA" sz="2400" b="1" dirty="0">
                <a:solidFill>
                  <a:schemeClr val="bg1"/>
                </a:solidFill>
                <a:ea typeface="+mn-lt"/>
                <a:cs typeface="+mn-lt"/>
              </a:rPr>
              <a:t> important:</a:t>
            </a:r>
            <a:endParaRPr lang="af-ZA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language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reinforce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social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inequalitie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Misgendering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unwarranted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gender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inference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harm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user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trust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fairness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Ensuring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bg1"/>
                </a:solidFill>
                <a:ea typeface="+mn-lt"/>
                <a:cs typeface="+mn-lt"/>
              </a:rPr>
              <a:t>balanced</a:t>
            </a:r>
            <a:r>
              <a:rPr lang="af-ZA" sz="2400" b="1" dirty="0">
                <a:solidFill>
                  <a:schemeClr val="bg1"/>
                </a:solidFill>
                <a:ea typeface="+mn-lt"/>
                <a:cs typeface="+mn-lt"/>
              </a:rPr>
              <a:t> gender </a:t>
            </a:r>
            <a:r>
              <a:rPr lang="af-ZA" sz="2400" b="1" err="1">
                <a:solidFill>
                  <a:schemeClr val="bg1"/>
                </a:solidFill>
                <a:ea typeface="+mn-lt"/>
                <a:cs typeface="+mn-lt"/>
              </a:rPr>
              <a:t>representation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in AI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outputs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is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essential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ethical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deployment</a:t>
            </a:r>
            <a:endParaRPr lang="af-ZA" err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endParaRPr lang="af-ZA" sz="2400" dirty="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algn="l"/>
            <a:endParaRPr lang="af-ZA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b="1" dirty="0" err="1">
                <a:solidFill>
                  <a:schemeClr val="bg1"/>
                </a:solidFill>
                <a:ea typeface="+mn-lt"/>
                <a:cs typeface="+mn-lt"/>
              </a:rPr>
              <a:t>Why</a:t>
            </a:r>
            <a:r>
              <a:rPr lang="af-ZA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ea typeface="+mn-lt"/>
                <a:cs typeface="+mn-lt"/>
              </a:rPr>
              <a:t>it’s</a:t>
            </a:r>
            <a:r>
              <a:rPr lang="af-ZA" sz="2400" b="1" dirty="0">
                <a:solidFill>
                  <a:schemeClr val="bg1"/>
                </a:solidFill>
                <a:ea typeface="+mn-lt"/>
                <a:cs typeface="+mn-lt"/>
              </a:rPr>
              <a:t> hard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Gender bias in n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atural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language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is often subtle, contextual, and embedded in seemingly neutral language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 .</a:t>
            </a:r>
            <a:endParaRPr lang="af-ZA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Many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professional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or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social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roles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not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imply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gender,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but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often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infer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one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anyway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Addressing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this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requires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ea typeface="+mn-lt"/>
                <a:cs typeface="+mn-lt"/>
              </a:rPr>
              <a:t>context-aware</a:t>
            </a:r>
            <a:r>
              <a:rPr lang="af-ZA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ea typeface="+mn-lt"/>
                <a:cs typeface="+mn-lt"/>
              </a:rPr>
              <a:t>detection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careful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ea typeface="+mn-lt"/>
                <a:cs typeface="+mn-lt"/>
              </a:rPr>
              <a:t>controlled</a:t>
            </a:r>
            <a:r>
              <a:rPr lang="af-ZA" sz="2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ea typeface="+mn-lt"/>
                <a:cs typeface="+mn-lt"/>
              </a:rPr>
              <a:t>rewriting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outputs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endParaRPr lang="af-ZA" sz="2400" dirty="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algn="l"/>
            <a:endParaRPr lang="af-ZA" sz="2400" dirty="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algn="l"/>
            <a:endParaRPr lang="af-ZA" sz="2400" dirty="0">
              <a:solidFill>
                <a:schemeClr val="bg1"/>
              </a:solidFill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855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A6A05-C5DC-7AF7-1BF5-C36CAC64F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6D7B099-1994-DEC7-C9B2-C94956ECFDE3}"/>
              </a:ext>
            </a:extLst>
          </p:cNvPr>
          <p:cNvSpPr/>
          <p:nvPr/>
        </p:nvSpPr>
        <p:spPr>
          <a:xfrm>
            <a:off x="370085" y="285130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u="sng" kern="0">
                <a:solidFill>
                  <a:srgbClr val="F2F0F4"/>
                </a:solidFill>
                <a:latin typeface="Calibri"/>
                <a:ea typeface="Calibri"/>
                <a:cs typeface="Calibri"/>
              </a:rPr>
              <a:t>Modular Pipeline for Gender</a:t>
            </a:r>
            <a:r>
              <a:rPr lang="en-US" sz="3600" b="1" i="0" u="sng" strike="noStrike" kern="0" cap="none" spc="0" baseline="0">
                <a:solidFill>
                  <a:srgbClr val="F2F0F4"/>
                </a:solidFill>
                <a:uFillTx/>
                <a:latin typeface="Calibri"/>
                <a:ea typeface="Calibri"/>
                <a:cs typeface="Calibri"/>
              </a:rPr>
              <a:t> Bias </a:t>
            </a:r>
            <a:r>
              <a:rPr lang="en-US" sz="3600" b="1" u="sng" kern="0">
                <a:solidFill>
                  <a:srgbClr val="F2F0F4"/>
                </a:solidFill>
                <a:latin typeface="Calibri"/>
                <a:ea typeface="Calibri"/>
                <a:cs typeface="Calibri"/>
              </a:rPr>
              <a:t>Mitigation in</a:t>
            </a:r>
            <a:r>
              <a:rPr lang="en-US" sz="3600" b="1" i="0" u="sng" strike="noStrike" kern="0" cap="none" spc="0" baseline="0">
                <a:solidFill>
                  <a:srgbClr val="F2F0F4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600" b="1" u="sng" kern="0">
                <a:solidFill>
                  <a:srgbClr val="F2F0F4"/>
                </a:solidFill>
                <a:latin typeface="Calibri"/>
                <a:ea typeface="Calibri"/>
                <a:cs typeface="Calibri"/>
              </a:rPr>
              <a:t>Short Texts</a:t>
            </a:r>
            <a:endParaRPr lang="en-US" sz="3600" u="sng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F1758441-2514-071B-2F7D-A13C37B21582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E35B8169-A291-C6D1-2E5E-6E44DAB3C909}"/>
              </a:ext>
            </a:extLst>
          </p:cNvPr>
          <p:cNvSpPr txBox="1"/>
          <p:nvPr/>
        </p:nvSpPr>
        <p:spPr>
          <a:xfrm>
            <a:off x="2462067" y="1493855"/>
            <a:ext cx="11073009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תיבת טקסט 5">
            <a:extLst>
              <a:ext uri="{FF2B5EF4-FFF2-40B4-BE49-F238E27FC236}">
                <a16:creationId xmlns:a16="http://schemas.microsoft.com/office/drawing/2014/main" id="{44BA1C43-036D-E692-B608-58929789497F}"/>
              </a:ext>
            </a:extLst>
          </p:cNvPr>
          <p:cNvSpPr txBox="1"/>
          <p:nvPr/>
        </p:nvSpPr>
        <p:spPr>
          <a:xfrm>
            <a:off x="1172741" y="1061624"/>
            <a:ext cx="12271842" cy="62837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FFFFFF"/>
                </a:solidFill>
                <a:uFillTx/>
                <a:latin typeface="Arial"/>
                <a:cs typeface="Calibri"/>
              </a:rPr>
              <a:t>Detect</a:t>
            </a:r>
            <a:r>
              <a:rPr lang="en-US" sz="2400" b="1" i="0" u="none" strike="noStrike" kern="1200" cap="none" spc="0" baseline="0">
                <a:solidFill>
                  <a:srgbClr val="FFFFFF"/>
                </a:solidFill>
                <a:uFillTx/>
                <a:latin typeface="Arial"/>
                <a:cs typeface="Calibri"/>
              </a:rPr>
              <a:t> gender bias</a:t>
            </a: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cs typeface="Calibri"/>
              </a:rPr>
              <a:t> in text.</a:t>
            </a:r>
            <a:r>
              <a:rPr lang="he-IL" sz="2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Calibri"/>
              </a:rPr>
              <a:t>​</a:t>
            </a:r>
            <a:endParaRPr lang="he-IL" sz="24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FFFFFF"/>
                </a:solidFill>
                <a:uFillTx/>
                <a:latin typeface="Calibri"/>
                <a:cs typeface="Arial"/>
              </a:rPr>
              <a:t>Rewrite</a:t>
            </a:r>
            <a:r>
              <a:rPr lang="en-US" sz="2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Arial"/>
              </a:rPr>
              <a:t> </a:t>
            </a:r>
            <a:r>
              <a:rPr lang="en-US" sz="2400" b="1" i="0" u="none" strike="noStrike" kern="0" cap="none" spc="0" baseline="0">
                <a:solidFill>
                  <a:srgbClr val="FFFFFF"/>
                </a:solidFill>
                <a:uFillTx/>
                <a:latin typeface="Calibri"/>
                <a:cs typeface="Arial"/>
              </a:rPr>
              <a:t>biased sentences</a:t>
            </a: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Arial"/>
              </a:rPr>
              <a:t> to neutral ones without changing the meaning.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Arial"/>
            </a:endParaRPr>
          </a:p>
          <a:p>
            <a:pPr marL="0" marR="0" lvl="0" indent="0" algn="l" defTabSz="914400" rtl="0" fontAlgn="auto" hangingPunct="1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Arial"/>
              </a:rPr>
              <a:t>​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u="sng">
                <a:solidFill>
                  <a:srgbClr val="FFFFFF"/>
                </a:solidFill>
                <a:latin typeface="Calibri"/>
                <a:cs typeface="Arial"/>
              </a:rPr>
              <a:t>Tasks</a:t>
            </a:r>
            <a:r>
              <a:rPr lang="en-US" sz="2400" b="0" i="0" u="sng" strike="noStrike" kern="1200" cap="none" spc="0" baseline="0">
                <a:solidFill>
                  <a:srgbClr val="FFFFFF"/>
                </a:solidFill>
                <a:uFillTx/>
                <a:latin typeface="Calibri"/>
                <a:cs typeface="Arial"/>
              </a:rPr>
              <a:t> </a:t>
            </a:r>
            <a:r>
              <a:rPr lang="en-US" sz="2400" b="0" i="0" u="sng" strike="noStrike" kern="0" cap="none" spc="0" baseline="0">
                <a:solidFill>
                  <a:srgbClr val="FFFFFF"/>
                </a:solidFill>
                <a:uFillTx/>
                <a:latin typeface="Calibri"/>
                <a:cs typeface="Arial"/>
              </a:rPr>
              <a:t>+ </a:t>
            </a:r>
            <a:r>
              <a:rPr lang="en-US" sz="2400" u="sng" kern="0">
                <a:solidFill>
                  <a:srgbClr val="FFFFFF"/>
                </a:solidFill>
                <a:latin typeface="Calibri"/>
                <a:cs typeface="Arial"/>
              </a:rPr>
              <a:t>Data:</a:t>
            </a:r>
            <a:r>
              <a:rPr lang="en-US" sz="24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  <a:cs typeface="Arial"/>
              </a:rPr>
              <a:t>​</a:t>
            </a:r>
            <a:endParaRPr lang="en-US" sz="2400" b="0" i="0" u="sng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sng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Arial"/>
              </a:rPr>
              <a:t>Classifier Model:</a:t>
            </a:r>
          </a:p>
          <a:p>
            <a:pPr marL="285750" indent="-285750" algn="l" rtl="0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sng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Model</a:t>
            </a:r>
            <a:r>
              <a:rPr lang="en-US" sz="2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:</a:t>
            </a:r>
            <a:r>
              <a:rPr lang="en-US" sz="2400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kern="0" err="1">
                <a:solidFill>
                  <a:srgbClr val="FFFFFF"/>
                </a:solidFill>
                <a:ea typeface="+mn-lt"/>
                <a:cs typeface="+mn-lt"/>
              </a:rPr>
              <a:t>bert</a:t>
            </a:r>
            <a:r>
              <a:rPr lang="en-US" sz="2400" kern="0">
                <a:solidFill>
                  <a:srgbClr val="FFFFFF"/>
                </a:solidFill>
                <a:ea typeface="+mn-lt"/>
                <a:cs typeface="+mn-lt"/>
              </a:rPr>
              <a:t>-base-uncased model</a:t>
            </a:r>
          </a:p>
          <a:p>
            <a:pPr algn="l" rtl="0"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u="sng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Fine-Tuned</a:t>
            </a:r>
            <a:r>
              <a:rPr lang="en-US" sz="2400" b="0" i="0" u="sng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 on</a:t>
            </a:r>
            <a:r>
              <a:rPr lang="en-US" sz="2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:</a:t>
            </a:r>
            <a:r>
              <a:rPr lang="en-US" sz="2400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MGSD (Merged Gender Stereotype Dataset) - consisting labeled sentences (gender biased/ neutral)</a:t>
            </a:r>
            <a:endParaRPr lang="en-US">
              <a:ea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sng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Output</a:t>
            </a:r>
            <a:r>
              <a:rPr lang="en-US" sz="2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: Bias score (range 0–1)</a:t>
            </a: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sng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Threshold</a:t>
            </a:r>
            <a:r>
              <a:rPr lang="en-US" sz="2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: 0.5 (for classification as biased)</a:t>
            </a: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  <a:p>
            <a:pPr marL="285750" indent="-285750" algn="l" rtl="0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sng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Evaluation</a:t>
            </a:r>
            <a:r>
              <a:rPr lang="en-US" sz="2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: f1_score, accuracy, precision, recall metrics, tested on </a:t>
            </a:r>
            <a:r>
              <a:rPr lang="en-US" sz="2400" b="0" i="0" u="none" strike="noStrike" kern="0" cap="none" spc="0" baseline="0" err="1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test_df</a:t>
            </a:r>
            <a:r>
              <a:rPr lang="en-US" sz="2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 from</a:t>
            </a:r>
            <a:r>
              <a:rPr lang="en-US" sz="2400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MGSD </a:t>
            </a:r>
            <a:endParaRPr lang="en-US" sz="24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sng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Rewriting Method 1 – IG + Pretrained: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sng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Model</a:t>
            </a:r>
            <a:r>
              <a:rPr lang="en-US" sz="2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: uses FLAN-T5 model for rewriting</a:t>
            </a:r>
          </a:p>
          <a:p>
            <a:pPr marL="342900" indent="-342900" algn="l" rtl="0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u="sng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Tool</a:t>
            </a:r>
            <a:r>
              <a:rPr lang="en-US" sz="2400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: uses Integrated Gradients to identify top-k biased tokens</a:t>
            </a:r>
            <a:endParaRPr lang="en-US" sz="2400" u="sng" kern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342900" indent="-342900" algn="l" rtl="0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u="sng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Input</a:t>
            </a:r>
            <a:r>
              <a:rPr lang="en-US" sz="2400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: gender biased sentences that were classified as </a:t>
            </a:r>
            <a:r>
              <a:rPr lang="en-US" sz="2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biased </a:t>
            </a:r>
            <a:r>
              <a:rPr lang="en-US" sz="2400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(in our classifier)</a:t>
            </a:r>
            <a:endParaRPr lang="en-US" sz="2400" ker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sng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Output</a:t>
            </a:r>
            <a:r>
              <a:rPr lang="en-US" sz="2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: rewritten version of the original sentence with less (hopefully without) gender bias</a:t>
            </a:r>
          </a:p>
        </p:txBody>
      </p:sp>
    </p:spTree>
    <p:extLst>
      <p:ext uri="{BB962C8B-B14F-4D97-AF65-F5344CB8AC3E}">
        <p14:creationId xmlns:p14="http://schemas.microsoft.com/office/powerpoint/2010/main" val="26098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8344CCC-8EF8-E592-F861-9CA091957A93}"/>
              </a:ext>
            </a:extLst>
          </p:cNvPr>
          <p:cNvSpPr/>
          <p:nvPr/>
        </p:nvSpPr>
        <p:spPr>
          <a:xfrm>
            <a:off x="370085" y="262552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u="sng" kern="0">
                <a:solidFill>
                  <a:srgbClr val="F2F0F4"/>
                </a:solidFill>
                <a:latin typeface="Calibri"/>
                <a:ea typeface="Calibri"/>
                <a:cs typeface="Calibri"/>
              </a:rPr>
              <a:t>Modular Pipeline for Gender Bias Mitigation in Short Texts</a:t>
            </a:r>
            <a:endParaRPr lang="en-US" sz="3600" u="sng">
              <a:ea typeface="Calibri"/>
              <a:cs typeface="Calibri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2F9198AD-B020-76DA-8656-27874CECC705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BA6CC839-AB58-C3E0-3460-5207C5EFDD17}"/>
              </a:ext>
            </a:extLst>
          </p:cNvPr>
          <p:cNvSpPr txBox="1"/>
          <p:nvPr/>
        </p:nvSpPr>
        <p:spPr>
          <a:xfrm>
            <a:off x="2462067" y="1493855"/>
            <a:ext cx="11073009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תיבת טקסט 5">
            <a:extLst>
              <a:ext uri="{FF2B5EF4-FFF2-40B4-BE49-F238E27FC236}">
                <a16:creationId xmlns:a16="http://schemas.microsoft.com/office/drawing/2014/main" id="{94CF6B8D-C726-2D4F-4664-DFA8F20B513C}"/>
              </a:ext>
            </a:extLst>
          </p:cNvPr>
          <p:cNvSpPr txBox="1"/>
          <p:nvPr/>
        </p:nvSpPr>
        <p:spPr>
          <a:xfrm>
            <a:off x="1063892" y="1030747"/>
            <a:ext cx="12508324" cy="79714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 algn="l" rtl="0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u="sng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Rewriting Method 2 — Fine-Tuned Rewriter:</a:t>
            </a:r>
          </a:p>
          <a:p>
            <a:pPr marL="285750" indent="-285750" algn="l" rtl="0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u="sng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Model</a:t>
            </a:r>
            <a:r>
              <a:rPr lang="en-US" sz="2400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: T5 </a:t>
            </a:r>
            <a:r>
              <a:rPr lang="en-US" sz="2400" kern="0">
                <a:solidFill>
                  <a:srgbClr val="FFFFFF"/>
                </a:solidFill>
                <a:ea typeface="+mn-lt"/>
                <a:cs typeface="+mn-lt"/>
              </a:rPr>
              <a:t>(Text-To-Text Transfer Transformer)</a:t>
            </a:r>
            <a:r>
              <a:rPr lang="en-US" sz="2400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endParaRPr lang="en-US">
              <a:ea typeface="Calibri"/>
              <a:cs typeface="Calibri"/>
            </a:endParaRPr>
          </a:p>
          <a:p>
            <a:pPr marL="285750" indent="-285750" algn="l" rtl="0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u="sng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Fine-Tuned on</a:t>
            </a:r>
            <a:r>
              <a:rPr lang="en-US" sz="2400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kern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400" kern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winobias_gold_pairs</a:t>
            </a:r>
            <a:r>
              <a:rPr lang="en-US" sz="2400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- pairs of gender-biased sentences and their unbiased versions (biased, neutral) </a:t>
            </a:r>
          </a:p>
          <a:p>
            <a:pPr marL="285750" indent="-285750" algn="l" rtl="0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sng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Output</a:t>
            </a:r>
            <a:r>
              <a:rPr lang="en-US" sz="2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:</a:t>
            </a:r>
            <a:r>
              <a:rPr lang="en-US" sz="2400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2400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rewritten version of the original sentence with less </a:t>
            </a:r>
            <a:r>
              <a:rPr lang="en-US" sz="2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(</a:t>
            </a:r>
            <a:r>
              <a:rPr lang="en-US" sz="2400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hopefully without</a:t>
            </a:r>
            <a:r>
              <a:rPr lang="en-US" sz="2400" b="0" i="0" u="none" strike="noStrike" kern="0" cap="none" spc="0" baseline="0">
                <a:solidFill>
                  <a:srgbClr val="FFFFFF"/>
                </a:solidFill>
                <a:uFillTx/>
                <a:latin typeface="Calibri"/>
                <a:ea typeface="Calibri"/>
                <a:cs typeface="Calibri"/>
              </a:rPr>
              <a:t>)</a:t>
            </a:r>
            <a:r>
              <a:rPr lang="en-US" sz="2400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gender bias</a:t>
            </a:r>
            <a:endParaRPr lang="en-US" sz="1800" b="0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strike="noStrike" kern="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u="sng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Strategy and step-by step plan</a:t>
            </a:r>
            <a:r>
              <a:rPr lang="en-US" sz="2400" u="sng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2400" u="sng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l"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Entering a sentence into the pipeline</a:t>
            </a:r>
          </a:p>
          <a:p>
            <a:pPr marL="285750" indent="-285750" algn="l"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The sentence is classifies to biased/not biased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l"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If it is classified into biassed it goes through our 2 methods of rewriting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l">
              <a:buFont typeface="Arial,Sans-Serif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The two rewritten sentences are then presented as an output</a:t>
            </a: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Remark: We will preprocess all of our datasets, make sure there are no nulls, plot distribution and make sure the data is </a:t>
            </a:r>
            <a:r>
              <a:rPr lang="en-US" sz="24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balamced</a:t>
            </a: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, extract only the relevant columns and so</a:t>
            </a:r>
            <a:endParaRPr lang="en-US"/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Once pipeline is trained and evaluated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, it can be integrated with GPT models or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used as a smart pre/post-processing layer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u="sng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228600" indent="-228600" algn="l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24068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C303B-6BCF-F2D7-00AF-A2F03C88C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89EE167-7CA4-C7D7-0F7C-A57D3A2F1114}"/>
              </a:ext>
            </a:extLst>
          </p:cNvPr>
          <p:cNvSpPr/>
          <p:nvPr/>
        </p:nvSpPr>
        <p:spPr>
          <a:xfrm>
            <a:off x="-405" y="231897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u="sng" kern="0">
                <a:solidFill>
                  <a:srgbClr val="F2F0F4"/>
                </a:solidFill>
                <a:latin typeface="Calibri"/>
                <a:ea typeface="Calibri"/>
                <a:cs typeface="Calibri"/>
              </a:rPr>
              <a:t>Evaluation – bias reduction and meaning preservation </a:t>
            </a:r>
            <a:br>
              <a:rPr lang="en-US" sz="4000" b="1" u="sng" kern="0">
                <a:latin typeface="Calibri"/>
                <a:ea typeface="Calibri"/>
                <a:cs typeface="Calibri"/>
              </a:rPr>
            </a:br>
            <a:endParaRPr lang="en-US" sz="4000" u="sng" ker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defTabSz="914400" rtl="1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000" b="1" i="0" u="none" strike="noStrike" kern="0" cap="none" spc="0" baseline="0"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998BC5C6-4312-1141-045B-B3F0FF61B20A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4D02AEF6-D311-EE1E-3AFF-2AEA9B80874C}"/>
              </a:ext>
            </a:extLst>
          </p:cNvPr>
          <p:cNvSpPr txBox="1"/>
          <p:nvPr/>
        </p:nvSpPr>
        <p:spPr>
          <a:xfrm>
            <a:off x="2462067" y="1493855"/>
            <a:ext cx="11073009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תיבת טקסט 5">
            <a:extLst>
              <a:ext uri="{FF2B5EF4-FFF2-40B4-BE49-F238E27FC236}">
                <a16:creationId xmlns:a16="http://schemas.microsoft.com/office/drawing/2014/main" id="{B707E063-EC46-70C0-1948-67B7A8119C37}"/>
              </a:ext>
            </a:extLst>
          </p:cNvPr>
          <p:cNvSpPr txBox="1"/>
          <p:nvPr/>
        </p:nvSpPr>
        <p:spPr>
          <a:xfrm>
            <a:off x="1099589" y="498353"/>
            <a:ext cx="12271842" cy="73866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 algn="l" rtl="0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u="sng">
              <a:solidFill>
                <a:srgbClr val="FFFFFF"/>
              </a:solidFill>
              <a:latin typeface="Calibri"/>
              <a:cs typeface="Calibri"/>
            </a:endParaRPr>
          </a:p>
          <a:p>
            <a:pPr rt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u="sng" kern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algn="l" rtl="0"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Evaluate bias reduction in both rewriting models:</a:t>
            </a:r>
            <a:endParaRPr lang="en-US" sz="3200" b="0" i="0" u="sng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  <a:p>
            <a:pPr algn="l" rtl="0"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Using </a:t>
            </a:r>
            <a:r>
              <a:rPr lang="en-US" sz="2400" b="1">
                <a:solidFill>
                  <a:srgbClr val="FFFFFF"/>
                </a:solidFill>
                <a:ea typeface="+mn-lt"/>
                <a:cs typeface="+mn-lt"/>
              </a:rPr>
              <a:t>SEAT (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Sentence-level association test) and </a:t>
            </a:r>
            <a:r>
              <a:rPr lang="en-US" sz="2400" b="1">
                <a:solidFill>
                  <a:srgbClr val="FFFFFF"/>
                </a:solidFill>
                <a:ea typeface="+mn-lt"/>
                <a:cs typeface="+mn-lt"/>
              </a:rPr>
              <a:t>WEAT (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Word embedding association test ) on outputs to assess whether </a:t>
            </a:r>
            <a:r>
              <a:rPr lang="en-US" sz="2400" b="1">
                <a:solidFill>
                  <a:srgbClr val="FFFFFF"/>
                </a:solidFill>
                <a:ea typeface="+mn-lt"/>
                <a:cs typeface="+mn-lt"/>
              </a:rPr>
              <a:t>latent gender associations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are reduced</a:t>
            </a:r>
          </a:p>
          <a:p>
            <a:pPr algn="l"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Using our bias classifier again with the rewritten sentences to check if the bias was reduced</a:t>
            </a: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u="sng">
                <a:solidFill>
                  <a:srgbClr val="FFFFFF"/>
                </a:solidFill>
                <a:ea typeface="Calibri"/>
                <a:cs typeface="Calibri"/>
              </a:rPr>
              <a:t>Evaluation of the rewriting models - Meaning Preservation:</a:t>
            </a: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u="sng">
                <a:solidFill>
                  <a:srgbClr val="FFFFFF"/>
                </a:solidFill>
                <a:ea typeface="Calibri"/>
                <a:cs typeface="Calibri"/>
              </a:rPr>
              <a:t>First Rewriting Model evaluation (</a:t>
            </a:r>
            <a:r>
              <a:rPr lang="en-US" sz="2400" u="sng">
                <a:solidFill>
                  <a:srgbClr val="FFFFFF"/>
                </a:solidFill>
                <a:ea typeface="+mn-lt"/>
                <a:cs typeface="+mn-lt"/>
              </a:rPr>
              <a:t>IG + Pretrained Model):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>
                <a:solidFill>
                  <a:srgbClr val="FFFFFF"/>
                </a:solidFill>
                <a:ea typeface="+mn-lt"/>
                <a:cs typeface="+mn-lt"/>
              </a:rPr>
              <a:t>Blacklist N-gram removal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: Are flagged biased words removed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Cosine Similarity</a:t>
            </a:r>
            <a:r>
              <a:rPr lang="en-US" sz="2400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 between original and rewritten embeddings</a:t>
            </a:r>
            <a:endParaRPr lang="en-US"/>
          </a:p>
          <a:p>
            <a:pPr marL="285750" indent="-285750" algn="l"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u="sng">
                <a:solidFill>
                  <a:srgbClr val="FFFFFF"/>
                </a:solidFill>
                <a:ea typeface="Calibri"/>
                <a:cs typeface="Calibri"/>
              </a:rPr>
              <a:t>Second Rewriting Model evaluation (</a:t>
            </a:r>
            <a:r>
              <a:rPr lang="en-US" sz="2400" u="sng">
                <a:solidFill>
                  <a:srgbClr val="FFFFFF"/>
                </a:solidFill>
                <a:ea typeface="+mn-lt"/>
                <a:cs typeface="+mn-lt"/>
              </a:rPr>
              <a:t>Fine-Tuned Rewriter</a:t>
            </a:r>
            <a:r>
              <a:rPr lang="en-US" sz="2400" u="sng">
                <a:solidFill>
                  <a:srgbClr val="FFFFFF"/>
                </a:solidFill>
                <a:ea typeface="Calibri"/>
                <a:cs typeface="Calibri"/>
              </a:rPr>
              <a:t>)</a:t>
            </a:r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:</a:t>
            </a: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>
                <a:solidFill>
                  <a:srgbClr val="FFFFFF"/>
                </a:solidFill>
                <a:ea typeface="Calibri"/>
                <a:cs typeface="Calibri"/>
              </a:rPr>
              <a:t>Rouge and </a:t>
            </a:r>
            <a:r>
              <a:rPr lang="en-US" sz="2400" b="1" err="1">
                <a:solidFill>
                  <a:srgbClr val="FFFFFF"/>
                </a:solidFill>
                <a:ea typeface="Calibri"/>
                <a:cs typeface="Calibri"/>
              </a:rPr>
              <a:t>BERTScore</a:t>
            </a:r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 metrics (paired biased vs. neutral reference)</a:t>
            </a:r>
            <a:endParaRPr lang="en-US" sz="2400">
              <a:solidFill>
                <a:srgbClr val="000000"/>
              </a:solidFill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>
                <a:solidFill>
                  <a:srgbClr val="FFFFFF"/>
                </a:solidFill>
                <a:ea typeface="Calibri"/>
                <a:cs typeface="Calibri"/>
              </a:rPr>
              <a:t>Cosine Similarity</a:t>
            </a:r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 between original and rewritten embeddings</a:t>
            </a:r>
            <a:endParaRPr lang="en-US"/>
          </a:p>
          <a:p>
            <a:pPr marL="285750" indent="-285750" algn="l"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>
                <a:solidFill>
                  <a:srgbClr val="FFFFFF"/>
                </a:solidFill>
                <a:ea typeface="Calibri"/>
                <a:cs typeface="Calibri"/>
              </a:rPr>
              <a:t>We will also calculate a fluency Score</a:t>
            </a:r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 using GPT perplexity </a:t>
            </a:r>
          </a:p>
          <a:p>
            <a:pPr marL="285750" indent="-285750" algn="l"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013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 descr="תמונה שמכילה תרשים, טקסט, קו, שרטוט&#10;&#10;ייתכן שתוכן בינה מלאכותית גנרטיבית. שגוי.">
            <a:extLst>
              <a:ext uri="{FF2B5EF4-FFF2-40B4-BE49-F238E27FC236}">
                <a16:creationId xmlns:a16="http://schemas.microsoft.com/office/drawing/2014/main" id="{DEB0BF2A-E6F0-2CD9-6DBA-0BD4305C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0" y="460858"/>
            <a:ext cx="12265824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4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10E808AC-8087-68F7-E3B3-4C86C4339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36013"/>
              </p:ext>
            </p:extLst>
          </p:nvPr>
        </p:nvGraphicFramePr>
        <p:xfrm>
          <a:off x="0" y="1840992"/>
          <a:ext cx="14630400" cy="420624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81162967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1624665795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734830166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12744992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3464542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Source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/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Title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Approach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/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solidFill>
                            <a:srgbClr val="FFFFFF"/>
                          </a:solidFill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Metrics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Results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189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Dbias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: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Detecting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Biases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Ensuring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Fairness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in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News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Articles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(2022)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Two-stage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pipeline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: BERT-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based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classifier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→ GPT-2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rewriter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with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reward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optimization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BiasFinder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+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custom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news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Classifier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bias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score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,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human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judgment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Reduced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bias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scores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by ~20%,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human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judges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preferred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rewritten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versions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79% of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the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time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738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From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‘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Showgirls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’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to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‘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Performers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’: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Fine-tuning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with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Gender-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inclusive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Language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(2024)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Fine-tuned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LLMs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with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gender-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neutral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term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replacements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solidFill>
                            <a:srgbClr val="FFFFFF"/>
                          </a:solidFill>
                        </a:rPr>
                        <a:t>Gender-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transformed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corpora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+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CrowS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-Pairs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Stereotype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score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(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CrowS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-Pairs,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StereoSet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Reduced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stereotype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scores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by 11% (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RoBERTa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)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15% (GPT-2),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with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minimal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loss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in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fluency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780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Empirical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Analysis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of Parameter-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Efficient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Methods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for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Debiasing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Pretrained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LMs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Adapter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,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prompt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,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LoRA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tuning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on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BERT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GPT-2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CrowS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-Pairs +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StereoSet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Stereotype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score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,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perplexity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Adapter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tuning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lowered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stereotype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scores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by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up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to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18%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with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&lt;1%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increase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in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perplexity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(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maintained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fluency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205448"/>
                  </a:ext>
                </a:extLst>
              </a:tr>
            </a:tbl>
          </a:graphicData>
        </a:graphic>
      </p:graphicFrame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3C1B60D-C462-9F25-D2AF-ACFCF69C34A9}"/>
              </a:ext>
            </a:extLst>
          </p:cNvPr>
          <p:cNvSpPr txBox="1"/>
          <p:nvPr/>
        </p:nvSpPr>
        <p:spPr>
          <a:xfrm>
            <a:off x="4163673" y="522525"/>
            <a:ext cx="5463822" cy="5797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3755"/>
              </a:lnSpc>
            </a:pPr>
            <a:r>
              <a:rPr lang="en-US" sz="3600" b="1" u="sng">
                <a:solidFill>
                  <a:srgbClr val="F2F0F4"/>
                </a:solidFill>
                <a:cs typeface="Segoe UI"/>
              </a:rPr>
              <a:t>Previous Work</a:t>
            </a:r>
            <a:endParaRPr lang="en-US" sz="3600" b="1" u="sng">
              <a:solidFill>
                <a:srgbClr val="F2F0F4"/>
              </a:solidFill>
              <a:ea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1606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80036-5A9E-3996-18CA-AD785556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B02E650-532D-96A5-9F40-A0C475BE6F03}"/>
              </a:ext>
            </a:extLst>
          </p:cNvPr>
          <p:cNvSpPr/>
          <p:nvPr/>
        </p:nvSpPr>
        <p:spPr>
          <a:xfrm>
            <a:off x="-405" y="456749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1" kern="0">
                <a:solidFill>
                  <a:srgbClr val="F2F0F4"/>
                </a:solidFill>
                <a:latin typeface="Calibri"/>
                <a:ea typeface="Calibri"/>
                <a:cs typeface="Calibri"/>
              </a:rPr>
              <a:t>Baselines</a:t>
            </a:r>
            <a:endParaRPr lang="he-IL"/>
          </a:p>
          <a:p>
            <a:pPr marL="0" marR="0" lvl="0" indent="0" algn="ctr" defTabSz="914400" rtl="1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000" b="1" i="0" u="none" strike="noStrike" kern="0" cap="none" spc="0" baseline="0"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129EB03A-FBEA-5C7F-60F2-EF0501A8F077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5" name="תיבת טקסט 5">
            <a:extLst>
              <a:ext uri="{FF2B5EF4-FFF2-40B4-BE49-F238E27FC236}">
                <a16:creationId xmlns:a16="http://schemas.microsoft.com/office/drawing/2014/main" id="{83BC848C-E563-CE00-6FDF-85DD4DEA58E0}"/>
              </a:ext>
            </a:extLst>
          </p:cNvPr>
          <p:cNvSpPr txBox="1"/>
          <p:nvPr/>
        </p:nvSpPr>
        <p:spPr>
          <a:xfrm>
            <a:off x="807281" y="333461"/>
            <a:ext cx="12241862" cy="80945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indent="-285750" algn="l" rtl="0">
              <a:buSzPct val="100000"/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u="sng">
              <a:solidFill>
                <a:srgbClr val="FFFFFF"/>
              </a:solidFill>
              <a:latin typeface="Calibri"/>
              <a:cs typeface="Calibri"/>
            </a:endParaRPr>
          </a:p>
          <a:p>
            <a:pPr rt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u="sng" kern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algn="l" rtl="0"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Baseline for classification:</a:t>
            </a:r>
            <a:endParaRPr lang="en-US" sz="2400" b="0" i="0" u="sng" strike="noStrike" kern="0" cap="none" spc="0" baseline="0">
              <a:solidFill>
                <a:srgbClr val="FFFFFF"/>
              </a:solidFill>
              <a:uFillTx/>
              <a:latin typeface="Calibri"/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u="sng">
                <a:solidFill>
                  <a:schemeClr val="bg1"/>
                </a:solidFill>
                <a:ea typeface="+mn-lt"/>
                <a:cs typeface="+mn-lt"/>
              </a:rPr>
              <a:t>Dataset: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150 sentences sampled from the MGSD dataset</a:t>
            </a:r>
            <a:br>
              <a:rPr lang="en-US" sz="2400" b="1" kern="0">
                <a:ea typeface="+mn-lt"/>
                <a:cs typeface="+mn-lt"/>
              </a:rPr>
            </a:b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 Each sentence manually labeled as biased or neutral</a:t>
            </a:r>
            <a:endParaRPr lang="en-US" sz="2400" kern="0">
              <a:solidFill>
                <a:schemeClr val="bg1"/>
              </a:solidFill>
              <a:ea typeface="+mn-lt"/>
              <a:cs typeface="+mn-lt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Focus on gender-related bias only</a:t>
            </a:r>
            <a:br>
              <a:rPr lang="en-US" sz="2400" b="1" kern="0">
                <a:ea typeface="+mn-lt"/>
                <a:cs typeface="+mn-lt"/>
              </a:rPr>
            </a:b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  Sentences vary in length and grammatical structure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u="sng" kern="0">
                <a:solidFill>
                  <a:schemeClr val="bg1"/>
                </a:solidFill>
                <a:ea typeface="+mn-lt"/>
                <a:cs typeface="+mn-lt"/>
              </a:rPr>
              <a:t>Baseline:</a:t>
            </a:r>
            <a:br>
              <a:rPr lang="en-US" sz="2400" b="1" kern="0">
                <a:ea typeface="+mn-lt"/>
                <a:cs typeface="+mn-lt"/>
              </a:rPr>
            </a:b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 Use a dictionary of gendered and stereotypical keywords</a:t>
            </a:r>
            <a:br>
              <a:rPr lang="en-US" sz="2400" b="1" kern="0">
                <a:ea typeface="+mn-lt"/>
                <a:cs typeface="+mn-lt"/>
              </a:rPr>
            </a:b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 Classify sentence as biased if any keyword is matched</a:t>
            </a:r>
            <a:br>
              <a:rPr lang="en-US" sz="2400" b="1" kern="0">
                <a:ea typeface="+mn-lt"/>
                <a:cs typeface="+mn-lt"/>
              </a:rPr>
            </a:b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 Compute a bias score as the ratio of matched keywords to total tokens</a:t>
            </a:r>
            <a:br>
              <a:rPr lang="en-US" sz="2400" b="1" kern="0">
                <a:ea typeface="+mn-lt"/>
                <a:cs typeface="+mn-lt"/>
              </a:rPr>
            </a:b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 Evaluate on full 150-sentence set</a:t>
            </a:r>
            <a:br>
              <a:rPr lang="en-US" sz="2400" b="1" kern="0">
                <a:ea typeface="+mn-lt"/>
                <a:cs typeface="+mn-lt"/>
              </a:rPr>
            </a:b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 Report accuracy, precision, recall, and F1 score</a:t>
            </a: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kern="0">
              <a:solidFill>
                <a:schemeClr val="bg1"/>
              </a:solidFill>
              <a:ea typeface="+mn-lt"/>
              <a:cs typeface="+mn-lt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u="sng" kern="0">
                <a:solidFill>
                  <a:schemeClr val="bg1"/>
                </a:solidFill>
                <a:ea typeface="+mn-lt"/>
                <a:cs typeface="+mn-lt"/>
              </a:rPr>
              <a:t>Evaluation Metrics:</a:t>
            </a: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en-US" sz="2400" kern="0">
              <a:solidFill>
                <a:schemeClr val="bg1"/>
              </a:solidFill>
              <a:ea typeface="+mn-lt"/>
              <a:cs typeface="+mn-lt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Accuracy : 0.49   Precision: 0.50</a:t>
            </a:r>
            <a:endParaRPr lang="en-US" sz="2400" kern="0">
              <a:solidFill>
                <a:schemeClr val="bg1"/>
              </a:solidFill>
              <a:ea typeface="+mn-lt"/>
              <a:cs typeface="+mn-lt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kern="0">
                <a:solidFill>
                  <a:schemeClr val="bg1"/>
                </a:solidFill>
                <a:ea typeface="+mn-lt"/>
                <a:cs typeface="+mn-lt"/>
              </a:rPr>
              <a:t> Recall : 0.57        F1 Score : 0.53</a:t>
            </a:r>
            <a:endParaRPr lang="en-US" sz="2400" kern="0">
              <a:solidFill>
                <a:schemeClr val="bg1"/>
              </a:solidFill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 </a:t>
            </a:r>
          </a:p>
          <a:p>
            <a:pPr marL="285750" indent="-285750" algn="l">
              <a:buFont typeface="Arial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7" name="תמונה 6" descr="תמונה שמכילה טקסט, גופן&#10;&#10;ייתכן שתוכן בינה מלאכותית גנרטיבית. שגוי.">
            <a:extLst>
              <a:ext uri="{FF2B5EF4-FFF2-40B4-BE49-F238E27FC236}">
                <a16:creationId xmlns:a16="http://schemas.microsoft.com/office/drawing/2014/main" id="{10C264A5-042B-E55E-3705-AE61A0A4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634" y="4823534"/>
            <a:ext cx="2046514" cy="2803071"/>
          </a:xfrm>
          <a:prstGeom prst="rect">
            <a:avLst/>
          </a:prstGeom>
        </p:spPr>
      </p:pic>
      <p:pic>
        <p:nvPicPr>
          <p:cNvPr id="8" name="תמונה 7" descr="תמונה שמכילה טקסט, צילום מסך, מלבן, תצוגה&#10;&#10;ייתכן שתוכן בינה מלאכותית גנרטיבית. שגוי.">
            <a:extLst>
              <a:ext uri="{FF2B5EF4-FFF2-40B4-BE49-F238E27FC236}">
                <a16:creationId xmlns:a16="http://schemas.microsoft.com/office/drawing/2014/main" id="{3BAC493D-B706-F540-822B-0356C5925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279" y="972246"/>
            <a:ext cx="4503002" cy="340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11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56</cp:revision>
  <dcterms:created xsi:type="dcterms:W3CDTF">2025-03-26T17:14:06Z</dcterms:created>
  <dcterms:modified xsi:type="dcterms:W3CDTF">2025-06-21T11:36:28Z</dcterms:modified>
</cp:coreProperties>
</file>