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3"/>
  </p:notesMasterIdLst>
  <p:sldIdLst>
    <p:sldId id="259" r:id="rId2"/>
    <p:sldId id="260" r:id="rId3"/>
    <p:sldId id="262" r:id="rId4"/>
    <p:sldId id="263" r:id="rId5"/>
    <p:sldId id="261" r:id="rId6"/>
    <p:sldId id="267" r:id="rId7"/>
    <p:sldId id="274" r:id="rId8"/>
    <p:sldId id="268" r:id="rId9"/>
    <p:sldId id="269" r:id="rId10"/>
    <p:sldId id="273" r:id="rId11"/>
    <p:sldId id="265" r:id="rId12"/>
    <p:sldId id="275" r:id="rId13"/>
    <p:sldId id="270" r:id="rId14"/>
    <p:sldId id="271" r:id="rId15"/>
    <p:sldId id="272" r:id="rId16"/>
    <p:sldId id="278" r:id="rId17"/>
    <p:sldId id="279" r:id="rId18"/>
    <p:sldId id="280" r:id="rId19"/>
    <p:sldId id="264" r:id="rId20"/>
    <p:sldId id="276" r:id="rId21"/>
    <p:sldId id="277" r:id="rId22"/>
  </p:sldIdLst>
  <p:sldSz cx="14630400" cy="8229600"/>
  <p:notesSz cx="8229600" cy="146304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D57FD8-F449-829E-8F63-8C8881ABDE5E}" v="317" dt="2025-06-17T07:28:11.457"/>
    <p1510:client id="{43D32E51-49EB-D215-40A6-CFF25B55DBFD}" v="4921" dt="2025-06-17T06:50:43.063"/>
    <p1510:client id="{60045984-127F-9089-2C2C-3AAE21F991F7}" v="4" dt="2025-06-16T10:45:17.404"/>
    <p1510:client id="{7C6B1FDB-5444-AD5C-C6DA-3AFAA0EC3C83}" v="221" dt="2025-06-17T07:41:22.113"/>
    <p1510:client id="{EF7E2D6D-7FAD-2623-7083-78E22D0D93C7}" v="110" dt="2025-06-17T07:06:05.5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סגנון ביניים 4 - הדגשה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684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A713F5-BEEA-861B-2835-DD6576407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3EE47-86E9-36D3-CBE3-3C5DE8B64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algn="l" rtl="0"/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66C85-0A3A-DF30-E645-EEB59655F772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CCFF113-F113-4F66-81FF-E2F1418E575E}" type="slidenum">
              <a:t>1</a:t>
            </a:fld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39152-2E99-B0DC-04EB-0580CFABF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AF476F-77A3-1CF8-5D00-862AC5156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AD8398-B365-BEDD-5371-FAC8D54BCF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29788-1DE3-F450-3E12-CC8567F108E1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14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6066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498DE-5098-750E-0655-E39E44EAE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20841-183B-005F-6EF1-3256256063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0E77B-1D6A-92BA-901A-7C98EF78747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83DBA-06BE-6704-2CF1-341D983C3364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15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540701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4272B-E8B9-63B8-48EA-57943E7C7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B5310-0B7F-4B44-2F8B-9804D70C3C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72A934-40FB-8974-4F98-95578B84B0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45A0B-A6BD-D530-1E72-B6C0200B1983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16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196838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EED2-E7EB-E2B1-1C9D-773FF0729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394F01-88BF-24E8-AC10-2CC074C30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7BFA31-77B6-279E-24A7-A258D2D296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C73AD-487F-12DD-00B8-FF8749A4A1DB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17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5610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2F6AA-3627-7A1A-D6FA-4A3921F86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17551E-AD48-317E-E941-6B96436B4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F30C52-8450-0BF8-8A0C-144AF454B3C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F92AD-A052-C081-9772-9554B2E0AFF6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18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737590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49A71-9CF9-EC01-3EC0-DEB872854F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8C2AED-0D24-847E-6337-4B441E5E71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algn="l" rtl="0"/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B8A9F-B8A1-FD3E-36D3-8BB2CCA036D9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1F76799-0FDB-4B70-9A58-F472431F89B6}" type="slidenum">
              <a:t>2</a:t>
            </a:fld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8BBE03-AFF7-7C68-6019-AEABC5A79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BA1DB-BBAA-F285-6523-0DA6B716A8F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44D9D-FD2C-40CF-4F4D-76569AC1BEC0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3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397F7-D663-C9D5-4281-BF83A9FE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4455BB-8FD6-76A3-F828-92A3337B6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9D555D-3C8B-A6D2-FCE4-B115FDE57F3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EA9E1-C0F7-5152-01EF-16198C3252DD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4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093188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24F05-6ECC-BF2B-0545-01BE19115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5507B8-763B-86A8-98F6-93A602DE39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2914D1-AE5F-2918-28A8-6908C6552D1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2A29-9FAC-8AEA-A758-1D18C3B612B6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6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5217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84987-2528-31B4-A593-85CC330FB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6F664-D5EF-D655-AF8B-ECC6F8273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3F18F-4E6A-ACD3-3FB0-CA20903E121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30E9-0C06-03AF-1698-AC72856489B0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8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32792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62A7E-659D-386F-5842-4797FEA2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27CAF9-11F9-A097-8FE4-C42F6DF4C7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6E680-76E5-E7CB-9DE9-509112FB45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12CA2-1C1A-D4D4-C5EE-C34C08630DF8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9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200732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845A6-8B9E-94CF-C8BD-8F49991C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BC12F-58C7-C81F-8312-48E46E7BD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49B163-E37F-5F04-FEC9-A97BD6A2C4E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D6C8E-320A-E04C-C683-4C049B898CA3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11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98326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90E-9CB9-A3AF-4E54-8E191E6E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C37145-80B5-12B2-594F-78DC33025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8B2A39-561F-6319-5BFA-DB0EF25788B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0" cy="0"/>
          </a:xfrm>
          <a:noFill/>
          <a:ln>
            <a:noFill/>
          </a:ln>
        </p:spPr>
        <p:txBody>
          <a:bodyPr wrap="square" anchor="t" anchorCtr="0" compatLnSpc="1">
            <a:noAutofit/>
          </a:bodyPr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F745A-A725-085C-3E91-BB2D50F45870}"/>
              </a:ext>
            </a:extLst>
          </p:cNvPr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DE6B314-43DE-4480-BBA5-E3988132FFD5}" type="slidenum">
              <a:t>13</a:t>
            </a:fld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48749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843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94A83B1-152A-0E79-E753-7F29550FF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Shape 0">
            <a:extLst>
              <a:ext uri="{FF2B5EF4-FFF2-40B4-BE49-F238E27FC236}">
                <a16:creationId xmlns:a16="http://schemas.microsoft.com/office/drawing/2014/main" id="{23FF3689-A406-00D4-05A0-A0803062D5D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Aptos"/>
              <a:cs typeface="Arial" pitchFamily="34"/>
            </a:endParaRPr>
          </a:p>
        </p:txBody>
      </p:sp>
      <p:pic>
        <p:nvPicPr>
          <p:cNvPr id="4" name="Image 1" descr="preencoded.png">
            <a:hlinkClick r:id="rId3"/>
            <a:extLst>
              <a:ext uri="{FF2B5EF4-FFF2-40B4-BE49-F238E27FC236}">
                <a16:creationId xmlns:a16="http://schemas.microsoft.com/office/drawing/2014/main" id="{4316B626-0F0E-A888-D348-2409C90CC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8" y="7749540"/>
            <a:ext cx="1722601" cy="41148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417188351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wfAxGQ7FOy_5vfYjkRNcy_tUSUzD_SVN/view?usp=sharing" TargetMode="External"/><Relationship Id="rId3" Type="http://schemas.openxmlformats.org/officeDocument/2006/relationships/hyperlink" Target="https://drive.google.com/file/d/1Voj_0PyAozB9oqRZ8kb3qq8EauY_Ourh/view?usp=sharing" TargetMode="External"/><Relationship Id="rId7" Type="http://schemas.openxmlformats.org/officeDocument/2006/relationships/hyperlink" Target="https://drive.google.com/file/d/1eTYgkEmA4ME8eVJ1EaK6LV1MatuWMJkt/view?usp=shar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pYmphZMAM08hEkesKid7EBVq34Z0FlVi/view?usp=sharing" TargetMode="External"/><Relationship Id="rId11" Type="http://schemas.openxmlformats.org/officeDocument/2006/relationships/hyperlink" Target="https://drive.google.com/file/d/1sd8hly_ZHSpJ69_n2-F9HH7VNY83EgGq/view?usp=sharing" TargetMode="External"/><Relationship Id="rId5" Type="http://schemas.openxmlformats.org/officeDocument/2006/relationships/hyperlink" Target="https://drive.google.com/file/d/1yGJbz2Aku8OqUzMHBAXUAvqlrko8mX-b/view?usp=sharing" TargetMode="External"/><Relationship Id="rId10" Type="http://schemas.openxmlformats.org/officeDocument/2006/relationships/hyperlink" Target="https://drive.google.com/file/d/163zuVNmxnt-7B0zGA9_Ixk1vGAmdHWNn/view?usp=sharing" TargetMode="External"/><Relationship Id="rId4" Type="http://schemas.openxmlformats.org/officeDocument/2006/relationships/hyperlink" Target="https://drive.google.com/file/d/1VQLhlpiIynHiZrzB86ztbMwlgPKN9i1R/view?usp=drive_link" TargetMode="External"/><Relationship Id="rId9" Type="http://schemas.openxmlformats.org/officeDocument/2006/relationships/hyperlink" Target="https://drive.google.com/file/d/1vW6A5PwQGTEkp6LxiAOwtvJSWDQVsfED/view?usp=sharing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QLhlpiIynHiZrzB86ztbMwlgPKN9i1R/view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89EA942-D683-0B07-D093-95E44E182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671"/>
            <a:ext cx="7056251" cy="799492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7953AFA3-73F2-DB33-B527-37862129E022}"/>
              </a:ext>
            </a:extLst>
          </p:cNvPr>
          <p:cNvSpPr/>
          <p:nvPr/>
        </p:nvSpPr>
        <p:spPr>
          <a:xfrm>
            <a:off x="4531274" y="622861"/>
            <a:ext cx="10036385" cy="170093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algn="l"/>
            <a:r>
              <a:rPr lang="en-US" sz="3600" b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Inference Without Assumptions:</a:t>
            </a:r>
            <a:endParaRPr lang="he-IL" sz="3600">
              <a:solidFill>
                <a:schemeClr val="bg1"/>
              </a:solidFill>
              <a:latin typeface="Aptos" panose="02110004020202020204"/>
              <a:ea typeface="Roboto"/>
              <a:cs typeface="Arial" panose="020B0604020202020204" pitchFamily="34" charset="0"/>
            </a:endParaRPr>
          </a:p>
          <a:p>
            <a:pPr algn="l"/>
            <a:endParaRPr lang="en-US" sz="3600" b="1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/>
            <a:r>
              <a:rPr lang="en-US" sz="3600" b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            Detecting and Rewriting Social Bias</a:t>
            </a:r>
            <a:endParaRPr lang="he-IL" sz="3600">
              <a:solidFill>
                <a:schemeClr val="bg1"/>
              </a:solidFill>
              <a:latin typeface="Aptos" panose="02110004020202020204"/>
              <a:ea typeface="Roboto"/>
              <a:cs typeface="Arial"/>
            </a:endParaRPr>
          </a:p>
          <a:p>
            <a:pPr algn="l"/>
            <a:endParaRPr lang="en-US" sz="3600" b="1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/>
            <a:r>
              <a:rPr lang="en-US" sz="3600" b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                           In Natural Language Inference.     </a:t>
            </a:r>
            <a:endParaRPr lang="he-IL" sz="3600">
              <a:solidFill>
                <a:schemeClr val="bg1"/>
              </a:solidFill>
              <a:cs typeface="Arial"/>
            </a:endParaRPr>
          </a:p>
          <a:p>
            <a:pPr algn="l"/>
            <a:endParaRPr lang="en-US" sz="3600" b="1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/>
            <a:endParaRPr lang="en-US" sz="3600" b="1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/>
            <a:endParaRPr lang="en-US" sz="3600" b="1">
              <a:solidFill>
                <a:schemeClr val="bg1"/>
              </a:solidFill>
              <a:latin typeface="Roboto"/>
              <a:ea typeface="Roboto"/>
              <a:cs typeface="Roboto"/>
            </a:endParaRPr>
          </a:p>
          <a:p>
            <a:pPr algn="l"/>
            <a:r>
              <a:rPr lang="en-US" sz="2800">
                <a:solidFill>
                  <a:schemeClr val="bg1"/>
                </a:solidFill>
              </a:rPr>
              <a:t>​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מלבן 7">
            <a:extLst>
              <a:ext uri="{FF2B5EF4-FFF2-40B4-BE49-F238E27FC236}">
                <a16:creationId xmlns:a16="http://schemas.microsoft.com/office/drawing/2014/main" id="{5B60A1FE-96F2-8F07-DAA2-802442E92FAB}"/>
              </a:ext>
            </a:extLst>
          </p:cNvPr>
          <p:cNvSpPr/>
          <p:nvPr/>
        </p:nvSpPr>
        <p:spPr>
          <a:xfrm>
            <a:off x="12634347" y="7581500"/>
            <a:ext cx="1930398" cy="609603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A181DAD0-E876-7617-33EA-77FBD3340B2C}"/>
              </a:ext>
            </a:extLst>
          </p:cNvPr>
          <p:cNvSpPr txBox="1"/>
          <p:nvPr/>
        </p:nvSpPr>
        <p:spPr>
          <a:xfrm>
            <a:off x="7574151" y="4769510"/>
            <a:ext cx="5417644" cy="1477328"/>
          </a:xfrm>
          <a:prstGeom prst="rect">
            <a:avLst/>
          </a:prstGeom>
          <a:noFill/>
        </p:spPr>
        <p:txBody>
          <a:bodyPr wrap="square" lIns="91440" tIns="45720" rIns="91440" bIns="45720" rtlCol="1" anchor="t">
            <a:spAutoFit/>
          </a:bodyPr>
          <a:lstStyle/>
          <a:p>
            <a:pPr algn="l" fontAlgn="base"/>
            <a:r>
              <a:rPr lang="he-IL" b="1" err="1">
                <a:solidFill>
                  <a:schemeClr val="bg1"/>
                </a:solidFill>
                <a:cs typeface="Arial"/>
              </a:rPr>
              <a:t>Names</a:t>
            </a:r>
            <a:r>
              <a:rPr lang="he-IL" b="1">
                <a:solidFill>
                  <a:schemeClr val="bg1"/>
                </a:solidFill>
                <a:cs typeface="Arial"/>
              </a:rPr>
              <a:t>:</a:t>
            </a:r>
            <a:endParaRPr lang="he-IL">
              <a:solidFill>
                <a:schemeClr val="bg1"/>
              </a:solidFill>
            </a:endParaRPr>
          </a:p>
          <a:p>
            <a:pPr algn="l"/>
            <a:r>
              <a:rPr lang="he-IL" err="1">
                <a:solidFill>
                  <a:schemeClr val="bg1"/>
                </a:solidFill>
                <a:cs typeface="Arial"/>
              </a:rPr>
              <a:t>Ariel</a:t>
            </a:r>
            <a:r>
              <a:rPr lang="he-IL">
                <a:solidFill>
                  <a:schemeClr val="bg1"/>
                </a:solidFill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cs typeface="Arial"/>
              </a:rPr>
              <a:t>Soffer</a:t>
            </a:r>
            <a:r>
              <a:rPr lang="he-IL">
                <a:solidFill>
                  <a:schemeClr val="bg1"/>
                </a:solidFill>
                <a:cs typeface="Arial"/>
              </a:rPr>
              <a:t>​</a:t>
            </a:r>
            <a:endParaRPr lang="he-IL">
              <a:solidFill>
                <a:schemeClr val="bg1"/>
              </a:solidFill>
            </a:endParaRPr>
          </a:p>
          <a:p>
            <a:pPr algn="l" fontAlgn="base"/>
            <a:r>
              <a:rPr lang="he-IL" err="1">
                <a:solidFill>
                  <a:schemeClr val="bg1"/>
                </a:solidFill>
                <a:cs typeface="Arial"/>
              </a:rPr>
              <a:t>Katherine</a:t>
            </a:r>
            <a:r>
              <a:rPr lang="he-IL">
                <a:solidFill>
                  <a:schemeClr val="bg1"/>
                </a:solidFill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cs typeface="Arial"/>
              </a:rPr>
              <a:t>Zablianov</a:t>
            </a:r>
            <a:r>
              <a:rPr lang="en-US">
                <a:solidFill>
                  <a:schemeClr val="bg1"/>
                </a:solidFill>
                <a:cs typeface="Arial"/>
              </a:rPr>
              <a:t>​​</a:t>
            </a:r>
          </a:p>
          <a:p>
            <a:pPr algn="l"/>
            <a:r>
              <a:rPr lang="he-IL" err="1">
                <a:solidFill>
                  <a:schemeClr val="bg1"/>
                </a:solidFill>
                <a:cs typeface="Arial"/>
              </a:rPr>
              <a:t>Shay</a:t>
            </a:r>
            <a:r>
              <a:rPr lang="he-IL">
                <a:solidFill>
                  <a:schemeClr val="bg1"/>
                </a:solidFill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cs typeface="Arial"/>
              </a:rPr>
              <a:t>Yeffet</a:t>
            </a:r>
            <a:r>
              <a:rPr lang="en-US">
                <a:solidFill>
                  <a:schemeClr val="bg1"/>
                </a:solidFill>
                <a:cs typeface="Arial"/>
              </a:rPr>
              <a:t>​</a:t>
            </a:r>
            <a:endParaRPr lang="he-IL"/>
          </a:p>
          <a:p>
            <a:pPr algn="l"/>
            <a:r>
              <a:rPr lang="he-IL" err="1">
                <a:solidFill>
                  <a:schemeClr val="bg1"/>
                </a:solidFill>
                <a:cs typeface="Arial"/>
              </a:rPr>
              <a:t>Neta</a:t>
            </a:r>
            <a:r>
              <a:rPr lang="he-IL">
                <a:solidFill>
                  <a:schemeClr val="bg1"/>
                </a:solidFill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cs typeface="Arial"/>
              </a:rPr>
              <a:t>Robinzon</a:t>
            </a:r>
            <a:r>
              <a:rPr lang="he-IL">
                <a:solidFill>
                  <a:schemeClr val="bg1"/>
                </a:solidFill>
                <a:cs typeface="Arial"/>
              </a:rPr>
              <a:t> </a:t>
            </a:r>
            <a:r>
              <a:rPr lang="he-IL" err="1">
                <a:solidFill>
                  <a:schemeClr val="bg1"/>
                </a:solidFill>
                <a:cs typeface="Arial"/>
              </a:rPr>
              <a:t>Butbul</a:t>
            </a:r>
            <a:r>
              <a:rPr lang="he-IL">
                <a:cs typeface="Arial"/>
              </a:rPr>
              <a:t>​</a:t>
            </a:r>
            <a:endParaRPr lang="he-I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9">
            <a:extLst>
              <a:ext uri="{FF2B5EF4-FFF2-40B4-BE49-F238E27FC236}">
                <a16:creationId xmlns:a16="http://schemas.microsoft.com/office/drawing/2014/main" id="{46834CA4-37F3-0802-3853-827058ABF85B}"/>
              </a:ext>
            </a:extLst>
          </p:cNvPr>
          <p:cNvSpPr txBox="1"/>
          <p:nvPr/>
        </p:nvSpPr>
        <p:spPr>
          <a:xfrm>
            <a:off x="829071" y="570897"/>
            <a:ext cx="12973369" cy="64017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endParaRPr lang="af-ZA" sz="2800" b="1">
              <a:solidFill>
                <a:schemeClr val="bg1"/>
              </a:solidFill>
              <a:latin typeface="Arial"/>
              <a:ea typeface="+mn-lt"/>
              <a:cs typeface="Arial"/>
            </a:endParaRPr>
          </a:p>
          <a:p>
            <a:pPr algn="l"/>
            <a:endParaRPr lang="af-ZA" sz="28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Configuration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(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SBert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fine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tuned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models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):</a:t>
            </a: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Epochs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: 5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Batch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Size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16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Learning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Rate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 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2e-5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Weight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Decay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 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0.01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Early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Stopping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Enabled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(patience = 2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epochs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Evaluation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Metrics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 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F1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score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main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),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Accuracy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Precision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Recall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Logging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Every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10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steps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Best Model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Loading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Based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highest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validation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F1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Platform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: Google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Colab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GPU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NVIDIA L4 (via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Colab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runtime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af-ZA" sz="2000">
              <a:solidFill>
                <a:schemeClr val="bg1"/>
              </a:solidFill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0F02FC42-52B3-B211-95D2-219EBD187426}"/>
              </a:ext>
            </a:extLst>
          </p:cNvPr>
          <p:cNvSpPr/>
          <p:nvPr/>
        </p:nvSpPr>
        <p:spPr>
          <a:xfrm>
            <a:off x="369885" y="568370"/>
            <a:ext cx="13885447" cy="71441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en-US" sz="32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he-IL" sz="3200" b="1">
              <a:solidFill>
                <a:schemeClr val="bg1"/>
              </a:solidFill>
              <a:cs typeface="Arial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259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CB8A1-6337-556A-C560-91CE21E7E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FF5830F-8039-4289-FFA7-DD7709BEF3CA}"/>
              </a:ext>
            </a:extLst>
          </p:cNvPr>
          <p:cNvSpPr/>
          <p:nvPr/>
        </p:nvSpPr>
        <p:spPr>
          <a:xfrm>
            <a:off x="370085" y="173447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Calibri"/>
                <a:cs typeface="Calibri"/>
              </a:rPr>
              <a:t>Metrics</a:t>
            </a: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E77ADD6A-9ED4-D9CA-031D-618EE7D5254E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3E1399F2-E61F-5EEF-7355-D7163BD3C1C8}"/>
              </a:ext>
            </a:extLst>
          </p:cNvPr>
          <p:cNvSpPr txBox="1"/>
          <p:nvPr/>
        </p:nvSpPr>
        <p:spPr>
          <a:xfrm>
            <a:off x="678100" y="-153590"/>
            <a:ext cx="12973369" cy="106182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endParaRPr lang="af-ZA" sz="2000" b="1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400" b="1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400" b="1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Metrics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of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Classifier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models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he-IL" sz="2400" u="sng">
              <a:solidFill>
                <a:schemeClr val="accent1">
                  <a:lumMod val="40000"/>
                  <a:lumOff val="60000"/>
                </a:schemeClr>
              </a:solidFill>
              <a:cs typeface="Arial"/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Accuracy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Overall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correct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predictions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Precision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Correctly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predicted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cases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out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predicted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Recall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Correctly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predicted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cases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out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actual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F1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Score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Harmonic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mean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precision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recall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—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primary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metric</a:t>
            </a:r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400" u="sng">
              <a:solidFill>
                <a:schemeClr val="accent1">
                  <a:lumMod val="40000"/>
                  <a:lumOff val="60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IN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the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SBert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fine-tuned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models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af-ZA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During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training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af-ZA" sz="2400" u="sng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Metrics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are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computed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validation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 set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at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 end of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each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epoch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monitor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generalization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avoid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overfitting</a:t>
            </a:r>
            <a:r>
              <a:rPr lang="af-ZA" sz="2000">
                <a:solidFill>
                  <a:schemeClr val="bg1"/>
                </a:solidFill>
                <a:ea typeface="Calibri"/>
                <a:cs typeface="Arial"/>
              </a:rPr>
              <a:t>.</a:t>
            </a:r>
          </a:p>
          <a:p>
            <a:pPr algn="l"/>
            <a:endParaRPr lang="af-ZA" sz="2000">
              <a:solidFill>
                <a:srgbClr val="FFFFFF"/>
              </a:solidFill>
              <a:latin typeface="Aptos"/>
              <a:ea typeface="Calibri" panose="020F0502020204030204"/>
              <a:cs typeface="Arial"/>
            </a:endParaRPr>
          </a:p>
          <a:p>
            <a:pPr algn="l"/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latin typeface="Consolas"/>
                <a:ea typeface="Calibri" panose="020F0502020204030204"/>
                <a:cs typeface="Arial"/>
              </a:rPr>
              <a:t>eval_f1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used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select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best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 model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epochs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000" err="1">
                <a:solidFill>
                  <a:schemeClr val="bg1"/>
                </a:solidFill>
                <a:latin typeface="Consolas"/>
                <a:ea typeface="Calibri" panose="020F0502020204030204"/>
                <a:cs typeface="Arial"/>
              </a:rPr>
              <a:t>load_best_model_at_end</a:t>
            </a:r>
            <a:r>
              <a:rPr lang="af-ZA" sz="2000">
                <a:solidFill>
                  <a:schemeClr val="bg1"/>
                </a:solidFill>
                <a:latin typeface="Consolas"/>
                <a:ea typeface="Calibri" panose="020F0502020204030204"/>
                <a:cs typeface="Arial"/>
              </a:rPr>
              <a:t>=</a:t>
            </a:r>
            <a:r>
              <a:rPr lang="af-ZA" sz="2000" err="1">
                <a:solidFill>
                  <a:schemeClr val="bg1"/>
                </a:solidFill>
                <a:latin typeface="Consolas"/>
                <a:ea typeface="Calibri" panose="020F0502020204030204"/>
                <a:cs typeface="Arial"/>
              </a:rPr>
              <a:t>True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in </a:t>
            </a:r>
            <a:r>
              <a:rPr lang="af-ZA" sz="2000" err="1">
                <a:solidFill>
                  <a:schemeClr val="bg1"/>
                </a:solidFill>
                <a:latin typeface="Consolas"/>
                <a:ea typeface="Calibri" panose="020F0502020204030204"/>
                <a:cs typeface="Arial"/>
              </a:rPr>
              <a:t>TrainingArguments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)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endParaRPr lang="af-ZA" sz="24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During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final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evaluation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af-ZA" sz="2400" u="sng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After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training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model is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tested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a </a:t>
            </a:r>
            <a:r>
              <a:rPr lang="af-ZA" sz="20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held-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out</a:t>
            </a:r>
            <a:r>
              <a:rPr lang="af-ZA" sz="20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test</a:t>
            </a:r>
            <a:r>
              <a:rPr lang="af-ZA" sz="20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set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four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metrics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are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computed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reported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comparison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across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different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fine-tuning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strategies (25%, 50%,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full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100%).</a:t>
            </a:r>
            <a:endParaRPr lang="af-ZA">
              <a:solidFill>
                <a:schemeClr val="bg1"/>
              </a:solidFill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Segoe UI"/>
            </a:endParaRPr>
          </a:p>
          <a:p>
            <a:pPr algn="l"/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Segoe UI"/>
              </a:rPr>
              <a:t>In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Segoe UI"/>
              </a:rPr>
              <a:t> 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Segoe UI"/>
              </a:rPr>
              <a:t>the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Segoe UI"/>
              </a:rPr>
              <a:t> gpt3.5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Segoe UI"/>
              </a:rPr>
              <a:t>and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Segoe UI"/>
              </a:rPr>
              <a:t> gpt4o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Segoe UI"/>
              </a:rPr>
              <a:t>label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Segoe UI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Segoe UI"/>
              </a:rPr>
              <a:t>classification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Segoe UI"/>
              </a:rPr>
              <a:t>:</a:t>
            </a:r>
            <a:endParaRPr lang="en-US" sz="2400">
              <a:solidFill>
                <a:schemeClr val="accent1">
                  <a:lumMod val="40000"/>
                  <a:lumOff val="60000"/>
                </a:schemeClr>
              </a:solidFill>
              <a:ea typeface="Calibri" panose="020F0502020204030204"/>
              <a:cs typeface="Segoe UI"/>
            </a:endParaRPr>
          </a:p>
          <a:p>
            <a:pPr algn="l"/>
            <a:r>
              <a:rPr lang="af-ZA" sz="2000" b="1">
                <a:solidFill>
                  <a:schemeClr val="bg1"/>
                </a:solidFill>
                <a:ea typeface="Calibri" panose="020F0502020204030204"/>
                <a:cs typeface="Segoe UI"/>
              </a:rPr>
              <a:t>zero-</a:t>
            </a:r>
            <a:r>
              <a:rPr lang="af-ZA" sz="2000" b="1" err="1">
                <a:solidFill>
                  <a:schemeClr val="bg1"/>
                </a:solidFill>
                <a:ea typeface="Calibri" panose="020F0502020204030204"/>
                <a:cs typeface="Segoe UI"/>
              </a:rPr>
              <a:t>shot</a:t>
            </a:r>
            <a:r>
              <a:rPr lang="af-ZA" sz="2000" b="1">
                <a:solidFill>
                  <a:schemeClr val="bg1"/>
                </a:solidFill>
                <a:ea typeface="Calibri" panose="020F0502020204030204"/>
                <a:cs typeface="Segoe UI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Calibri" panose="020F0502020204030204"/>
                <a:cs typeface="Segoe UI"/>
              </a:rPr>
              <a:t>inference</a:t>
            </a:r>
            <a:r>
              <a:rPr lang="af-ZA" sz="2000">
                <a:solidFill>
                  <a:schemeClr val="bg1"/>
                </a:solidFill>
                <a:ea typeface="Calibri" panose="020F0502020204030204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Calibri" panose="020F0502020204030204"/>
                <a:cs typeface="Segoe UI"/>
              </a:rPr>
              <a:t>based</a:t>
            </a:r>
            <a:r>
              <a:rPr lang="af-ZA" sz="2000">
                <a:solidFill>
                  <a:schemeClr val="bg1"/>
                </a:solidFill>
                <a:ea typeface="Calibri" panose="020F0502020204030204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Calibri" panose="020F0502020204030204"/>
                <a:cs typeface="Segoe UI"/>
              </a:rPr>
              <a:t>on</a:t>
            </a:r>
            <a:r>
              <a:rPr lang="af-ZA" sz="2000">
                <a:solidFill>
                  <a:schemeClr val="bg1"/>
                </a:solidFill>
                <a:ea typeface="Calibri" panose="020F0502020204030204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Calibri" panose="020F0502020204030204"/>
                <a:cs typeface="Segoe UI"/>
              </a:rPr>
              <a:t>instructions</a:t>
            </a:r>
            <a:r>
              <a:rPr lang="af-ZA" sz="2000">
                <a:solidFill>
                  <a:schemeClr val="bg1"/>
                </a:solidFill>
                <a:ea typeface="Calibri" panose="020F0502020204030204"/>
                <a:cs typeface="Segoe UI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Calibri" panose="020F0502020204030204"/>
                <a:cs typeface="Segoe UI"/>
              </a:rPr>
              <a:t>evaluation</a:t>
            </a:r>
            <a:r>
              <a:rPr lang="af-ZA" sz="2000">
                <a:solidFill>
                  <a:schemeClr val="bg1"/>
                </a:solidFill>
                <a:ea typeface="Calibri" panose="020F0502020204030204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Calibri" panose="020F0502020204030204"/>
                <a:cs typeface="Segoe UI"/>
              </a:rPr>
              <a:t>using</a:t>
            </a:r>
            <a:r>
              <a:rPr lang="af-ZA" sz="2000">
                <a:solidFill>
                  <a:schemeClr val="bg1"/>
                </a:solidFill>
                <a:ea typeface="Calibri" panose="020F0502020204030204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Calibri" panose="020F0502020204030204"/>
                <a:cs typeface="Segoe UI"/>
              </a:rPr>
              <a:t>accuracy</a:t>
            </a:r>
            <a:r>
              <a:rPr lang="af-ZA" sz="2000">
                <a:solidFill>
                  <a:schemeClr val="bg1"/>
                </a:solidFill>
                <a:ea typeface="Calibri" panose="020F0502020204030204"/>
                <a:cs typeface="Segoe UI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Calibri" panose="020F0502020204030204"/>
                <a:cs typeface="Segoe UI"/>
              </a:rPr>
              <a:t>precision</a:t>
            </a:r>
            <a:r>
              <a:rPr lang="af-ZA" sz="2000">
                <a:solidFill>
                  <a:schemeClr val="bg1"/>
                </a:solidFill>
                <a:ea typeface="Calibri" panose="020F0502020204030204"/>
                <a:cs typeface="Segoe UI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Calibri" panose="020F0502020204030204"/>
                <a:cs typeface="Segoe UI"/>
              </a:rPr>
              <a:t>recall</a:t>
            </a:r>
            <a:r>
              <a:rPr lang="af-ZA" sz="2000">
                <a:solidFill>
                  <a:schemeClr val="bg1"/>
                </a:solidFill>
                <a:ea typeface="Calibri" panose="020F0502020204030204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Calibri" panose="020F0502020204030204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ea typeface="Calibri" panose="020F0502020204030204"/>
                <a:cs typeface="Segoe UI"/>
              </a:rPr>
              <a:t> f1_score </a:t>
            </a:r>
            <a:r>
              <a:rPr lang="af-ZA" sz="2000" err="1">
                <a:solidFill>
                  <a:schemeClr val="bg1"/>
                </a:solidFill>
                <a:ea typeface="Calibri" panose="020F0502020204030204"/>
                <a:cs typeface="Segoe UI"/>
              </a:rPr>
              <a:t>metrics</a:t>
            </a:r>
            <a:r>
              <a:rPr lang="af-ZA" sz="2400">
                <a:solidFill>
                  <a:schemeClr val="bg1"/>
                </a:solidFill>
                <a:ea typeface="Calibri" panose="020F0502020204030204"/>
                <a:cs typeface="Segoe UI"/>
              </a:rPr>
              <a:t>.</a:t>
            </a:r>
          </a:p>
          <a:p>
            <a:pPr algn="l"/>
            <a:endParaRPr lang="af-ZA" sz="2000">
              <a:solidFill>
                <a:schemeClr val="bg1"/>
              </a:solidFill>
              <a:ea typeface="Calibri" panose="020F0502020204030204"/>
              <a:cs typeface="Segoe UI"/>
            </a:endParaRPr>
          </a:p>
          <a:p>
            <a:pPr algn="l"/>
            <a:endParaRPr lang="af-ZA" sz="3600">
              <a:solidFill>
                <a:schemeClr val="bg1"/>
              </a:solidFill>
              <a:ea typeface="Calibri" panose="020F0502020204030204"/>
              <a:cs typeface="Segoe UI"/>
            </a:endParaRPr>
          </a:p>
          <a:p>
            <a:pPr algn="l"/>
            <a:endParaRPr lang="en-US" sz="4400">
              <a:solidFill>
                <a:schemeClr val="bg1"/>
              </a:solidFill>
              <a:latin typeface="Aptos" panose="02110004020202020204"/>
              <a:ea typeface="Calibri" panose="020F0502020204030204"/>
              <a:cs typeface="Segoe UI"/>
            </a:endParaRPr>
          </a:p>
          <a:p>
            <a:pPr algn="l"/>
            <a:endParaRPr lang="af-ZA" sz="4000">
              <a:solidFill>
                <a:schemeClr val="bg1"/>
              </a:solidFill>
              <a:latin typeface="Aptos" panose="02110004020202020204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ea typeface="Calibri" panose="020F050202020403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21312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9">
            <a:extLst>
              <a:ext uri="{FF2B5EF4-FFF2-40B4-BE49-F238E27FC236}">
                <a16:creationId xmlns:a16="http://schemas.microsoft.com/office/drawing/2014/main" id="{A276B488-979E-AEFB-DD21-137ED311D25A}"/>
              </a:ext>
            </a:extLst>
          </p:cNvPr>
          <p:cNvSpPr txBox="1"/>
          <p:nvPr/>
        </p:nvSpPr>
        <p:spPr>
          <a:xfrm>
            <a:off x="828164" y="-3565"/>
            <a:ext cx="12973369" cy="845359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endParaRPr lang="af-ZA" sz="2000">
              <a:solidFill>
                <a:schemeClr val="bg1"/>
              </a:solidFill>
            </a:endParaRPr>
          </a:p>
          <a:p>
            <a:pPr algn="l"/>
            <a:endParaRPr lang="af-ZA" sz="2400">
              <a:solidFill>
                <a:schemeClr val="bg1"/>
              </a:solidFill>
              <a:latin typeface="Aptos"/>
              <a:ea typeface="Calibri" panose="020F0502020204030204"/>
              <a:cs typeface="Arial"/>
            </a:endParaRPr>
          </a:p>
          <a:p>
            <a:pPr algn="l"/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Rewriting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Evaluation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metric</a:t>
            </a:r>
            <a:r>
              <a:rPr lang="af-ZA" sz="2000" b="1" u="sng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defenition</a:t>
            </a:r>
            <a:r>
              <a:rPr lang="af-ZA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:</a:t>
            </a:r>
            <a:endParaRPr lang="af-ZA">
              <a:solidFill>
                <a:schemeClr val="accent1">
                  <a:lumMod val="40000"/>
                  <a:lumOff val="60000"/>
                </a:schemeClr>
              </a:solidFill>
              <a:latin typeface="Aptos" panose="02110004020202020204"/>
              <a:ea typeface="Calibri" panose="020F0502020204030204"/>
              <a:cs typeface="Arial"/>
            </a:endParaRPr>
          </a:p>
          <a:p>
            <a:pPr algn="l"/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preparing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two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“gender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key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phrases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”: “man “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and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“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woman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”</a:t>
            </a:r>
            <a:endParaRPr lang="af-ZA">
              <a:solidFill>
                <a:schemeClr val="bg1"/>
              </a:solidFill>
            </a:endParaRPr>
          </a:p>
          <a:p>
            <a:pPr algn="l"/>
            <a:endParaRPr lang="af-ZA" dirty="0">
              <a:solidFill>
                <a:schemeClr val="bg1"/>
              </a:solidFill>
              <a:latin typeface="Arial"/>
              <a:ea typeface="Calibri" panose="020F0502020204030204"/>
              <a:cs typeface="Arial"/>
            </a:endParaRPr>
          </a:p>
          <a:p>
            <a:pPr lvl="1" algn="l"/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Creating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embedding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each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of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phrases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and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producing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reference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embeddings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“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wembedding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”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and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“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membedding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” (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using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Sbert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encoder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</a:t>
            </a:r>
            <a:endParaRPr lang="af-ZA">
              <a:solidFill>
                <a:schemeClr val="bg1"/>
              </a:solidFill>
            </a:endParaRPr>
          </a:p>
          <a:p>
            <a:pPr lvl="1" algn="l"/>
            <a:endParaRPr lang="af-ZA" dirty="0">
              <a:solidFill>
                <a:schemeClr val="bg1"/>
              </a:solidFill>
              <a:latin typeface="Arial"/>
              <a:ea typeface="Calibri" panose="020F0502020204030204"/>
              <a:cs typeface="Arial"/>
            </a:endParaRPr>
          </a:p>
          <a:p>
            <a:pPr lvl="1" algn="l"/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Creating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a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new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dataset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of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all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biased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pairs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from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original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pairs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dataset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(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only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them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).</a:t>
            </a:r>
          </a:p>
          <a:p>
            <a:pPr lvl="1" algn="l"/>
            <a:endParaRPr lang="af-ZA" dirty="0">
              <a:solidFill>
                <a:schemeClr val="bg1"/>
              </a:solidFill>
              <a:latin typeface="Arial"/>
              <a:ea typeface="Calibri" panose="020F0502020204030204"/>
              <a:cs typeface="Arial"/>
            </a:endParaRPr>
          </a:p>
          <a:p>
            <a:pPr marL="457200" algn="l"/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Measurring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distance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(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cosine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similarity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between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each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Hypothesis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(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second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sentence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these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gender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reference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embeddings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: </a:t>
            </a:r>
          </a:p>
          <a:p>
            <a:pPr marL="457200" algn="l"/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sim_to_man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=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cosine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(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sent_embedding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,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man_embedding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</a:t>
            </a:r>
          </a:p>
          <a:p>
            <a:pPr lvl="1" algn="l"/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sim_to_woman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=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cosine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(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sent_embedding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,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woman_embedding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</a:t>
            </a:r>
          </a:p>
          <a:p>
            <a:pPr lvl="1" algn="l"/>
            <a:endParaRPr lang="af-ZA" dirty="0">
              <a:solidFill>
                <a:schemeClr val="bg1"/>
              </a:solidFill>
              <a:latin typeface="Arial"/>
              <a:ea typeface="Calibri" panose="020F0502020204030204"/>
              <a:cs typeface="Arial"/>
            </a:endParaRPr>
          </a:p>
          <a:p>
            <a:pPr lvl="1" algn="l"/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For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each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sentence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,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subtracting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similarity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“man”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from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similarity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“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woman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”:</a:t>
            </a:r>
          </a:p>
          <a:p>
            <a:pPr algn="l"/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direction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=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sim_to_woman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-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sim_to_man</a:t>
            </a:r>
            <a:endParaRPr lang="af-ZA" dirty="0">
              <a:solidFill>
                <a:schemeClr val="bg1"/>
              </a:solidFill>
              <a:latin typeface="Arial"/>
              <a:ea typeface="Calibri" panose="020F0502020204030204"/>
              <a:cs typeface="Arial"/>
            </a:endParaRPr>
          </a:p>
          <a:p>
            <a:pPr algn="l"/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This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gives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:</a:t>
            </a:r>
          </a:p>
          <a:p>
            <a:pPr lvl="1" algn="l"/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Positive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score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→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if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sentence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leans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toward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female</a:t>
            </a:r>
            <a:endParaRPr lang="af-ZA" dirty="0">
              <a:solidFill>
                <a:schemeClr val="bg1"/>
              </a:solidFill>
              <a:latin typeface="Arial"/>
              <a:ea typeface="Calibri" panose="020F0502020204030204"/>
              <a:cs typeface="Arial"/>
            </a:endParaRPr>
          </a:p>
          <a:p>
            <a:pPr lvl="1" algn="l"/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Negative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score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→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if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sentence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leans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toward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male</a:t>
            </a:r>
          </a:p>
          <a:p>
            <a:pPr lvl="1" algn="l"/>
            <a:endParaRPr lang="af-ZA" dirty="0">
              <a:solidFill>
                <a:schemeClr val="bg1"/>
              </a:solidFill>
              <a:latin typeface="Arial"/>
              <a:ea typeface="Calibri" panose="020F0502020204030204"/>
              <a:cs typeface="Arial"/>
            </a:endParaRPr>
          </a:p>
          <a:p>
            <a:pPr lvl="1" algn="l"/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If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direction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&gt;0 </a:t>
            </a:r>
            <a:r>
              <a:rPr lang="af-ZA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bias_score</a:t>
            </a:r>
            <a:r>
              <a:rPr lang="af-ZA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=1 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(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female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sentence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and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otherwise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, </a:t>
            </a:r>
            <a:r>
              <a:rPr lang="af-ZA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bias_score</a:t>
            </a:r>
            <a:r>
              <a:rPr lang="af-ZA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ea typeface="Calibri" panose="020F0502020204030204"/>
                <a:cs typeface="Arial"/>
              </a:rPr>
              <a:t>= –1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(male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sentence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). </a:t>
            </a:r>
          </a:p>
          <a:p>
            <a:pPr lvl="1" algn="l"/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Computing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Average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Score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: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averaging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all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individual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bias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scores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obtain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the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dataset-level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directional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bias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score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(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to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make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it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more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clear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we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also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calculated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average_bias_score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 * 100 as a </a:t>
            </a:r>
            <a:r>
              <a:rPr lang="af-ZA" dirty="0" err="1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percent</a:t>
            </a:r>
            <a:r>
              <a:rPr lang="af-ZA" dirty="0">
                <a:solidFill>
                  <a:schemeClr val="bg1"/>
                </a:solidFill>
                <a:latin typeface="Arial"/>
                <a:ea typeface="Calibri" panose="020F0502020204030204"/>
                <a:cs typeface="Arial"/>
              </a:rPr>
              <a:t>).</a:t>
            </a:r>
          </a:p>
          <a:p>
            <a:pPr algn="l"/>
            <a:endParaRPr lang="en-US" dirty="0">
              <a:solidFill>
                <a:srgbClr val="000000"/>
              </a:solidFill>
              <a:latin typeface="Arial"/>
              <a:ea typeface="Calibri" panose="020F0502020204030204"/>
              <a:cs typeface="Arial"/>
            </a:endParaRPr>
          </a:p>
          <a:p>
            <a:pPr algn="l">
              <a:lnSpc>
                <a:spcPts val="1650"/>
              </a:lnSpc>
            </a:pPr>
            <a:r>
              <a:rPr lang="af-ZA" b="1" u="sng" err="1">
                <a:solidFill>
                  <a:srgbClr val="83CBEB"/>
                </a:solidFill>
                <a:latin typeface="Arial"/>
                <a:cs typeface="Arial"/>
              </a:rPr>
              <a:t>Evaluation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lnSpc>
                <a:spcPts val="1650"/>
              </a:lnSpc>
            </a:pP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lnSpc>
                <a:spcPts val="1350"/>
              </a:lnSpc>
            </a:pP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Expecting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biased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sentences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far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from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zero (abs(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score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)&gt;&gt;0) </a:t>
            </a:r>
            <a:endParaRPr lang="en-US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ts val="1350"/>
              </a:lnSpc>
            </a:pPr>
            <a:endParaRPr lang="af-ZA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lnSpc>
                <a:spcPts val="1350"/>
              </a:lnSpc>
            </a:pP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Expecting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them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be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much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more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close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to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0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after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rewriting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:  abs(</a:t>
            </a:r>
            <a:r>
              <a:rPr lang="af-ZA" err="1">
                <a:solidFill>
                  <a:schemeClr val="bg1"/>
                </a:solidFill>
                <a:latin typeface="Arial"/>
                <a:cs typeface="Arial"/>
              </a:rPr>
              <a:t>score</a:t>
            </a:r>
            <a:r>
              <a:rPr lang="af-ZA" dirty="0">
                <a:solidFill>
                  <a:schemeClr val="bg1"/>
                </a:solidFill>
                <a:latin typeface="Arial"/>
                <a:cs typeface="Arial"/>
              </a:rPr>
              <a:t>))~0</a:t>
            </a:r>
            <a:r>
              <a:rPr lang="af-ZA" sz="1900" dirty="0">
                <a:solidFill>
                  <a:srgbClr val="000000"/>
                </a:solidFill>
                <a:latin typeface="Arial"/>
                <a:cs typeface="Arial"/>
              </a:rPr>
              <a:t> </a:t>
            </a:r>
            <a:endParaRPr lang="en-US" sz="190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endParaRPr lang="af-ZA" sz="2000">
              <a:solidFill>
                <a:schemeClr val="bg1"/>
              </a:solidFill>
            </a:endParaRP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F01BAE43-610E-50CC-E250-D228616FAAD6}"/>
              </a:ext>
            </a:extLst>
          </p:cNvPr>
          <p:cNvSpPr/>
          <p:nvPr/>
        </p:nvSpPr>
        <p:spPr>
          <a:xfrm>
            <a:off x="370085" y="139891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Calibri"/>
                <a:cs typeface="Calibri"/>
              </a:rPr>
              <a:t>Metrics</a:t>
            </a: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51649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3F83B-1759-8709-4D72-2B9B01AE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2F469FA-11B0-8BFD-0F0C-A1C5ED5DC97D}"/>
              </a:ext>
            </a:extLst>
          </p:cNvPr>
          <p:cNvSpPr/>
          <p:nvPr/>
        </p:nvSpPr>
        <p:spPr>
          <a:xfrm>
            <a:off x="370085" y="332838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</a:rPr>
              <a:t>Code Organization</a:t>
            </a:r>
            <a:endParaRPr lang="he-IL" b="1" u="sng">
              <a:solidFill>
                <a:schemeClr val="bg1"/>
              </a:solidFill>
              <a:cs typeface="Arial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14148AC3-0562-58F9-0781-D570EB1101B3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C6638C34-1B18-7D67-02FE-BCBAA3FEC158}"/>
              </a:ext>
            </a:extLst>
          </p:cNvPr>
          <p:cNvSpPr txBox="1"/>
          <p:nvPr/>
        </p:nvSpPr>
        <p:spPr>
          <a:xfrm>
            <a:off x="352341" y="724580"/>
            <a:ext cx="14282974" cy="82176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 u="sng" dirty="0">
                <a:solidFill>
                  <a:schemeClr val="bg1"/>
                </a:solidFill>
              </a:rPr>
              <a:t>Link </a:t>
            </a:r>
            <a:r>
              <a:rPr lang="af-ZA" sz="2400" u="sng" dirty="0" err="1">
                <a:solidFill>
                  <a:schemeClr val="bg1"/>
                </a:solidFill>
              </a:rPr>
              <a:t>to</a:t>
            </a:r>
            <a:r>
              <a:rPr lang="af-ZA" sz="2400" u="sng" dirty="0">
                <a:solidFill>
                  <a:schemeClr val="bg1"/>
                </a:solidFill>
              </a:rPr>
              <a:t> </a:t>
            </a:r>
            <a:r>
              <a:rPr lang="af-ZA" sz="2400" u="sng" dirty="0" err="1">
                <a:solidFill>
                  <a:schemeClr val="bg1"/>
                </a:solidFill>
              </a:rPr>
              <a:t>Github</a:t>
            </a:r>
            <a:r>
              <a:rPr lang="af-ZA" sz="2400" dirty="0">
                <a:solidFill>
                  <a:schemeClr val="bg1"/>
                </a:solidFill>
              </a:rPr>
              <a:t>:</a:t>
            </a:r>
            <a:br>
              <a:rPr lang="af-ZA" sz="2400" dirty="0"/>
            </a:b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https://github.com/Neta-Robinzon-Butbul/Modular_Pipeline_for_Gender_Bias_Mitigation_in_NLI</a:t>
            </a:r>
            <a:endParaRPr lang="af-ZA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 </a:t>
            </a:r>
            <a:r>
              <a:rPr lang="af-ZA" sz="2400" u="sng" dirty="0">
                <a:solidFill>
                  <a:schemeClr val="bg1"/>
                </a:solidFill>
              </a:rPr>
              <a:t>Data</a:t>
            </a:r>
            <a:r>
              <a:rPr lang="af-ZA" sz="2400" dirty="0">
                <a:solidFill>
                  <a:schemeClr val="bg1"/>
                </a:solidFill>
              </a:rPr>
              <a:t>:</a:t>
            </a:r>
            <a:endParaRPr lang="af-ZA" dirty="0">
              <a:solidFill>
                <a:schemeClr val="bg1"/>
              </a:solidFill>
            </a:endParaRP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SyntheticPairsDataset.csv -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SentencePairsDataset</a:t>
            </a:r>
            <a:r>
              <a:rPr lang="af-ZA" sz="2400" dirty="0">
                <a:solidFill>
                  <a:schemeClr val="bg1"/>
                </a:solidFill>
              </a:rPr>
              <a:t> (</a:t>
            </a:r>
            <a:r>
              <a:rPr lang="af-ZA" sz="2400" dirty="0" err="1">
                <a:solidFill>
                  <a:schemeClr val="bg1"/>
                </a:solidFill>
              </a:rPr>
              <a:t>original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dataset</a:t>
            </a:r>
            <a:r>
              <a:rPr lang="af-ZA" sz="2400" dirty="0">
                <a:solidFill>
                  <a:schemeClr val="bg1"/>
                </a:solidFill>
              </a:rPr>
              <a:t> of </a:t>
            </a:r>
            <a:r>
              <a:rPr lang="af-ZA" sz="2400" dirty="0" err="1">
                <a:solidFill>
                  <a:schemeClr val="bg1"/>
                </a:solidFill>
              </a:rPr>
              <a:t>paors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we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generated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using</a:t>
            </a:r>
            <a:r>
              <a:rPr lang="af-ZA" sz="2400" dirty="0">
                <a:solidFill>
                  <a:schemeClr val="bg1"/>
                </a:solidFill>
              </a:rPr>
              <a:t> ChatGpt4o)</a:t>
            </a: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LabeledPairsDataset.csv -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labeled_dataset_of_pairs_link</a:t>
            </a:r>
            <a:r>
              <a:rPr lang="af-ZA" sz="2400" dirty="0">
                <a:solidFill>
                  <a:schemeClr val="bg1"/>
                </a:solidFill>
              </a:rPr>
              <a:t>     (</a:t>
            </a:r>
            <a:r>
              <a:rPr lang="af-ZA" sz="2400" dirty="0" err="1">
                <a:solidFill>
                  <a:schemeClr val="bg1"/>
                </a:solidFill>
              </a:rPr>
              <a:t>Dataset</a:t>
            </a:r>
            <a:r>
              <a:rPr lang="af-ZA" sz="2400" dirty="0">
                <a:solidFill>
                  <a:schemeClr val="bg1"/>
                </a:solidFill>
              </a:rPr>
              <a:t> of </a:t>
            </a:r>
            <a:r>
              <a:rPr lang="af-ZA" sz="2400" dirty="0" err="1">
                <a:solidFill>
                  <a:schemeClr val="bg1"/>
                </a:solidFill>
              </a:rPr>
              <a:t>sentence</a:t>
            </a:r>
            <a:r>
              <a:rPr lang="af-ZA" sz="2400" dirty="0">
                <a:solidFill>
                  <a:schemeClr val="bg1"/>
                </a:solidFill>
              </a:rPr>
              <a:t> pairs </a:t>
            </a:r>
            <a:r>
              <a:rPr lang="af-ZA" sz="2400" dirty="0" err="1">
                <a:solidFill>
                  <a:schemeClr val="bg1"/>
                </a:solidFill>
              </a:rPr>
              <a:t>with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labels</a:t>
            </a:r>
            <a:r>
              <a:rPr lang="af-ZA" sz="2400" dirty="0">
                <a:solidFill>
                  <a:schemeClr val="bg1"/>
                </a:solidFill>
              </a:rPr>
              <a:t>)</a:t>
            </a:r>
            <a:endParaRPr lang="af-ZA" dirty="0">
              <a:solidFill>
                <a:schemeClr val="bg1"/>
              </a:solidFill>
            </a:endParaRP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Gpt3.5_predictions.csv -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gpt_3.5_predictions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 </a:t>
            </a:r>
            <a:r>
              <a:rPr lang="af-ZA" sz="2400" dirty="0">
                <a:solidFill>
                  <a:schemeClr val="bg1"/>
                </a:solidFill>
              </a:rPr>
              <a:t>(</a:t>
            </a:r>
            <a:r>
              <a:rPr lang="af-ZA" sz="2400" dirty="0" err="1">
                <a:solidFill>
                  <a:schemeClr val="bg1"/>
                </a:solidFill>
              </a:rPr>
              <a:t>The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predictions</a:t>
            </a:r>
            <a:r>
              <a:rPr lang="af-ZA" sz="2400" dirty="0">
                <a:solidFill>
                  <a:schemeClr val="bg1"/>
                </a:solidFill>
              </a:rPr>
              <a:t> of Chat </a:t>
            </a:r>
            <a:r>
              <a:rPr lang="af-ZA" sz="2400" dirty="0" err="1">
                <a:solidFill>
                  <a:schemeClr val="bg1"/>
                </a:solidFill>
              </a:rPr>
              <a:t>gpt</a:t>
            </a:r>
            <a:r>
              <a:rPr lang="af-ZA" sz="2400" dirty="0">
                <a:solidFill>
                  <a:schemeClr val="bg1"/>
                </a:solidFill>
              </a:rPr>
              <a:t> 3.5 as a </a:t>
            </a:r>
            <a:r>
              <a:rPr lang="af-ZA" sz="2400" dirty="0" err="1">
                <a:solidFill>
                  <a:schemeClr val="bg1"/>
                </a:solidFill>
              </a:rPr>
              <a:t>classifier</a:t>
            </a:r>
            <a:r>
              <a:rPr lang="af-ZA" sz="2400" dirty="0">
                <a:solidFill>
                  <a:schemeClr val="bg1"/>
                </a:solidFill>
              </a:rPr>
              <a:t>)</a:t>
            </a:r>
            <a:endParaRPr lang="af-ZA" dirty="0">
              <a:solidFill>
                <a:schemeClr val="bg1"/>
              </a:solidFill>
            </a:endParaRP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Gpt4o_predictions.csv -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 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gpt_4o_predictions 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  (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predictions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of Chat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gpt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4o as a </a:t>
            </a:r>
            <a:r>
              <a:rPr lang="af-ZA" sz="2400" dirty="0" err="1">
                <a:solidFill>
                  <a:schemeClr val="bg1"/>
                </a:solidFill>
                <a:ea typeface="+mn-lt"/>
                <a:cs typeface="+mn-lt"/>
              </a:rPr>
              <a:t>classifier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af-ZA" sz="2400" dirty="0">
              <a:solidFill>
                <a:schemeClr val="bg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RewrittenBiasedHypothesisDataset.csv - 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rewritten_biased_sentences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     </a:t>
            </a:r>
            <a:r>
              <a:rPr lang="af-ZA" sz="2400" dirty="0">
                <a:solidFill>
                  <a:schemeClr val="bg1"/>
                </a:solidFill>
              </a:rPr>
              <a:t>  (</a:t>
            </a:r>
            <a:r>
              <a:rPr lang="af-ZA" sz="2400" dirty="0" err="1">
                <a:solidFill>
                  <a:schemeClr val="bg1"/>
                </a:solidFill>
              </a:rPr>
              <a:t>Dataset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with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biased</a:t>
            </a:r>
            <a:r>
              <a:rPr lang="af-ZA" sz="2400" dirty="0">
                <a:solidFill>
                  <a:schemeClr val="bg1"/>
                </a:solidFill>
              </a:rPr>
              <a:t> pairs </a:t>
            </a:r>
            <a:r>
              <a:rPr lang="af-ZA" sz="2400" dirty="0" err="1">
                <a:solidFill>
                  <a:schemeClr val="bg1"/>
                </a:solidFill>
              </a:rPr>
              <a:t>from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the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original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dataset</a:t>
            </a:r>
            <a:r>
              <a:rPr lang="af-ZA" sz="2400" dirty="0">
                <a:solidFill>
                  <a:schemeClr val="bg1"/>
                </a:solidFill>
              </a:rPr>
              <a:t>, </a:t>
            </a:r>
            <a:r>
              <a:rPr lang="af-ZA" sz="2400" dirty="0" err="1">
                <a:solidFill>
                  <a:schemeClr val="bg1"/>
                </a:solidFill>
              </a:rPr>
              <a:t>and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with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column</a:t>
            </a:r>
            <a:r>
              <a:rPr lang="af-ZA" sz="2400" dirty="0">
                <a:solidFill>
                  <a:schemeClr val="bg1"/>
                </a:solidFill>
              </a:rPr>
              <a:t> of </a:t>
            </a:r>
            <a:r>
              <a:rPr lang="af-ZA" sz="2400" dirty="0" err="1">
                <a:solidFill>
                  <a:schemeClr val="bg1"/>
                </a:solidFill>
              </a:rPr>
              <a:t>rewritten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Hypothesis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with</a:t>
            </a:r>
            <a:r>
              <a:rPr lang="af-ZA" sz="2400" dirty="0">
                <a:solidFill>
                  <a:schemeClr val="bg1"/>
                </a:solidFill>
              </a:rPr>
              <a:t> 0.5 </a:t>
            </a:r>
            <a:r>
              <a:rPr lang="af-ZA" sz="2400" dirty="0" err="1">
                <a:solidFill>
                  <a:schemeClr val="bg1"/>
                </a:solidFill>
              </a:rPr>
              <a:t>probability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for</a:t>
            </a:r>
            <a:r>
              <a:rPr lang="af-ZA" sz="2400" dirty="0">
                <a:solidFill>
                  <a:schemeClr val="bg1"/>
                </a:solidFill>
              </a:rPr>
              <a:t> "male </a:t>
            </a:r>
            <a:r>
              <a:rPr lang="af-ZA" sz="2400" dirty="0" err="1">
                <a:solidFill>
                  <a:schemeClr val="bg1"/>
                </a:solidFill>
              </a:rPr>
              <a:t>sentence</a:t>
            </a:r>
            <a:r>
              <a:rPr lang="af-ZA" sz="2400" dirty="0">
                <a:solidFill>
                  <a:schemeClr val="bg1"/>
                </a:solidFill>
              </a:rPr>
              <a:t>" </a:t>
            </a:r>
            <a:r>
              <a:rPr lang="af-ZA" sz="2400" dirty="0" err="1">
                <a:solidFill>
                  <a:schemeClr val="bg1"/>
                </a:solidFill>
              </a:rPr>
              <a:t>and</a:t>
            </a:r>
            <a:r>
              <a:rPr lang="af-ZA" sz="2400" dirty="0">
                <a:solidFill>
                  <a:schemeClr val="bg1"/>
                </a:solidFill>
              </a:rPr>
              <a:t> 0.5 </a:t>
            </a:r>
            <a:r>
              <a:rPr lang="af-ZA" sz="2400" dirty="0" err="1">
                <a:solidFill>
                  <a:schemeClr val="bg1"/>
                </a:solidFill>
              </a:rPr>
              <a:t>for</a:t>
            </a:r>
            <a:r>
              <a:rPr lang="af-ZA" sz="2400" dirty="0">
                <a:solidFill>
                  <a:schemeClr val="bg1"/>
                </a:solidFill>
              </a:rPr>
              <a:t> "</a:t>
            </a:r>
            <a:r>
              <a:rPr lang="af-ZA" sz="2400" dirty="0" err="1">
                <a:solidFill>
                  <a:schemeClr val="bg1"/>
                </a:solidFill>
              </a:rPr>
              <a:t>female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sentence</a:t>
            </a:r>
            <a:r>
              <a:rPr lang="af-ZA" sz="2400" dirty="0">
                <a:solidFill>
                  <a:schemeClr val="bg1"/>
                </a:solidFill>
              </a:rPr>
              <a:t>")</a:t>
            </a:r>
          </a:p>
          <a:p>
            <a:pPr algn="l"/>
            <a:r>
              <a:rPr lang="af-ZA" sz="2400" dirty="0" err="1">
                <a:solidFill>
                  <a:schemeClr val="bg1"/>
                </a:solidFill>
              </a:rPr>
              <a:t>UnbalancedRewrittenHypothesisDataset</a:t>
            </a:r>
            <a:r>
              <a:rPr lang="af-ZA" sz="2400" dirty="0">
                <a:solidFill>
                  <a:schemeClr val="bg1"/>
                </a:solidFill>
              </a:rPr>
              <a:t> - 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unbalanced_rewritten_sentences_dataset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  </a:t>
            </a:r>
            <a:r>
              <a:rPr lang="af-ZA" sz="2400" dirty="0">
                <a:solidFill>
                  <a:schemeClr val="bg1"/>
                </a:solidFill>
              </a:rPr>
              <a:t>(</a:t>
            </a:r>
            <a:r>
              <a:rPr lang="af-ZA" sz="2400" dirty="0" err="1">
                <a:solidFill>
                  <a:schemeClr val="bg1"/>
                </a:solidFill>
              </a:rPr>
              <a:t>The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previous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dataset</a:t>
            </a:r>
            <a:r>
              <a:rPr lang="af-ZA" sz="2400" dirty="0">
                <a:solidFill>
                  <a:schemeClr val="bg1"/>
                </a:solidFill>
              </a:rPr>
              <a:t>, </a:t>
            </a:r>
            <a:r>
              <a:rPr lang="af-ZA" sz="2400" dirty="0" err="1">
                <a:solidFill>
                  <a:schemeClr val="bg1"/>
                </a:solidFill>
              </a:rPr>
              <a:t>but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whtf</a:t>
            </a:r>
            <a:r>
              <a:rPr lang="af-ZA" sz="2400" dirty="0">
                <a:solidFill>
                  <a:schemeClr val="bg1"/>
                </a:solidFill>
              </a:rPr>
              <a:t> 80% male </a:t>
            </a:r>
            <a:r>
              <a:rPr lang="af-ZA" sz="2400" dirty="0" err="1">
                <a:solidFill>
                  <a:schemeClr val="bg1"/>
                </a:solidFill>
              </a:rPr>
              <a:t>sentences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and</a:t>
            </a:r>
            <a:r>
              <a:rPr lang="af-ZA" sz="2400" dirty="0">
                <a:solidFill>
                  <a:schemeClr val="bg1"/>
                </a:solidFill>
              </a:rPr>
              <a:t> 20% </a:t>
            </a:r>
            <a:r>
              <a:rPr lang="af-ZA" sz="2400" dirty="0" err="1">
                <a:solidFill>
                  <a:schemeClr val="bg1"/>
                </a:solidFill>
              </a:rPr>
              <a:t>female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sentences</a:t>
            </a:r>
            <a:r>
              <a:rPr lang="af-ZA" sz="2400" dirty="0">
                <a:solidFill>
                  <a:schemeClr val="bg1"/>
                </a:solidFill>
              </a:rPr>
              <a:t>) </a:t>
            </a:r>
          </a:p>
          <a:p>
            <a:pPr algn="l"/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dirty="0">
                <a:solidFill>
                  <a:schemeClr val="bg1"/>
                </a:solidFill>
              </a:rPr>
              <a:t> </a:t>
            </a:r>
            <a:r>
              <a:rPr lang="af-ZA" sz="2400" u="sng" dirty="0" err="1">
                <a:solidFill>
                  <a:schemeClr val="bg1"/>
                </a:solidFill>
              </a:rPr>
              <a:t>Notebooks</a:t>
            </a:r>
            <a:r>
              <a:rPr lang="af-ZA" sz="2400" dirty="0">
                <a:solidFill>
                  <a:schemeClr val="bg1"/>
                </a:solidFill>
              </a:rPr>
              <a:t>:  </a:t>
            </a:r>
            <a:endParaRPr lang="af-ZA" dirty="0">
              <a:solidFill>
                <a:schemeClr val="bg1"/>
              </a:solidFill>
            </a:endParaRPr>
          </a:p>
          <a:p>
            <a:pPr algn="l"/>
            <a:r>
              <a:rPr lang="af-ZA" sz="2400" dirty="0" err="1">
                <a:solidFill>
                  <a:schemeClr val="bg1"/>
                </a:solidFill>
              </a:rPr>
              <a:t>data_labeling.ipynb</a:t>
            </a:r>
            <a:r>
              <a:rPr lang="af-ZA" sz="2400" dirty="0">
                <a:solidFill>
                  <a:schemeClr val="bg1"/>
                </a:solidFill>
              </a:rPr>
              <a:t> -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labeling_and_cleaning_pairs_notebook</a:t>
            </a:r>
            <a:endParaRPr lang="af-ZA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400" dirty="0" err="1">
                <a:solidFill>
                  <a:schemeClr val="bg1"/>
                </a:solidFill>
              </a:rPr>
              <a:t>NLPFInalProject.ipynb</a:t>
            </a:r>
            <a:r>
              <a:rPr lang="af-ZA" sz="2400" dirty="0">
                <a:solidFill>
                  <a:schemeClr val="bg1"/>
                </a:solidFill>
              </a:rPr>
              <a:t> (</a:t>
            </a:r>
            <a:r>
              <a:rPr lang="af-ZA" sz="2400" dirty="0" err="1">
                <a:solidFill>
                  <a:schemeClr val="bg1"/>
                </a:solidFill>
              </a:rPr>
              <a:t>final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project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colab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 err="1">
                <a:solidFill>
                  <a:schemeClr val="bg1"/>
                </a:solidFill>
              </a:rPr>
              <a:t>notebook</a:t>
            </a:r>
            <a:r>
              <a:rPr lang="af-ZA" sz="2400" dirty="0">
                <a:solidFill>
                  <a:schemeClr val="bg1"/>
                </a:solidFill>
              </a:rPr>
              <a:t>):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colab_notebook_link</a:t>
            </a:r>
            <a:endParaRPr lang="af-ZA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endParaRPr lang="af-ZA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400" u="sng" err="1">
                <a:solidFill>
                  <a:schemeClr val="bg1"/>
                </a:solidFill>
              </a:rPr>
              <a:t>Visual</a:t>
            </a:r>
            <a:r>
              <a:rPr lang="af-ZA" sz="2400" u="sng" dirty="0">
                <a:solidFill>
                  <a:schemeClr val="bg1"/>
                </a:solidFill>
              </a:rPr>
              <a:t> abstract</a:t>
            </a:r>
            <a:r>
              <a:rPr lang="af-ZA" sz="2400" u="sng">
                <a:solidFill>
                  <a:schemeClr val="bg1"/>
                </a:solidFill>
              </a:rPr>
              <a:t>:</a:t>
            </a:r>
            <a:r>
              <a:rPr lang="af-ZA" sz="2400" dirty="0">
                <a:solidFill>
                  <a:schemeClr val="bg1"/>
                </a:solidFill>
              </a:rPr>
              <a:t> </a:t>
            </a:r>
            <a:r>
              <a:rPr lang="af-ZA" sz="24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af-ZA" sz="2400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visual_abstract</a:t>
            </a:r>
          </a:p>
          <a:p>
            <a:pPr algn="l"/>
            <a:endParaRPr lang="af-ZA" sz="2400"/>
          </a:p>
          <a:p>
            <a:pPr algn="l"/>
            <a:endParaRPr lang="af-ZA" sz="2400"/>
          </a:p>
        </p:txBody>
      </p:sp>
    </p:spTree>
    <p:extLst>
      <p:ext uri="{BB962C8B-B14F-4D97-AF65-F5344CB8AC3E}">
        <p14:creationId xmlns:p14="http://schemas.microsoft.com/office/powerpoint/2010/main" val="2740469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1EA9E-41C1-B75D-72CD-19C1EBAE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C4684F3-2846-01D7-FCB1-FF40F1645840}"/>
              </a:ext>
            </a:extLst>
          </p:cNvPr>
          <p:cNvSpPr/>
          <p:nvPr/>
        </p:nvSpPr>
        <p:spPr>
          <a:xfrm>
            <a:off x="4325" y="332838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+mn-lt"/>
                <a:cs typeface="+mn-lt"/>
              </a:rPr>
              <a:t>Intermediate Results and Baseline</a:t>
            </a:r>
            <a:endParaRPr lang="he-IL" b="1" u="sng">
              <a:solidFill>
                <a:schemeClr val="bg1"/>
              </a:solidFill>
              <a:cs typeface="Arial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5390D613-7D1D-2D13-E1E7-983F17F2ABBA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03A0D7D5-D03E-8A05-4035-6FA67EF96447}"/>
              </a:ext>
            </a:extLst>
          </p:cNvPr>
          <p:cNvSpPr txBox="1"/>
          <p:nvPr/>
        </p:nvSpPr>
        <p:spPr>
          <a:xfrm>
            <a:off x="669711" y="1037647"/>
            <a:ext cx="12973369" cy="464742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Goal</a:t>
            </a:r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0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Evaluate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baseline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intermediate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results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before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selecting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best-performing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SBERT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classifier</a:t>
            </a:r>
            <a:endParaRPr lang="he-IL">
              <a:solidFill>
                <a:schemeClr val="bg1"/>
              </a:solidFill>
              <a:ea typeface="+mn-lt"/>
              <a:cs typeface="Arial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af-ZA" sz="2800" b="1" u="sng" err="1">
                <a:solidFill>
                  <a:schemeClr val="bg1"/>
                </a:solidFill>
                <a:ea typeface="+mn-lt"/>
                <a:cs typeface="+mn-lt"/>
              </a:rPr>
              <a:t>Intermediate</a:t>
            </a:r>
            <a:r>
              <a:rPr lang="af-ZA" sz="2800" b="1" u="sng">
                <a:solidFill>
                  <a:schemeClr val="bg1"/>
                </a:solidFill>
                <a:ea typeface="+mn-lt"/>
                <a:cs typeface="+mn-lt"/>
              </a:rPr>
              <a:t> SBERT </a:t>
            </a:r>
            <a:r>
              <a:rPr lang="af-ZA" sz="2800" b="1" u="sng" err="1">
                <a:solidFill>
                  <a:schemeClr val="bg1"/>
                </a:solidFill>
                <a:ea typeface="+mn-lt"/>
                <a:cs typeface="+mn-lt"/>
              </a:rPr>
              <a:t>Classifiers</a:t>
            </a:r>
            <a:r>
              <a:rPr lang="af-ZA" sz="2800" b="1" u="sng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800" b="1" u="sng" err="1">
                <a:solidFill>
                  <a:schemeClr val="bg1"/>
                </a:solidFill>
                <a:ea typeface="+mn-lt"/>
                <a:cs typeface="+mn-lt"/>
              </a:rPr>
              <a:t>Fine-Tuned</a:t>
            </a:r>
            <a:r>
              <a:rPr lang="af-ZA" sz="2800" b="1" u="sng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e-IL" sz="2800" b="1" u="sng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endParaRPr lang="af-ZA" sz="2800" u="sng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trained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pseudo-labels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generated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by GPT:</a:t>
            </a:r>
            <a:endParaRPr lang="af-ZA">
              <a:solidFill>
                <a:schemeClr val="bg1"/>
              </a:solidFill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4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ea typeface="Calibri" panose="020F0502020204030204"/>
              <a:cs typeface="Segoe UI"/>
            </a:endParaRPr>
          </a:p>
        </p:txBody>
      </p:sp>
      <p:graphicFrame>
        <p:nvGraphicFramePr>
          <p:cNvPr id="8" name="טבלה 7">
            <a:extLst>
              <a:ext uri="{FF2B5EF4-FFF2-40B4-BE49-F238E27FC236}">
                <a16:creationId xmlns:a16="http://schemas.microsoft.com/office/drawing/2014/main" id="{BC823B6D-9D48-1B76-4683-E218CBCBC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424381"/>
              </p:ext>
            </p:extLst>
          </p:nvPr>
        </p:nvGraphicFramePr>
        <p:xfrm>
          <a:off x="1114185" y="4748733"/>
          <a:ext cx="12400279" cy="256032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428154">
                  <a:extLst>
                    <a:ext uri="{9D8B030D-6E8A-4147-A177-3AD203B41FA5}">
                      <a16:colId xmlns:a16="http://schemas.microsoft.com/office/drawing/2014/main" val="598898885"/>
                    </a:ext>
                  </a:extLst>
                </a:gridCol>
                <a:gridCol w="2448645">
                  <a:extLst>
                    <a:ext uri="{9D8B030D-6E8A-4147-A177-3AD203B41FA5}">
                      <a16:colId xmlns:a16="http://schemas.microsoft.com/office/drawing/2014/main" val="34594085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62307374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271115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028221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33092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F1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4393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SBERT (25%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frozen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layers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97.4%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97.4%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97.5%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97.4%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493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SBERT (50%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frozen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layers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97.4%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97.4%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97.5%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97.4%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314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SBERT (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all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layers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are 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frozen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exept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classification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head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84.7%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84.7%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84.7%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84.7%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449346"/>
                  </a:ext>
                </a:extLst>
              </a:tr>
            </a:tbl>
          </a:graphicData>
        </a:graphic>
      </p:graphicFrame>
      <p:graphicFrame>
        <p:nvGraphicFramePr>
          <p:cNvPr id="10" name="טבלה 9">
            <a:extLst>
              <a:ext uri="{FF2B5EF4-FFF2-40B4-BE49-F238E27FC236}">
                <a16:creationId xmlns:a16="http://schemas.microsoft.com/office/drawing/2014/main" id="{DCDF26A4-E1EE-6A21-24CD-5C9F941BD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94972"/>
              </p:ext>
            </p:extLst>
          </p:nvPr>
        </p:nvGraphicFramePr>
        <p:xfrm>
          <a:off x="-115261" y="1752728"/>
          <a:ext cx="14630400" cy="109728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1507167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12592323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6208783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4384722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224079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49176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F1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282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GPT-3.5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60.2%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42.8%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70.7%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30.6%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Zero-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shot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prompt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5847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GPT-4o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77.8%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73.1%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89.1%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he-IL">
                          <a:solidFill>
                            <a:srgbClr val="FFFFFF"/>
                          </a:solidFill>
                        </a:rPr>
                        <a:t>61.9%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af-ZA">
                          <a:solidFill>
                            <a:srgbClr val="FFFFFF"/>
                          </a:solidFill>
                        </a:rPr>
                        <a:t>More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robust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1389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86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9644-B66D-356C-3A9A-A5E88F97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807AEBF-D3C0-9770-AD4F-D9EA6DA8C472}"/>
              </a:ext>
            </a:extLst>
          </p:cNvPr>
          <p:cNvSpPr/>
          <p:nvPr/>
        </p:nvSpPr>
        <p:spPr>
          <a:xfrm>
            <a:off x="-1105112" y="480236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+mn-lt"/>
                <a:cs typeface="+mn-lt"/>
              </a:rPr>
              <a:t>Results visualization and Conclusions</a:t>
            </a:r>
            <a:endParaRPr lang="he-IL" b="1">
              <a:solidFill>
                <a:schemeClr val="bg1"/>
              </a:solidFill>
              <a:cs typeface="Arial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>
                <a:solidFill>
                  <a:schemeClr val="bg1"/>
                </a:solidFill>
                <a:latin typeface="Aptos"/>
                <a:ea typeface="Calibri" panose="020F0502020204030204"/>
                <a:cs typeface="Calibri" panose="020F0502020204030204"/>
              </a:rPr>
              <a:t>         </a:t>
            </a: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D8110B05-BEA6-C02B-1AD9-8EE04640B3AC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pic>
        <p:nvPicPr>
          <p:cNvPr id="8" name="Picture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7582E0B-ACF7-50D9-3B70-62DE30E1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123" y="1291755"/>
            <a:ext cx="12826766" cy="63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49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A1FF2-7C8E-0269-8A38-0F83DD581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1E897D7-2390-4716-EC20-D4A8D5723C23}"/>
              </a:ext>
            </a:extLst>
          </p:cNvPr>
          <p:cNvSpPr/>
          <p:nvPr/>
        </p:nvSpPr>
        <p:spPr>
          <a:xfrm>
            <a:off x="-1105112" y="429902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+mn-lt"/>
                <a:cs typeface="+mn-lt"/>
              </a:rPr>
              <a:t>Results visualization and Conclusions</a:t>
            </a:r>
            <a:endParaRPr lang="he-IL" b="1">
              <a:solidFill>
                <a:schemeClr val="bg1"/>
              </a:solidFill>
              <a:cs typeface="Arial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>
                <a:solidFill>
                  <a:schemeClr val="bg1"/>
                </a:solidFill>
                <a:latin typeface="Aptos"/>
                <a:ea typeface="Calibri" panose="020F0502020204030204"/>
                <a:cs typeface="Calibri" panose="020F0502020204030204"/>
              </a:rPr>
              <a:t>         </a:t>
            </a: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9D8E7532-6262-5E33-606A-0A57D2EEE481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38F796AA-2F3F-E13D-BF92-1DF91FB3DAD4}"/>
              </a:ext>
            </a:extLst>
          </p:cNvPr>
          <p:cNvSpPr txBox="1"/>
          <p:nvPr/>
        </p:nvSpPr>
        <p:spPr>
          <a:xfrm>
            <a:off x="678100" y="123739"/>
            <a:ext cx="12973369" cy="96949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ctr"/>
            <a:r>
              <a:rPr lang="af-ZA" sz="36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Calibri"/>
              </a:rPr>
              <a:t>Insights</a:t>
            </a:r>
            <a:r>
              <a:rPr lang="af-ZA" sz="36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ea typeface="Calibri" panose="020F0502020204030204"/>
                <a:cs typeface="Calibri"/>
              </a:rPr>
              <a:t>:</a:t>
            </a:r>
          </a:p>
          <a:p>
            <a:pPr algn="l"/>
            <a:endParaRPr lang="af-ZA" sz="2000" b="1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Fine-tuned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SBERT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models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performed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exceptionally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well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achieving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up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to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97.4%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accuracy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likely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due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to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similarity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between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our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bias-detection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task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SBERT’s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NLI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pretraining</a:t>
            </a:r>
            <a:endParaRPr lang="af-ZA" sz="2000">
              <a:solidFill>
                <a:schemeClr val="bg1"/>
              </a:solidFill>
              <a:latin typeface="Arial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rial"/>
              <a:ea typeface="Calibri" panose="020F0502020204030204"/>
              <a:cs typeface="Calibri"/>
            </a:endParaRPr>
          </a:p>
          <a:p>
            <a:pPr algn="l"/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Freezing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25%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or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50% of SBERT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layers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gave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almost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identical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results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showing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that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freezing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half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model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doesn't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harm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performance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much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saves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training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resources</a:t>
            </a:r>
            <a:endParaRPr lang="af-ZA" sz="20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100%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frozen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model (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classifier-only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training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)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still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reached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~84.7%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accuracy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proving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that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SBERT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encoder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already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captures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bias-related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features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well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. As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expected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it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performed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worst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among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3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sbert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fine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tuned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models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.</a:t>
            </a:r>
          </a:p>
          <a:p>
            <a:pPr algn="l"/>
            <a:endParaRPr lang="af-ZA" sz="20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algn="l"/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GPT-4o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outperformed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GPT-3.5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significantly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(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accuracy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: 77.9% vs. 60.2%),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but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both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were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far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behind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the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fine-tuned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SBERT</a:t>
            </a:r>
            <a:endParaRPr lang="af-ZA" sz="20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GPT-4o’s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high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precision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but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lower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recall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suggests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it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was more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cautious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detecting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fewer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biased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cases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but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being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more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accurate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when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it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did</a:t>
            </a:r>
            <a:endParaRPr lang="af-ZA" sz="2000">
              <a:solidFill>
                <a:schemeClr val="bg1"/>
              </a:solidFill>
              <a:latin typeface="Arial"/>
              <a:ea typeface="+mn-lt"/>
              <a:cs typeface="+mn-lt"/>
            </a:endParaRPr>
          </a:p>
          <a:p>
            <a:pPr algn="l"/>
            <a:endParaRPr lang="af-ZA" sz="200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Overall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fine-tuned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SBERT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models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are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the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most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reliable</a:t>
            </a:r>
            <a:r>
              <a:rPr lang="af-ZA" sz="2000" b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classifiers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while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GPT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models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are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less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consistent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underperform</a:t>
            </a:r>
            <a:r>
              <a:rPr lang="af-ZA" sz="2000">
                <a:solidFill>
                  <a:schemeClr val="bg1"/>
                </a:solidFill>
                <a:latin typeface="Arial"/>
                <a:ea typeface="+mn-lt"/>
                <a:cs typeface="+mn-lt"/>
              </a:rPr>
              <a:t> without </a:t>
            </a:r>
            <a:r>
              <a:rPr lang="af-ZA" sz="2000" err="1">
                <a:solidFill>
                  <a:schemeClr val="bg1"/>
                </a:solidFill>
                <a:latin typeface="Arial"/>
                <a:ea typeface="+mn-lt"/>
                <a:cs typeface="+mn-lt"/>
              </a:rPr>
              <a:t>finetuning</a:t>
            </a:r>
            <a:r>
              <a:rPr lang="af-ZA" sz="2000">
                <a:solidFill>
                  <a:schemeClr val="bg1"/>
                </a:solidFill>
                <a:latin typeface="Rockwell"/>
                <a:ea typeface="+mn-lt"/>
                <a:cs typeface="+mn-lt"/>
              </a:rPr>
              <a:t>.</a:t>
            </a: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ctr"/>
            <a:endParaRPr lang="af-ZA" sz="2400" b="1" u="sng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endParaRPr lang="af-ZA" sz="2400" b="1" u="sng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4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ea typeface="Calibri" panose="020F0502020204030204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14453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B77FB-2940-9017-385D-E633325B8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86968DC-A5DA-AC2B-FC79-EA0795DCFF34}"/>
              </a:ext>
            </a:extLst>
          </p:cNvPr>
          <p:cNvSpPr/>
          <p:nvPr/>
        </p:nvSpPr>
        <p:spPr>
          <a:xfrm>
            <a:off x="-2497685" y="429902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+mn-lt"/>
                <a:cs typeface="+mn-lt"/>
              </a:rPr>
              <a:t>Rewrite Results</a:t>
            </a:r>
            <a:endParaRPr lang="he-IL" b="1">
              <a:solidFill>
                <a:schemeClr val="bg1"/>
              </a:solidFill>
              <a:cs typeface="Arial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>
                <a:solidFill>
                  <a:schemeClr val="bg1"/>
                </a:solidFill>
                <a:latin typeface="Aptos"/>
                <a:ea typeface="Calibri" panose="020F0502020204030204"/>
                <a:cs typeface="Calibri" panose="020F0502020204030204"/>
              </a:rPr>
              <a:t>         </a:t>
            </a: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83AE1825-6894-9AAF-0E75-4C085E43057E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BB31E45E-1A1C-4AD7-77F9-866824A532DC}"/>
              </a:ext>
            </a:extLst>
          </p:cNvPr>
          <p:cNvSpPr txBox="1"/>
          <p:nvPr/>
        </p:nvSpPr>
        <p:spPr>
          <a:xfrm>
            <a:off x="829102" y="778080"/>
            <a:ext cx="12973369" cy="68018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 b="1" u="sng" dirty="0" err="1">
                <a:solidFill>
                  <a:schemeClr val="bg1"/>
                </a:solidFill>
                <a:ea typeface="+mn-lt"/>
                <a:cs typeface="+mn-lt"/>
              </a:rPr>
              <a:t>After</a:t>
            </a:r>
            <a:r>
              <a:rPr lang="af-ZA" sz="2400" b="1" u="sng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b="1" u="sng" dirty="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af-ZA" sz="2400" b="1" u="sng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chemeClr val="bg1"/>
              </a:solidFill>
            </a:endParaRPr>
          </a:p>
          <a:p>
            <a:pPr algn="l"/>
            <a:r>
              <a:rPr lang="af-ZA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Chose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a gender in 0.5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probaility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pPr algn="l"/>
            <a:r>
              <a:rPr lang="af-ZA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Created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new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Hypothesis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each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using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Chat gpt4o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API loop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prompt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instructions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about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rewrite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rules</a:t>
            </a:r>
            <a:endParaRPr lang="af-ZA" dirty="0" err="1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Created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a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new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sentences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new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column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of "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rewritten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 dirty="0">
                <a:solidFill>
                  <a:schemeClr val="bg1"/>
                </a:solidFill>
                <a:ea typeface="+mn-lt"/>
                <a:cs typeface="+mn-lt"/>
              </a:rPr>
              <a:t> 2"</a:t>
            </a:r>
          </a:p>
          <a:p>
            <a:pPr algn="l"/>
            <a:r>
              <a:rPr lang="af-ZA" sz="2400" b="1" dirty="0" err="1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Calibri"/>
              </a:rPr>
              <a:t>Run</a:t>
            </a:r>
            <a:r>
              <a:rPr lang="af-ZA" sz="2400" b="1" dirty="0">
                <a:solidFill>
                  <a:schemeClr val="accent1">
                    <a:lumMod val="40000"/>
                    <a:lumOff val="60000"/>
                  </a:schemeClr>
                </a:solidFill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code</a:t>
            </a:r>
            <a:r>
              <a:rPr lang="af-ZA" sz="2000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for</a:t>
            </a:r>
            <a:r>
              <a:rPr lang="af-ZA" sz="2000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evaluation</a:t>
            </a:r>
            <a:r>
              <a:rPr lang="af-ZA" sz="2000" dirty="0">
                <a:solidFill>
                  <a:schemeClr val="bg1"/>
                </a:solidFill>
                <a:ea typeface="Calibri" panose="020F0502020204030204"/>
                <a:cs typeface="Calibri"/>
              </a:rPr>
              <a:t>, </a:t>
            </a:r>
            <a:r>
              <a:rPr lang="af-ZA" sz="2000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using</a:t>
            </a:r>
            <a:r>
              <a:rPr lang="af-ZA" sz="2000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our</a:t>
            </a:r>
            <a:r>
              <a:rPr lang="af-ZA" sz="2000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special</a:t>
            </a:r>
            <a:r>
              <a:rPr lang="af-ZA" sz="2000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evaluation</a:t>
            </a:r>
            <a:r>
              <a:rPr lang="af-ZA" sz="2000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metric</a:t>
            </a:r>
            <a:endParaRPr lang="af-ZA" sz="2000" dirty="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marL="457200" indent="-457200" algn="l">
              <a:buFont typeface="Arial"/>
              <a:buChar char="•"/>
            </a:pPr>
            <a:endParaRPr lang="af-ZA" sz="200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r>
              <a:rPr lang="af-ZA" sz="2400" b="1" u="sng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We</a:t>
            </a:r>
            <a:r>
              <a:rPr lang="af-ZA" sz="2400" b="1" u="sng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400" b="1" u="sng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did</a:t>
            </a:r>
            <a:r>
              <a:rPr lang="af-ZA" sz="2400" b="1" u="sng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400" b="1" u="sng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not</a:t>
            </a:r>
            <a:r>
              <a:rPr lang="af-ZA" sz="2400" b="1" u="sng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400" b="1" u="sng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get</a:t>
            </a:r>
            <a:r>
              <a:rPr lang="af-ZA" sz="2400" b="1" u="sng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400" b="1" u="sng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the</a:t>
            </a:r>
            <a:r>
              <a:rPr lang="af-ZA" sz="2400" b="1" u="sng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400" b="1" u="sng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results</a:t>
            </a:r>
            <a:r>
              <a:rPr lang="af-ZA" sz="2400" b="1" u="sng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400" b="1" u="sng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we</a:t>
            </a:r>
            <a:r>
              <a:rPr lang="af-ZA" sz="2400" b="1" u="sng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400" b="1" u="sng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expected</a:t>
            </a:r>
            <a:r>
              <a:rPr lang="af-ZA" sz="2400" b="1" u="sng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400" b="1" u="sng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to</a:t>
            </a:r>
            <a:r>
              <a:rPr lang="af-ZA" sz="2400" b="1" u="sng" dirty="0">
                <a:solidFill>
                  <a:schemeClr val="bg1"/>
                </a:solidFill>
                <a:ea typeface="Calibri" panose="020F0502020204030204"/>
                <a:cs typeface="Calibri"/>
              </a:rPr>
              <a:t> </a:t>
            </a:r>
            <a:r>
              <a:rPr lang="af-ZA" sz="2400" b="1" u="sng" dirty="0" err="1">
                <a:solidFill>
                  <a:schemeClr val="bg1"/>
                </a:solidFill>
                <a:ea typeface="Calibri" panose="020F0502020204030204"/>
                <a:cs typeface="Calibri"/>
              </a:rPr>
              <a:t>get</a:t>
            </a:r>
            <a:r>
              <a:rPr lang="af-ZA" sz="2400" b="1" u="sng" dirty="0">
                <a:solidFill>
                  <a:schemeClr val="bg1"/>
                </a:solidFill>
                <a:ea typeface="Calibri" panose="020F0502020204030204"/>
                <a:cs typeface="Calibri"/>
              </a:rPr>
              <a:t>:</a:t>
            </a:r>
          </a:p>
          <a:p>
            <a:pPr algn="l"/>
            <a:r>
              <a:rPr lang="af-ZA" sz="20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We</a:t>
            </a:r>
            <a:r>
              <a:rPr lang="af-ZA" sz="2000" b="1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 </a:t>
            </a:r>
            <a:r>
              <a:rPr lang="af-ZA" sz="20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got</a:t>
            </a:r>
            <a:r>
              <a:rPr lang="af-ZA" sz="2000" b="1" dirty="0">
                <a:solidFill>
                  <a:schemeClr val="bg1"/>
                </a:solidFill>
                <a:latin typeface="Aptos"/>
                <a:ea typeface="Calibri" panose="020F0502020204030204"/>
                <a:cs typeface="Calibri"/>
              </a:rPr>
              <a:t>:</a:t>
            </a:r>
          </a:p>
          <a:p>
            <a:pPr algn="l"/>
            <a:endParaRPr lang="af-ZA" sz="2400" b="1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af-ZA" sz="2400" b="1" dirty="0">
              <a:solidFill>
                <a:schemeClr val="bg1"/>
              </a:solidFill>
              <a:latin typeface="Aptos" panose="02110004020202020204"/>
              <a:ea typeface="Calibri" panose="020F0502020204030204"/>
              <a:cs typeface="Calibri"/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found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out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that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reason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for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that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was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that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our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dataset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was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already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balanced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(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about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50% male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sentences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50%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female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sentences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).</a:t>
            </a:r>
          </a:p>
          <a:p>
            <a:pPr algn="l"/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So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to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test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our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method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of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balancing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bias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,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we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created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another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dataset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,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using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80% male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sentences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and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20%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female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sentences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from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the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rewritten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dataset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,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to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make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it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unbalanced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on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0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purpose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.</a:t>
            </a:r>
          </a:p>
          <a:p>
            <a:pPr algn="l"/>
            <a:endParaRPr lang="af-ZA" sz="2000">
              <a:solidFill>
                <a:schemeClr val="bg1"/>
              </a:solidFill>
              <a:latin typeface="Aptos" panose="02110004020202020204"/>
              <a:ea typeface="Calibri" panose="020F0502020204030204"/>
              <a:cs typeface="Calibri"/>
            </a:endParaRPr>
          </a:p>
          <a:p>
            <a:pPr algn="l"/>
            <a:r>
              <a:rPr lang="af-ZA" sz="2100" b="1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Then</a:t>
            </a:r>
            <a:r>
              <a:rPr lang="af-ZA" sz="2100" b="1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, </a:t>
            </a:r>
            <a:r>
              <a:rPr lang="af-ZA" sz="2100" b="1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after</a:t>
            </a:r>
            <a:r>
              <a:rPr lang="af-ZA" sz="2100" b="1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100" b="1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evaluaing</a:t>
            </a:r>
            <a:r>
              <a:rPr lang="af-ZA" sz="2100" b="1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100" b="1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our</a:t>
            </a:r>
            <a:r>
              <a:rPr lang="af-ZA" sz="2100" b="1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100" b="1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method</a:t>
            </a:r>
            <a:r>
              <a:rPr lang="af-ZA" sz="2100" b="1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100" b="1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on</a:t>
            </a:r>
            <a:r>
              <a:rPr lang="af-ZA" sz="2100" b="1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100" b="1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the</a:t>
            </a:r>
            <a:r>
              <a:rPr lang="af-ZA" sz="2100" b="1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100" b="1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unbalanced</a:t>
            </a:r>
            <a:r>
              <a:rPr lang="af-ZA" sz="2100" b="1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100" b="1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dataset</a:t>
            </a:r>
            <a:r>
              <a:rPr lang="af-ZA" sz="2100" b="1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100" b="1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we</a:t>
            </a:r>
            <a:r>
              <a:rPr lang="af-ZA" sz="2100" b="1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100" b="1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got</a:t>
            </a:r>
            <a:r>
              <a:rPr lang="af-ZA" sz="2100" b="1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: </a:t>
            </a:r>
          </a:p>
          <a:p>
            <a:pPr algn="l"/>
            <a:endParaRPr lang="af-ZA" sz="2000">
              <a:solidFill>
                <a:schemeClr val="bg1"/>
              </a:solidFill>
              <a:latin typeface="Aptos" panose="02110004020202020204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 panose="02110004020202020204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ea typeface="Calibri" panose="020F0502020204030204"/>
              <a:cs typeface="Segoe UI"/>
            </a:endParaRPr>
          </a:p>
        </p:txBody>
      </p:sp>
      <p:pic>
        <p:nvPicPr>
          <p:cNvPr id="5" name="Picture 4" descr="A close-up of black text&#10;&#10;AI-generated content may be incorrect.">
            <a:extLst>
              <a:ext uri="{FF2B5EF4-FFF2-40B4-BE49-F238E27FC236}">
                <a16:creationId xmlns:a16="http://schemas.microsoft.com/office/drawing/2014/main" id="{A0EAC292-C9BF-00ED-E85C-A73ACDEF8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496" y="3785007"/>
            <a:ext cx="7193037" cy="651197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C32CD9-A297-9EA4-395F-F39F2C8CC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9095" y="6576224"/>
            <a:ext cx="5935958" cy="793780"/>
          </a:xfrm>
          <a:prstGeom prst="rect">
            <a:avLst/>
          </a:prstGeom>
        </p:spPr>
      </p:pic>
      <p:pic>
        <p:nvPicPr>
          <p:cNvPr id="7" name="Picture 6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8638C067-F9C0-8056-A6C2-0ACDE0D04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790" y="7444084"/>
            <a:ext cx="5937263" cy="78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77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FE00E-3E05-4ECD-EF72-7F8B6C83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9721A1E-75EE-63B7-2D63-7563C0E17B36}"/>
              </a:ext>
            </a:extLst>
          </p:cNvPr>
          <p:cNvSpPr/>
          <p:nvPr/>
        </p:nvSpPr>
        <p:spPr>
          <a:xfrm>
            <a:off x="-2497685" y="429902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+mn-lt"/>
                <a:cs typeface="+mn-lt"/>
              </a:rPr>
              <a:t>Rewrite Results and Conclusions</a:t>
            </a:r>
            <a:endParaRPr lang="he-IL" b="1">
              <a:solidFill>
                <a:schemeClr val="bg1"/>
              </a:solidFill>
              <a:cs typeface="Arial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b="1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200" u="sng">
              <a:solidFill>
                <a:schemeClr val="bg1"/>
              </a:solidFill>
              <a:latin typeface="Aptos"/>
              <a:ea typeface="Calibri" panose="020F0502020204030204"/>
              <a:cs typeface="Calibri" panose="020F0502020204030204"/>
            </a:endParaRPr>
          </a:p>
          <a:p>
            <a:pPr algn="l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>
                <a:solidFill>
                  <a:schemeClr val="bg1"/>
                </a:solidFill>
                <a:latin typeface="Aptos"/>
                <a:ea typeface="Calibri" panose="020F0502020204030204"/>
                <a:cs typeface="Calibri" panose="020F0502020204030204"/>
              </a:rPr>
              <a:t>         </a:t>
            </a: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826CA111-75F1-7C01-6870-B9230D4577E9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75197EE1-088E-DDB9-9488-0D2F5BC52AB3}"/>
              </a:ext>
            </a:extLst>
          </p:cNvPr>
          <p:cNvSpPr txBox="1"/>
          <p:nvPr/>
        </p:nvSpPr>
        <p:spPr>
          <a:xfrm>
            <a:off x="672794" y="1106326"/>
            <a:ext cx="12973369" cy="56323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As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we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expected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,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before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rewriting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the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bias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average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score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was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not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very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close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to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0,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but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after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rewriting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,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it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became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much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closer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</a:t>
            </a:r>
            <a:r>
              <a:rPr lang="af-ZA" sz="2400" dirty="0" err="1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to</a:t>
            </a:r>
            <a:r>
              <a:rPr lang="af-ZA" sz="24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 0</a:t>
            </a:r>
            <a:r>
              <a:rPr lang="af-ZA" sz="2000" dirty="0">
                <a:solidFill>
                  <a:schemeClr val="bg1"/>
                </a:solidFill>
                <a:latin typeface="Aptos" panose="02110004020202020204"/>
                <a:ea typeface="Calibri" panose="020F0502020204030204"/>
                <a:cs typeface="Calibri"/>
              </a:rPr>
              <a:t>!</a:t>
            </a:r>
            <a:endParaRPr lang="af-ZA">
              <a:solidFill>
                <a:schemeClr val="bg1"/>
              </a:solidFill>
              <a:latin typeface="Aptos" panose="02110004020202020204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/>
              <a:ea typeface="Calibri" panose="020F0502020204030204"/>
              <a:cs typeface="Calibri"/>
            </a:endParaRPr>
          </a:p>
          <a:p>
            <a:pPr algn="l"/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This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proved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our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method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worked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correctly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and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balanced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gender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bias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among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both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genders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.</a:t>
            </a:r>
          </a:p>
          <a:p>
            <a:pPr algn="l"/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In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addition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,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It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showed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that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ChatGPT4o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performed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very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well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in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rewriting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the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sentences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and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following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our</a:t>
            </a:r>
            <a:r>
              <a:rPr lang="af-ZA" sz="2400" b="1" dirty="0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 </a:t>
            </a:r>
            <a:r>
              <a:rPr lang="af-ZA" sz="2400" b="1" dirty="0" err="1">
                <a:solidFill>
                  <a:schemeClr val="bg1"/>
                </a:solidFill>
                <a:latin typeface="Aptos"/>
                <a:ea typeface="Calibri" panose="020F0502020204030204"/>
                <a:cs typeface="Segoe UI"/>
              </a:rPr>
              <a:t>instructions</a:t>
            </a:r>
            <a:endParaRPr lang="af-ZA" sz="2400" b="1" dirty="0">
              <a:solidFill>
                <a:schemeClr val="bg1"/>
              </a:solidFill>
              <a:latin typeface="Aptos"/>
              <a:ea typeface="Calibri" panose="020F0502020204030204"/>
              <a:cs typeface="Segoe U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ea typeface="Calibri" panose="020F0502020204030204"/>
              <a:cs typeface="Segoe UI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2B86C7-9562-C86E-3D32-2D89B54C1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6948" y="1882296"/>
            <a:ext cx="10249268" cy="1372118"/>
          </a:xfrm>
          <a:prstGeom prst="rect">
            <a:avLst/>
          </a:prstGeom>
        </p:spPr>
      </p:pic>
      <p:pic>
        <p:nvPicPr>
          <p:cNvPr id="7" name="Picture 6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49F65020-4F53-9A43-1923-16E8EB046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079" y="3433745"/>
            <a:ext cx="10197429" cy="13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48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881178D1-E209-73F5-592F-7A01950026E8}"/>
              </a:ext>
            </a:extLst>
          </p:cNvPr>
          <p:cNvSpPr txBox="1"/>
          <p:nvPr/>
        </p:nvSpPr>
        <p:spPr>
          <a:xfrm>
            <a:off x="3254644" y="135610"/>
            <a:ext cx="53546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>
                <a:solidFill>
                  <a:srgbClr val="FFFFFF"/>
                </a:solidFill>
              </a:rPr>
              <a:t>Visual Abstract</a:t>
            </a:r>
            <a:endParaRPr lang="he-IL"/>
          </a:p>
        </p:txBody>
      </p:sp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EEC861AC-E444-972D-68FA-A6CEB4AAA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554" y="728185"/>
            <a:ext cx="5506318" cy="747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7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F100F07-9C5E-D859-A512-59B33518FFC9}"/>
              </a:ext>
            </a:extLst>
          </p:cNvPr>
          <p:cNvSpPr/>
          <p:nvPr/>
        </p:nvSpPr>
        <p:spPr>
          <a:xfrm>
            <a:off x="4052303" y="210232"/>
            <a:ext cx="7038893" cy="141786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r>
              <a:rPr lang="en-US" sz="3200" b="1" u="sng">
                <a:solidFill>
                  <a:schemeClr val="bg1"/>
                </a:solidFill>
              </a:rPr>
              <a:t>Problem Description and Objectives</a:t>
            </a: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D6D63CE-CD9F-3F38-44D1-17E3AC5F4FF0}"/>
              </a:ext>
            </a:extLst>
          </p:cNvPr>
          <p:cNvSpPr/>
          <p:nvPr/>
        </p:nvSpPr>
        <p:spPr>
          <a:xfrm>
            <a:off x="384748" y="908812"/>
            <a:ext cx="6761608" cy="7158263"/>
          </a:xfrm>
          <a:custGeom>
            <a:avLst>
              <a:gd name="f10" fmla="val 49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49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31136C"/>
          </a:solidFill>
          <a:ln w="7616" cap="flat">
            <a:solidFill>
              <a:srgbClr val="4A2C85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6" name="מלבן 11">
            <a:extLst>
              <a:ext uri="{FF2B5EF4-FFF2-40B4-BE49-F238E27FC236}">
                <a16:creationId xmlns:a16="http://schemas.microsoft.com/office/drawing/2014/main" id="{F88F638C-23E2-4534-856C-5B943EB06DDF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F03071DA-D075-761F-35F1-D98536FA148A}"/>
              </a:ext>
            </a:extLst>
          </p:cNvPr>
          <p:cNvSpPr/>
          <p:nvPr/>
        </p:nvSpPr>
        <p:spPr>
          <a:xfrm>
            <a:off x="7613522" y="932665"/>
            <a:ext cx="6576471" cy="7166215"/>
          </a:xfrm>
          <a:custGeom>
            <a:avLst>
              <a:gd name="f10" fmla="val 49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490"/>
              <a:gd name="f11" fmla="abs f4"/>
              <a:gd name="f12" fmla="abs f5"/>
              <a:gd name="f13" fmla="abs f6"/>
              <a:gd name="f14" fmla="*/ f8 1 180"/>
              <a:gd name="f15" fmla="val f10"/>
              <a:gd name="f16" fmla="+- 0 0 f2"/>
              <a:gd name="f17" fmla="?: f11 f4 1"/>
              <a:gd name="f18" fmla="?: f12 f5 1"/>
              <a:gd name="f19" fmla="?: f13 f6 1"/>
              <a:gd name="f20" fmla="*/ f9 f14 1"/>
              <a:gd name="f21" fmla="+- f7 f15 0"/>
              <a:gd name="f22" fmla="*/ f17 1 21600"/>
              <a:gd name="f23" fmla="*/ f18 1 21600"/>
              <a:gd name="f24" fmla="*/ 21600 f17 1"/>
              <a:gd name="f25" fmla="*/ 21600 f18 1"/>
              <a:gd name="f26" fmla="+- 0 0 f20"/>
              <a:gd name="f27" fmla="+- f7 0 f21"/>
              <a:gd name="f28" fmla="+- f21 0 f7"/>
              <a:gd name="f29" fmla="min f23 f22"/>
              <a:gd name="f30" fmla="*/ f24 1 f19"/>
              <a:gd name="f31" fmla="*/ f25 1 f19"/>
              <a:gd name="f32" fmla="*/ f26 f1 1"/>
              <a:gd name="f33" fmla="abs f27"/>
              <a:gd name="f34" fmla="abs f28"/>
              <a:gd name="f35" fmla="?: f27 f16 f2"/>
              <a:gd name="f36" fmla="?: f27 f2 f16"/>
              <a:gd name="f37" fmla="?: f27 f3 f2"/>
              <a:gd name="f38" fmla="?: f27 f2 f3"/>
              <a:gd name="f39" fmla="?: f28 f16 f2"/>
              <a:gd name="f40" fmla="?: f28 f2 f16"/>
              <a:gd name="f41" fmla="?: f27 0 f1"/>
              <a:gd name="f42" fmla="?: f27 f1 0"/>
              <a:gd name="f43" fmla="val f30"/>
              <a:gd name="f44" fmla="val f31"/>
              <a:gd name="f45" fmla="*/ f32 1 f8"/>
              <a:gd name="f46" fmla="?: f27 f38 f37"/>
              <a:gd name="f47" fmla="?: f27 f37 f38"/>
              <a:gd name="f48" fmla="?: f28 f36 f35"/>
              <a:gd name="f49" fmla="*/ f21 f29 1"/>
              <a:gd name="f50" fmla="*/ f7 f29 1"/>
              <a:gd name="f51" fmla="*/ f33 f29 1"/>
              <a:gd name="f52" fmla="*/ f34 f29 1"/>
              <a:gd name="f53" fmla="+- f44 0 f15"/>
              <a:gd name="f54" fmla="+- f43 0 f15"/>
              <a:gd name="f55" fmla="+- f45 0 f2"/>
              <a:gd name="f56" fmla="?: f28 f47 f46"/>
              <a:gd name="f57" fmla="*/ f44 f29 1"/>
              <a:gd name="f58" fmla="*/ f43 f29 1"/>
              <a:gd name="f59" fmla="+- f55 f2 0"/>
              <a:gd name="f60" fmla="+- f44 0 f53"/>
              <a:gd name="f61" fmla="+- f43 0 f54"/>
              <a:gd name="f62" fmla="+- f53 0 f44"/>
              <a:gd name="f63" fmla="+- f54 0 f43"/>
              <a:gd name="f64" fmla="*/ f53 f29 1"/>
              <a:gd name="f65" fmla="*/ f54 f29 1"/>
              <a:gd name="f66" fmla="*/ f59 f8 1"/>
              <a:gd name="f67" fmla="abs f60"/>
              <a:gd name="f68" fmla="?: f60 0 f1"/>
              <a:gd name="f69" fmla="?: f60 f1 0"/>
              <a:gd name="f70" fmla="?: f60 f39 f40"/>
              <a:gd name="f71" fmla="abs f61"/>
              <a:gd name="f72" fmla="abs f62"/>
              <a:gd name="f73" fmla="?: f61 f16 f2"/>
              <a:gd name="f74" fmla="?: f61 f2 f16"/>
              <a:gd name="f75" fmla="?: f61 f3 f2"/>
              <a:gd name="f76" fmla="?: f61 f2 f3"/>
              <a:gd name="f77" fmla="abs f63"/>
              <a:gd name="f78" fmla="?: f63 f16 f2"/>
              <a:gd name="f79" fmla="?: f63 f2 f16"/>
              <a:gd name="f80" fmla="?: f63 f42 f41"/>
              <a:gd name="f81" fmla="?: f63 f41 f42"/>
              <a:gd name="f82" fmla="*/ f66 1 f1"/>
              <a:gd name="f83" fmla="?: f28 f69 f68"/>
              <a:gd name="f84" fmla="?: f28 f68 f69"/>
              <a:gd name="f85" fmla="?: f61 f76 f75"/>
              <a:gd name="f86" fmla="?: f61 f75 f76"/>
              <a:gd name="f87" fmla="?: f62 f74 f73"/>
              <a:gd name="f88" fmla="?: f27 f80 f81"/>
              <a:gd name="f89" fmla="?: f27 f78 f79"/>
              <a:gd name="f90" fmla="*/ f67 f29 1"/>
              <a:gd name="f91" fmla="*/ f71 f29 1"/>
              <a:gd name="f92" fmla="*/ f72 f29 1"/>
              <a:gd name="f93" fmla="*/ f77 f29 1"/>
              <a:gd name="f94" fmla="+- 0 0 f82"/>
              <a:gd name="f95" fmla="?: f60 f83 f84"/>
              <a:gd name="f96" fmla="?: f62 f86 f85"/>
              <a:gd name="f97" fmla="+- 0 0 f94"/>
              <a:gd name="f98" fmla="*/ f97 f1 1"/>
              <a:gd name="f99" fmla="*/ f98 1 f8"/>
              <a:gd name="f100" fmla="+- f99 0 f2"/>
              <a:gd name="f101" fmla="cos 1 f100"/>
              <a:gd name="f102" fmla="+- 0 0 f101"/>
              <a:gd name="f103" fmla="+- 0 0 f102"/>
              <a:gd name="f104" fmla="val f103"/>
              <a:gd name="f105" fmla="+- 0 0 f104"/>
              <a:gd name="f106" fmla="*/ f15 f105 1"/>
              <a:gd name="f107" fmla="*/ f106 3163 1"/>
              <a:gd name="f108" fmla="*/ f107 1 7636"/>
              <a:gd name="f109" fmla="+- f7 f108 0"/>
              <a:gd name="f110" fmla="+- f43 0 f108"/>
              <a:gd name="f111" fmla="+- f44 0 f108"/>
              <a:gd name="f112" fmla="*/ f109 f29 1"/>
              <a:gd name="f113" fmla="*/ f110 f29 1"/>
              <a:gd name="f114" fmla="*/ f111 f29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12" t="f112" r="f113" b="f114"/>
            <a:pathLst>
              <a:path>
                <a:moveTo>
                  <a:pt x="f49" y="f50"/>
                </a:moveTo>
                <a:arcTo wR="f51" hR="f52" stAng="f56" swAng="f48"/>
                <a:lnTo>
                  <a:pt x="f50" y="f64"/>
                </a:lnTo>
                <a:arcTo wR="f52" hR="f90" stAng="f95" swAng="f70"/>
                <a:lnTo>
                  <a:pt x="f65" y="f57"/>
                </a:lnTo>
                <a:arcTo wR="f91" hR="f92" stAng="f96" swAng="f87"/>
                <a:lnTo>
                  <a:pt x="f58" y="f49"/>
                </a:lnTo>
                <a:arcTo wR="f93" hR="f51" stAng="f88" swAng="f89"/>
                <a:close/>
              </a:path>
            </a:pathLst>
          </a:custGeom>
          <a:solidFill>
            <a:srgbClr val="31136C"/>
          </a:solidFill>
          <a:ln w="7616" cap="flat">
            <a:solidFill>
              <a:srgbClr val="4A2C85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31682DCA-4EBB-B9D0-32E2-21E3E58863F3}"/>
              </a:ext>
            </a:extLst>
          </p:cNvPr>
          <p:cNvSpPr txBox="1"/>
          <p:nvPr/>
        </p:nvSpPr>
        <p:spPr>
          <a:xfrm>
            <a:off x="838862" y="1063488"/>
            <a:ext cx="6138406" cy="84023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Problem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lang="he-IL" sz="2000">
              <a:solidFill>
                <a:schemeClr val="accent1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Natural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Language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Inference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(NLI)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systems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often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make </a:t>
            </a:r>
            <a:r>
              <a:rPr lang="af-ZA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gender-</a:t>
            </a:r>
            <a:r>
              <a:rPr lang="af-ZA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based</a:t>
            </a:r>
            <a:r>
              <a:rPr lang="af-ZA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assumptions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when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context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is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insufficient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These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assumptions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reflect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harmful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stereotypes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introduce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social</a:t>
            </a:r>
            <a:r>
              <a:rPr lang="af-ZA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bias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into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applications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like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chatbots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search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engines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summarization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tools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  <a:endParaRPr lang="he-IL" sz="2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af-ZA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Why</a:t>
            </a:r>
            <a:r>
              <a:rPr lang="af-ZA" sz="2000" b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it's</a:t>
            </a:r>
            <a:r>
              <a:rPr lang="af-ZA" sz="2000" b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 important:</a:t>
            </a:r>
            <a:endParaRPr lang="af-ZA" sz="2000">
              <a:solidFill>
                <a:schemeClr val="accent1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Biased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language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models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can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reinforce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social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inequalitie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l"/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Misgendering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unwarranted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gender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inference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harm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user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trust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fairness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l"/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Ensuring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balanced</a:t>
            </a:r>
            <a:r>
              <a:rPr lang="af-ZA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gender </a:t>
            </a:r>
            <a:r>
              <a:rPr lang="af-ZA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representation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in AI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outputs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is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essential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for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ethical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deployment</a:t>
            </a:r>
            <a:endParaRPr lang="af-ZA" sz="20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af-ZA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Why</a:t>
            </a:r>
            <a:r>
              <a:rPr lang="af-ZA" sz="2000" b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it’s</a:t>
            </a:r>
            <a:r>
              <a:rPr lang="af-ZA" sz="2000" b="1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 hard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</a:rPr>
              <a:t>:</a:t>
            </a:r>
            <a:endParaRPr lang="en-US" sz="2000">
              <a:solidFill>
                <a:schemeClr val="accent1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Gender bias in n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atural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language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is often subtle, contextual, and embedded in seemingly neutral language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.</a:t>
            </a:r>
          </a:p>
          <a:p>
            <a:pPr algn="l"/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Many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professional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or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social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roles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do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not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imply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gender,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but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models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often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infer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one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anyway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l"/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Addressing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this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requires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context-aware</a:t>
            </a:r>
            <a:r>
              <a:rPr lang="af-ZA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detection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and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careful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controlled</a:t>
            </a:r>
            <a:r>
              <a:rPr lang="af-ZA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rewriting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of </a:t>
            </a:r>
            <a:r>
              <a:rPr lang="af-ZA" sz="200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outputs</a:t>
            </a:r>
            <a:r>
              <a:rPr lang="af-ZA" sz="2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algn="l"/>
            <a:endParaRPr lang="af-ZA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af-ZA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l"/>
            <a:endParaRPr lang="af-ZA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F803FF40-E11F-98D5-9D62-39E8AF21FCDF}"/>
              </a:ext>
            </a:extLst>
          </p:cNvPr>
          <p:cNvSpPr/>
          <p:nvPr/>
        </p:nvSpPr>
        <p:spPr>
          <a:xfrm>
            <a:off x="7990106" y="1061977"/>
            <a:ext cx="5911398" cy="437117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0" tIns="0" rIns="0" bIns="0" anchor="t" anchorCtr="0" compatLnSpc="1">
            <a:noAutofit/>
          </a:bodyPr>
          <a:lstStyle>
            <a:defPPr>
              <a:defRPr lang="he-IL"/>
            </a:defPPr>
            <a:lvl1pPr marL="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r" defTabSz="914400" rtl="1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Project Objectives</a:t>
            </a:r>
            <a:r>
              <a:rPr lang="en-US" sz="20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he-IL" sz="2000">
              <a:solidFill>
                <a:schemeClr val="accent1">
                  <a:lumMod val="40000"/>
                  <a:lumOff val="60000"/>
                </a:schemeClr>
              </a:solidFill>
              <a:ea typeface="+mn-lt"/>
              <a:cs typeface="+mn-lt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Detect biased NLI sentence pairs where the second sentence introduces a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gender reference not justified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 by the first.</a:t>
            </a:r>
            <a:endParaRPr lang="he-IL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Fine-tune  baseline models by using pre-trained SBERT model, to classify sentence pairs as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biased or not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l"/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Use API loop with instructions to test ChatGPT3.5 and 4o as classifiers.</a:t>
            </a:r>
          </a:p>
          <a:p>
            <a:pPr algn="l"/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Use GPT-4o model to rewrite biased outputs with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balanced gender ratio of male and female sentences 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he-IL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Evaluate the effectiveness of rewriting using </a:t>
            </a:r>
            <a:r>
              <a:rPr lang="en-US" sz="2000" b="1">
                <a:solidFill>
                  <a:schemeClr val="bg1"/>
                </a:solidFill>
                <a:ea typeface="+mn-lt"/>
                <a:cs typeface="+mn-lt"/>
              </a:rPr>
              <a:t>embedding-based bias scoring</a:t>
            </a:r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l"/>
            <a:endParaRPr lang="en-US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en-US" sz="2000">
                <a:solidFill>
                  <a:schemeClr val="bg1"/>
                </a:solidFill>
                <a:ea typeface="+mn-lt"/>
                <a:cs typeface="+mn-lt"/>
              </a:rPr>
              <a:t>Compare freezing strategies, model types, and prompting styles in both detection and mitigation stages</a:t>
            </a:r>
            <a:r>
              <a:rPr lang="en-US" sz="2000" i="1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000">
              <a:solidFill>
                <a:schemeClr val="bg1"/>
              </a:solidFill>
            </a:endParaRPr>
          </a:p>
          <a:p>
            <a:pPr algn="l"/>
            <a:endParaRPr lang="en-US" b="1">
              <a:solidFill>
                <a:schemeClr val="bg1"/>
              </a:solidFill>
            </a:endParaRPr>
          </a:p>
          <a:p>
            <a:pPr algn="l"/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B0E09-168D-CEED-09AC-B07F72B8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EA06F09-CDA7-A197-ACAD-F660D8157D2E}"/>
              </a:ext>
            </a:extLst>
          </p:cNvPr>
          <p:cNvSpPr txBox="1"/>
          <p:nvPr/>
        </p:nvSpPr>
        <p:spPr>
          <a:xfrm>
            <a:off x="3657600" y="135610"/>
            <a:ext cx="53546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>
                <a:solidFill>
                  <a:srgbClr val="FFFFFF"/>
                </a:solidFill>
              </a:rPr>
              <a:t>Visual Abstract – Zoom In</a:t>
            </a:r>
            <a:endParaRPr lang="he-IL"/>
          </a:p>
        </p:txBody>
      </p:sp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AD02FE91-E3BF-B7CD-AAFB-D768549CF7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" t="-18" r="393" b="52737"/>
          <a:stretch>
            <a:fillRect/>
          </a:stretch>
        </p:blipFill>
        <p:spPr>
          <a:xfrm>
            <a:off x="1349919" y="720436"/>
            <a:ext cx="10961478" cy="706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51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DEB38-2AA4-B990-F216-C79CA70C6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C30E1A3-BD9F-9618-6B34-C0346D4BDD61}"/>
              </a:ext>
            </a:extLst>
          </p:cNvPr>
          <p:cNvSpPr txBox="1"/>
          <p:nvPr/>
        </p:nvSpPr>
        <p:spPr>
          <a:xfrm>
            <a:off x="3657600" y="135610"/>
            <a:ext cx="535466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1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u="sng">
                <a:solidFill>
                  <a:srgbClr val="FFFFFF"/>
                </a:solidFill>
              </a:rPr>
              <a:t>Visual Abstract – Zoom In</a:t>
            </a:r>
            <a:endParaRPr lang="he-IL"/>
          </a:p>
        </p:txBody>
      </p:sp>
      <p:pic>
        <p:nvPicPr>
          <p:cNvPr id="5" name="Picture 4" descr="A screenshot of a chat&#10;&#10;AI-generated content may be incorrect.">
            <a:extLst>
              <a:ext uri="{FF2B5EF4-FFF2-40B4-BE49-F238E27FC236}">
                <a16:creationId xmlns:a16="http://schemas.microsoft.com/office/drawing/2014/main" id="{07859645-1137-7F4A-9CCD-CDF5E5A68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81" t="46012" r="141" b="-157"/>
          <a:stretch>
            <a:fillRect/>
          </a:stretch>
        </p:blipFill>
        <p:spPr>
          <a:xfrm>
            <a:off x="2004822" y="728303"/>
            <a:ext cx="10055069" cy="73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406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B8344CCC-8EF8-E592-F861-9CA091957A93}"/>
              </a:ext>
            </a:extLst>
          </p:cNvPr>
          <p:cNvSpPr/>
          <p:nvPr/>
        </p:nvSpPr>
        <p:spPr>
          <a:xfrm>
            <a:off x="370085" y="332838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 kern="0">
                <a:solidFill>
                  <a:schemeClr val="bg1"/>
                </a:solidFill>
                <a:ea typeface="Calibri"/>
                <a:cs typeface="Calibri"/>
              </a:rPr>
              <a:t>Formal</a:t>
            </a:r>
            <a:r>
              <a:rPr lang="en-US" sz="3200" b="1" u="sng" kern="0">
                <a:solidFill>
                  <a:schemeClr val="bg1"/>
                </a:solidFill>
                <a:latin typeface="Aptos"/>
                <a:ea typeface="Calibri"/>
                <a:cs typeface="Calibri"/>
              </a:rPr>
              <a:t> Task Specification</a:t>
            </a:r>
            <a:endParaRPr lang="he-IL"/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2F9198AD-B020-76DA-8656-27874CECC705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BA6CC839-AB58-C3E0-3460-5207C5EFDD17}"/>
              </a:ext>
            </a:extLst>
          </p:cNvPr>
          <p:cNvSpPr txBox="1"/>
          <p:nvPr/>
        </p:nvSpPr>
        <p:spPr>
          <a:xfrm>
            <a:off x="674961" y="853806"/>
            <a:ext cx="12973369" cy="84330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Task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</a:rPr>
              <a:t> 1: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Bias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Detection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endParaRPr lang="af-ZA" sz="24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</a:rPr>
              <a:t>Input:</a:t>
            </a:r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 </a:t>
            </a:r>
          </a:p>
          <a:p>
            <a:pPr algn="l"/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Synthetic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data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we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created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of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sentence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pairs (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Premise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-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first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sentence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Hypothesis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-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second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sentence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)</a:t>
            </a:r>
            <a:endParaRPr lang="af-ZA">
              <a:solidFill>
                <a:schemeClr val="bg1"/>
              </a:solidFill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where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first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premise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describes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role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profession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a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relative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 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other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person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second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hypothesis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include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a gender term (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like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she,her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him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,...)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refers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entity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.</a:t>
            </a:r>
            <a:endParaRPr lang="af-ZA">
              <a:solidFill>
                <a:schemeClr val="bg1"/>
              </a:solidFill>
            </a:endParaRPr>
          </a:p>
          <a:p>
            <a:pPr algn="l"/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Output</a:t>
            </a:r>
            <a:r>
              <a:rPr lang="af-ZA" sz="20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he-IL" sz="2000">
              <a:solidFill>
                <a:schemeClr val="accent1">
                  <a:lumMod val="40000"/>
                  <a:lumOff val="60000"/>
                </a:schemeClr>
              </a:solidFill>
              <a:latin typeface="Segoe UI"/>
              <a:ea typeface="+mn-lt"/>
              <a:cs typeface="Segoe UI"/>
            </a:endParaRPr>
          </a:p>
          <a:p>
            <a:pPr algn="l"/>
            <a:r>
              <a:rPr lang="af-ZA" sz="2000">
                <a:solidFill>
                  <a:schemeClr val="bg1"/>
                </a:solidFill>
                <a:latin typeface="Aptos"/>
                <a:ea typeface="+mn-lt"/>
                <a:cs typeface="Segoe UI"/>
              </a:rPr>
              <a:t> 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Classification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labels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 - "1"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or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"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0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".</a:t>
            </a:r>
            <a:endParaRPr lang="he-IL" sz="2000">
              <a:solidFill>
                <a:schemeClr val="bg1"/>
              </a:solidFill>
              <a:latin typeface="Segoe UI"/>
              <a:ea typeface="+mn-lt"/>
              <a:cs typeface="Segoe UI"/>
            </a:endParaRPr>
          </a:p>
          <a:p>
            <a:pPr lvl="1" algn="l"/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If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 gender in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second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 is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assumed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without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justification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first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(“My </a:t>
            </a:r>
            <a:r>
              <a:rPr lang="af-ZA" sz="200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friend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is a </a:t>
            </a:r>
            <a:r>
              <a:rPr lang="af-ZA" sz="2000" err="1">
                <a:solidFill>
                  <a:schemeClr val="bg1"/>
                </a:solidFill>
                <a:cs typeface="Arial"/>
              </a:rPr>
              <a:t>lawyer</a:t>
            </a:r>
            <a:r>
              <a:rPr lang="af-ZA" sz="2000">
                <a:solidFill>
                  <a:schemeClr val="bg1"/>
                </a:solidFill>
                <a:cs typeface="Arial"/>
              </a:rPr>
              <a:t>. </a:t>
            </a:r>
            <a:r>
              <a:rPr lang="af-ZA" sz="2000" u="sng" err="1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She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works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...") ,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then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it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is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label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=1</a:t>
            </a:r>
            <a:endParaRPr lang="en-US" sz="2000">
              <a:solidFill>
                <a:schemeClr val="bg1"/>
              </a:solidFill>
              <a:latin typeface="Aptos" panose="02110004020202020204"/>
              <a:cs typeface="Arial"/>
            </a:endParaRPr>
          </a:p>
          <a:p>
            <a:pPr lvl="1" algn="l"/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In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any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other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case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-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if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the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gender term in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the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second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 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sentence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is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inferable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clear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(“My </a:t>
            </a:r>
            <a:r>
              <a:rPr lang="af-ZA" sz="2000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mother</a:t>
            </a:r>
            <a:r>
              <a:rPr lang="af-ZA" sz="2000" u="sng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 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is a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lawyer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. </a:t>
            </a:r>
            <a:r>
              <a:rPr lang="af-ZA" sz="2000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She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works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...),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the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pair is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not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biased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ptos"/>
                <a:cs typeface="Segoe UI"/>
              </a:rPr>
              <a:t>label</a:t>
            </a:r>
            <a:r>
              <a:rPr lang="af-ZA" sz="2000">
                <a:solidFill>
                  <a:schemeClr val="bg1"/>
                </a:solidFill>
                <a:latin typeface="Aptos"/>
                <a:cs typeface="Segoe UI"/>
              </a:rPr>
              <a:t>=0</a:t>
            </a:r>
            <a:endParaRPr lang="af-ZA" sz="2000" err="1">
              <a:solidFill>
                <a:schemeClr val="bg1"/>
              </a:solidFill>
              <a:cs typeface="Segoe UI"/>
            </a:endParaRPr>
          </a:p>
          <a:p>
            <a:pPr algn="l"/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 </a:t>
            </a:r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Metrics</a:t>
            </a:r>
            <a:r>
              <a:rPr lang="af-ZA" sz="2000" b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: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 </a:t>
            </a:r>
            <a:endParaRPr lang="he-IL" sz="2000">
              <a:solidFill>
                <a:schemeClr val="accent1">
                  <a:lumMod val="40000"/>
                  <a:lumOff val="60000"/>
                </a:schemeClr>
              </a:solidFill>
              <a:latin typeface="Segoe UI"/>
              <a:cs typeface="Segoe UI"/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Classification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Accuracy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, F1,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Recall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Precision</a:t>
            </a:r>
            <a:endParaRPr lang="af-ZA" sz="2000">
              <a:solidFill>
                <a:schemeClr val="bg1"/>
              </a:solidFill>
              <a:latin typeface="Segoe UI"/>
              <a:cs typeface="Segoe UI"/>
            </a:endParaRPr>
          </a:p>
          <a:p>
            <a:pPr algn="l"/>
            <a:endParaRPr lang="en-US">
              <a:cs typeface="Segoe UI"/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Task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 2: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Bias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Mitigation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 (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Rewriting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  <a:endParaRPr lang="af-ZA" sz="24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Input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af-ZA" sz="2000">
                <a:ea typeface="+mn-lt"/>
                <a:cs typeface="+mn-lt"/>
              </a:rPr>
            </a:b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pairs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labeled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as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our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original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dataset</a:t>
            </a:r>
            <a:endParaRPr lang="af-ZA" err="1">
              <a:solidFill>
                <a:schemeClr val="bg1"/>
              </a:solidFill>
            </a:endParaRPr>
          </a:p>
          <a:p>
            <a:pPr algn="l"/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Output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af-ZA" sz="2000">
                <a:ea typeface="+mn-lt"/>
                <a:cs typeface="+mn-lt"/>
              </a:rPr>
            </a:b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Rewritten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versions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hypothesis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second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):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rewritten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gender-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balanced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sentences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–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expecting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half of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them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to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have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a male term (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like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"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he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")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the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other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half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to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have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a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female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term (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like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"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she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")</a:t>
            </a:r>
            <a:endParaRPr lang="af-ZA">
              <a:solidFill>
                <a:schemeClr val="bg1"/>
              </a:solidFill>
            </a:endParaRPr>
          </a:p>
          <a:p>
            <a:pPr algn="l"/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Metrics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:</a:t>
            </a:r>
            <a:br>
              <a:rPr lang="af-ZA" sz="2000">
                <a:ea typeface="+mn-lt"/>
                <a:cs typeface="+mn-lt"/>
              </a:rPr>
            </a:b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Cosine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similarity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“man”/“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woman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”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embeddings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mean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distances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≈ 0</a:t>
            </a:r>
            <a:endParaRPr lang="af-ZA">
              <a:solidFill>
                <a:schemeClr val="bg1"/>
              </a:solidFill>
            </a:endParaRPr>
          </a:p>
          <a:p>
            <a:pPr algn="l"/>
            <a:endParaRPr lang="af-ZA" sz="2000">
              <a:solidFill>
                <a:schemeClr val="bg1"/>
              </a:solidFill>
              <a:latin typeface="Aptos" panose="02110004020202020204"/>
              <a:ea typeface="Calibri" panose="020F0502020204030204"/>
              <a:cs typeface="Arial"/>
            </a:endParaRPr>
          </a:p>
          <a:p>
            <a:pPr algn="l"/>
            <a:endParaRPr lang="af-ZA" sz="240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af-ZA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cs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89896-99C2-EBE1-8D7C-340019B8B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E9C12B2-B843-18A8-6AE0-641A161C2F8E}"/>
              </a:ext>
            </a:extLst>
          </p:cNvPr>
          <p:cNvSpPr/>
          <p:nvPr/>
        </p:nvSpPr>
        <p:spPr>
          <a:xfrm>
            <a:off x="370085" y="501887"/>
            <a:ext cx="13885447" cy="103445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latin typeface="Aptos"/>
                <a:ea typeface="Calibri"/>
                <a:cs typeface="Segoe UI"/>
              </a:rPr>
              <a:t>High Level Plan</a:t>
            </a:r>
            <a:endParaRPr lang="en-US" sz="3200" err="1">
              <a:solidFill>
                <a:schemeClr val="bg1"/>
              </a:solidFill>
              <a:latin typeface="Aptos"/>
              <a:ea typeface="Calibri"/>
              <a:cs typeface="Segoe UI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D5AC61C5-4F83-9643-9B64-37E674CD0202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B42D0222-7B35-A20D-EB7D-542A2DCACFBF}"/>
              </a:ext>
            </a:extLst>
          </p:cNvPr>
          <p:cNvSpPr txBox="1"/>
          <p:nvPr/>
        </p:nvSpPr>
        <p:spPr>
          <a:xfrm>
            <a:off x="828642" y="1368637"/>
            <a:ext cx="12973369" cy="603242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000">
                <a:solidFill>
                  <a:srgbClr val="FF6B6B"/>
                </a:solidFill>
                <a:ea typeface="+mn-lt"/>
                <a:cs typeface="+mn-lt"/>
              </a:rPr>
              <a:t> 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Data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generation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/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labeling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8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create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a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synthetic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dataset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with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labels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by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using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generative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models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prompt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engineering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other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specific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labeling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strategies (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building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using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names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list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gender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terms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list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 of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terms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from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our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dataset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more)</a:t>
            </a:r>
            <a:r>
              <a:rPr lang="af-ZA" sz="2000">
                <a:solidFill>
                  <a:srgbClr val="FF6B6B"/>
                </a:solidFill>
                <a:cs typeface="Arial"/>
              </a:rPr>
              <a:t> </a:t>
            </a:r>
            <a:endParaRPr lang="he-IL">
              <a:solidFill>
                <a:srgbClr val="000000"/>
              </a:solidFill>
              <a:cs typeface="Arial"/>
            </a:endParaRPr>
          </a:p>
          <a:p>
            <a:pPr algn="l"/>
            <a:endParaRPr lang="af-ZA" sz="2000">
              <a:solidFill>
                <a:srgbClr val="FF6B6B"/>
              </a:solidFill>
              <a:latin typeface="Aptos"/>
              <a:cs typeface="Arial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Detection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:</a:t>
            </a:r>
            <a:r>
              <a:rPr lang="af-ZA" sz="2000" u="sng">
                <a:solidFill>
                  <a:schemeClr val="bg1"/>
                </a:solidFill>
                <a:latin typeface="Segoe UI"/>
                <a:cs typeface="Segoe UI"/>
              </a:rPr>
              <a:t> 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Compare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rgbClr val="FFFFFF"/>
                </a:solidFill>
                <a:latin typeface="Segoe UI"/>
                <a:cs typeface="Segoe UI"/>
              </a:rPr>
              <a:t>generative</a:t>
            </a:r>
            <a:r>
              <a:rPr lang="af-ZA" sz="2000">
                <a:solidFill>
                  <a:srgbClr val="FFFFFF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models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like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GPT-3.5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, GPT-4o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vs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pretrained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SBERT </a:t>
            </a:r>
            <a:r>
              <a:rPr lang="af-ZA" sz="2000" err="1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with</a:t>
            </a:r>
            <a:r>
              <a:rPr lang="af-ZA" sz="200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 different freezing-layers strategies 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and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validation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on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labeled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test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partition</a:t>
            </a:r>
            <a:endParaRPr lang="he-IL" err="1">
              <a:solidFill>
                <a:schemeClr val="bg1"/>
              </a:solidFill>
              <a:latin typeface="Aptos" panose="02110004020202020204"/>
              <a:cs typeface="Arial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cs typeface="Segoe UI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Rewriting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: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 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using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generative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LLMs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like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GPT4o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to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rewrite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the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biased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sentences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to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be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male/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female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sentences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with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a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probability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of 0.5</a:t>
            </a:r>
            <a:endParaRPr lang="af-ZA">
              <a:solidFill>
                <a:schemeClr val="bg1"/>
              </a:solidFill>
              <a:latin typeface="Aptos" panose="02110004020202020204"/>
              <a:cs typeface="Segoe UI"/>
            </a:endParaRPr>
          </a:p>
          <a:p>
            <a:pPr algn="l"/>
            <a:endParaRPr lang="af-ZA" sz="2000">
              <a:solidFill>
                <a:schemeClr val="bg1"/>
              </a:solidFill>
              <a:latin typeface="Segoe UI"/>
              <a:cs typeface="Segoe UI"/>
            </a:endParaRPr>
          </a:p>
          <a:p>
            <a:pPr algn="l"/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Evaluation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Metric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:</a:t>
            </a:r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measuring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the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cosine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similarity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between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each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sentence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static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embeddings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for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“man”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and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“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woman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,”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assigning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a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directional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score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that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indicates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whether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the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sentence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leans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to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"male" of "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female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".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Then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adding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1/-1 accordingle and calculating average bias score.</a:t>
            </a:r>
          </a:p>
          <a:p>
            <a:pPr algn="l"/>
            <a:endParaRPr lang="af-ZA" sz="2000">
              <a:solidFill>
                <a:schemeClr val="bg1"/>
              </a:solidFill>
              <a:latin typeface="Segoe UI"/>
              <a:cs typeface="Segoe UI"/>
            </a:endParaRPr>
          </a:p>
          <a:p>
            <a:pPr algn="l"/>
            <a:r>
              <a:rPr lang="af-ZA" sz="2000" b="1">
                <a:solidFill>
                  <a:srgbClr val="FF6B6B"/>
                </a:solidFill>
                <a:latin typeface="Segoe UI"/>
                <a:cs typeface="Segoe UI"/>
              </a:rPr>
              <a:t> </a:t>
            </a:r>
            <a:r>
              <a:rPr lang="af-ZA" sz="24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Validation</a:t>
            </a:r>
            <a:r>
              <a:rPr lang="af-ZA" sz="24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Segoe UI"/>
                <a:cs typeface="Segoe UI"/>
              </a:rPr>
              <a:t>: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 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Expect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biased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sets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|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score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| &gt;&gt; 0,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expect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rewritten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sets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|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score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| ≈ 0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for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successful</a:t>
            </a:r>
            <a:r>
              <a:rPr lang="af-ZA" sz="2000">
                <a:solidFill>
                  <a:schemeClr val="bg1"/>
                </a:solidFill>
                <a:latin typeface="Segoe UI"/>
                <a:cs typeface="Segoe UI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Segoe UI"/>
                <a:cs typeface="Segoe UI"/>
              </a:rPr>
              <a:t>debiasing</a:t>
            </a:r>
            <a:endParaRPr lang="af-ZA" sz="2000">
              <a:solidFill>
                <a:schemeClr val="bg1"/>
              </a:solidFill>
              <a:latin typeface="Segoe UI"/>
              <a:cs typeface="Segoe UI"/>
            </a:endParaRPr>
          </a:p>
          <a:p>
            <a:pPr algn="l"/>
            <a:endParaRPr lang="af-ZA" sz="2000">
              <a:solidFill>
                <a:srgbClr val="FFFFFF"/>
              </a:solidFill>
              <a:cs typeface="Arial"/>
            </a:endParaRPr>
          </a:p>
          <a:p>
            <a:pPr algn="l"/>
            <a:endParaRPr lang="af-ZA" sz="2400">
              <a:solidFill>
                <a:schemeClr val="bg1"/>
              </a:solidFill>
              <a:ea typeface="Calibri" panose="020F0502020204030204"/>
              <a:cs typeface="Calibri"/>
            </a:endParaRPr>
          </a:p>
          <a:p>
            <a:pPr algn="l"/>
            <a:endParaRPr lang="af-ZA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7985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F64A25B-DB98-BDD1-CB7C-8B4A830ADAE4}"/>
              </a:ext>
            </a:extLst>
          </p:cNvPr>
          <p:cNvSpPr/>
          <p:nvPr/>
        </p:nvSpPr>
        <p:spPr>
          <a:xfrm>
            <a:off x="3868978" y="591336"/>
            <a:ext cx="6629957" cy="708778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0" compatLnSpc="1">
            <a:noAutofit/>
          </a:bodyPr>
          <a:lstStyle/>
          <a:p>
            <a:pPr algn="ctr"/>
            <a:r>
              <a:rPr lang="en-US" sz="3200" b="1" u="sng">
                <a:solidFill>
                  <a:schemeClr val="bg1"/>
                </a:solidFill>
              </a:rPr>
              <a:t>Prior Art</a:t>
            </a:r>
            <a:endParaRPr lang="en-US" sz="3200">
              <a:solidFill>
                <a:schemeClr val="bg1"/>
              </a:solidFill>
            </a:endParaRPr>
          </a:p>
          <a:p>
            <a:pPr algn="l"/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3" name="תיבת טקסט 5">
            <a:extLst>
              <a:ext uri="{FF2B5EF4-FFF2-40B4-BE49-F238E27FC236}">
                <a16:creationId xmlns:a16="http://schemas.microsoft.com/office/drawing/2014/main" id="{68E02ABE-B553-42D5-8E73-C0BE2C95295A}"/>
              </a:ext>
            </a:extLst>
          </p:cNvPr>
          <p:cNvSpPr txBox="1"/>
          <p:nvPr/>
        </p:nvSpPr>
        <p:spPr>
          <a:xfrm>
            <a:off x="1851285" y="6621443"/>
            <a:ext cx="10661601" cy="7386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br>
              <a:rPr lang="en-US"/>
            </a:br>
            <a:endParaRPr lang="en-US" sz="2400" b="0" i="0" u="none" strike="noStrike" kern="1200" cap="none" spc="0" baseline="0">
              <a:solidFill>
                <a:schemeClr val="bg1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תיבת טקסט 8">
            <a:extLst>
              <a:ext uri="{FF2B5EF4-FFF2-40B4-BE49-F238E27FC236}">
                <a16:creationId xmlns:a16="http://schemas.microsoft.com/office/drawing/2014/main" id="{4E725E4F-7112-5246-FCFB-5E30091C594B}"/>
              </a:ext>
            </a:extLst>
          </p:cNvPr>
          <p:cNvSpPr txBox="1"/>
          <p:nvPr/>
        </p:nvSpPr>
        <p:spPr>
          <a:xfrm>
            <a:off x="1851285" y="2945309"/>
            <a:ext cx="2623276" cy="33137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1" fontAlgn="auto" hangingPunct="1">
              <a:lnSpc>
                <a:spcPts val="15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800" b="0" i="0" u="none" strike="noStrike" kern="1200" cap="none" spc="0" baseline="0">
              <a:solidFill>
                <a:srgbClr val="DCD7E5"/>
              </a:solidFill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6" name="מלבן 10">
            <a:extLst>
              <a:ext uri="{FF2B5EF4-FFF2-40B4-BE49-F238E27FC236}">
                <a16:creationId xmlns:a16="http://schemas.microsoft.com/office/drawing/2014/main" id="{D34905ED-F864-B773-8FC0-03E7843AB38E}"/>
              </a:ext>
            </a:extLst>
          </p:cNvPr>
          <p:cNvSpPr/>
          <p:nvPr/>
        </p:nvSpPr>
        <p:spPr>
          <a:xfrm>
            <a:off x="12634347" y="7581500"/>
            <a:ext cx="1930398" cy="609603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graphicFrame>
        <p:nvGraphicFramePr>
          <p:cNvPr id="7" name="טבלה 6">
            <a:extLst>
              <a:ext uri="{FF2B5EF4-FFF2-40B4-BE49-F238E27FC236}">
                <a16:creationId xmlns:a16="http://schemas.microsoft.com/office/drawing/2014/main" id="{BEAF9AD0-6BDE-3A87-A4A5-A97C18839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675613"/>
              </p:ext>
            </p:extLst>
          </p:nvPr>
        </p:nvGraphicFramePr>
        <p:xfrm>
          <a:off x="0" y="1869166"/>
          <a:ext cx="14630400" cy="4480560"/>
        </p:xfrm>
        <a:graphic>
          <a:graphicData uri="http://schemas.openxmlformats.org/drawingml/2006/table">
            <a:tbl>
              <a:tblPr bandRow="1">
                <a:tableStyleId>{69012ECD-51FC-41F1-AA8D-1B2483CD663E}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57523866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66866444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8238250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1959858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6125455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920478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Source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/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Title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Task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Solved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Approach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/Model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>
                          <a:solidFill>
                            <a:srgbClr val="FFFFFF"/>
                          </a:solidFill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Metrics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Results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1438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af-ZA">
                          <a:solidFill>
                            <a:srgbClr val="FFFFFF"/>
                          </a:solidFill>
                        </a:rPr>
                        <a:t>“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Counterfactually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Augmented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Data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Improves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Robustness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in NLI” (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Kaushik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al., 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Robust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NLI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classification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fairness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through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counterfactual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examples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>
                          <a:solidFill>
                            <a:srgbClr val="FFFFFF"/>
                          </a:solidFill>
                        </a:rPr>
                        <a:t>BERT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fine-tuned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original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+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human-edited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counterfactuals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>
                          <a:solidFill>
                            <a:srgbClr val="FFFFFF"/>
                          </a:solidFill>
                        </a:rPr>
                        <a:t>SNLI +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counterfactual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edits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Accuracy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Robustness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Gap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Improved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generalization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reduced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reliance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heuristics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75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af-ZA">
                          <a:solidFill>
                            <a:srgbClr val="FFFFFF"/>
                          </a:solidFill>
                        </a:rPr>
                        <a:t>“BERT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for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Natural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Language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Inference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” (Devlin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al., 2019,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original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BERT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paper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Sentence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-pair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classification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including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NLI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Fine-tuning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pre-trained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BERT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NLI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datasets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>
                          <a:solidFill>
                            <a:srgbClr val="FFFFFF"/>
                          </a:solidFill>
                        </a:rPr>
                        <a:t>MNLI, SNLI,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SciTail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Accuracy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Achieved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state-of-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the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-art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performance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on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MNLI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GLUE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benchmark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0998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af-ZA">
                          <a:solidFill>
                            <a:srgbClr val="FFFFFF"/>
                          </a:solidFill>
                        </a:rPr>
                        <a:t>“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StereoSet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: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Measuring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stereotypical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in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pretrained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language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models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” (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Nadeem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al., 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Evaluating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social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gender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in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pretrained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language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models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StereoSet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benchmark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applied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to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BERT,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RoBERTa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, GPT-2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StereoSet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(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stereotype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vs.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anti-stereotype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triplets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, LM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score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Most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LMs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showed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bias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toward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stereotypical</a:t>
                      </a:r>
                      <a:r>
                        <a:rPr lang="af-ZA">
                          <a:solidFill>
                            <a:srgbClr val="FFFFFF"/>
                          </a:solidFill>
                        </a:rPr>
                        <a:t> </a:t>
                      </a:r>
                      <a:r>
                        <a:rPr lang="af-ZA" err="1">
                          <a:solidFill>
                            <a:srgbClr val="FFFFFF"/>
                          </a:solidFill>
                        </a:rPr>
                        <a:t>completions</a:t>
                      </a:r>
                      <a:endParaRPr lang="af-ZA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13995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CAA36-6F3B-2AED-2E55-C376D2112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77852A5-F7D3-3A55-005A-01165AC26D7E}"/>
              </a:ext>
            </a:extLst>
          </p:cNvPr>
          <p:cNvSpPr/>
          <p:nvPr/>
        </p:nvSpPr>
        <p:spPr>
          <a:xfrm>
            <a:off x="370085" y="332838"/>
            <a:ext cx="13885447" cy="71441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+mn-lt"/>
                <a:cs typeface="+mn-lt"/>
              </a:rPr>
              <a:t>Data Preparation/Description</a:t>
            </a:r>
            <a:endParaRPr lang="he-IL" b="1" u="sng">
              <a:solidFill>
                <a:schemeClr val="bg1"/>
              </a:solidFill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E0A1815B-A9FC-29C8-C310-C4975CB9724D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3F0B90B4-101C-359C-E98F-7527A56A264B}"/>
              </a:ext>
            </a:extLst>
          </p:cNvPr>
          <p:cNvSpPr txBox="1"/>
          <p:nvPr/>
        </p:nvSpPr>
        <p:spPr>
          <a:xfrm>
            <a:off x="669711" y="1137834"/>
            <a:ext cx="12973369" cy="600164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Name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: labeled_dataset1</a:t>
            </a:r>
            <a:endParaRPr lang="he-IL" sz="2400">
              <a:solidFill>
                <a:schemeClr val="bg1"/>
              </a:solidFill>
              <a:ea typeface="+mn-lt"/>
              <a:cs typeface="Arial" panose="020B0604020202020204" pitchFamily="34" charset="0"/>
            </a:endParaRPr>
          </a:p>
          <a:p>
            <a:pPr algn="l"/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</a:rPr>
              <a:t>Link</a:t>
            </a:r>
            <a:r>
              <a:rPr lang="af-ZA" sz="2400">
                <a:solidFill>
                  <a:schemeClr val="bg1"/>
                </a:solidFill>
              </a:rPr>
              <a:t>: 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dataset_link</a:t>
            </a:r>
            <a:endParaRPr lang="af-ZA" sz="24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Fields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:</a:t>
            </a:r>
          </a:p>
          <a:p>
            <a:pPr algn="l"/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</a:rPr>
              <a:t>Sentence1</a:t>
            </a:r>
            <a:r>
              <a:rPr lang="af-ZA" sz="2400">
                <a:solidFill>
                  <a:schemeClr val="bg1"/>
                </a:solidFill>
              </a:rPr>
              <a:t>: a </a:t>
            </a:r>
            <a:r>
              <a:rPr lang="af-ZA" sz="2400" err="1">
                <a:solidFill>
                  <a:schemeClr val="bg1"/>
                </a:solidFill>
              </a:rPr>
              <a:t>general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sentence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that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describes</a:t>
            </a:r>
            <a:r>
              <a:rPr lang="af-ZA" sz="2400">
                <a:solidFill>
                  <a:schemeClr val="bg1"/>
                </a:solidFill>
              </a:rPr>
              <a:t> a </a:t>
            </a:r>
            <a:r>
              <a:rPr lang="af-ZA" sz="2400" err="1">
                <a:solidFill>
                  <a:schemeClr val="bg1"/>
                </a:solidFill>
              </a:rPr>
              <a:t>situation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with</a:t>
            </a:r>
            <a:r>
              <a:rPr lang="af-ZA" sz="2400">
                <a:solidFill>
                  <a:schemeClr val="bg1"/>
                </a:solidFill>
              </a:rPr>
              <a:t> a </a:t>
            </a:r>
            <a:r>
              <a:rPr lang="af-ZA" sz="2400" err="1">
                <a:solidFill>
                  <a:schemeClr val="bg1"/>
                </a:solidFill>
              </a:rPr>
              <a:t>person</a:t>
            </a:r>
            <a:r>
              <a:rPr lang="af-ZA" sz="2400">
                <a:solidFill>
                  <a:schemeClr val="bg1"/>
                </a:solidFill>
              </a:rPr>
              <a:t>/</a:t>
            </a:r>
            <a:r>
              <a:rPr lang="af-ZA" sz="2400" err="1">
                <a:solidFill>
                  <a:schemeClr val="bg1"/>
                </a:solidFill>
              </a:rPr>
              <a:t>role</a:t>
            </a:r>
            <a:r>
              <a:rPr lang="af-ZA" sz="2400">
                <a:solidFill>
                  <a:schemeClr val="bg1"/>
                </a:solidFill>
              </a:rPr>
              <a:t>/</a:t>
            </a:r>
            <a:r>
              <a:rPr lang="af-ZA" sz="2400" err="1">
                <a:solidFill>
                  <a:schemeClr val="bg1"/>
                </a:solidFill>
              </a:rPr>
              <a:t>profession</a:t>
            </a:r>
            <a:r>
              <a:rPr lang="af-ZA" sz="2400">
                <a:solidFill>
                  <a:schemeClr val="bg1"/>
                </a:solidFill>
              </a:rPr>
              <a:t> without </a:t>
            </a:r>
            <a:r>
              <a:rPr lang="af-ZA" sz="2400" err="1">
                <a:solidFill>
                  <a:schemeClr val="bg1"/>
                </a:solidFill>
              </a:rPr>
              <a:t>refering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to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its</a:t>
            </a:r>
            <a:r>
              <a:rPr lang="af-ZA" sz="2400">
                <a:solidFill>
                  <a:schemeClr val="bg1"/>
                </a:solidFill>
              </a:rPr>
              <a:t> gender.</a:t>
            </a:r>
          </a:p>
          <a:p>
            <a:pPr algn="l"/>
            <a:r>
              <a:rPr lang="af-ZA" sz="2400">
                <a:solidFill>
                  <a:schemeClr val="bg1"/>
                </a:solidFill>
              </a:rPr>
              <a:t> </a:t>
            </a:r>
            <a:r>
              <a:rPr lang="af-ZA" sz="24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Sentence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</a:rPr>
              <a:t> 2:</a:t>
            </a:r>
            <a:r>
              <a:rPr lang="af-ZA" sz="2400">
                <a:solidFill>
                  <a:schemeClr val="bg1"/>
                </a:solidFill>
              </a:rPr>
              <a:t> a </a:t>
            </a:r>
            <a:r>
              <a:rPr lang="af-ZA" sz="2400" err="1">
                <a:solidFill>
                  <a:schemeClr val="bg1"/>
                </a:solidFill>
              </a:rPr>
              <a:t>sentence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that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continues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the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privious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one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and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mentions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the</a:t>
            </a:r>
            <a:r>
              <a:rPr lang="af-ZA" sz="2400">
                <a:solidFill>
                  <a:schemeClr val="bg1"/>
                </a:solidFill>
              </a:rPr>
              <a:t> gender of </a:t>
            </a:r>
            <a:r>
              <a:rPr lang="af-ZA" sz="2400" err="1">
                <a:solidFill>
                  <a:schemeClr val="bg1"/>
                </a:solidFill>
              </a:rPr>
              <a:t>the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person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that</a:t>
            </a:r>
            <a:r>
              <a:rPr lang="af-ZA" sz="2400">
                <a:solidFill>
                  <a:schemeClr val="bg1"/>
                </a:solidFill>
              </a:rPr>
              <a:t> was </a:t>
            </a:r>
            <a:r>
              <a:rPr lang="af-ZA" sz="2400" err="1">
                <a:solidFill>
                  <a:schemeClr val="bg1"/>
                </a:solidFill>
              </a:rPr>
              <a:t>mentioned</a:t>
            </a:r>
            <a:r>
              <a:rPr lang="af-ZA" sz="2400">
                <a:solidFill>
                  <a:schemeClr val="bg1"/>
                </a:solidFill>
              </a:rPr>
              <a:t> in it.</a:t>
            </a:r>
            <a:endParaRPr lang="af-ZA">
              <a:solidFill>
                <a:schemeClr val="bg1"/>
              </a:solidFill>
            </a:endParaRPr>
          </a:p>
          <a:p>
            <a:pPr algn="l"/>
            <a:r>
              <a:rPr lang="af-ZA" sz="240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Label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: 1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if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there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contextual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bias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(gender term in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2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not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be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concluded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1),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0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if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there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not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l"/>
            <a:endParaRPr lang="af-ZA" sz="24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Data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generation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af-ZA" sz="2400" u="sng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Using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GPT4o model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create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 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prompt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instructions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generative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model  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Improving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instruction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giving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GPT 4o in a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new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session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 </a:t>
            </a: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Generating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30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samples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each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time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acheive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stability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diversity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samples</a:t>
            </a:r>
          </a:p>
          <a:p>
            <a:pPr algn="l"/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Based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generated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samples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improving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instructions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getting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more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accurate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relevant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results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856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9">
            <a:extLst>
              <a:ext uri="{FF2B5EF4-FFF2-40B4-BE49-F238E27FC236}">
                <a16:creationId xmlns:a16="http://schemas.microsoft.com/office/drawing/2014/main" id="{11655129-8B34-9300-6F1A-5AE8BA31A351}"/>
              </a:ext>
            </a:extLst>
          </p:cNvPr>
          <p:cNvSpPr txBox="1"/>
          <p:nvPr/>
        </p:nvSpPr>
        <p:spPr>
          <a:xfrm>
            <a:off x="669711" y="338695"/>
            <a:ext cx="12973369" cy="747897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endParaRPr lang="af-ZA" sz="24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Labeling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process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Collecting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terms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from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1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indicate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gender of a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person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like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aunt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father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, Sean,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Sister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, Lily (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family-gendered-terms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creating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2 lists  from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them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: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one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family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terms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other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pPr algn="l"/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</a:rPr>
              <a:t>Writing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code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that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searches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for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one</a:t>
            </a:r>
            <a:r>
              <a:rPr lang="af-ZA" sz="2400">
                <a:solidFill>
                  <a:schemeClr val="bg1"/>
                </a:solidFill>
              </a:rPr>
              <a:t> of </a:t>
            </a:r>
            <a:r>
              <a:rPr lang="af-ZA" sz="2400" err="1">
                <a:solidFill>
                  <a:schemeClr val="bg1"/>
                </a:solidFill>
              </a:rPr>
              <a:t>the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words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from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these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lists</a:t>
            </a:r>
            <a:r>
              <a:rPr lang="af-ZA" sz="2400">
                <a:solidFill>
                  <a:schemeClr val="bg1"/>
                </a:solidFill>
              </a:rPr>
              <a:t> in </a:t>
            </a:r>
            <a:r>
              <a:rPr lang="af-ZA" sz="2400" err="1">
                <a:solidFill>
                  <a:schemeClr val="bg1"/>
                </a:solidFill>
              </a:rPr>
              <a:t>the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first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sentences</a:t>
            </a:r>
            <a:r>
              <a:rPr lang="af-ZA" sz="2400">
                <a:solidFill>
                  <a:schemeClr val="bg1"/>
                </a:solidFill>
              </a:rPr>
              <a:t>, </a:t>
            </a:r>
            <a:r>
              <a:rPr lang="af-ZA" sz="2400" err="1">
                <a:solidFill>
                  <a:schemeClr val="bg1"/>
                </a:solidFill>
              </a:rPr>
              <a:t>and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if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it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finds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one</a:t>
            </a:r>
            <a:r>
              <a:rPr lang="af-ZA" sz="2400">
                <a:solidFill>
                  <a:schemeClr val="bg1"/>
                </a:solidFill>
              </a:rPr>
              <a:t>, </a:t>
            </a:r>
            <a:r>
              <a:rPr lang="af-ZA" sz="2400" err="1">
                <a:solidFill>
                  <a:schemeClr val="bg1"/>
                </a:solidFill>
              </a:rPr>
              <a:t>it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labels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them</a:t>
            </a:r>
            <a:r>
              <a:rPr lang="af-ZA" sz="2400">
                <a:solidFill>
                  <a:schemeClr val="bg1"/>
                </a:solidFill>
              </a:rPr>
              <a:t> as </a:t>
            </a:r>
            <a:r>
              <a:rPr lang="af-ZA" sz="2400" err="1">
                <a:solidFill>
                  <a:schemeClr val="bg1"/>
                </a:solidFill>
              </a:rPr>
              <a:t>not</a:t>
            </a:r>
            <a:r>
              <a:rPr lang="af-ZA" sz="2400">
                <a:solidFill>
                  <a:schemeClr val="bg1"/>
                </a:solidFill>
              </a:rPr>
              <a:t> </a:t>
            </a:r>
            <a:r>
              <a:rPr lang="af-ZA" sz="2400" err="1">
                <a:solidFill>
                  <a:schemeClr val="bg1"/>
                </a:solidFill>
              </a:rPr>
              <a:t>biased</a:t>
            </a:r>
            <a:r>
              <a:rPr lang="af-ZA" sz="2400">
                <a:solidFill>
                  <a:schemeClr val="bg1"/>
                </a:solidFill>
              </a:rPr>
              <a:t>=0. </a:t>
            </a:r>
            <a:r>
              <a:rPr lang="af-ZA" sz="2400" err="1">
                <a:solidFill>
                  <a:schemeClr val="bg1"/>
                </a:solidFill>
              </a:rPr>
              <a:t>Otherwise</a:t>
            </a:r>
            <a:r>
              <a:rPr lang="af-ZA" sz="2400">
                <a:solidFill>
                  <a:schemeClr val="bg1"/>
                </a:solidFill>
              </a:rPr>
              <a:t>, </a:t>
            </a:r>
            <a:r>
              <a:rPr lang="af-ZA" sz="2400" err="1">
                <a:solidFill>
                  <a:schemeClr val="bg1"/>
                </a:solidFill>
              </a:rPr>
              <a:t>they</a:t>
            </a:r>
            <a:r>
              <a:rPr lang="af-ZA" sz="2400">
                <a:solidFill>
                  <a:schemeClr val="bg1"/>
                </a:solidFill>
              </a:rPr>
              <a:t> are </a:t>
            </a:r>
            <a:r>
              <a:rPr lang="af-ZA" sz="2400" err="1">
                <a:solidFill>
                  <a:schemeClr val="bg1"/>
                </a:solidFill>
              </a:rPr>
              <a:t>labeled</a:t>
            </a:r>
            <a:r>
              <a:rPr lang="af-ZA" sz="2400">
                <a:solidFill>
                  <a:schemeClr val="bg1"/>
                </a:solidFill>
              </a:rPr>
              <a:t> as </a:t>
            </a:r>
            <a:r>
              <a:rPr lang="af-ZA" sz="2400" err="1">
                <a:solidFill>
                  <a:schemeClr val="bg1"/>
                </a:solidFill>
              </a:rPr>
              <a:t>biased</a:t>
            </a:r>
            <a:r>
              <a:rPr lang="af-ZA" sz="2400">
                <a:solidFill>
                  <a:schemeClr val="bg1"/>
                </a:solidFill>
              </a:rPr>
              <a:t>=0 </a:t>
            </a:r>
          </a:p>
          <a:p>
            <a:pPr algn="l"/>
            <a:endParaRPr lang="af-ZA" sz="24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solve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problem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unisex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went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through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every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name in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list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of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created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constructed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Unisex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endParaRPr lang="af-ZA" sz="2400" err="1">
              <a:solidFill>
                <a:schemeClr val="bg1"/>
              </a:solidFill>
            </a:endParaRPr>
          </a:p>
          <a:p>
            <a:pPr algn="l"/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wrote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another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code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find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these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Unisex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replaces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them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explicit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gender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names</a:t>
            </a:r>
            <a:endParaRPr lang="af-ZA" sz="2400" err="1">
              <a:solidFill>
                <a:schemeClr val="bg1"/>
              </a:solidFill>
            </a:endParaRPr>
          </a:p>
          <a:p>
            <a:pPr algn="l"/>
            <a:endParaRPr lang="af-ZA" sz="24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Date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properties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Total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Samples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3,421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pairs (3419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valid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ones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after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cleaning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nulls)</a:t>
            </a:r>
            <a:endParaRPr lang="af-ZA" sz="2400">
              <a:solidFill>
                <a:schemeClr val="bg1"/>
              </a:solidFill>
            </a:endParaRPr>
          </a:p>
          <a:p>
            <a:pPr algn="l"/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Label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Distribution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(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after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cleaning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and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dropping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4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nulls</a:t>
            </a:r>
            <a:r>
              <a:rPr lang="af-ZA" sz="24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)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</a:t>
            </a:r>
            <a:endParaRPr lang="af-ZA" sz="240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4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Label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</a:rPr>
              <a:t> 0:</a:t>
            </a:r>
            <a:r>
              <a:rPr lang="af-ZA" sz="2400">
                <a:solidFill>
                  <a:schemeClr val="bg1"/>
                </a:solidFill>
              </a:rPr>
              <a:t> 1760 </a:t>
            </a:r>
            <a:r>
              <a:rPr lang="af-ZA" sz="2400" err="1">
                <a:solidFill>
                  <a:schemeClr val="bg1"/>
                </a:solidFill>
              </a:rPr>
              <a:t>samples</a:t>
            </a:r>
            <a:r>
              <a:rPr lang="af-ZA" sz="2400">
                <a:solidFill>
                  <a:schemeClr val="bg1"/>
                </a:solidFill>
              </a:rPr>
              <a:t> (</a:t>
            </a:r>
            <a:r>
              <a:rPr lang="af-ZA" sz="2400" err="1">
                <a:solidFill>
                  <a:schemeClr val="bg1"/>
                </a:solidFill>
              </a:rPr>
              <a:t>about</a:t>
            </a:r>
            <a:r>
              <a:rPr lang="af-ZA" sz="2400">
                <a:solidFill>
                  <a:schemeClr val="bg1"/>
                </a:solidFill>
              </a:rPr>
              <a:t> 50%)</a:t>
            </a:r>
          </a:p>
          <a:p>
            <a:pPr algn="l"/>
            <a:r>
              <a:rPr lang="af-ZA" sz="240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Label</a:t>
            </a:r>
            <a:r>
              <a:rPr lang="af-ZA" sz="24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1: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1659 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samples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400" err="1">
                <a:solidFill>
                  <a:schemeClr val="bg1"/>
                </a:solidFill>
                <a:ea typeface="+mn-lt"/>
                <a:cs typeface="+mn-lt"/>
              </a:rPr>
              <a:t>about</a:t>
            </a:r>
            <a:r>
              <a:rPr lang="af-ZA" sz="2400">
                <a:solidFill>
                  <a:schemeClr val="bg1"/>
                </a:solidFill>
                <a:ea typeface="+mn-lt"/>
                <a:cs typeface="+mn-lt"/>
              </a:rPr>
              <a:t> 50%)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F8E92D01-62F8-C580-FC06-464ACDC5DB95}"/>
              </a:ext>
            </a:extLst>
          </p:cNvPr>
          <p:cNvSpPr/>
          <p:nvPr/>
        </p:nvSpPr>
        <p:spPr>
          <a:xfrm>
            <a:off x="370085" y="332838"/>
            <a:ext cx="13885447" cy="71441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+mn-lt"/>
                <a:cs typeface="+mn-lt"/>
              </a:rPr>
              <a:t>Data Preparation/Description</a:t>
            </a:r>
            <a:endParaRPr lang="he-IL" b="1" u="sng">
              <a:solidFill>
                <a:schemeClr val="bg1"/>
              </a:solidFill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4878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EFD88-F643-7E9D-B3BD-5D0C6A50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0B410EB-B03F-6B4E-FFF0-BD9736665769}"/>
              </a:ext>
            </a:extLst>
          </p:cNvPr>
          <p:cNvSpPr/>
          <p:nvPr/>
        </p:nvSpPr>
        <p:spPr>
          <a:xfrm>
            <a:off x="370085" y="332838"/>
            <a:ext cx="13885447" cy="71441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+mn-lt"/>
                <a:cs typeface="+mn-lt"/>
              </a:rPr>
              <a:t>Data Preparation/Description</a:t>
            </a:r>
            <a:endParaRPr lang="he-IL" b="1" u="sng">
              <a:solidFill>
                <a:schemeClr val="bg1"/>
              </a:solidFill>
              <a:cs typeface="Arial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ADE87359-DAE8-5BA8-F642-BBA0A59ADE6C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6CD1F0D9-E63E-D4FA-C095-C0D57590B3D4}"/>
              </a:ext>
            </a:extLst>
          </p:cNvPr>
          <p:cNvSpPr txBox="1"/>
          <p:nvPr/>
        </p:nvSpPr>
        <p:spPr>
          <a:xfrm>
            <a:off x="669711" y="1176132"/>
            <a:ext cx="12973369" cy="65248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Input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Features</a:t>
            </a:r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:</a:t>
            </a:r>
          </a:p>
          <a:p>
            <a:pPr algn="l"/>
            <a:r>
              <a:rPr lang="af-ZA" sz="2000" b="1" err="1">
                <a:solidFill>
                  <a:schemeClr val="bg1"/>
                </a:solidFill>
              </a:rPr>
              <a:t>Vocabulary</a:t>
            </a:r>
            <a:r>
              <a:rPr lang="af-ZA" sz="2000" b="1">
                <a:solidFill>
                  <a:schemeClr val="bg1"/>
                </a:solidFill>
              </a:rPr>
              <a:t> </a:t>
            </a:r>
            <a:r>
              <a:rPr lang="af-ZA" sz="2000" b="1" err="1">
                <a:solidFill>
                  <a:schemeClr val="bg1"/>
                </a:solidFill>
              </a:rPr>
              <a:t>diversity</a:t>
            </a:r>
            <a:r>
              <a:rPr lang="af-ZA" sz="2000">
                <a:solidFill>
                  <a:schemeClr val="bg1"/>
                </a:solidFill>
              </a:rPr>
              <a:t>: High — </a:t>
            </a:r>
            <a:r>
              <a:rPr lang="af-ZA" sz="2000" err="1">
                <a:solidFill>
                  <a:schemeClr val="bg1"/>
                </a:solidFill>
              </a:rPr>
              <a:t>includes</a:t>
            </a:r>
            <a:r>
              <a:rPr lang="af-ZA" sz="200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hundreds</a:t>
            </a:r>
            <a:r>
              <a:rPr lang="af-ZA" sz="2000">
                <a:solidFill>
                  <a:schemeClr val="bg1"/>
                </a:solidFill>
              </a:rPr>
              <a:t> of </a:t>
            </a:r>
            <a:r>
              <a:rPr lang="af-ZA" sz="2000" err="1">
                <a:solidFill>
                  <a:schemeClr val="bg1"/>
                </a:solidFill>
              </a:rPr>
              <a:t>professions</a:t>
            </a:r>
            <a:r>
              <a:rPr lang="af-ZA" sz="2000">
                <a:solidFill>
                  <a:schemeClr val="bg1"/>
                </a:solidFill>
              </a:rPr>
              <a:t>, hobbies, </a:t>
            </a:r>
            <a:r>
              <a:rPr lang="af-ZA" sz="2000" err="1">
                <a:solidFill>
                  <a:schemeClr val="bg1"/>
                </a:solidFill>
              </a:rPr>
              <a:t>family</a:t>
            </a:r>
            <a:r>
              <a:rPr lang="af-ZA" sz="200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terms</a:t>
            </a:r>
            <a:r>
              <a:rPr lang="af-ZA" sz="2000">
                <a:solidFill>
                  <a:schemeClr val="bg1"/>
                </a:solidFill>
              </a:rPr>
              <a:t>, </a:t>
            </a:r>
            <a:r>
              <a:rPr lang="af-ZA" sz="2000" err="1">
                <a:solidFill>
                  <a:schemeClr val="bg1"/>
                </a:solidFill>
              </a:rPr>
              <a:t>and</a:t>
            </a:r>
            <a:r>
              <a:rPr lang="af-ZA" sz="2000">
                <a:solidFill>
                  <a:schemeClr val="bg1"/>
                </a:solidFill>
              </a:rPr>
              <a:t> name </a:t>
            </a:r>
            <a:r>
              <a:rPr lang="af-ZA" sz="2000" err="1">
                <a:solidFill>
                  <a:schemeClr val="bg1"/>
                </a:solidFill>
              </a:rPr>
              <a:t>variants</a:t>
            </a:r>
            <a:endParaRPr lang="he-IL" sz="2000">
              <a:solidFill>
                <a:schemeClr val="bg1"/>
              </a:solidFill>
              <a:cs typeface="Arial"/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</a:rPr>
              <a:t>Lenth</a:t>
            </a:r>
            <a:r>
              <a:rPr lang="af-ZA" sz="2000">
                <a:solidFill>
                  <a:schemeClr val="bg1"/>
                </a:solidFill>
              </a:rPr>
              <a:t> of input </a:t>
            </a:r>
            <a:r>
              <a:rPr lang="af-ZA" sz="2000" err="1">
                <a:solidFill>
                  <a:schemeClr val="bg1"/>
                </a:solidFill>
              </a:rPr>
              <a:t>diversity</a:t>
            </a:r>
            <a:r>
              <a:rPr lang="af-ZA" sz="2000">
                <a:solidFill>
                  <a:schemeClr val="bg1"/>
                </a:solidFill>
              </a:rPr>
              <a:t>: </a:t>
            </a:r>
            <a:r>
              <a:rPr lang="af-ZA" sz="2000" err="1">
                <a:solidFill>
                  <a:schemeClr val="bg1"/>
                </a:solidFill>
              </a:rPr>
              <a:t>the</a:t>
            </a:r>
            <a:r>
              <a:rPr lang="af-ZA" sz="200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length</a:t>
            </a:r>
            <a:r>
              <a:rPr lang="af-ZA" sz="2000">
                <a:solidFill>
                  <a:schemeClr val="bg1"/>
                </a:solidFill>
              </a:rPr>
              <a:t> of </a:t>
            </a:r>
            <a:r>
              <a:rPr lang="af-ZA" sz="2000" err="1">
                <a:solidFill>
                  <a:schemeClr val="bg1"/>
                </a:solidFill>
              </a:rPr>
              <a:t>sentence</a:t>
            </a:r>
            <a:r>
              <a:rPr lang="af-ZA" sz="2000">
                <a:solidFill>
                  <a:schemeClr val="bg1"/>
                </a:solidFill>
              </a:rPr>
              <a:t> 1 </a:t>
            </a:r>
            <a:r>
              <a:rPr lang="af-ZA" sz="2000" err="1">
                <a:solidFill>
                  <a:schemeClr val="bg1"/>
                </a:solidFill>
              </a:rPr>
              <a:t>and</a:t>
            </a:r>
            <a:r>
              <a:rPr lang="af-ZA" sz="200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sentence</a:t>
            </a:r>
            <a:r>
              <a:rPr lang="af-ZA" sz="2000">
                <a:solidFill>
                  <a:schemeClr val="bg1"/>
                </a:solidFill>
              </a:rPr>
              <a:t> 2 are different </a:t>
            </a:r>
            <a:r>
              <a:rPr lang="af-ZA" sz="2000" err="1">
                <a:solidFill>
                  <a:schemeClr val="bg1"/>
                </a:solidFill>
              </a:rPr>
              <a:t>and</a:t>
            </a:r>
            <a:r>
              <a:rPr lang="af-ZA" sz="2000">
                <a:solidFill>
                  <a:schemeClr val="bg1"/>
                </a:solidFill>
              </a:rPr>
              <a:t> diverse</a:t>
            </a:r>
            <a:r>
              <a:rPr lang="af-ZA">
                <a:solidFill>
                  <a:schemeClr val="bg1"/>
                </a:solidFill>
              </a:rPr>
              <a:t>: </a:t>
            </a: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</a:endParaRPr>
          </a:p>
          <a:p>
            <a:pPr algn="l"/>
            <a:endParaRPr lang="af-ZA" sz="2000">
              <a:solidFill>
                <a:schemeClr val="bg1"/>
              </a:solidFill>
              <a:cs typeface="Arial"/>
            </a:endParaRPr>
          </a:p>
          <a:p>
            <a:pPr algn="l"/>
            <a:r>
              <a:rPr lang="af-ZA" sz="2000" u="sng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Example of a sentence in our dataset (and for the label given to it)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cs typeface="Arial"/>
              </a:rPr>
              <a:t>:</a:t>
            </a:r>
          </a:p>
          <a:p>
            <a:pPr algn="l"/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Sentence</a:t>
            </a:r>
            <a:r>
              <a:rPr lang="af-ZA" sz="20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1: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“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firefighter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soaked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in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sweat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emerged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with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rescued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puppy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.”</a:t>
            </a:r>
            <a:endParaRPr lang="af-ZA" sz="2000">
              <a:solidFill>
                <a:schemeClr val="bg1"/>
              </a:solidFill>
            </a:endParaRPr>
          </a:p>
          <a:p>
            <a:pPr algn="l"/>
            <a:r>
              <a:rPr lang="af-ZA" sz="2000" b="1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Sentence</a:t>
            </a:r>
            <a:r>
              <a:rPr lang="af-ZA" sz="2000" b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2: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“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His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bravery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stunned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crowd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.”</a:t>
            </a:r>
            <a:endParaRPr lang="af-ZA" sz="2000">
              <a:solidFill>
                <a:schemeClr val="bg1"/>
              </a:solidFill>
            </a:endParaRPr>
          </a:p>
          <a:p>
            <a:pPr algn="l"/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Label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: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>
                <a:solidFill>
                  <a:schemeClr val="bg1"/>
                </a:solidFill>
                <a:latin typeface="Consolas"/>
                <a:cs typeface="Arial"/>
              </a:rPr>
              <a:t>1</a:t>
            </a:r>
            <a:r>
              <a:rPr lang="af-ZA" sz="2000">
                <a:solidFill>
                  <a:schemeClr val="bg1"/>
                </a:solidFill>
                <a:latin typeface="Aptos"/>
                <a:cs typeface="Arial"/>
              </a:rPr>
              <a:t> 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af-ZA" sz="2000">
              <a:solidFill>
                <a:schemeClr val="bg1"/>
              </a:solidFill>
            </a:endParaRPr>
          </a:p>
          <a:p>
            <a:pPr algn="l"/>
            <a:r>
              <a:rPr lang="af-ZA" sz="2000" u="sng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Explanation</a:t>
            </a:r>
            <a:r>
              <a:rPr lang="af-ZA" sz="2000" u="sng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</a:p>
          <a:p>
            <a:pPr algn="l"/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pronoun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his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refers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firefighter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without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knowing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gender.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Since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"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firefighter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" is a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neutral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form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in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second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presumption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it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is a male,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gendered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reference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not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supported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thus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biased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000">
              <a:solidFill>
                <a:schemeClr val="bg1"/>
              </a:solidFill>
            </a:endParaRPr>
          </a:p>
          <a:p>
            <a:pPr algn="l"/>
            <a:endParaRPr lang="af-ZA">
              <a:solidFill>
                <a:schemeClr val="bg1"/>
              </a:solidFill>
              <a:cs typeface="Arial"/>
            </a:endParaRPr>
          </a:p>
        </p:txBody>
      </p:sp>
      <p:pic>
        <p:nvPicPr>
          <p:cNvPr id="5" name="תמונה 4" descr="תמונה שמכילה תרשים, טקסט, עלילה, צילום מסך&#10;&#10;ייתכן שתוכן בינה מלאכותית גנרטיבית. שגוי.">
            <a:extLst>
              <a:ext uri="{FF2B5EF4-FFF2-40B4-BE49-F238E27FC236}">
                <a16:creationId xmlns:a16="http://schemas.microsoft.com/office/drawing/2014/main" id="{CD60DE34-6639-2F62-7B1B-7D1450AAE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343" y="2486100"/>
            <a:ext cx="6093267" cy="25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8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580D-5FE7-F13F-C77A-389B8F9D2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D468D79-8557-0F0B-30F3-05A8599B289B}"/>
              </a:ext>
            </a:extLst>
          </p:cNvPr>
          <p:cNvSpPr/>
          <p:nvPr/>
        </p:nvSpPr>
        <p:spPr>
          <a:xfrm>
            <a:off x="369885" y="568370"/>
            <a:ext cx="13885447" cy="71441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0" rIns="0" bIns="0" anchor="t" anchorCtr="1" compatLnSpc="1">
            <a:noAutofit/>
          </a:bodyPr>
          <a:lstStyle/>
          <a:p>
            <a:pPr algn="ctr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u="sng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en-US" sz="32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endParaRPr lang="he-IL" sz="3200" b="1">
              <a:solidFill>
                <a:schemeClr val="bg1"/>
              </a:solidFill>
              <a:cs typeface="Arial"/>
            </a:endParaRPr>
          </a:p>
          <a:p>
            <a:pPr algn="ctr">
              <a:lnSpc>
                <a:spcPts val="4450"/>
              </a:lnSpc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3600" b="1" u="sng">
              <a:solidFill>
                <a:srgbClr val="F2F0F4"/>
              </a:solidFill>
              <a:latin typeface="Calibri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לבן 11">
            <a:extLst>
              <a:ext uri="{FF2B5EF4-FFF2-40B4-BE49-F238E27FC236}">
                <a16:creationId xmlns:a16="http://schemas.microsoft.com/office/drawing/2014/main" id="{29B27FA8-3B4E-5E2F-069B-5934CAFA382A}"/>
              </a:ext>
            </a:extLst>
          </p:cNvPr>
          <p:cNvSpPr/>
          <p:nvPr/>
        </p:nvSpPr>
        <p:spPr>
          <a:xfrm>
            <a:off x="12776755" y="7618972"/>
            <a:ext cx="1735531" cy="519662"/>
          </a:xfrm>
          <a:prstGeom prst="rect">
            <a:avLst/>
          </a:prstGeom>
          <a:solidFill>
            <a:srgbClr val="0D0A2C"/>
          </a:solidFill>
          <a:ln w="12701" cap="flat">
            <a:solidFill>
              <a:srgbClr val="0D0A2C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he-IL" sz="1800" b="0" i="0" u="none" strike="noStrike" kern="1200" cap="none" spc="0" baseline="0">
              <a:solidFill>
                <a:srgbClr val="FFFFFF"/>
              </a:solidFill>
              <a:uFillTx/>
              <a:latin typeface="Calibri"/>
              <a:cs typeface="Arial" pitchFamily="34"/>
            </a:endParaRPr>
          </a:p>
        </p:txBody>
      </p:sp>
      <p:sp>
        <p:nvSpPr>
          <p:cNvPr id="4" name="תיבת טקסט 9">
            <a:extLst>
              <a:ext uri="{FF2B5EF4-FFF2-40B4-BE49-F238E27FC236}">
                <a16:creationId xmlns:a16="http://schemas.microsoft.com/office/drawing/2014/main" id="{BBF53ECD-5320-5579-6CAE-436C38381881}"/>
              </a:ext>
            </a:extLst>
          </p:cNvPr>
          <p:cNvSpPr txBox="1"/>
          <p:nvPr/>
        </p:nvSpPr>
        <p:spPr>
          <a:xfrm>
            <a:off x="674088" y="786542"/>
            <a:ext cx="12973369" cy="88639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Chat GPT 4o/3.5 as a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classifier</a:t>
            </a:r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model 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–</a:t>
            </a:r>
            <a:endParaRPr lang="he-IL" sz="2000">
              <a:solidFill>
                <a:schemeClr val="bg1"/>
              </a:solidFill>
              <a:latin typeface="Aptos" panose="02110004020202020204"/>
              <a:cs typeface="Arial" panose="020B0604020202020204" pitchFamily="34" charset="0"/>
            </a:endParaRPr>
          </a:p>
          <a:p>
            <a:pPr algn="l"/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T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hese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models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label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30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samples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each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time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as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biased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/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biased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in a loop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we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created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,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using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API,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and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this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way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give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their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predictions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. </a:t>
            </a:r>
          </a:p>
          <a:p>
            <a:pPr algn="l"/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They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do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not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train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any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data,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but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use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zero-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shot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inference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based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instructions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af-ZA" sz="2000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code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is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written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colab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.</a:t>
            </a:r>
            <a:endParaRPr lang="af-ZA" sz="2000">
              <a:solidFill>
                <a:schemeClr val="bg1"/>
              </a:solidFill>
              <a:latin typeface="Aptos"/>
              <a:cs typeface="Arial"/>
            </a:endParaRPr>
          </a:p>
          <a:p>
            <a:pPr algn="l"/>
            <a:endParaRPr lang="af-ZA" sz="2000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Pre-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Trained</a:t>
            </a:r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SBERT (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sentence</a:t>
            </a:r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BERET)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models</a:t>
            </a:r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with</a:t>
            </a:r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a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classification</a:t>
            </a:r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 </a:t>
            </a:r>
            <a:r>
              <a:rPr lang="af-ZA" sz="2000" b="1" u="sng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head</a:t>
            </a:r>
            <a:r>
              <a:rPr lang="af-ZA" sz="2000" b="1" u="sng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Arial"/>
              </a:rPr>
              <a:t>:</a:t>
            </a:r>
            <a:endParaRPr lang="af-ZA" sz="2000" u="sng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l"/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There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are 3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versions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of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fine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tuned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SBert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models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: </a:t>
            </a:r>
          </a:p>
          <a:p>
            <a:pPr algn="l"/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25%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frozen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layers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(3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out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of 12)</a:t>
            </a:r>
          </a:p>
          <a:p>
            <a:pPr algn="l"/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50%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frozen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layers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(6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out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of 12)</a:t>
            </a:r>
          </a:p>
          <a:p>
            <a:pPr algn="l"/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One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with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100%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frozen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layers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all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12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layers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exept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the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classification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b="1" err="1">
                <a:solidFill>
                  <a:schemeClr val="bg1"/>
                </a:solidFill>
                <a:latin typeface="Arial"/>
                <a:cs typeface="Arial"/>
              </a:rPr>
              <a:t>head</a:t>
            </a:r>
            <a:r>
              <a:rPr lang="af-ZA" sz="2000" b="1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af-ZA">
              <a:solidFill>
                <a:schemeClr val="bg1"/>
              </a:solidFill>
            </a:endParaRPr>
          </a:p>
          <a:p>
            <a:pPr algn="l"/>
            <a:endParaRPr lang="af-ZA" sz="2000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each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model is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pretrained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 err="1">
                <a:solidFill>
                  <a:schemeClr val="bg1"/>
                </a:solidFill>
                <a:latin typeface="Arial"/>
                <a:cs typeface="Arial"/>
              </a:rPr>
              <a:t>on</a:t>
            </a:r>
            <a:r>
              <a:rPr lang="af-ZA" sz="200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(NLI)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datasets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such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as SNLI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MultiNLI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where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task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involves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determining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relationship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entailment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contradiction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neutral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between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pairs of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sentences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and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this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is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reason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chose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SBert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model (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this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task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reminds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our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current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one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af-ZA" sz="2000" err="1">
              <a:solidFill>
                <a:schemeClr val="bg1"/>
              </a:solidFill>
            </a:endParaRPr>
          </a:p>
          <a:p>
            <a:pPr algn="l"/>
            <a:endParaRPr lang="af-ZA" sz="2000">
              <a:solidFill>
                <a:schemeClr val="bg1"/>
              </a:solidFill>
            </a:endParaRPr>
          </a:p>
          <a:p>
            <a:pPr algn="l"/>
            <a:r>
              <a:rPr lang="af-ZA" sz="2000" err="1">
                <a:solidFill>
                  <a:schemeClr val="bg1"/>
                </a:solidFill>
              </a:rPr>
              <a:t>all</a:t>
            </a:r>
            <a:r>
              <a:rPr lang="af-ZA" sz="2000">
                <a:solidFill>
                  <a:schemeClr val="bg1"/>
                </a:solidFill>
              </a:rPr>
              <a:t> 3 </a:t>
            </a:r>
            <a:r>
              <a:rPr lang="af-ZA" sz="2000" err="1">
                <a:solidFill>
                  <a:schemeClr val="bg1"/>
                </a:solidFill>
              </a:rPr>
              <a:t>models</a:t>
            </a:r>
            <a:r>
              <a:rPr lang="af-ZA" sz="2000">
                <a:solidFill>
                  <a:schemeClr val="bg1"/>
                </a:solidFill>
              </a:rPr>
              <a:t> are </a:t>
            </a:r>
            <a:r>
              <a:rPr lang="af-ZA" sz="2000" err="1">
                <a:solidFill>
                  <a:schemeClr val="bg1"/>
                </a:solidFill>
              </a:rPr>
              <a:t>attached</a:t>
            </a:r>
            <a:r>
              <a:rPr lang="af-ZA" sz="200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to</a:t>
            </a:r>
            <a:r>
              <a:rPr lang="af-ZA" sz="2000">
                <a:solidFill>
                  <a:schemeClr val="bg1"/>
                </a:solidFill>
              </a:rPr>
              <a:t> a </a:t>
            </a:r>
            <a:r>
              <a:rPr lang="af-ZA" sz="2000" err="1">
                <a:solidFill>
                  <a:schemeClr val="bg1"/>
                </a:solidFill>
              </a:rPr>
              <a:t>linear</a:t>
            </a:r>
            <a:r>
              <a:rPr lang="af-ZA" sz="200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layer</a:t>
            </a:r>
            <a:r>
              <a:rPr lang="af-ZA" sz="200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that</a:t>
            </a:r>
            <a:r>
              <a:rPr lang="af-ZA" sz="200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represents</a:t>
            </a:r>
            <a:r>
              <a:rPr lang="af-ZA" sz="200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the</a:t>
            </a:r>
            <a:r>
              <a:rPr lang="af-ZA" sz="200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classification</a:t>
            </a:r>
            <a:r>
              <a:rPr lang="af-ZA" sz="2000">
                <a:solidFill>
                  <a:schemeClr val="bg1"/>
                </a:solidFill>
              </a:rPr>
              <a:t> </a:t>
            </a:r>
            <a:r>
              <a:rPr lang="af-ZA" sz="2000" err="1">
                <a:solidFill>
                  <a:schemeClr val="bg1"/>
                </a:solidFill>
              </a:rPr>
              <a:t>head</a:t>
            </a:r>
            <a:endParaRPr lang="af-ZA" sz="2000">
              <a:solidFill>
                <a:schemeClr val="bg1"/>
              </a:solidFill>
            </a:endParaRPr>
          </a:p>
          <a:p>
            <a:pPr algn="l"/>
            <a:endParaRPr lang="af-ZA" sz="2000">
              <a:solidFill>
                <a:schemeClr val="bg1"/>
              </a:solidFill>
            </a:endParaRPr>
          </a:p>
          <a:p>
            <a:pPr algn="l"/>
            <a:r>
              <a:rPr lang="af-ZA" sz="200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Embedding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Layer</a:t>
            </a:r>
            <a:r>
              <a:rPr lang="af-ZA" sz="2000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: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Unfrozen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(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trainable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) in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all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3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models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for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better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af-ZA" sz="2000" err="1">
                <a:solidFill>
                  <a:schemeClr val="bg1"/>
                </a:solidFill>
                <a:ea typeface="+mn-lt"/>
                <a:cs typeface="+mn-lt"/>
              </a:rPr>
              <a:t>adaptability</a:t>
            </a:r>
            <a:endParaRPr lang="af-ZA" sz="2000">
              <a:solidFill>
                <a:schemeClr val="bg1"/>
              </a:solidFill>
            </a:endParaRPr>
          </a:p>
          <a:p>
            <a:pPr algn="l"/>
            <a:endParaRPr lang="af-ZA" sz="2000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Train-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test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-</a:t>
            </a:r>
            <a:r>
              <a:rPr lang="af-ZA" sz="2400" u="sng" err="1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validation</a:t>
            </a:r>
            <a:r>
              <a:rPr lang="af-ZA" sz="2400" u="sng">
                <a:solidFill>
                  <a:schemeClr val="accent1">
                    <a:lumMod val="40000"/>
                    <a:lumOff val="60000"/>
                  </a:schemeClr>
                </a:solidFill>
                <a:ea typeface="+mn-lt"/>
                <a:cs typeface="+mn-lt"/>
              </a:rPr>
              <a:t> split:</a:t>
            </a:r>
          </a:p>
          <a:p>
            <a:pPr algn="l"/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Train: 70% |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Validation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: 15% | </a:t>
            </a:r>
            <a:r>
              <a:rPr lang="af-ZA" sz="2000" b="1" err="1">
                <a:solidFill>
                  <a:schemeClr val="bg1"/>
                </a:solidFill>
                <a:ea typeface="+mn-lt"/>
                <a:cs typeface="+mn-lt"/>
              </a:rPr>
              <a:t>Test</a:t>
            </a:r>
            <a:r>
              <a:rPr lang="af-ZA" sz="2000" b="1">
                <a:solidFill>
                  <a:schemeClr val="bg1"/>
                </a:solidFill>
                <a:ea typeface="+mn-lt"/>
                <a:cs typeface="+mn-lt"/>
              </a:rPr>
              <a:t>: 15%</a:t>
            </a:r>
            <a:r>
              <a:rPr lang="af-ZA" sz="2000">
                <a:solidFill>
                  <a:schemeClr val="bg1"/>
                </a:solidFill>
                <a:ea typeface="+mn-lt"/>
                <a:cs typeface="+mn-lt"/>
              </a:rPr>
              <a:t> </a:t>
            </a:r>
          </a:p>
          <a:p>
            <a:pPr algn="l"/>
            <a:endParaRPr lang="af-ZA">
              <a:solidFill>
                <a:schemeClr val="bg1"/>
              </a:solidFill>
              <a:ea typeface="+mn-lt"/>
              <a:cs typeface="+mn-lt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  <a:p>
            <a:pPr algn="l"/>
            <a:endParaRPr lang="af-ZA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083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21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50</cp:revision>
  <dcterms:created xsi:type="dcterms:W3CDTF">2025-03-26T17:14:06Z</dcterms:created>
  <dcterms:modified xsi:type="dcterms:W3CDTF">2025-06-17T07:41:39Z</dcterms:modified>
</cp:coreProperties>
</file>