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3" r:id="rId3"/>
    <p:sldId id="256" r:id="rId4"/>
    <p:sldId id="257" r:id="rId5"/>
    <p:sldId id="259" r:id="rId6"/>
    <p:sldId id="266" r:id="rId7"/>
    <p:sldId id="267" r:id="rId8"/>
    <p:sldId id="265" r:id="rId9"/>
    <p:sldId id="268" r:id="rId10"/>
    <p:sldId id="260" r:id="rId11"/>
    <p:sldId id="261" r:id="rId12"/>
    <p:sldId id="264"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7C8B"/>
    <a:srgbClr val="63A9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104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9B3A8E-0E2E-4839-B8C3-CED003A9D01C}" type="doc">
      <dgm:prSet loTypeId="urn:microsoft.com/office/officeart/2005/8/layout/bProcess3" loCatId="process" qsTypeId="urn:microsoft.com/office/officeart/2005/8/quickstyle/simple3" qsCatId="simple" csTypeId="urn:microsoft.com/office/officeart/2005/8/colors/accent1_2" csCatId="accent1" phldr="1"/>
      <dgm:spPr/>
      <dgm:t>
        <a:bodyPr/>
        <a:lstStyle/>
        <a:p>
          <a:endParaRPr lang="en-US"/>
        </a:p>
      </dgm:t>
    </dgm:pt>
    <dgm:pt modelId="{9946EA6B-9550-4D86-89B4-0193DFD6FA30}">
      <dgm:prSet phldrT="[Text]"/>
      <dgm:spPr/>
      <dgm:t>
        <a:bodyPr/>
        <a:lstStyle/>
        <a:p>
          <a:r>
            <a:rPr lang="en-US" dirty="0"/>
            <a:t>Program input</a:t>
          </a:r>
        </a:p>
      </dgm:t>
    </dgm:pt>
    <dgm:pt modelId="{4F6E74C0-6A83-4DA7-A68A-450DF9A79837}" type="parTrans" cxnId="{0F82903B-6A2C-4225-9480-ED35F1C5DFFF}">
      <dgm:prSet/>
      <dgm:spPr/>
      <dgm:t>
        <a:bodyPr/>
        <a:lstStyle/>
        <a:p>
          <a:endParaRPr lang="en-US"/>
        </a:p>
      </dgm:t>
    </dgm:pt>
    <dgm:pt modelId="{D1C71AED-EDA9-4D61-B2F1-C8E5CE085319}" type="sibTrans" cxnId="{0F82903B-6A2C-4225-9480-ED35F1C5DFFF}">
      <dgm:prSet/>
      <dgm:spPr/>
      <dgm:t>
        <a:bodyPr/>
        <a:lstStyle/>
        <a:p>
          <a:endParaRPr lang="en-US"/>
        </a:p>
      </dgm:t>
    </dgm:pt>
    <dgm:pt modelId="{D4F10E4E-67DC-4D4A-8473-FB01BE40C842}">
      <dgm:prSet phldrT="[Text]"/>
      <dgm:spPr/>
      <dgm:t>
        <a:bodyPr/>
        <a:lstStyle/>
        <a:p>
          <a:r>
            <a:rPr lang="en-US" dirty="0"/>
            <a:t>Dividing into blocks based on block definition (automating this process)</a:t>
          </a:r>
        </a:p>
      </dgm:t>
    </dgm:pt>
    <dgm:pt modelId="{EE854D2F-118B-42A8-AC82-8646D9DCDF40}" type="parTrans" cxnId="{51A4C2C5-6F7D-47EA-9CA3-CE16FDDFEC39}">
      <dgm:prSet/>
      <dgm:spPr/>
      <dgm:t>
        <a:bodyPr/>
        <a:lstStyle/>
        <a:p>
          <a:endParaRPr lang="en-US"/>
        </a:p>
      </dgm:t>
    </dgm:pt>
    <dgm:pt modelId="{08E611E9-8CAA-43E6-A75F-CD4DA763BB45}" type="sibTrans" cxnId="{51A4C2C5-6F7D-47EA-9CA3-CE16FDDFEC39}">
      <dgm:prSet/>
      <dgm:spPr/>
      <dgm:t>
        <a:bodyPr/>
        <a:lstStyle/>
        <a:p>
          <a:endParaRPr lang="en-US"/>
        </a:p>
      </dgm:t>
    </dgm:pt>
    <dgm:pt modelId="{A560A499-E497-4791-87DF-901399508967}">
      <dgm:prSet phldrT="[Text]"/>
      <dgm:spPr/>
      <dgm:t>
        <a:bodyPr/>
        <a:lstStyle/>
        <a:p>
          <a:r>
            <a:rPr lang="en-US" dirty="0"/>
            <a:t>Introducing distractors and creating the type of parson problem based on level (easy--no distractors, medium -- paired distractors  , hard -- jumbled distractors)</a:t>
          </a:r>
        </a:p>
      </dgm:t>
    </dgm:pt>
    <dgm:pt modelId="{9936B059-C1FF-411B-8AED-0BF5492A3D32}" type="parTrans" cxnId="{DAB9068B-89A3-4E87-88C2-7C0CFD3DB006}">
      <dgm:prSet/>
      <dgm:spPr/>
      <dgm:t>
        <a:bodyPr/>
        <a:lstStyle/>
        <a:p>
          <a:endParaRPr lang="en-US"/>
        </a:p>
      </dgm:t>
    </dgm:pt>
    <dgm:pt modelId="{DC6A4EE5-5F63-416C-88FF-0F934A7CC9F1}" type="sibTrans" cxnId="{DAB9068B-89A3-4E87-88C2-7C0CFD3DB006}">
      <dgm:prSet/>
      <dgm:spPr/>
      <dgm:t>
        <a:bodyPr/>
        <a:lstStyle/>
        <a:p>
          <a:endParaRPr lang="en-US"/>
        </a:p>
      </dgm:t>
    </dgm:pt>
    <dgm:pt modelId="{23C874EC-BBA7-4673-83F0-091C30570A42}">
      <dgm:prSet phldrT="[Text]"/>
      <dgm:spPr/>
      <dgm:t>
        <a:bodyPr/>
        <a:lstStyle/>
        <a:p>
          <a:r>
            <a:rPr lang="en-US" dirty="0"/>
            <a:t>Choosing the type of parson problem to be generated(Pre-scaffolded, student-scaffolded)</a:t>
          </a:r>
        </a:p>
      </dgm:t>
    </dgm:pt>
    <dgm:pt modelId="{ADEFE6F8-CC27-4498-8D93-7E6497BABFA6}" type="parTrans" cxnId="{330BCCF2-E58E-48A8-90E6-7BC4C35763E5}">
      <dgm:prSet/>
      <dgm:spPr/>
      <dgm:t>
        <a:bodyPr/>
        <a:lstStyle/>
        <a:p>
          <a:endParaRPr lang="en-US"/>
        </a:p>
      </dgm:t>
    </dgm:pt>
    <dgm:pt modelId="{0613547A-05F7-4A1C-AB74-F23780F10C1D}" type="sibTrans" cxnId="{330BCCF2-E58E-48A8-90E6-7BC4C35763E5}">
      <dgm:prSet/>
      <dgm:spPr/>
      <dgm:t>
        <a:bodyPr/>
        <a:lstStyle/>
        <a:p>
          <a:endParaRPr lang="en-US"/>
        </a:p>
      </dgm:t>
    </dgm:pt>
    <dgm:pt modelId="{3AC7533D-47B0-40DB-B3BB-566DBCD38C55}">
      <dgm:prSet phldrT="[Text]"/>
      <dgm:spPr/>
      <dgm:t>
        <a:bodyPr/>
        <a:lstStyle/>
        <a:p>
          <a:r>
            <a:rPr lang="en-US" dirty="0"/>
            <a:t>Jumbling the blocks</a:t>
          </a:r>
        </a:p>
      </dgm:t>
    </dgm:pt>
    <dgm:pt modelId="{35FBD392-9190-42FE-BA03-D71235BF4BBF}" type="parTrans" cxnId="{30302D05-0A09-478D-A622-40BCF269B2B7}">
      <dgm:prSet/>
      <dgm:spPr/>
      <dgm:t>
        <a:bodyPr/>
        <a:lstStyle/>
        <a:p>
          <a:endParaRPr lang="en-US"/>
        </a:p>
      </dgm:t>
    </dgm:pt>
    <dgm:pt modelId="{01199D4D-D091-4352-86D4-B4DA0A705474}" type="sibTrans" cxnId="{30302D05-0A09-478D-A622-40BCF269B2B7}">
      <dgm:prSet/>
      <dgm:spPr/>
      <dgm:t>
        <a:bodyPr/>
        <a:lstStyle/>
        <a:p>
          <a:endParaRPr lang="en-US"/>
        </a:p>
      </dgm:t>
    </dgm:pt>
    <dgm:pt modelId="{55A0C5C2-4E82-4B28-ADF8-0B2160CF1EEE}">
      <dgm:prSet phldrT="[Text]"/>
      <dgm:spPr/>
      <dgm:t>
        <a:bodyPr/>
        <a:lstStyle/>
        <a:p>
          <a:r>
            <a:rPr lang="en-US" dirty="0"/>
            <a:t>Web interface </a:t>
          </a:r>
        </a:p>
      </dgm:t>
    </dgm:pt>
    <dgm:pt modelId="{C8928B49-5018-4E20-B6F7-BE8FBA2F5839}" type="parTrans" cxnId="{4EB87DA3-1FF1-4089-8E45-1002814575D6}">
      <dgm:prSet/>
      <dgm:spPr/>
      <dgm:t>
        <a:bodyPr/>
        <a:lstStyle/>
        <a:p>
          <a:endParaRPr lang="en-US"/>
        </a:p>
      </dgm:t>
    </dgm:pt>
    <dgm:pt modelId="{D6C66F1B-06FE-4BEC-A998-D870359E112B}" type="sibTrans" cxnId="{4EB87DA3-1FF1-4089-8E45-1002814575D6}">
      <dgm:prSet/>
      <dgm:spPr/>
      <dgm:t>
        <a:bodyPr/>
        <a:lstStyle/>
        <a:p>
          <a:endParaRPr lang="en-US"/>
        </a:p>
      </dgm:t>
    </dgm:pt>
    <dgm:pt modelId="{19C124CE-D9DE-46CE-83C1-F4C2423147A9}">
      <dgm:prSet phldrT="[Text]"/>
      <dgm:spPr/>
      <dgm:t>
        <a:bodyPr/>
        <a:lstStyle/>
        <a:p>
          <a:r>
            <a:rPr lang="en-US"/>
            <a:t>Analysis (line based, execution based)</a:t>
          </a:r>
          <a:endParaRPr lang="en-US" dirty="0"/>
        </a:p>
      </dgm:t>
    </dgm:pt>
    <dgm:pt modelId="{D20AD7B1-B88C-4D94-96EB-9185A06EE863}" type="parTrans" cxnId="{CC8C18A4-A403-4E32-8F55-F13AE2223195}">
      <dgm:prSet/>
      <dgm:spPr/>
      <dgm:t>
        <a:bodyPr/>
        <a:lstStyle/>
        <a:p>
          <a:endParaRPr lang="en-US"/>
        </a:p>
      </dgm:t>
    </dgm:pt>
    <dgm:pt modelId="{1BB7EB64-0661-440D-8B27-C189737C68C8}" type="sibTrans" cxnId="{CC8C18A4-A403-4E32-8F55-F13AE2223195}">
      <dgm:prSet/>
      <dgm:spPr/>
      <dgm:t>
        <a:bodyPr/>
        <a:lstStyle/>
        <a:p>
          <a:endParaRPr lang="en-US"/>
        </a:p>
      </dgm:t>
    </dgm:pt>
    <dgm:pt modelId="{B398456D-1E38-43A3-8EF0-F4AC526ABC35}">
      <dgm:prSet phldrT="[Text]"/>
      <dgm:spPr/>
      <dgm:t>
        <a:bodyPr/>
        <a:lstStyle/>
        <a:p>
          <a:r>
            <a:rPr lang="en-US" dirty="0"/>
            <a:t>Feedback mechanism to assist students.</a:t>
          </a:r>
        </a:p>
      </dgm:t>
    </dgm:pt>
    <dgm:pt modelId="{C2DDCFE2-D4DD-4CAB-A607-70EA721C4188}" type="parTrans" cxnId="{4EBF8502-8658-42F7-AE88-699608784385}">
      <dgm:prSet/>
      <dgm:spPr/>
      <dgm:t>
        <a:bodyPr/>
        <a:lstStyle/>
        <a:p>
          <a:endParaRPr lang="en-US"/>
        </a:p>
      </dgm:t>
    </dgm:pt>
    <dgm:pt modelId="{1BECA3FC-053C-4347-8CB9-02464E515735}" type="sibTrans" cxnId="{4EBF8502-8658-42F7-AE88-699608784385}">
      <dgm:prSet/>
      <dgm:spPr/>
      <dgm:t>
        <a:bodyPr/>
        <a:lstStyle/>
        <a:p>
          <a:endParaRPr lang="en-US"/>
        </a:p>
      </dgm:t>
    </dgm:pt>
    <dgm:pt modelId="{A048AF67-9F03-4563-996D-4C4D07DC7562}" type="pres">
      <dgm:prSet presAssocID="{B99B3A8E-0E2E-4839-B8C3-CED003A9D01C}" presName="Name0" presStyleCnt="0">
        <dgm:presLayoutVars>
          <dgm:dir/>
          <dgm:resizeHandles val="exact"/>
        </dgm:presLayoutVars>
      </dgm:prSet>
      <dgm:spPr/>
    </dgm:pt>
    <dgm:pt modelId="{52428680-5943-4B82-BAFA-89F20C6DEEA1}" type="pres">
      <dgm:prSet presAssocID="{9946EA6B-9550-4D86-89B4-0193DFD6FA30}" presName="node" presStyleLbl="node1" presStyleIdx="0" presStyleCnt="8">
        <dgm:presLayoutVars>
          <dgm:bulletEnabled val="1"/>
        </dgm:presLayoutVars>
      </dgm:prSet>
      <dgm:spPr/>
    </dgm:pt>
    <dgm:pt modelId="{E15DEF8F-2D16-4937-8A80-09071080AB77}" type="pres">
      <dgm:prSet presAssocID="{D1C71AED-EDA9-4D61-B2F1-C8E5CE085319}" presName="sibTrans" presStyleLbl="sibTrans1D1" presStyleIdx="0" presStyleCnt="7"/>
      <dgm:spPr/>
    </dgm:pt>
    <dgm:pt modelId="{085B8383-3C24-4608-B948-E468C1D05E8F}" type="pres">
      <dgm:prSet presAssocID="{D1C71AED-EDA9-4D61-B2F1-C8E5CE085319}" presName="connectorText" presStyleLbl="sibTrans1D1" presStyleIdx="0" presStyleCnt="7"/>
      <dgm:spPr/>
    </dgm:pt>
    <dgm:pt modelId="{3B05DFFE-893B-4554-BF32-C7B945E63EA7}" type="pres">
      <dgm:prSet presAssocID="{D4F10E4E-67DC-4D4A-8473-FB01BE40C842}" presName="node" presStyleLbl="node1" presStyleIdx="1" presStyleCnt="8">
        <dgm:presLayoutVars>
          <dgm:bulletEnabled val="1"/>
        </dgm:presLayoutVars>
      </dgm:prSet>
      <dgm:spPr/>
    </dgm:pt>
    <dgm:pt modelId="{521ECD67-A2F6-4A09-AADF-1CA47D9D829F}" type="pres">
      <dgm:prSet presAssocID="{08E611E9-8CAA-43E6-A75F-CD4DA763BB45}" presName="sibTrans" presStyleLbl="sibTrans1D1" presStyleIdx="1" presStyleCnt="7"/>
      <dgm:spPr/>
    </dgm:pt>
    <dgm:pt modelId="{E9C61E15-085C-4C55-B353-976C3FFEFBD8}" type="pres">
      <dgm:prSet presAssocID="{08E611E9-8CAA-43E6-A75F-CD4DA763BB45}" presName="connectorText" presStyleLbl="sibTrans1D1" presStyleIdx="1" presStyleCnt="7"/>
      <dgm:spPr/>
    </dgm:pt>
    <dgm:pt modelId="{F6CAF451-876C-457D-AEDC-BBE493E09B28}" type="pres">
      <dgm:prSet presAssocID="{A560A499-E497-4791-87DF-901399508967}" presName="node" presStyleLbl="node1" presStyleIdx="2" presStyleCnt="8">
        <dgm:presLayoutVars>
          <dgm:bulletEnabled val="1"/>
        </dgm:presLayoutVars>
      </dgm:prSet>
      <dgm:spPr/>
    </dgm:pt>
    <dgm:pt modelId="{B4B9910A-CAFA-49D3-B253-70E897A82A3A}" type="pres">
      <dgm:prSet presAssocID="{DC6A4EE5-5F63-416C-88FF-0F934A7CC9F1}" presName="sibTrans" presStyleLbl="sibTrans1D1" presStyleIdx="2" presStyleCnt="7"/>
      <dgm:spPr/>
    </dgm:pt>
    <dgm:pt modelId="{413CF5C0-38AF-40DC-97DB-25534C6E2C0C}" type="pres">
      <dgm:prSet presAssocID="{DC6A4EE5-5F63-416C-88FF-0F934A7CC9F1}" presName="connectorText" presStyleLbl="sibTrans1D1" presStyleIdx="2" presStyleCnt="7"/>
      <dgm:spPr/>
    </dgm:pt>
    <dgm:pt modelId="{6F4A4496-2DF9-4861-AEAC-304B9E158B65}" type="pres">
      <dgm:prSet presAssocID="{23C874EC-BBA7-4673-83F0-091C30570A42}" presName="node" presStyleLbl="node1" presStyleIdx="3" presStyleCnt="8" custScaleX="100531">
        <dgm:presLayoutVars>
          <dgm:bulletEnabled val="1"/>
        </dgm:presLayoutVars>
      </dgm:prSet>
      <dgm:spPr/>
    </dgm:pt>
    <dgm:pt modelId="{EA95BBF5-B249-49B8-B59B-DE97A8EC42DF}" type="pres">
      <dgm:prSet presAssocID="{0613547A-05F7-4A1C-AB74-F23780F10C1D}" presName="sibTrans" presStyleLbl="sibTrans1D1" presStyleIdx="3" presStyleCnt="7"/>
      <dgm:spPr/>
    </dgm:pt>
    <dgm:pt modelId="{C2913080-F41F-472A-8830-B69B625373A0}" type="pres">
      <dgm:prSet presAssocID="{0613547A-05F7-4A1C-AB74-F23780F10C1D}" presName="connectorText" presStyleLbl="sibTrans1D1" presStyleIdx="3" presStyleCnt="7"/>
      <dgm:spPr/>
    </dgm:pt>
    <dgm:pt modelId="{112985AC-7B67-448E-A8AF-8EBDA88EE1FC}" type="pres">
      <dgm:prSet presAssocID="{3AC7533D-47B0-40DB-B3BB-566DBCD38C55}" presName="node" presStyleLbl="node1" presStyleIdx="4" presStyleCnt="8">
        <dgm:presLayoutVars>
          <dgm:bulletEnabled val="1"/>
        </dgm:presLayoutVars>
      </dgm:prSet>
      <dgm:spPr/>
    </dgm:pt>
    <dgm:pt modelId="{DDDB5FFE-699A-4BC2-9420-C340D95E0E30}" type="pres">
      <dgm:prSet presAssocID="{01199D4D-D091-4352-86D4-B4DA0A705474}" presName="sibTrans" presStyleLbl="sibTrans1D1" presStyleIdx="4" presStyleCnt="7"/>
      <dgm:spPr/>
    </dgm:pt>
    <dgm:pt modelId="{BD89B989-D757-434C-87AC-AFE6AADF0843}" type="pres">
      <dgm:prSet presAssocID="{01199D4D-D091-4352-86D4-B4DA0A705474}" presName="connectorText" presStyleLbl="sibTrans1D1" presStyleIdx="4" presStyleCnt="7"/>
      <dgm:spPr/>
    </dgm:pt>
    <dgm:pt modelId="{81913D9D-E747-4C01-A7D3-8A6B42EFFD6E}" type="pres">
      <dgm:prSet presAssocID="{55A0C5C2-4E82-4B28-ADF8-0B2160CF1EEE}" presName="node" presStyleLbl="node1" presStyleIdx="5" presStyleCnt="8">
        <dgm:presLayoutVars>
          <dgm:bulletEnabled val="1"/>
        </dgm:presLayoutVars>
      </dgm:prSet>
      <dgm:spPr/>
    </dgm:pt>
    <dgm:pt modelId="{11806660-B933-494E-8907-B6701E6A03EB}" type="pres">
      <dgm:prSet presAssocID="{D6C66F1B-06FE-4BEC-A998-D870359E112B}" presName="sibTrans" presStyleLbl="sibTrans1D1" presStyleIdx="5" presStyleCnt="7"/>
      <dgm:spPr/>
    </dgm:pt>
    <dgm:pt modelId="{D8620CF9-EC9A-4519-A6AE-6B78FFE73BAA}" type="pres">
      <dgm:prSet presAssocID="{D6C66F1B-06FE-4BEC-A998-D870359E112B}" presName="connectorText" presStyleLbl="sibTrans1D1" presStyleIdx="5" presStyleCnt="7"/>
      <dgm:spPr/>
    </dgm:pt>
    <dgm:pt modelId="{09574974-C2B3-4B1F-B343-1A16AB7996F7}" type="pres">
      <dgm:prSet presAssocID="{19C124CE-D9DE-46CE-83C1-F4C2423147A9}" presName="node" presStyleLbl="node1" presStyleIdx="6" presStyleCnt="8">
        <dgm:presLayoutVars>
          <dgm:bulletEnabled val="1"/>
        </dgm:presLayoutVars>
      </dgm:prSet>
      <dgm:spPr/>
    </dgm:pt>
    <dgm:pt modelId="{8D1157A6-8704-4559-8081-FFCEA3B7511A}" type="pres">
      <dgm:prSet presAssocID="{1BB7EB64-0661-440D-8B27-C189737C68C8}" presName="sibTrans" presStyleLbl="sibTrans1D1" presStyleIdx="6" presStyleCnt="7"/>
      <dgm:spPr/>
    </dgm:pt>
    <dgm:pt modelId="{F8B74591-AC4E-41A1-8B26-00D450B53189}" type="pres">
      <dgm:prSet presAssocID="{1BB7EB64-0661-440D-8B27-C189737C68C8}" presName="connectorText" presStyleLbl="sibTrans1D1" presStyleIdx="6" presStyleCnt="7"/>
      <dgm:spPr/>
    </dgm:pt>
    <dgm:pt modelId="{89A9FFB1-9C47-4E7A-BBAD-A5B656CCBF04}" type="pres">
      <dgm:prSet presAssocID="{B398456D-1E38-43A3-8EF0-F4AC526ABC35}" presName="node" presStyleLbl="node1" presStyleIdx="7" presStyleCnt="8">
        <dgm:presLayoutVars>
          <dgm:bulletEnabled val="1"/>
        </dgm:presLayoutVars>
      </dgm:prSet>
      <dgm:spPr/>
    </dgm:pt>
  </dgm:ptLst>
  <dgm:cxnLst>
    <dgm:cxn modelId="{4EBF8502-8658-42F7-AE88-699608784385}" srcId="{B99B3A8E-0E2E-4839-B8C3-CED003A9D01C}" destId="{B398456D-1E38-43A3-8EF0-F4AC526ABC35}" srcOrd="7" destOrd="0" parTransId="{C2DDCFE2-D4DD-4CAB-A607-70EA721C4188}" sibTransId="{1BECA3FC-053C-4347-8CB9-02464E515735}"/>
    <dgm:cxn modelId="{30302D05-0A09-478D-A622-40BCF269B2B7}" srcId="{B99B3A8E-0E2E-4839-B8C3-CED003A9D01C}" destId="{3AC7533D-47B0-40DB-B3BB-566DBCD38C55}" srcOrd="4" destOrd="0" parTransId="{35FBD392-9190-42FE-BA03-D71235BF4BBF}" sibTransId="{01199D4D-D091-4352-86D4-B4DA0A705474}"/>
    <dgm:cxn modelId="{B9A66224-3BE2-4C5E-B4F0-C3DB88318741}" type="presOf" srcId="{B398456D-1E38-43A3-8EF0-F4AC526ABC35}" destId="{89A9FFB1-9C47-4E7A-BBAD-A5B656CCBF04}" srcOrd="0" destOrd="0" presId="urn:microsoft.com/office/officeart/2005/8/layout/bProcess3"/>
    <dgm:cxn modelId="{DAB6E527-3F63-4AB8-BCE9-8B8D1C2430A2}" type="presOf" srcId="{01199D4D-D091-4352-86D4-B4DA0A705474}" destId="{BD89B989-D757-434C-87AC-AFE6AADF0843}" srcOrd="1" destOrd="0" presId="urn:microsoft.com/office/officeart/2005/8/layout/bProcess3"/>
    <dgm:cxn modelId="{F2985F2E-1382-4351-9FB9-6EFFAAF68835}" type="presOf" srcId="{08E611E9-8CAA-43E6-A75F-CD4DA763BB45}" destId="{521ECD67-A2F6-4A09-AADF-1CA47D9D829F}" srcOrd="0" destOrd="0" presId="urn:microsoft.com/office/officeart/2005/8/layout/bProcess3"/>
    <dgm:cxn modelId="{6C2F7633-7D9F-4E46-9AF1-A732479ED849}" type="presOf" srcId="{DC6A4EE5-5F63-416C-88FF-0F934A7CC9F1}" destId="{413CF5C0-38AF-40DC-97DB-25534C6E2C0C}" srcOrd="1" destOrd="0" presId="urn:microsoft.com/office/officeart/2005/8/layout/bProcess3"/>
    <dgm:cxn modelId="{0F82903B-6A2C-4225-9480-ED35F1C5DFFF}" srcId="{B99B3A8E-0E2E-4839-B8C3-CED003A9D01C}" destId="{9946EA6B-9550-4D86-89B4-0193DFD6FA30}" srcOrd="0" destOrd="0" parTransId="{4F6E74C0-6A83-4DA7-A68A-450DF9A79837}" sibTransId="{D1C71AED-EDA9-4D61-B2F1-C8E5CE085319}"/>
    <dgm:cxn modelId="{31BC9241-3988-4C59-9A64-B80E563FE14C}" type="presOf" srcId="{D1C71AED-EDA9-4D61-B2F1-C8E5CE085319}" destId="{E15DEF8F-2D16-4937-8A80-09071080AB77}" srcOrd="0" destOrd="0" presId="urn:microsoft.com/office/officeart/2005/8/layout/bProcess3"/>
    <dgm:cxn modelId="{84DDDF4C-DEC1-4E35-B1CD-44A6E250E16E}" type="presOf" srcId="{3AC7533D-47B0-40DB-B3BB-566DBCD38C55}" destId="{112985AC-7B67-448E-A8AF-8EBDA88EE1FC}" srcOrd="0" destOrd="0" presId="urn:microsoft.com/office/officeart/2005/8/layout/bProcess3"/>
    <dgm:cxn modelId="{13555C6E-500D-42C2-8EB0-CCC4C475A022}" type="presOf" srcId="{D1C71AED-EDA9-4D61-B2F1-C8E5CE085319}" destId="{085B8383-3C24-4608-B948-E468C1D05E8F}" srcOrd="1" destOrd="0" presId="urn:microsoft.com/office/officeart/2005/8/layout/bProcess3"/>
    <dgm:cxn modelId="{38E16851-739B-44E0-978D-F0EC304B275E}" type="presOf" srcId="{B99B3A8E-0E2E-4839-B8C3-CED003A9D01C}" destId="{A048AF67-9F03-4563-996D-4C4D07DC7562}" srcOrd="0" destOrd="0" presId="urn:microsoft.com/office/officeart/2005/8/layout/bProcess3"/>
    <dgm:cxn modelId="{8C9F4E55-E24B-4992-947D-1CC9D5EE9DF4}" type="presOf" srcId="{D4F10E4E-67DC-4D4A-8473-FB01BE40C842}" destId="{3B05DFFE-893B-4554-BF32-C7B945E63EA7}" srcOrd="0" destOrd="0" presId="urn:microsoft.com/office/officeart/2005/8/layout/bProcess3"/>
    <dgm:cxn modelId="{E9091C58-4C3D-43C6-80BE-40790ED28155}" type="presOf" srcId="{DC6A4EE5-5F63-416C-88FF-0F934A7CC9F1}" destId="{B4B9910A-CAFA-49D3-B253-70E897A82A3A}" srcOrd="0" destOrd="0" presId="urn:microsoft.com/office/officeart/2005/8/layout/bProcess3"/>
    <dgm:cxn modelId="{FC6CBA7F-B782-4EEA-9373-921370857984}" type="presOf" srcId="{A560A499-E497-4791-87DF-901399508967}" destId="{F6CAF451-876C-457D-AEDC-BBE493E09B28}" srcOrd="0" destOrd="0" presId="urn:microsoft.com/office/officeart/2005/8/layout/bProcess3"/>
    <dgm:cxn modelId="{DAB9068B-89A3-4E87-88C2-7C0CFD3DB006}" srcId="{B99B3A8E-0E2E-4839-B8C3-CED003A9D01C}" destId="{A560A499-E497-4791-87DF-901399508967}" srcOrd="2" destOrd="0" parTransId="{9936B059-C1FF-411B-8AED-0BF5492A3D32}" sibTransId="{DC6A4EE5-5F63-416C-88FF-0F934A7CC9F1}"/>
    <dgm:cxn modelId="{62E94B92-8AD3-41F8-87F1-051E1F944F1C}" type="presOf" srcId="{01199D4D-D091-4352-86D4-B4DA0A705474}" destId="{DDDB5FFE-699A-4BC2-9420-C340D95E0E30}" srcOrd="0" destOrd="0" presId="urn:microsoft.com/office/officeart/2005/8/layout/bProcess3"/>
    <dgm:cxn modelId="{4EB87DA3-1FF1-4089-8E45-1002814575D6}" srcId="{B99B3A8E-0E2E-4839-B8C3-CED003A9D01C}" destId="{55A0C5C2-4E82-4B28-ADF8-0B2160CF1EEE}" srcOrd="5" destOrd="0" parTransId="{C8928B49-5018-4E20-B6F7-BE8FBA2F5839}" sibTransId="{D6C66F1B-06FE-4BEC-A998-D870359E112B}"/>
    <dgm:cxn modelId="{558207A4-09F8-499E-BBA5-30E83E8EAAF2}" type="presOf" srcId="{9946EA6B-9550-4D86-89B4-0193DFD6FA30}" destId="{52428680-5943-4B82-BAFA-89F20C6DEEA1}" srcOrd="0" destOrd="0" presId="urn:microsoft.com/office/officeart/2005/8/layout/bProcess3"/>
    <dgm:cxn modelId="{CC8C18A4-A403-4E32-8F55-F13AE2223195}" srcId="{B99B3A8E-0E2E-4839-B8C3-CED003A9D01C}" destId="{19C124CE-D9DE-46CE-83C1-F4C2423147A9}" srcOrd="6" destOrd="0" parTransId="{D20AD7B1-B88C-4D94-96EB-9185A06EE863}" sibTransId="{1BB7EB64-0661-440D-8B27-C189737C68C8}"/>
    <dgm:cxn modelId="{56AF66A7-895D-4B33-90CB-E6DC4FA3EB43}" type="presOf" srcId="{0613547A-05F7-4A1C-AB74-F23780F10C1D}" destId="{C2913080-F41F-472A-8830-B69B625373A0}" srcOrd="1" destOrd="0" presId="urn:microsoft.com/office/officeart/2005/8/layout/bProcess3"/>
    <dgm:cxn modelId="{BA3F2CAB-4457-4692-9803-E2BAEE138EB3}" type="presOf" srcId="{0613547A-05F7-4A1C-AB74-F23780F10C1D}" destId="{EA95BBF5-B249-49B8-B59B-DE97A8EC42DF}" srcOrd="0" destOrd="0" presId="urn:microsoft.com/office/officeart/2005/8/layout/bProcess3"/>
    <dgm:cxn modelId="{310070AE-2455-4930-BF47-E48451B22397}" type="presOf" srcId="{55A0C5C2-4E82-4B28-ADF8-0B2160CF1EEE}" destId="{81913D9D-E747-4C01-A7D3-8A6B42EFFD6E}" srcOrd="0" destOrd="0" presId="urn:microsoft.com/office/officeart/2005/8/layout/bProcess3"/>
    <dgm:cxn modelId="{314341B2-DD5F-4C3D-B177-77754CFAD707}" type="presOf" srcId="{D6C66F1B-06FE-4BEC-A998-D870359E112B}" destId="{D8620CF9-EC9A-4519-A6AE-6B78FFE73BAA}" srcOrd="1" destOrd="0" presId="urn:microsoft.com/office/officeart/2005/8/layout/bProcess3"/>
    <dgm:cxn modelId="{0BD994B2-BD4F-4C16-81EE-DFA22FBF24AA}" type="presOf" srcId="{19C124CE-D9DE-46CE-83C1-F4C2423147A9}" destId="{09574974-C2B3-4B1F-B343-1A16AB7996F7}" srcOrd="0" destOrd="0" presId="urn:microsoft.com/office/officeart/2005/8/layout/bProcess3"/>
    <dgm:cxn modelId="{CB3199C1-42CE-4BB1-AC38-C78864C39D78}" type="presOf" srcId="{23C874EC-BBA7-4673-83F0-091C30570A42}" destId="{6F4A4496-2DF9-4861-AEAC-304B9E158B65}" srcOrd="0" destOrd="0" presId="urn:microsoft.com/office/officeart/2005/8/layout/bProcess3"/>
    <dgm:cxn modelId="{51A4C2C5-6F7D-47EA-9CA3-CE16FDDFEC39}" srcId="{B99B3A8E-0E2E-4839-B8C3-CED003A9D01C}" destId="{D4F10E4E-67DC-4D4A-8473-FB01BE40C842}" srcOrd="1" destOrd="0" parTransId="{EE854D2F-118B-42A8-AC82-8646D9DCDF40}" sibTransId="{08E611E9-8CAA-43E6-A75F-CD4DA763BB45}"/>
    <dgm:cxn modelId="{74FC70C8-1552-4B0D-BF1B-2EF567A5A7A2}" type="presOf" srcId="{D6C66F1B-06FE-4BEC-A998-D870359E112B}" destId="{11806660-B933-494E-8907-B6701E6A03EB}" srcOrd="0" destOrd="0" presId="urn:microsoft.com/office/officeart/2005/8/layout/bProcess3"/>
    <dgm:cxn modelId="{339964E7-0763-4E72-A91A-23AB30E2BB19}" type="presOf" srcId="{1BB7EB64-0661-440D-8B27-C189737C68C8}" destId="{F8B74591-AC4E-41A1-8B26-00D450B53189}" srcOrd="1" destOrd="0" presId="urn:microsoft.com/office/officeart/2005/8/layout/bProcess3"/>
    <dgm:cxn modelId="{C4DC18EC-5E33-4F9C-A387-234C264172A1}" type="presOf" srcId="{1BB7EB64-0661-440D-8B27-C189737C68C8}" destId="{8D1157A6-8704-4559-8081-FFCEA3B7511A}" srcOrd="0" destOrd="0" presId="urn:microsoft.com/office/officeart/2005/8/layout/bProcess3"/>
    <dgm:cxn modelId="{330BCCF2-E58E-48A8-90E6-7BC4C35763E5}" srcId="{B99B3A8E-0E2E-4839-B8C3-CED003A9D01C}" destId="{23C874EC-BBA7-4673-83F0-091C30570A42}" srcOrd="3" destOrd="0" parTransId="{ADEFE6F8-CC27-4498-8D93-7E6497BABFA6}" sibTransId="{0613547A-05F7-4A1C-AB74-F23780F10C1D}"/>
    <dgm:cxn modelId="{B82A3AF6-2002-4CAF-B755-9C720EB8DA79}" type="presOf" srcId="{08E611E9-8CAA-43E6-A75F-CD4DA763BB45}" destId="{E9C61E15-085C-4C55-B353-976C3FFEFBD8}" srcOrd="1" destOrd="0" presId="urn:microsoft.com/office/officeart/2005/8/layout/bProcess3"/>
    <dgm:cxn modelId="{5E84C8CD-3758-4579-9C6A-DBF5229BDAC9}" type="presParOf" srcId="{A048AF67-9F03-4563-996D-4C4D07DC7562}" destId="{52428680-5943-4B82-BAFA-89F20C6DEEA1}" srcOrd="0" destOrd="0" presId="urn:microsoft.com/office/officeart/2005/8/layout/bProcess3"/>
    <dgm:cxn modelId="{E25BDD31-A9ED-4E1C-B0B1-99A4834754E5}" type="presParOf" srcId="{A048AF67-9F03-4563-996D-4C4D07DC7562}" destId="{E15DEF8F-2D16-4937-8A80-09071080AB77}" srcOrd="1" destOrd="0" presId="urn:microsoft.com/office/officeart/2005/8/layout/bProcess3"/>
    <dgm:cxn modelId="{375BABAF-4275-4ECB-9C2D-10172B21ED22}" type="presParOf" srcId="{E15DEF8F-2D16-4937-8A80-09071080AB77}" destId="{085B8383-3C24-4608-B948-E468C1D05E8F}" srcOrd="0" destOrd="0" presId="urn:microsoft.com/office/officeart/2005/8/layout/bProcess3"/>
    <dgm:cxn modelId="{CFA779E4-C104-4E45-8E7A-7DC5CFC008A3}" type="presParOf" srcId="{A048AF67-9F03-4563-996D-4C4D07DC7562}" destId="{3B05DFFE-893B-4554-BF32-C7B945E63EA7}" srcOrd="2" destOrd="0" presId="urn:microsoft.com/office/officeart/2005/8/layout/bProcess3"/>
    <dgm:cxn modelId="{99F0C95B-46F2-4853-A839-2C0716C1B6D7}" type="presParOf" srcId="{A048AF67-9F03-4563-996D-4C4D07DC7562}" destId="{521ECD67-A2F6-4A09-AADF-1CA47D9D829F}" srcOrd="3" destOrd="0" presId="urn:microsoft.com/office/officeart/2005/8/layout/bProcess3"/>
    <dgm:cxn modelId="{4733D08C-0B5C-41DA-B8EB-F139E78A730A}" type="presParOf" srcId="{521ECD67-A2F6-4A09-AADF-1CA47D9D829F}" destId="{E9C61E15-085C-4C55-B353-976C3FFEFBD8}" srcOrd="0" destOrd="0" presId="urn:microsoft.com/office/officeart/2005/8/layout/bProcess3"/>
    <dgm:cxn modelId="{4BDF42AF-AB98-4921-AD15-748C1871F11F}" type="presParOf" srcId="{A048AF67-9F03-4563-996D-4C4D07DC7562}" destId="{F6CAF451-876C-457D-AEDC-BBE493E09B28}" srcOrd="4" destOrd="0" presId="urn:microsoft.com/office/officeart/2005/8/layout/bProcess3"/>
    <dgm:cxn modelId="{7F4A1704-794B-4C45-B7D9-2365F22A41CC}" type="presParOf" srcId="{A048AF67-9F03-4563-996D-4C4D07DC7562}" destId="{B4B9910A-CAFA-49D3-B253-70E897A82A3A}" srcOrd="5" destOrd="0" presId="urn:microsoft.com/office/officeart/2005/8/layout/bProcess3"/>
    <dgm:cxn modelId="{5ED342F2-B085-4BC5-844D-BCAC6001D8A0}" type="presParOf" srcId="{B4B9910A-CAFA-49D3-B253-70E897A82A3A}" destId="{413CF5C0-38AF-40DC-97DB-25534C6E2C0C}" srcOrd="0" destOrd="0" presId="urn:microsoft.com/office/officeart/2005/8/layout/bProcess3"/>
    <dgm:cxn modelId="{3D24D31C-3442-4BCD-9FC5-AE4224530989}" type="presParOf" srcId="{A048AF67-9F03-4563-996D-4C4D07DC7562}" destId="{6F4A4496-2DF9-4861-AEAC-304B9E158B65}" srcOrd="6" destOrd="0" presId="urn:microsoft.com/office/officeart/2005/8/layout/bProcess3"/>
    <dgm:cxn modelId="{BB761291-7C09-4776-AF71-0CC6FDDC5351}" type="presParOf" srcId="{A048AF67-9F03-4563-996D-4C4D07DC7562}" destId="{EA95BBF5-B249-49B8-B59B-DE97A8EC42DF}" srcOrd="7" destOrd="0" presId="urn:microsoft.com/office/officeart/2005/8/layout/bProcess3"/>
    <dgm:cxn modelId="{7CD4DEB8-D8AB-445B-8FC5-B1988A42889C}" type="presParOf" srcId="{EA95BBF5-B249-49B8-B59B-DE97A8EC42DF}" destId="{C2913080-F41F-472A-8830-B69B625373A0}" srcOrd="0" destOrd="0" presId="urn:microsoft.com/office/officeart/2005/8/layout/bProcess3"/>
    <dgm:cxn modelId="{45A971D6-F5DA-47B7-9EB8-A07AE7360E42}" type="presParOf" srcId="{A048AF67-9F03-4563-996D-4C4D07DC7562}" destId="{112985AC-7B67-448E-A8AF-8EBDA88EE1FC}" srcOrd="8" destOrd="0" presId="urn:microsoft.com/office/officeart/2005/8/layout/bProcess3"/>
    <dgm:cxn modelId="{F35A4F74-448A-405A-8A9E-E8E091FEDC1C}" type="presParOf" srcId="{A048AF67-9F03-4563-996D-4C4D07DC7562}" destId="{DDDB5FFE-699A-4BC2-9420-C340D95E0E30}" srcOrd="9" destOrd="0" presId="urn:microsoft.com/office/officeart/2005/8/layout/bProcess3"/>
    <dgm:cxn modelId="{C7C6FF89-2E17-403E-8FEE-3742B7AB285C}" type="presParOf" srcId="{DDDB5FFE-699A-4BC2-9420-C340D95E0E30}" destId="{BD89B989-D757-434C-87AC-AFE6AADF0843}" srcOrd="0" destOrd="0" presId="urn:microsoft.com/office/officeart/2005/8/layout/bProcess3"/>
    <dgm:cxn modelId="{501DD640-2A92-4AAE-A2C1-48E2D1B75007}" type="presParOf" srcId="{A048AF67-9F03-4563-996D-4C4D07DC7562}" destId="{81913D9D-E747-4C01-A7D3-8A6B42EFFD6E}" srcOrd="10" destOrd="0" presId="urn:microsoft.com/office/officeart/2005/8/layout/bProcess3"/>
    <dgm:cxn modelId="{0DEA8B40-8FFB-4AB8-A487-0416E336AE52}" type="presParOf" srcId="{A048AF67-9F03-4563-996D-4C4D07DC7562}" destId="{11806660-B933-494E-8907-B6701E6A03EB}" srcOrd="11" destOrd="0" presId="urn:microsoft.com/office/officeart/2005/8/layout/bProcess3"/>
    <dgm:cxn modelId="{8BAD73FB-BE99-468B-B6DC-6911C34025B7}" type="presParOf" srcId="{11806660-B933-494E-8907-B6701E6A03EB}" destId="{D8620CF9-EC9A-4519-A6AE-6B78FFE73BAA}" srcOrd="0" destOrd="0" presId="urn:microsoft.com/office/officeart/2005/8/layout/bProcess3"/>
    <dgm:cxn modelId="{560A6D48-2CC8-4549-BA0F-1DC696993367}" type="presParOf" srcId="{A048AF67-9F03-4563-996D-4C4D07DC7562}" destId="{09574974-C2B3-4B1F-B343-1A16AB7996F7}" srcOrd="12" destOrd="0" presId="urn:microsoft.com/office/officeart/2005/8/layout/bProcess3"/>
    <dgm:cxn modelId="{CE53DD1F-7875-4B1D-B4EA-A51F9E9F84ED}" type="presParOf" srcId="{A048AF67-9F03-4563-996D-4C4D07DC7562}" destId="{8D1157A6-8704-4559-8081-FFCEA3B7511A}" srcOrd="13" destOrd="0" presId="urn:microsoft.com/office/officeart/2005/8/layout/bProcess3"/>
    <dgm:cxn modelId="{366CCE25-163C-48CF-B488-20FF899C0FF2}" type="presParOf" srcId="{8D1157A6-8704-4559-8081-FFCEA3B7511A}" destId="{F8B74591-AC4E-41A1-8B26-00D450B53189}" srcOrd="0" destOrd="0" presId="urn:microsoft.com/office/officeart/2005/8/layout/bProcess3"/>
    <dgm:cxn modelId="{00911029-C0B7-40A6-8BE4-F9CFE8650EBE}" type="presParOf" srcId="{A048AF67-9F03-4563-996D-4C4D07DC7562}" destId="{89A9FFB1-9C47-4E7A-BBAD-A5B656CCBF04}"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DEF8F-2D16-4937-8A80-09071080AB77}">
      <dsp:nvSpPr>
        <dsp:cNvPr id="0" name=""/>
        <dsp:cNvSpPr/>
      </dsp:nvSpPr>
      <dsp:spPr>
        <a:xfrm>
          <a:off x="2371482" y="653435"/>
          <a:ext cx="504148" cy="91440"/>
        </a:xfrm>
        <a:custGeom>
          <a:avLst/>
          <a:gdLst/>
          <a:ahLst/>
          <a:cxnLst/>
          <a:rect l="0" t="0" r="0" b="0"/>
          <a:pathLst>
            <a:path>
              <a:moveTo>
                <a:pt x="0" y="45720"/>
              </a:moveTo>
              <a:lnTo>
                <a:pt x="50414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10187" y="696482"/>
        <a:ext cx="26737" cy="5347"/>
      </dsp:txXfrm>
    </dsp:sp>
    <dsp:sp modelId="{52428680-5943-4B82-BAFA-89F20C6DEEA1}">
      <dsp:nvSpPr>
        <dsp:cNvPr id="0" name=""/>
        <dsp:cNvSpPr/>
      </dsp:nvSpPr>
      <dsp:spPr>
        <a:xfrm>
          <a:off x="48289" y="1657"/>
          <a:ext cx="2324992" cy="139499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Program input</a:t>
          </a:r>
        </a:p>
      </dsp:txBody>
      <dsp:txXfrm>
        <a:off x="48289" y="1657"/>
        <a:ext cx="2324992" cy="1394995"/>
      </dsp:txXfrm>
    </dsp:sp>
    <dsp:sp modelId="{521ECD67-A2F6-4A09-AADF-1CA47D9D829F}">
      <dsp:nvSpPr>
        <dsp:cNvPr id="0" name=""/>
        <dsp:cNvSpPr/>
      </dsp:nvSpPr>
      <dsp:spPr>
        <a:xfrm>
          <a:off x="5231223" y="653435"/>
          <a:ext cx="504148" cy="91440"/>
        </a:xfrm>
        <a:custGeom>
          <a:avLst/>
          <a:gdLst/>
          <a:ahLst/>
          <a:cxnLst/>
          <a:rect l="0" t="0" r="0" b="0"/>
          <a:pathLst>
            <a:path>
              <a:moveTo>
                <a:pt x="0" y="45720"/>
              </a:moveTo>
              <a:lnTo>
                <a:pt x="50414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69929" y="696482"/>
        <a:ext cx="26737" cy="5347"/>
      </dsp:txXfrm>
    </dsp:sp>
    <dsp:sp modelId="{3B05DFFE-893B-4554-BF32-C7B945E63EA7}">
      <dsp:nvSpPr>
        <dsp:cNvPr id="0" name=""/>
        <dsp:cNvSpPr/>
      </dsp:nvSpPr>
      <dsp:spPr>
        <a:xfrm>
          <a:off x="2908030" y="1657"/>
          <a:ext cx="2324992" cy="139499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Dividing into blocks based on block definition (automating this process)</a:t>
          </a:r>
        </a:p>
      </dsp:txBody>
      <dsp:txXfrm>
        <a:off x="2908030" y="1657"/>
        <a:ext cx="2324992" cy="1394995"/>
      </dsp:txXfrm>
    </dsp:sp>
    <dsp:sp modelId="{B4B9910A-CAFA-49D3-B253-70E897A82A3A}">
      <dsp:nvSpPr>
        <dsp:cNvPr id="0" name=""/>
        <dsp:cNvSpPr/>
      </dsp:nvSpPr>
      <dsp:spPr>
        <a:xfrm>
          <a:off x="1216958" y="1394853"/>
          <a:ext cx="5713309" cy="504148"/>
        </a:xfrm>
        <a:custGeom>
          <a:avLst/>
          <a:gdLst/>
          <a:ahLst/>
          <a:cxnLst/>
          <a:rect l="0" t="0" r="0" b="0"/>
          <a:pathLst>
            <a:path>
              <a:moveTo>
                <a:pt x="5713309" y="0"/>
              </a:moveTo>
              <a:lnTo>
                <a:pt x="5713309" y="269174"/>
              </a:lnTo>
              <a:lnTo>
                <a:pt x="0" y="269174"/>
              </a:lnTo>
              <a:lnTo>
                <a:pt x="0" y="50414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30156" y="1644254"/>
        <a:ext cx="286914" cy="5347"/>
      </dsp:txXfrm>
    </dsp:sp>
    <dsp:sp modelId="{F6CAF451-876C-457D-AEDC-BBE493E09B28}">
      <dsp:nvSpPr>
        <dsp:cNvPr id="0" name=""/>
        <dsp:cNvSpPr/>
      </dsp:nvSpPr>
      <dsp:spPr>
        <a:xfrm>
          <a:off x="5767772" y="1657"/>
          <a:ext cx="2324992" cy="139499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Introducing distractors and creating the type of parson problem based on level (easy--no distractors, medium -- paired distractors  , hard -- jumbled distractors)</a:t>
          </a:r>
        </a:p>
      </dsp:txBody>
      <dsp:txXfrm>
        <a:off x="5767772" y="1657"/>
        <a:ext cx="2324992" cy="1394995"/>
      </dsp:txXfrm>
    </dsp:sp>
    <dsp:sp modelId="{EA95BBF5-B249-49B8-B59B-DE97A8EC42DF}">
      <dsp:nvSpPr>
        <dsp:cNvPr id="0" name=""/>
        <dsp:cNvSpPr/>
      </dsp:nvSpPr>
      <dsp:spPr>
        <a:xfrm>
          <a:off x="2383827" y="2583180"/>
          <a:ext cx="504148" cy="91440"/>
        </a:xfrm>
        <a:custGeom>
          <a:avLst/>
          <a:gdLst/>
          <a:ahLst/>
          <a:cxnLst/>
          <a:rect l="0" t="0" r="0" b="0"/>
          <a:pathLst>
            <a:path>
              <a:moveTo>
                <a:pt x="0" y="45720"/>
              </a:moveTo>
              <a:lnTo>
                <a:pt x="50414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2533" y="2626226"/>
        <a:ext cx="26737" cy="5347"/>
      </dsp:txXfrm>
    </dsp:sp>
    <dsp:sp modelId="{6F4A4496-2DF9-4861-AEAC-304B9E158B65}">
      <dsp:nvSpPr>
        <dsp:cNvPr id="0" name=""/>
        <dsp:cNvSpPr/>
      </dsp:nvSpPr>
      <dsp:spPr>
        <a:xfrm>
          <a:off x="48289" y="1931402"/>
          <a:ext cx="2337338" cy="139499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Choosing the type of parson problem to be generated(Pre-scaffolded, student-scaffolded)</a:t>
          </a:r>
        </a:p>
      </dsp:txBody>
      <dsp:txXfrm>
        <a:off x="48289" y="1931402"/>
        <a:ext cx="2337338" cy="1394995"/>
      </dsp:txXfrm>
    </dsp:sp>
    <dsp:sp modelId="{DDDB5FFE-699A-4BC2-9420-C340D95E0E30}">
      <dsp:nvSpPr>
        <dsp:cNvPr id="0" name=""/>
        <dsp:cNvSpPr/>
      </dsp:nvSpPr>
      <dsp:spPr>
        <a:xfrm>
          <a:off x="5243569" y="2583180"/>
          <a:ext cx="504148" cy="91440"/>
        </a:xfrm>
        <a:custGeom>
          <a:avLst/>
          <a:gdLst/>
          <a:ahLst/>
          <a:cxnLst/>
          <a:rect l="0" t="0" r="0" b="0"/>
          <a:pathLst>
            <a:path>
              <a:moveTo>
                <a:pt x="0" y="45720"/>
              </a:moveTo>
              <a:lnTo>
                <a:pt x="50414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2274" y="2626226"/>
        <a:ext cx="26737" cy="5347"/>
      </dsp:txXfrm>
    </dsp:sp>
    <dsp:sp modelId="{112985AC-7B67-448E-A8AF-8EBDA88EE1FC}">
      <dsp:nvSpPr>
        <dsp:cNvPr id="0" name=""/>
        <dsp:cNvSpPr/>
      </dsp:nvSpPr>
      <dsp:spPr>
        <a:xfrm>
          <a:off x="2920376" y="1931402"/>
          <a:ext cx="2324992" cy="139499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Jumbling the blocks</a:t>
          </a:r>
        </a:p>
      </dsp:txBody>
      <dsp:txXfrm>
        <a:off x="2920376" y="1931402"/>
        <a:ext cx="2324992" cy="1394995"/>
      </dsp:txXfrm>
    </dsp:sp>
    <dsp:sp modelId="{11806660-B933-494E-8907-B6701E6A03EB}">
      <dsp:nvSpPr>
        <dsp:cNvPr id="0" name=""/>
        <dsp:cNvSpPr/>
      </dsp:nvSpPr>
      <dsp:spPr>
        <a:xfrm>
          <a:off x="1210785" y="3324597"/>
          <a:ext cx="5731828" cy="504148"/>
        </a:xfrm>
        <a:custGeom>
          <a:avLst/>
          <a:gdLst/>
          <a:ahLst/>
          <a:cxnLst/>
          <a:rect l="0" t="0" r="0" b="0"/>
          <a:pathLst>
            <a:path>
              <a:moveTo>
                <a:pt x="5731828" y="0"/>
              </a:moveTo>
              <a:lnTo>
                <a:pt x="5731828" y="269174"/>
              </a:lnTo>
              <a:lnTo>
                <a:pt x="0" y="269174"/>
              </a:lnTo>
              <a:lnTo>
                <a:pt x="0" y="50414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32782" y="3573998"/>
        <a:ext cx="287835" cy="5347"/>
      </dsp:txXfrm>
    </dsp:sp>
    <dsp:sp modelId="{81913D9D-E747-4C01-A7D3-8A6B42EFFD6E}">
      <dsp:nvSpPr>
        <dsp:cNvPr id="0" name=""/>
        <dsp:cNvSpPr/>
      </dsp:nvSpPr>
      <dsp:spPr>
        <a:xfrm>
          <a:off x="5780117" y="1931402"/>
          <a:ext cx="2324992" cy="139499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Web interface </a:t>
          </a:r>
        </a:p>
      </dsp:txBody>
      <dsp:txXfrm>
        <a:off x="5780117" y="1931402"/>
        <a:ext cx="2324992" cy="1394995"/>
      </dsp:txXfrm>
    </dsp:sp>
    <dsp:sp modelId="{8D1157A6-8704-4559-8081-FFCEA3B7511A}">
      <dsp:nvSpPr>
        <dsp:cNvPr id="0" name=""/>
        <dsp:cNvSpPr/>
      </dsp:nvSpPr>
      <dsp:spPr>
        <a:xfrm>
          <a:off x="2371482" y="4512924"/>
          <a:ext cx="504148" cy="91440"/>
        </a:xfrm>
        <a:custGeom>
          <a:avLst/>
          <a:gdLst/>
          <a:ahLst/>
          <a:cxnLst/>
          <a:rect l="0" t="0" r="0" b="0"/>
          <a:pathLst>
            <a:path>
              <a:moveTo>
                <a:pt x="0" y="45720"/>
              </a:moveTo>
              <a:lnTo>
                <a:pt x="50414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10187" y="4555970"/>
        <a:ext cx="26737" cy="5347"/>
      </dsp:txXfrm>
    </dsp:sp>
    <dsp:sp modelId="{09574974-C2B3-4B1F-B343-1A16AB7996F7}">
      <dsp:nvSpPr>
        <dsp:cNvPr id="0" name=""/>
        <dsp:cNvSpPr/>
      </dsp:nvSpPr>
      <dsp:spPr>
        <a:xfrm>
          <a:off x="48289" y="3861146"/>
          <a:ext cx="2324992" cy="139499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Analysis (line based, execution based)</a:t>
          </a:r>
          <a:endParaRPr lang="en-US" sz="1400" kern="1200" dirty="0"/>
        </a:p>
      </dsp:txBody>
      <dsp:txXfrm>
        <a:off x="48289" y="3861146"/>
        <a:ext cx="2324992" cy="1394995"/>
      </dsp:txXfrm>
    </dsp:sp>
    <dsp:sp modelId="{89A9FFB1-9C47-4E7A-BBAD-A5B656CCBF04}">
      <dsp:nvSpPr>
        <dsp:cNvPr id="0" name=""/>
        <dsp:cNvSpPr/>
      </dsp:nvSpPr>
      <dsp:spPr>
        <a:xfrm>
          <a:off x="2908030" y="3861146"/>
          <a:ext cx="2324992" cy="139499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Feedback mechanism to assist students.</a:t>
          </a:r>
        </a:p>
      </dsp:txBody>
      <dsp:txXfrm>
        <a:off x="2908030" y="3861146"/>
        <a:ext cx="2324992" cy="139499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09600" y="1447800"/>
            <a:ext cx="7696200" cy="1600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600200" y="1676400"/>
            <a:ext cx="5791200" cy="584775"/>
          </a:xfrm>
          <a:prstGeom prst="rect">
            <a:avLst/>
          </a:prstGeom>
          <a:noFill/>
        </p:spPr>
        <p:txBody>
          <a:bodyPr wrap="square" rtlCol="0">
            <a:spAutoFit/>
          </a:bodyPr>
          <a:lstStyle/>
          <a:p>
            <a:r>
              <a:rPr lang="en-IN" sz="3200" b="1" dirty="0"/>
              <a:t>PARSONS PROBLEM GENERATOR</a:t>
            </a:r>
            <a:endParaRPr lang="en-US" sz="3200" b="1" dirty="0">
              <a:latin typeface="Bodoni MT" pitchFamily="18" charset="0"/>
            </a:endParaRPr>
          </a:p>
        </p:txBody>
      </p:sp>
      <p:sp>
        <p:nvSpPr>
          <p:cNvPr id="6" name="Rectangle 5"/>
          <p:cNvSpPr/>
          <p:nvPr/>
        </p:nvSpPr>
        <p:spPr>
          <a:xfrm>
            <a:off x="6172200" y="3810000"/>
            <a:ext cx="2438400" cy="2514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72200" y="3886200"/>
            <a:ext cx="1981200" cy="2339102"/>
          </a:xfrm>
          <a:prstGeom prst="rect">
            <a:avLst/>
          </a:prstGeom>
          <a:noFill/>
        </p:spPr>
        <p:txBody>
          <a:bodyPr wrap="square" rtlCol="0">
            <a:spAutoFit/>
          </a:bodyPr>
          <a:lstStyle/>
          <a:p>
            <a:r>
              <a:rPr lang="en-US" b="1" dirty="0"/>
              <a:t>BATCH1:</a:t>
            </a:r>
            <a:endParaRPr lang="en-US" dirty="0"/>
          </a:p>
          <a:p>
            <a:r>
              <a:rPr lang="en-US" sz="1600" dirty="0"/>
              <a:t>V. Jaya Sri	</a:t>
            </a:r>
          </a:p>
          <a:p>
            <a:r>
              <a:rPr lang="en-US" sz="1600" dirty="0"/>
              <a:t>20VV1A0559</a:t>
            </a:r>
          </a:p>
          <a:p>
            <a:endParaRPr lang="en-US" sz="1600" dirty="0"/>
          </a:p>
          <a:p>
            <a:r>
              <a:rPr lang="en-US" sz="1600" dirty="0"/>
              <a:t>T. </a:t>
            </a:r>
            <a:r>
              <a:rPr lang="en-US" sz="1600" dirty="0" err="1"/>
              <a:t>Jaswanth</a:t>
            </a:r>
            <a:endParaRPr lang="en-US" sz="1600" dirty="0"/>
          </a:p>
          <a:p>
            <a:r>
              <a:rPr lang="en-US" sz="1600" dirty="0"/>
              <a:t>20VV1A0555</a:t>
            </a:r>
          </a:p>
          <a:p>
            <a:endParaRPr lang="en-US" sz="1600" dirty="0"/>
          </a:p>
          <a:p>
            <a:r>
              <a:rPr lang="en-US" sz="1600" dirty="0"/>
              <a:t>S. </a:t>
            </a:r>
            <a:r>
              <a:rPr lang="en-US" sz="1600" dirty="0" err="1"/>
              <a:t>Netaji</a:t>
            </a:r>
            <a:r>
              <a:rPr lang="en-US" sz="1600" dirty="0"/>
              <a:t> </a:t>
            </a:r>
            <a:r>
              <a:rPr lang="en-US" sz="1600" dirty="0" err="1"/>
              <a:t>Sai</a:t>
            </a:r>
            <a:r>
              <a:rPr lang="en-US" sz="1600" dirty="0"/>
              <a:t> </a:t>
            </a:r>
            <a:r>
              <a:rPr lang="en-US" sz="1600" dirty="0" err="1"/>
              <a:t>Akash</a:t>
            </a:r>
            <a:endParaRPr lang="en-US" sz="1600" dirty="0"/>
          </a:p>
          <a:p>
            <a:r>
              <a:rPr lang="en-US" sz="1600" dirty="0"/>
              <a:t>20VV1A0550</a:t>
            </a:r>
          </a:p>
        </p:txBody>
      </p:sp>
      <p:sp>
        <p:nvSpPr>
          <p:cNvPr id="8" name="TextBox 7"/>
          <p:cNvSpPr txBox="1"/>
          <p:nvPr/>
        </p:nvSpPr>
        <p:spPr>
          <a:xfrm>
            <a:off x="609600" y="2438400"/>
            <a:ext cx="1981200" cy="584775"/>
          </a:xfrm>
          <a:prstGeom prst="rect">
            <a:avLst/>
          </a:prstGeom>
          <a:noFill/>
        </p:spPr>
        <p:txBody>
          <a:bodyPr wrap="square" rtlCol="0">
            <a:spAutoFit/>
          </a:bodyPr>
          <a:lstStyle/>
          <a:p>
            <a:r>
              <a:rPr lang="en-US" sz="1600" b="1" dirty="0"/>
              <a:t>Project Guide</a:t>
            </a:r>
          </a:p>
          <a:p>
            <a:r>
              <a:rPr lang="en-US" sz="1600" dirty="0"/>
              <a:t>Mr. N. </a:t>
            </a:r>
            <a:r>
              <a:rPr lang="en-US" sz="1600" dirty="0" err="1"/>
              <a:t>Venkatesh</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04800" y="990600"/>
            <a:ext cx="4495800" cy="762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90600" y="1143000"/>
            <a:ext cx="2590800" cy="369332"/>
          </a:xfrm>
          <a:prstGeom prst="rect">
            <a:avLst/>
          </a:prstGeom>
          <a:noFill/>
        </p:spPr>
        <p:txBody>
          <a:bodyPr wrap="square" rtlCol="0">
            <a:spAutoFit/>
          </a:bodyPr>
          <a:lstStyle/>
          <a:p>
            <a:r>
              <a:rPr lang="en-US" b="1" dirty="0">
                <a:latin typeface="+mj-lt"/>
              </a:rPr>
              <a:t>BLOCK STATEMENT :</a:t>
            </a:r>
          </a:p>
        </p:txBody>
      </p:sp>
      <p:sp>
        <p:nvSpPr>
          <p:cNvPr id="5" name="Rectangle 4"/>
          <p:cNvSpPr/>
          <p:nvPr/>
        </p:nvSpPr>
        <p:spPr>
          <a:xfrm>
            <a:off x="1219200" y="2133600"/>
            <a:ext cx="7315200" cy="4114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219200" y="2133600"/>
            <a:ext cx="7315200" cy="3847207"/>
          </a:xfrm>
          <a:prstGeom prst="rect">
            <a:avLst/>
          </a:prstGeom>
          <a:noFill/>
        </p:spPr>
        <p:txBody>
          <a:bodyPr wrap="square" rtlCol="0">
            <a:spAutoFit/>
          </a:bodyPr>
          <a:lstStyle/>
          <a:p>
            <a:r>
              <a:rPr lang="en-US" sz="1600" b="1" dirty="0"/>
              <a:t>Definition: </a:t>
            </a:r>
            <a:r>
              <a:rPr lang="en-US" sz="1600" dirty="0"/>
              <a:t>Block division is a technique for creating Parsons problems where the program is segmented into logical units like functions, loops (including for statements), and conditional blocks (if-else statements). Within each block, the lines of code are shuffled, requiring learners to not only reorder the entire program but also correctly arrange the lines within each individual block. </a:t>
            </a:r>
          </a:p>
          <a:p>
            <a:endParaRPr lang="en-US" sz="1600" dirty="0"/>
          </a:p>
          <a:p>
            <a:r>
              <a:rPr lang="en-US" sz="1600" b="1" dirty="0"/>
              <a:t>Function jumble: </a:t>
            </a:r>
            <a:r>
              <a:rPr lang="en-US" sz="1600" dirty="0"/>
              <a:t>Split a function into multiple blocks, jumbling the lines within each. Learners need to reassemble the entire function and order the internal steps correctly. </a:t>
            </a:r>
          </a:p>
          <a:p>
            <a:endParaRPr lang="en-US" dirty="0"/>
          </a:p>
          <a:p>
            <a:r>
              <a:rPr lang="en-US" sz="1600" b="1" dirty="0"/>
              <a:t>Loop logic: </a:t>
            </a:r>
            <a:r>
              <a:rPr lang="en-US" sz="1600" dirty="0"/>
              <a:t>Divide a loop block into blocks for initialization, condition check, and body. Learners must arrange these blocks and then reorder the lines within the body. </a:t>
            </a:r>
          </a:p>
          <a:p>
            <a:endParaRPr lang="en-US" dirty="0"/>
          </a:p>
          <a:p>
            <a:r>
              <a:rPr lang="en-US" sz="1600" b="1" dirty="0"/>
              <a:t>Conditional complexity: </a:t>
            </a:r>
            <a:r>
              <a:rPr lang="en-US" sz="1600" dirty="0"/>
              <a:t>Split an if-else block into separate blocks for each branch and the main statement. Learners need to place these blocks correctly and then sort the lines within each branch. </a:t>
            </a:r>
            <a:endParaRPr lang="en-US" dirty="0"/>
          </a:p>
        </p:txBody>
      </p:sp>
      <p:sp>
        <p:nvSpPr>
          <p:cNvPr id="7" name="Rectangle 6"/>
          <p:cNvSpPr/>
          <p:nvPr/>
        </p:nvSpPr>
        <p:spPr>
          <a:xfrm>
            <a:off x="6019800" y="6096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543800" y="1524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638800" y="152400"/>
            <a:ext cx="10668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638800" y="10668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029200" y="1524000"/>
            <a:ext cx="9906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934200" y="609600"/>
            <a:ext cx="10668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19800" y="1524000"/>
            <a:ext cx="10668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086600" y="15240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553200" y="1066800"/>
            <a:ext cx="9906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0"/>
            <a:ext cx="3429000" cy="685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04800" y="762000"/>
            <a:ext cx="8686800" cy="57912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152400"/>
            <a:ext cx="1981200" cy="369332"/>
          </a:xfrm>
          <a:prstGeom prst="rect">
            <a:avLst/>
          </a:prstGeom>
          <a:noFill/>
        </p:spPr>
        <p:txBody>
          <a:bodyPr wrap="square" rtlCol="0">
            <a:spAutoFit/>
          </a:bodyPr>
          <a:lstStyle/>
          <a:p>
            <a:r>
              <a:rPr lang="en-US" b="1" dirty="0">
                <a:latin typeface="+mj-lt"/>
              </a:rPr>
              <a:t>System Flow:</a:t>
            </a:r>
          </a:p>
        </p:txBody>
      </p:sp>
      <p:graphicFrame>
        <p:nvGraphicFramePr>
          <p:cNvPr id="6" name="Diagram 5">
            <a:extLst>
              <a:ext uri="{FF2B5EF4-FFF2-40B4-BE49-F238E27FC236}">
                <a16:creationId xmlns:a16="http://schemas.microsoft.com/office/drawing/2014/main" id="{54C6E695-211C-EF35-EEB0-C3CAA7881192}"/>
              </a:ext>
            </a:extLst>
          </p:cNvPr>
          <p:cNvGraphicFramePr/>
          <p:nvPr>
            <p:extLst>
              <p:ext uri="{D42A27DB-BD31-4B8C-83A1-F6EECF244321}">
                <p14:modId xmlns:p14="http://schemas.microsoft.com/office/powerpoint/2010/main" val="836964716"/>
              </p:ext>
            </p:extLst>
          </p:nvPr>
        </p:nvGraphicFramePr>
        <p:xfrm>
          <a:off x="533400" y="1066800"/>
          <a:ext cx="81534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81000" y="381000"/>
            <a:ext cx="5867400" cy="28194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124200" y="3657600"/>
            <a:ext cx="5715000" cy="28194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1000" y="381000"/>
            <a:ext cx="3352800" cy="369332"/>
          </a:xfrm>
          <a:prstGeom prst="rect">
            <a:avLst/>
          </a:prstGeom>
          <a:noFill/>
        </p:spPr>
        <p:txBody>
          <a:bodyPr wrap="square" rtlCol="0">
            <a:spAutoFit/>
          </a:bodyPr>
          <a:lstStyle/>
          <a:p>
            <a:r>
              <a:rPr lang="en-US" b="1" dirty="0"/>
              <a:t>Advantages of Parsons Problems:</a:t>
            </a:r>
          </a:p>
        </p:txBody>
      </p:sp>
      <p:sp>
        <p:nvSpPr>
          <p:cNvPr id="6" name="TextBox 5"/>
          <p:cNvSpPr txBox="1"/>
          <p:nvPr/>
        </p:nvSpPr>
        <p:spPr>
          <a:xfrm>
            <a:off x="3124200" y="3657600"/>
            <a:ext cx="4572000" cy="369332"/>
          </a:xfrm>
          <a:prstGeom prst="rect">
            <a:avLst/>
          </a:prstGeom>
          <a:noFill/>
        </p:spPr>
        <p:txBody>
          <a:bodyPr wrap="square" rtlCol="0">
            <a:spAutoFit/>
          </a:bodyPr>
          <a:lstStyle/>
          <a:p>
            <a:r>
              <a:rPr lang="en-US" b="1" dirty="0"/>
              <a:t>Disadvantages of Parsons Problems: :</a:t>
            </a:r>
          </a:p>
        </p:txBody>
      </p:sp>
      <p:sp>
        <p:nvSpPr>
          <p:cNvPr id="7" name="TextBox 6"/>
          <p:cNvSpPr txBox="1"/>
          <p:nvPr/>
        </p:nvSpPr>
        <p:spPr>
          <a:xfrm>
            <a:off x="533400" y="838200"/>
            <a:ext cx="5562600" cy="2031325"/>
          </a:xfrm>
          <a:prstGeom prst="rect">
            <a:avLst/>
          </a:prstGeom>
          <a:noFill/>
        </p:spPr>
        <p:txBody>
          <a:bodyPr wrap="square" rtlCol="0">
            <a:spAutoFit/>
          </a:bodyPr>
          <a:lstStyle/>
          <a:p>
            <a:r>
              <a:rPr lang="en-US" dirty="0"/>
              <a:t>• Constrain the logic</a:t>
            </a:r>
          </a:p>
          <a:p>
            <a:r>
              <a:rPr lang="en-US" dirty="0"/>
              <a:t>• Avoid common syntax errors that can be barriers to</a:t>
            </a:r>
          </a:p>
          <a:p>
            <a:r>
              <a:rPr lang="en-US" dirty="0"/>
              <a:t>   learning to code</a:t>
            </a:r>
          </a:p>
          <a:p>
            <a:r>
              <a:rPr lang="en-US" dirty="0"/>
              <a:t>• Model good programming practices</a:t>
            </a:r>
          </a:p>
          <a:p>
            <a:r>
              <a:rPr lang="en-US" dirty="0"/>
              <a:t>• Provide the potential for immediate feedback</a:t>
            </a:r>
          </a:p>
          <a:p>
            <a:r>
              <a:rPr lang="en-US" dirty="0"/>
              <a:t>• Make it easier to identify common misconceptions</a:t>
            </a:r>
          </a:p>
          <a:p>
            <a:r>
              <a:rPr lang="en-US" dirty="0"/>
              <a:t>• Increase engagement of learners</a:t>
            </a:r>
          </a:p>
        </p:txBody>
      </p:sp>
      <p:sp>
        <p:nvSpPr>
          <p:cNvPr id="8" name="TextBox 7"/>
          <p:cNvSpPr txBox="1"/>
          <p:nvPr/>
        </p:nvSpPr>
        <p:spPr>
          <a:xfrm>
            <a:off x="3276600" y="4191000"/>
            <a:ext cx="5486400" cy="1754326"/>
          </a:xfrm>
          <a:prstGeom prst="rect">
            <a:avLst/>
          </a:prstGeom>
          <a:noFill/>
        </p:spPr>
        <p:txBody>
          <a:bodyPr wrap="square" rtlCol="0">
            <a:spAutoFit/>
          </a:bodyPr>
          <a:lstStyle/>
          <a:p>
            <a:r>
              <a:rPr lang="en-US" dirty="0"/>
              <a:t>• Lack of Real-world Programming scenarios</a:t>
            </a:r>
          </a:p>
          <a:p>
            <a:r>
              <a:rPr lang="en-US" dirty="0"/>
              <a:t>• Limited Assessment of Problem Solving</a:t>
            </a:r>
          </a:p>
          <a:p>
            <a:r>
              <a:rPr lang="en-US" dirty="0"/>
              <a:t>• Reduced Creativity Assessment and Potential Guessing</a:t>
            </a:r>
          </a:p>
          <a:p>
            <a:r>
              <a:rPr lang="en-US" dirty="0"/>
              <a:t>• May Encourage Memorization</a:t>
            </a:r>
          </a:p>
          <a:p>
            <a:r>
              <a:rPr lang="en-US" dirty="0"/>
              <a:t>• Difficulty Scaling Challenges and Not Ideal for Complex</a:t>
            </a:r>
          </a:p>
          <a:p>
            <a:r>
              <a:rPr lang="en-US" dirty="0"/>
              <a:t>   Concepts</a:t>
            </a:r>
          </a:p>
        </p:txBody>
      </p:sp>
      <p:sp>
        <p:nvSpPr>
          <p:cNvPr id="9" name="Rectangle 8"/>
          <p:cNvSpPr/>
          <p:nvPr/>
        </p:nvSpPr>
        <p:spPr>
          <a:xfrm>
            <a:off x="7315200" y="1066800"/>
            <a:ext cx="11430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81800" y="15240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696200" y="1524000"/>
            <a:ext cx="9906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086600" y="1981200"/>
            <a:ext cx="10668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858000" y="609600"/>
            <a:ext cx="9906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00" y="24384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95400" y="41910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33400" y="51054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752600" y="46482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38200" y="3733800"/>
            <a:ext cx="10668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57200" y="41910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38200" y="46482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371600" y="51054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52400" y="55626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90600" y="55626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828800" y="55626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905000" y="37338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400800" y="24384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66800" y="2286000"/>
            <a:ext cx="7162800" cy="1066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Black"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81000" y="609600"/>
            <a:ext cx="3352800" cy="6858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905000" y="1676400"/>
            <a:ext cx="6705600" cy="37338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3400" y="762000"/>
            <a:ext cx="2590800" cy="400110"/>
          </a:xfrm>
          <a:prstGeom prst="rect">
            <a:avLst/>
          </a:prstGeom>
          <a:noFill/>
        </p:spPr>
        <p:txBody>
          <a:bodyPr wrap="square" rtlCol="0">
            <a:spAutoFit/>
          </a:bodyPr>
          <a:lstStyle/>
          <a:p>
            <a:r>
              <a:rPr lang="en-US" sz="2000" b="1" dirty="0"/>
              <a:t>Problem Statement:</a:t>
            </a:r>
          </a:p>
        </p:txBody>
      </p:sp>
      <p:sp>
        <p:nvSpPr>
          <p:cNvPr id="6" name="TextBox 5"/>
          <p:cNvSpPr txBox="1"/>
          <p:nvPr/>
        </p:nvSpPr>
        <p:spPr>
          <a:xfrm>
            <a:off x="1905000" y="2133600"/>
            <a:ext cx="6781800" cy="2862322"/>
          </a:xfrm>
          <a:prstGeom prst="rect">
            <a:avLst/>
          </a:prstGeom>
          <a:noFill/>
        </p:spPr>
        <p:txBody>
          <a:bodyPr wrap="square" rtlCol="0">
            <a:spAutoFit/>
          </a:bodyPr>
          <a:lstStyle/>
          <a:p>
            <a:r>
              <a:rPr lang="en-US" dirty="0"/>
              <a:t>Parsons problems are a type of coding exercise where the code is provided but is disordered, and the task is to rearrange the code segments to form a correct solution. </a:t>
            </a:r>
          </a:p>
          <a:p>
            <a:endParaRPr lang="en-IN" dirty="0"/>
          </a:p>
          <a:p>
            <a:endParaRPr lang="en-IN" dirty="0"/>
          </a:p>
          <a:p>
            <a:r>
              <a:rPr lang="en-IN" dirty="0"/>
              <a:t>In light of the transformative influence of Large Language Models (LLMs) on various methods of assessing student competencies, it is noteworthy that Parson Problems offer a distinctive means for gauging </a:t>
            </a:r>
            <a:r>
              <a:rPr lang="en-IN" dirty="0" err="1"/>
              <a:t>skillsets</a:t>
            </a:r>
            <a:r>
              <a:rPr lang="en-IN" dirty="0"/>
              <a:t>, presenting a valuable alternative to the evaluation methodologies associated with LLM models.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124200" y="0"/>
            <a:ext cx="2895600" cy="6858000"/>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19800" y="0"/>
            <a:ext cx="3124200" cy="6858000"/>
          </a:xfrm>
          <a:prstGeom prst="rect">
            <a:avLst/>
          </a:prstGeom>
          <a:solidFill>
            <a:schemeClr val="accent1">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200400" y="18288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429000" y="2286000"/>
            <a:ext cx="11430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572000" y="2286000"/>
            <a:ext cx="11430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810000" y="2743200"/>
            <a:ext cx="11430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53000" y="2743200"/>
            <a:ext cx="9906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200400" y="27432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505200" y="3200400"/>
            <a:ext cx="10668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172200" y="1676400"/>
            <a:ext cx="2819400" cy="2800767"/>
          </a:xfrm>
          <a:prstGeom prst="rect">
            <a:avLst/>
          </a:prstGeom>
          <a:noFill/>
        </p:spPr>
        <p:txBody>
          <a:bodyPr wrap="square" rtlCol="0">
            <a:spAutoFit/>
          </a:bodyPr>
          <a:lstStyle/>
          <a:p>
            <a:r>
              <a:rPr lang="en-US" sz="1600" dirty="0"/>
              <a:t>A Parson’s Problem is a task in which learners are given all of the blocks or lines of code needed to solve a problem, however, the lines have been jumbled so that they are no longer in the correct order. Learners are asked to reorganise the code into the correct order to perform a specific task.</a:t>
            </a:r>
          </a:p>
        </p:txBody>
      </p:sp>
      <p:sp>
        <p:nvSpPr>
          <p:cNvPr id="15" name="Rectangle 14"/>
          <p:cNvSpPr/>
          <p:nvPr/>
        </p:nvSpPr>
        <p:spPr>
          <a:xfrm>
            <a:off x="0" y="0"/>
            <a:ext cx="3124200" cy="6858000"/>
          </a:xfrm>
          <a:prstGeom prst="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0" y="2819400"/>
            <a:ext cx="3124200" cy="400110"/>
          </a:xfrm>
          <a:prstGeom prst="rect">
            <a:avLst/>
          </a:prstGeom>
          <a:noFill/>
        </p:spPr>
        <p:txBody>
          <a:bodyPr wrap="square" rtlCol="0">
            <a:spAutoFit/>
          </a:bodyPr>
          <a:lstStyle/>
          <a:p>
            <a:r>
              <a:rPr lang="en-US" sz="2000" b="1" dirty="0">
                <a:latin typeface="+mj-lt"/>
              </a:rPr>
              <a:t>What is Parsons Problems?</a:t>
            </a:r>
          </a:p>
        </p:txBody>
      </p:sp>
      <p:sp>
        <p:nvSpPr>
          <p:cNvPr id="19" name="Rectangle 18"/>
          <p:cNvSpPr/>
          <p:nvPr/>
        </p:nvSpPr>
        <p:spPr>
          <a:xfrm>
            <a:off x="4572000" y="3200400"/>
            <a:ext cx="10668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114800" y="1828800"/>
            <a:ext cx="9906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105400" y="18288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200400" y="36576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114800" y="36576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29200" y="36576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0"/>
            <a:ext cx="4343400" cy="10668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2400" y="228600"/>
            <a:ext cx="3733800" cy="923330"/>
          </a:xfrm>
          <a:prstGeom prst="rect">
            <a:avLst/>
          </a:prstGeom>
          <a:noFill/>
        </p:spPr>
        <p:txBody>
          <a:bodyPr wrap="square" rtlCol="0">
            <a:spAutoFit/>
          </a:bodyPr>
          <a:lstStyle/>
          <a:p>
            <a:r>
              <a:rPr lang="en-US" b="1" dirty="0">
                <a:latin typeface="+mj-lt"/>
              </a:rPr>
              <a:t>Examples of </a:t>
            </a:r>
            <a:r>
              <a:rPr lang="en-US" b="1" dirty="0"/>
              <a:t>Parsons Problems:</a:t>
            </a:r>
            <a:endParaRPr lang="en-US" b="1" dirty="0">
              <a:latin typeface="+mj-lt"/>
            </a:endParaRPr>
          </a:p>
          <a:p>
            <a:br>
              <a:rPr lang="en-US" b="1" dirty="0">
                <a:latin typeface="+mj-lt"/>
              </a:rPr>
            </a:br>
            <a:endParaRPr lang="en-US" b="1" dirty="0">
              <a:latin typeface="+mj-lt"/>
            </a:endParaRPr>
          </a:p>
        </p:txBody>
      </p:sp>
      <p:sp>
        <p:nvSpPr>
          <p:cNvPr id="6" name="Rectangle 5"/>
          <p:cNvSpPr/>
          <p:nvPr/>
        </p:nvSpPr>
        <p:spPr>
          <a:xfrm>
            <a:off x="152400" y="1676400"/>
            <a:ext cx="2133600" cy="50292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86000" y="1447800"/>
            <a:ext cx="2286000" cy="5029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0" y="1828800"/>
            <a:ext cx="2209800" cy="50292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81800" y="1371600"/>
            <a:ext cx="2133600" cy="5029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2400" y="1676400"/>
            <a:ext cx="2209800" cy="1631216"/>
          </a:xfrm>
          <a:prstGeom prst="rect">
            <a:avLst/>
          </a:prstGeom>
          <a:noFill/>
        </p:spPr>
        <p:txBody>
          <a:bodyPr wrap="square" rtlCol="0">
            <a:spAutoFit/>
          </a:bodyPr>
          <a:lstStyle/>
          <a:p>
            <a:r>
              <a:rPr lang="en-US" sz="1600" b="1" dirty="0"/>
              <a:t>Example 1:</a:t>
            </a:r>
          </a:p>
          <a:p>
            <a:endParaRPr lang="en-US" sz="1400" dirty="0"/>
          </a:p>
          <a:p>
            <a:r>
              <a:rPr lang="en-US" sz="1400" dirty="0"/>
              <a:t>Read in a number and write out whether it is odd or even:</a:t>
            </a:r>
          </a:p>
          <a:p>
            <a:endParaRPr lang="en-US" sz="1400" dirty="0"/>
          </a:p>
          <a:p>
            <a:r>
              <a:rPr lang="en-US" sz="1400" b="1" dirty="0"/>
              <a:t>Parsons Problems code:</a:t>
            </a:r>
            <a:endParaRPr lang="en-US" sz="1400" dirty="0"/>
          </a:p>
        </p:txBody>
      </p:sp>
      <p:sp>
        <p:nvSpPr>
          <p:cNvPr id="12" name="TextBox 11"/>
          <p:cNvSpPr txBox="1"/>
          <p:nvPr/>
        </p:nvSpPr>
        <p:spPr>
          <a:xfrm>
            <a:off x="152400" y="3352800"/>
            <a:ext cx="2209800" cy="3108543"/>
          </a:xfrm>
          <a:prstGeom prst="rect">
            <a:avLst/>
          </a:prstGeom>
          <a:noFill/>
        </p:spPr>
        <p:txBody>
          <a:bodyPr wrap="square" rtlCol="0">
            <a:spAutoFit/>
          </a:bodyPr>
          <a:lstStyle/>
          <a:p>
            <a:r>
              <a:rPr lang="en-US" sz="1400" dirty="0"/>
              <a:t>print("You picked an odd number.")</a:t>
            </a:r>
          </a:p>
          <a:p>
            <a:endParaRPr lang="en-US" sz="1400" dirty="0"/>
          </a:p>
          <a:p>
            <a:r>
              <a:rPr lang="en-US" sz="1400" dirty="0"/>
              <a:t>print("You picked an even number.")</a:t>
            </a:r>
          </a:p>
          <a:p>
            <a:endParaRPr lang="en-US" sz="1400" dirty="0"/>
          </a:p>
          <a:p>
            <a:r>
              <a:rPr lang="en-US" sz="1400" dirty="0"/>
              <a:t>mod = num % 2</a:t>
            </a:r>
          </a:p>
          <a:p>
            <a:endParaRPr lang="en-US" sz="1400" dirty="0"/>
          </a:p>
          <a:p>
            <a:r>
              <a:rPr lang="en-US" sz="1400" dirty="0"/>
              <a:t>else:</a:t>
            </a:r>
          </a:p>
          <a:p>
            <a:endParaRPr lang="en-US" sz="1400" dirty="0"/>
          </a:p>
          <a:p>
            <a:r>
              <a:rPr lang="en-US" sz="1400" dirty="0"/>
              <a:t>num = input("Enter a number: ")</a:t>
            </a:r>
          </a:p>
          <a:p>
            <a:endParaRPr lang="en-US" sz="1400" dirty="0"/>
          </a:p>
          <a:p>
            <a:r>
              <a:rPr lang="en-US" sz="1400" dirty="0"/>
              <a:t>if mod &gt; 0:</a:t>
            </a:r>
            <a:endParaRPr lang="en-US" sz="1600" dirty="0"/>
          </a:p>
        </p:txBody>
      </p:sp>
      <p:sp>
        <p:nvSpPr>
          <p:cNvPr id="13" name="TextBox 12"/>
          <p:cNvSpPr txBox="1"/>
          <p:nvPr/>
        </p:nvSpPr>
        <p:spPr>
          <a:xfrm>
            <a:off x="2362200" y="1524000"/>
            <a:ext cx="2057400" cy="307777"/>
          </a:xfrm>
          <a:prstGeom prst="rect">
            <a:avLst/>
          </a:prstGeom>
          <a:noFill/>
        </p:spPr>
        <p:txBody>
          <a:bodyPr wrap="square" rtlCol="0">
            <a:spAutoFit/>
          </a:bodyPr>
          <a:lstStyle/>
          <a:p>
            <a:r>
              <a:rPr lang="en-US" sz="1400" b="1" dirty="0"/>
              <a:t>Original code:</a:t>
            </a:r>
          </a:p>
        </p:txBody>
      </p:sp>
      <p:sp>
        <p:nvSpPr>
          <p:cNvPr id="14" name="TextBox 13"/>
          <p:cNvSpPr txBox="1"/>
          <p:nvPr/>
        </p:nvSpPr>
        <p:spPr>
          <a:xfrm>
            <a:off x="2286000" y="1905000"/>
            <a:ext cx="2438400" cy="2677656"/>
          </a:xfrm>
          <a:prstGeom prst="rect">
            <a:avLst/>
          </a:prstGeom>
          <a:noFill/>
        </p:spPr>
        <p:txBody>
          <a:bodyPr wrap="square" rtlCol="0">
            <a:spAutoFit/>
          </a:bodyPr>
          <a:lstStyle/>
          <a:p>
            <a:r>
              <a:rPr lang="en-US" sz="1400" dirty="0"/>
              <a:t>num = input("Enter a number: ”)</a:t>
            </a:r>
          </a:p>
          <a:p>
            <a:endParaRPr lang="en-US" sz="1400" dirty="0"/>
          </a:p>
          <a:p>
            <a:r>
              <a:rPr lang="en-US" sz="1400" dirty="0"/>
              <a:t>mod = num % 2</a:t>
            </a:r>
          </a:p>
          <a:p>
            <a:endParaRPr lang="en-US" sz="1400" dirty="0"/>
          </a:p>
          <a:p>
            <a:r>
              <a:rPr lang="en-US" sz="1400" dirty="0"/>
              <a:t>if mod &gt; 0:</a:t>
            </a:r>
          </a:p>
          <a:p>
            <a:r>
              <a:rPr lang="en-US" sz="1400" dirty="0"/>
              <a:t>       print("You picked an odd number.")</a:t>
            </a:r>
          </a:p>
          <a:p>
            <a:endParaRPr lang="en-US" sz="1400" dirty="0"/>
          </a:p>
          <a:p>
            <a:r>
              <a:rPr lang="en-US" sz="1400" dirty="0"/>
              <a:t>else:   </a:t>
            </a:r>
          </a:p>
          <a:p>
            <a:r>
              <a:rPr lang="en-US" sz="1400" dirty="0"/>
              <a:t>       print("You picked an even number.")</a:t>
            </a:r>
            <a:endParaRPr lang="en-US" sz="1600" dirty="0"/>
          </a:p>
        </p:txBody>
      </p:sp>
      <p:sp>
        <p:nvSpPr>
          <p:cNvPr id="15" name="TextBox 14"/>
          <p:cNvSpPr txBox="1"/>
          <p:nvPr/>
        </p:nvSpPr>
        <p:spPr>
          <a:xfrm>
            <a:off x="4572000" y="1828800"/>
            <a:ext cx="1905000" cy="338554"/>
          </a:xfrm>
          <a:prstGeom prst="rect">
            <a:avLst/>
          </a:prstGeom>
          <a:noFill/>
        </p:spPr>
        <p:txBody>
          <a:bodyPr wrap="square" rtlCol="0">
            <a:spAutoFit/>
          </a:bodyPr>
          <a:lstStyle/>
          <a:p>
            <a:r>
              <a:rPr lang="en-US" sz="1600" b="1" dirty="0"/>
              <a:t>Example 2:</a:t>
            </a:r>
            <a:endParaRPr lang="en-US" sz="1600" dirty="0"/>
          </a:p>
        </p:txBody>
      </p:sp>
      <p:sp>
        <p:nvSpPr>
          <p:cNvPr id="16" name="TextBox 15"/>
          <p:cNvSpPr txBox="1"/>
          <p:nvPr/>
        </p:nvSpPr>
        <p:spPr>
          <a:xfrm>
            <a:off x="4572000" y="2209800"/>
            <a:ext cx="2209800" cy="738664"/>
          </a:xfrm>
          <a:prstGeom prst="rect">
            <a:avLst/>
          </a:prstGeom>
          <a:noFill/>
        </p:spPr>
        <p:txBody>
          <a:bodyPr wrap="square" rtlCol="0">
            <a:spAutoFit/>
          </a:bodyPr>
          <a:lstStyle/>
          <a:p>
            <a:r>
              <a:rPr lang="en-US" sz="1400" dirty="0"/>
              <a:t>Read a file and print out the length of line with a space between each length.</a:t>
            </a:r>
          </a:p>
        </p:txBody>
      </p:sp>
      <p:sp>
        <p:nvSpPr>
          <p:cNvPr id="17" name="TextBox 16"/>
          <p:cNvSpPr txBox="1"/>
          <p:nvPr/>
        </p:nvSpPr>
        <p:spPr>
          <a:xfrm>
            <a:off x="6858000" y="1447800"/>
            <a:ext cx="1524000" cy="307777"/>
          </a:xfrm>
          <a:prstGeom prst="rect">
            <a:avLst/>
          </a:prstGeom>
          <a:noFill/>
        </p:spPr>
        <p:txBody>
          <a:bodyPr wrap="square" rtlCol="0">
            <a:spAutoFit/>
          </a:bodyPr>
          <a:lstStyle/>
          <a:p>
            <a:r>
              <a:rPr lang="en-US" sz="1400" b="1" dirty="0"/>
              <a:t>Original code:</a:t>
            </a:r>
          </a:p>
        </p:txBody>
      </p:sp>
      <p:sp>
        <p:nvSpPr>
          <p:cNvPr id="18" name="TextBox 17"/>
          <p:cNvSpPr txBox="1"/>
          <p:nvPr/>
        </p:nvSpPr>
        <p:spPr>
          <a:xfrm>
            <a:off x="6781800" y="1905000"/>
            <a:ext cx="2209800" cy="2031325"/>
          </a:xfrm>
          <a:prstGeom prst="rect">
            <a:avLst/>
          </a:prstGeom>
          <a:noFill/>
        </p:spPr>
        <p:txBody>
          <a:bodyPr wrap="square" rtlCol="0">
            <a:spAutoFit/>
          </a:bodyPr>
          <a:lstStyle/>
          <a:p>
            <a:r>
              <a:rPr lang="en-US" sz="1400" dirty="0">
                <a:latin typeface="+mj-lt"/>
              </a:rPr>
              <a:t>f = open('filename.txt', 'r')</a:t>
            </a:r>
          </a:p>
          <a:p>
            <a:endParaRPr lang="en-US" sz="1400" dirty="0">
              <a:latin typeface="+mj-lt"/>
            </a:endParaRPr>
          </a:p>
          <a:p>
            <a:r>
              <a:rPr lang="en-US" sz="1400" dirty="0">
                <a:latin typeface="+mj-lt"/>
              </a:rPr>
              <a:t>lines = </a:t>
            </a:r>
            <a:r>
              <a:rPr lang="en-US" sz="1400" dirty="0" err="1">
                <a:latin typeface="+mj-lt"/>
              </a:rPr>
              <a:t>f.readlines</a:t>
            </a:r>
            <a:r>
              <a:rPr lang="en-US" sz="1400" dirty="0">
                <a:latin typeface="+mj-lt"/>
              </a:rPr>
              <a:t>()</a:t>
            </a:r>
          </a:p>
          <a:p>
            <a:endParaRPr lang="en-US" sz="1400" dirty="0">
              <a:latin typeface="+mj-lt"/>
            </a:endParaRPr>
          </a:p>
          <a:p>
            <a:r>
              <a:rPr lang="en-US" sz="1400" dirty="0" err="1">
                <a:latin typeface="+mj-lt"/>
              </a:rPr>
              <a:t>f.close</a:t>
            </a:r>
            <a:r>
              <a:rPr lang="en-US" sz="1400" dirty="0">
                <a:latin typeface="+mj-lt"/>
              </a:rPr>
              <a:t>()</a:t>
            </a:r>
          </a:p>
          <a:p>
            <a:endParaRPr lang="en-US" sz="1400" dirty="0">
              <a:latin typeface="+mj-lt"/>
            </a:endParaRPr>
          </a:p>
          <a:p>
            <a:r>
              <a:rPr lang="en-US" sz="1400" dirty="0">
                <a:latin typeface="+mj-lt"/>
              </a:rPr>
              <a:t>for line in lines:</a:t>
            </a:r>
          </a:p>
          <a:p>
            <a:r>
              <a:rPr lang="en-US" sz="1400" dirty="0">
                <a:latin typeface="+mj-lt"/>
              </a:rPr>
              <a:t>        length = </a:t>
            </a:r>
            <a:r>
              <a:rPr lang="en-US" sz="1400" dirty="0" err="1">
                <a:latin typeface="+mj-lt"/>
              </a:rPr>
              <a:t>len</a:t>
            </a:r>
            <a:r>
              <a:rPr lang="en-US" sz="1400" dirty="0">
                <a:latin typeface="+mj-lt"/>
              </a:rPr>
              <a:t>(line)          </a:t>
            </a:r>
          </a:p>
          <a:p>
            <a:r>
              <a:rPr lang="en-US" sz="1400" dirty="0">
                <a:latin typeface="+mj-lt"/>
              </a:rPr>
              <a:t>        print(length, end=" ")</a:t>
            </a:r>
          </a:p>
        </p:txBody>
      </p:sp>
      <p:sp>
        <p:nvSpPr>
          <p:cNvPr id="19" name="TextBox 18"/>
          <p:cNvSpPr txBox="1"/>
          <p:nvPr/>
        </p:nvSpPr>
        <p:spPr>
          <a:xfrm>
            <a:off x="4572000" y="2971800"/>
            <a:ext cx="2057400" cy="307777"/>
          </a:xfrm>
          <a:prstGeom prst="rect">
            <a:avLst/>
          </a:prstGeom>
          <a:noFill/>
        </p:spPr>
        <p:txBody>
          <a:bodyPr wrap="square" rtlCol="0">
            <a:spAutoFit/>
          </a:bodyPr>
          <a:lstStyle/>
          <a:p>
            <a:pPr marL="342900" indent="-342900"/>
            <a:r>
              <a:rPr lang="en-US" sz="1400" b="1" dirty="0"/>
              <a:t>Parsons Problems code:</a:t>
            </a:r>
            <a:endParaRPr lang="en-US" sz="1400" dirty="0"/>
          </a:p>
        </p:txBody>
      </p:sp>
      <p:sp>
        <p:nvSpPr>
          <p:cNvPr id="20" name="TextBox 19"/>
          <p:cNvSpPr txBox="1"/>
          <p:nvPr/>
        </p:nvSpPr>
        <p:spPr>
          <a:xfrm>
            <a:off x="4572000" y="3429000"/>
            <a:ext cx="2209800" cy="2462213"/>
          </a:xfrm>
          <a:prstGeom prst="rect">
            <a:avLst/>
          </a:prstGeom>
          <a:noFill/>
        </p:spPr>
        <p:txBody>
          <a:bodyPr wrap="square" rtlCol="0">
            <a:spAutoFit/>
          </a:bodyPr>
          <a:lstStyle/>
          <a:p>
            <a:r>
              <a:rPr lang="en-US" sz="1400" dirty="0">
                <a:latin typeface="+mj-lt"/>
              </a:rPr>
              <a:t>lines = </a:t>
            </a:r>
            <a:r>
              <a:rPr lang="en-US" sz="1400" dirty="0" err="1">
                <a:latin typeface="+mj-lt"/>
              </a:rPr>
              <a:t>f.readlines</a:t>
            </a:r>
            <a:r>
              <a:rPr lang="en-US" sz="1400" dirty="0">
                <a:latin typeface="+mj-lt"/>
              </a:rPr>
              <a:t>()</a:t>
            </a:r>
          </a:p>
          <a:p>
            <a:endParaRPr lang="en-US" sz="1400" dirty="0">
              <a:latin typeface="+mj-lt"/>
            </a:endParaRPr>
          </a:p>
          <a:p>
            <a:r>
              <a:rPr lang="en-US" sz="1400" dirty="0">
                <a:latin typeface="+mj-lt"/>
              </a:rPr>
              <a:t>print( length, end = " " )</a:t>
            </a:r>
          </a:p>
          <a:p>
            <a:endParaRPr lang="en-US" sz="1400" dirty="0">
              <a:latin typeface="+mj-lt"/>
            </a:endParaRPr>
          </a:p>
          <a:p>
            <a:r>
              <a:rPr lang="en-US" sz="1400" dirty="0">
                <a:latin typeface="+mj-lt"/>
              </a:rPr>
              <a:t>for line in lines:</a:t>
            </a:r>
          </a:p>
          <a:p>
            <a:endParaRPr lang="en-US" sz="1400" dirty="0">
              <a:latin typeface="+mj-lt"/>
            </a:endParaRPr>
          </a:p>
          <a:p>
            <a:r>
              <a:rPr lang="en-US" sz="1400" dirty="0">
                <a:latin typeface="+mj-lt"/>
              </a:rPr>
              <a:t>f =open('filename.txt', 'r')</a:t>
            </a:r>
          </a:p>
          <a:p>
            <a:endParaRPr lang="en-US" sz="1400" dirty="0">
              <a:latin typeface="+mj-lt"/>
            </a:endParaRPr>
          </a:p>
          <a:p>
            <a:r>
              <a:rPr lang="en-US" sz="1400" dirty="0">
                <a:latin typeface="+mj-lt"/>
              </a:rPr>
              <a:t>length = </a:t>
            </a:r>
            <a:r>
              <a:rPr lang="en-US" sz="1400" dirty="0" err="1">
                <a:latin typeface="+mj-lt"/>
              </a:rPr>
              <a:t>len</a:t>
            </a:r>
            <a:r>
              <a:rPr lang="en-US" sz="1400" dirty="0">
                <a:latin typeface="+mj-lt"/>
              </a:rPr>
              <a:t>( line )</a:t>
            </a:r>
          </a:p>
          <a:p>
            <a:endParaRPr lang="en-US" sz="1400" dirty="0">
              <a:latin typeface="+mj-lt"/>
            </a:endParaRPr>
          </a:p>
          <a:p>
            <a:r>
              <a:rPr lang="en-US" sz="1400" dirty="0" err="1">
                <a:latin typeface="+mj-lt"/>
              </a:rPr>
              <a:t>f.close</a:t>
            </a:r>
            <a:r>
              <a:rPr lang="en-US" sz="1400" dirty="0">
                <a:latin typeface="+mj-lt"/>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0"/>
            <a:ext cx="3810000" cy="533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04800" y="609600"/>
            <a:ext cx="6858000" cy="2590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Parsons Problem Uses:</a:t>
            </a:r>
          </a:p>
          <a:p>
            <a:pPr algn="ctr"/>
            <a:r>
              <a:rPr lang="en-US" dirty="0">
                <a:solidFill>
                  <a:schemeClr val="tx1"/>
                </a:solidFill>
              </a:rPr>
              <a:t>----------------------</a:t>
            </a:r>
          </a:p>
          <a:p>
            <a:pPr algn="ctr"/>
            <a:r>
              <a:rPr lang="en-US" dirty="0">
                <a:solidFill>
                  <a:schemeClr val="tx1"/>
                </a:solidFill>
              </a:rPr>
              <a:t>Maximizing student engagement, separating logic from syntax, providing immediate feedback, and modelling good design</a:t>
            </a:r>
          </a:p>
          <a:p>
            <a:pPr algn="ctr"/>
            <a:endParaRPr lang="en-US" dirty="0">
              <a:solidFill>
                <a:schemeClr val="tx1"/>
              </a:solidFill>
            </a:endParaRPr>
          </a:p>
          <a:p>
            <a:pPr algn="ctr"/>
            <a:r>
              <a:rPr lang="en-US" dirty="0">
                <a:solidFill>
                  <a:schemeClr val="tx1"/>
                </a:solidFill>
              </a:rPr>
              <a:t>Parsons and Haden [36] describe a Parsons problem as a drag-and-drop style coding exercise where “in each problem context, the</a:t>
            </a:r>
          </a:p>
          <a:p>
            <a:pPr algn="ctr"/>
            <a:r>
              <a:rPr lang="en-US" dirty="0">
                <a:solidFill>
                  <a:schemeClr val="tx1"/>
                </a:solidFill>
              </a:rPr>
              <a:t>student is given a selection of (randomly mixed) code blocks, some</a:t>
            </a:r>
          </a:p>
          <a:p>
            <a:pPr algn="ctr"/>
            <a:r>
              <a:rPr lang="en-US" dirty="0">
                <a:solidFill>
                  <a:schemeClr val="tx1"/>
                </a:solidFill>
              </a:rPr>
              <a:t>subset of which comprise the problem solution”</a:t>
            </a:r>
          </a:p>
        </p:txBody>
      </p:sp>
      <p:sp>
        <p:nvSpPr>
          <p:cNvPr id="5" name="Rectangle 4"/>
          <p:cNvSpPr/>
          <p:nvPr/>
        </p:nvSpPr>
        <p:spPr>
          <a:xfrm>
            <a:off x="2286000" y="3352800"/>
            <a:ext cx="6858000" cy="35052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Types:</a:t>
            </a:r>
          </a:p>
          <a:p>
            <a:pPr algn="ctr"/>
            <a:r>
              <a:rPr lang="en-US" sz="1400" dirty="0">
                <a:solidFill>
                  <a:schemeClr val="tx1"/>
                </a:solidFill>
              </a:rPr>
              <a:t>----------</a:t>
            </a:r>
          </a:p>
          <a:p>
            <a:pPr algn="ctr"/>
            <a:r>
              <a:rPr lang="en-US" sz="1600" dirty="0">
                <a:solidFill>
                  <a:schemeClr val="tx1"/>
                </a:solidFill>
              </a:rPr>
              <a:t>Pre-scaffolded Parsons problems offer structured assistance, such as skeleton outlines or correctly formatted code blocks, simplifying the task to focus solely on code ordering. Conversely, student-scaffolded Parsons problems require learners to scaffold their solutions, typically by correctly ordering and formatting code blocks, making them more challenging. Research suggests that student-scaffolded formats, like two-dimensional Parsons problems (2D Parsons), are notably tougher, as they demand both correct ordering and indentation, especially evident in languages like Python. Consequently, 2D Parsons problems have become a standard template for more complex coding exercises, emphasizing both ordering and formatting skills in students.</a:t>
            </a:r>
          </a:p>
        </p:txBody>
      </p:sp>
      <p:sp>
        <p:nvSpPr>
          <p:cNvPr id="7" name="TextBox 6"/>
          <p:cNvSpPr txBox="1"/>
          <p:nvPr/>
        </p:nvSpPr>
        <p:spPr>
          <a:xfrm>
            <a:off x="152400" y="0"/>
            <a:ext cx="2895600" cy="707886"/>
          </a:xfrm>
          <a:prstGeom prst="rect">
            <a:avLst/>
          </a:prstGeom>
          <a:noFill/>
        </p:spPr>
        <p:txBody>
          <a:bodyPr wrap="square" rtlCol="0">
            <a:spAutoFit/>
          </a:bodyPr>
          <a:lstStyle/>
          <a:p>
            <a:r>
              <a:rPr lang="en-US" sz="2000" b="1" dirty="0">
                <a:latin typeface="+mj-lt"/>
              </a:rPr>
              <a:t>Literature Survey: </a:t>
            </a:r>
            <a:br>
              <a:rPr lang="en-US" sz="2000" b="1" dirty="0">
                <a:latin typeface="+mj-lt"/>
              </a:rPr>
            </a:br>
            <a:endParaRPr lang="en-US" sz="2000" b="1" dirty="0">
              <a:latin typeface="+mj-lt"/>
            </a:endParaRPr>
          </a:p>
        </p:txBody>
      </p:sp>
      <p:sp>
        <p:nvSpPr>
          <p:cNvPr id="12" name="Rectangle 11"/>
          <p:cNvSpPr/>
          <p:nvPr/>
        </p:nvSpPr>
        <p:spPr>
          <a:xfrm>
            <a:off x="914400" y="45720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2400" y="54864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772400" y="1295400"/>
            <a:ext cx="11430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239000" y="17526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153400" y="17526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371600" y="50292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57200" y="4114800"/>
            <a:ext cx="10668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543800" y="2209800"/>
            <a:ext cx="10668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315200" y="838200"/>
            <a:ext cx="9906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6200" y="45720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200" y="50292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90600" y="54864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077200" y="26670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0"/>
            <a:ext cx="3810000" cy="533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04800" y="609600"/>
            <a:ext cx="6858000" cy="35052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 Paired:</a:t>
            </a:r>
          </a:p>
          <a:p>
            <a:r>
              <a:rPr lang="en-US" sz="1600" dirty="0">
                <a:solidFill>
                  <a:schemeClr val="tx1"/>
                </a:solidFill>
              </a:rPr>
              <a:t>Distractors are explicitly paired with their corresponding correct alternatives, providing a binary choice indicator.</a:t>
            </a:r>
          </a:p>
          <a:p>
            <a:endParaRPr lang="en-US" sz="1600" dirty="0">
              <a:solidFill>
                <a:schemeClr val="tx1"/>
              </a:solidFill>
            </a:endParaRPr>
          </a:p>
          <a:p>
            <a:r>
              <a:rPr lang="en-US" sz="1600" dirty="0">
                <a:solidFill>
                  <a:schemeClr val="tx1"/>
                </a:solidFill>
              </a:rPr>
              <a:t># Correct code</a:t>
            </a:r>
          </a:p>
          <a:p>
            <a:r>
              <a:rPr lang="en-US" sz="1600" dirty="0">
                <a:solidFill>
                  <a:schemeClr val="tx1"/>
                </a:solidFill>
              </a:rPr>
              <a:t>Def </a:t>
            </a:r>
            <a:r>
              <a:rPr lang="en-US" sz="1600" dirty="0" err="1">
                <a:solidFill>
                  <a:schemeClr val="tx1"/>
                </a:solidFill>
              </a:rPr>
              <a:t>sum_numbers</a:t>
            </a:r>
            <a:r>
              <a:rPr lang="en-US" sz="1600" dirty="0">
                <a:solidFill>
                  <a:schemeClr val="tx1"/>
                </a:solidFill>
              </a:rPr>
              <a:t>(a, b):</a:t>
            </a:r>
          </a:p>
          <a:p>
            <a:r>
              <a:rPr lang="en-US" sz="1600" dirty="0">
                <a:solidFill>
                  <a:schemeClr val="tx1"/>
                </a:solidFill>
              </a:rPr>
              <a:t>    result = a + b</a:t>
            </a:r>
          </a:p>
          <a:p>
            <a:r>
              <a:rPr lang="en-US" sz="1600" dirty="0">
                <a:solidFill>
                  <a:schemeClr val="tx1"/>
                </a:solidFill>
              </a:rPr>
              <a:t>    return result</a:t>
            </a:r>
          </a:p>
          <a:p>
            <a:endParaRPr lang="en-US" sz="1600" dirty="0">
              <a:solidFill>
                <a:schemeClr val="tx1"/>
              </a:solidFill>
            </a:endParaRPr>
          </a:p>
          <a:p>
            <a:r>
              <a:rPr lang="en-US" sz="1600" dirty="0">
                <a:solidFill>
                  <a:schemeClr val="tx1"/>
                </a:solidFill>
              </a:rPr>
              <a:t># Paired distractor with a logic error</a:t>
            </a:r>
          </a:p>
          <a:p>
            <a:r>
              <a:rPr lang="en-US" sz="1600" dirty="0">
                <a:solidFill>
                  <a:schemeClr val="tx1"/>
                </a:solidFill>
              </a:rPr>
              <a:t>def </a:t>
            </a:r>
            <a:r>
              <a:rPr lang="en-US" sz="1600" dirty="0" err="1">
                <a:solidFill>
                  <a:schemeClr val="tx1"/>
                </a:solidFill>
              </a:rPr>
              <a:t>sum_numbers</a:t>
            </a:r>
            <a:r>
              <a:rPr lang="en-US" sz="1600" dirty="0">
                <a:solidFill>
                  <a:schemeClr val="tx1"/>
                </a:solidFill>
              </a:rPr>
              <a:t>(a, b):</a:t>
            </a:r>
          </a:p>
          <a:p>
            <a:r>
              <a:rPr lang="en-US" sz="1600" dirty="0">
                <a:solidFill>
                  <a:schemeClr val="tx1"/>
                </a:solidFill>
              </a:rPr>
              <a:t>    result = a - b  # Incorrect operation</a:t>
            </a:r>
          </a:p>
          <a:p>
            <a:r>
              <a:rPr lang="en-US" sz="1600" dirty="0">
                <a:solidFill>
                  <a:schemeClr val="tx1"/>
                </a:solidFill>
              </a:rPr>
              <a:t>    return result</a:t>
            </a:r>
          </a:p>
        </p:txBody>
      </p:sp>
      <p:sp>
        <p:nvSpPr>
          <p:cNvPr id="5" name="Rectangle 4"/>
          <p:cNvSpPr/>
          <p:nvPr/>
        </p:nvSpPr>
        <p:spPr>
          <a:xfrm>
            <a:off x="2286000" y="4267200"/>
            <a:ext cx="6858000" cy="2590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a:p>
            <a:pPr algn="ctr"/>
            <a:r>
              <a:rPr lang="en-US" sz="2400" b="1" dirty="0">
                <a:solidFill>
                  <a:schemeClr val="tx1"/>
                </a:solidFill>
              </a:rPr>
              <a:t>2. Jumbled</a:t>
            </a:r>
            <a:endParaRPr lang="en-US" sz="1600" dirty="0">
              <a:solidFill>
                <a:schemeClr val="tx1"/>
              </a:solidFill>
            </a:endParaRPr>
          </a:p>
          <a:p>
            <a:r>
              <a:rPr lang="en-US" sz="1600" dirty="0">
                <a:solidFill>
                  <a:schemeClr val="tx1"/>
                </a:solidFill>
              </a:rPr>
              <a:t>All code blocks, including both correct ones and distractors, are mixed with no indicators</a:t>
            </a:r>
          </a:p>
          <a:p>
            <a:endParaRPr lang="en-US" sz="1600" dirty="0">
              <a:solidFill>
                <a:schemeClr val="tx1"/>
              </a:solidFill>
            </a:endParaRPr>
          </a:p>
          <a:p>
            <a:r>
              <a:rPr lang="en-US" sz="1600" dirty="0">
                <a:solidFill>
                  <a:schemeClr val="tx1"/>
                </a:solidFill>
              </a:rPr>
              <a:t># Jumbled code blocks</a:t>
            </a:r>
          </a:p>
          <a:p>
            <a:r>
              <a:rPr lang="en-US" sz="1600" dirty="0">
                <a:solidFill>
                  <a:schemeClr val="tx1"/>
                </a:solidFill>
              </a:rPr>
              <a:t>return result</a:t>
            </a:r>
          </a:p>
          <a:p>
            <a:r>
              <a:rPr lang="en-US" sz="1600" dirty="0">
                <a:solidFill>
                  <a:schemeClr val="tx1"/>
                </a:solidFill>
              </a:rPr>
              <a:t>def </a:t>
            </a:r>
            <a:r>
              <a:rPr lang="en-US" sz="1600" dirty="0" err="1">
                <a:solidFill>
                  <a:schemeClr val="tx1"/>
                </a:solidFill>
              </a:rPr>
              <a:t>sum_numbers</a:t>
            </a:r>
            <a:r>
              <a:rPr lang="en-US" sz="1600" dirty="0">
                <a:solidFill>
                  <a:schemeClr val="tx1"/>
                </a:solidFill>
              </a:rPr>
              <a:t>(a, b):</a:t>
            </a:r>
          </a:p>
          <a:p>
            <a:r>
              <a:rPr lang="en-US" sz="1600" dirty="0">
                <a:solidFill>
                  <a:schemeClr val="tx1"/>
                </a:solidFill>
              </a:rPr>
              <a:t>result = a + b</a:t>
            </a:r>
          </a:p>
        </p:txBody>
      </p:sp>
      <p:sp>
        <p:nvSpPr>
          <p:cNvPr id="7" name="TextBox 6"/>
          <p:cNvSpPr txBox="1"/>
          <p:nvPr/>
        </p:nvSpPr>
        <p:spPr>
          <a:xfrm>
            <a:off x="152400" y="0"/>
            <a:ext cx="2895600" cy="400110"/>
          </a:xfrm>
          <a:prstGeom prst="rect">
            <a:avLst/>
          </a:prstGeom>
          <a:noFill/>
        </p:spPr>
        <p:txBody>
          <a:bodyPr wrap="square" rtlCol="0">
            <a:spAutoFit/>
          </a:bodyPr>
          <a:lstStyle/>
          <a:p>
            <a:pPr algn="ctr"/>
            <a:r>
              <a:rPr lang="en-US" sz="2000" b="1" dirty="0"/>
              <a:t>Introducing Distractors:</a:t>
            </a:r>
          </a:p>
        </p:txBody>
      </p:sp>
      <p:sp>
        <p:nvSpPr>
          <p:cNvPr id="12" name="Rectangle 11"/>
          <p:cNvSpPr/>
          <p:nvPr/>
        </p:nvSpPr>
        <p:spPr>
          <a:xfrm>
            <a:off x="914400" y="50292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2400" y="59436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772400" y="1295400"/>
            <a:ext cx="11430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239000" y="17526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153400" y="17526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371600" y="54864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57200" y="4572000"/>
            <a:ext cx="10668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543800" y="2209800"/>
            <a:ext cx="10668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315200" y="838200"/>
            <a:ext cx="9906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6200" y="50292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200" y="54864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90600" y="59436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077200" y="26670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301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0"/>
            <a:ext cx="7162800" cy="41148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Feedback mechanisms:</a:t>
            </a:r>
          </a:p>
          <a:p>
            <a:pPr algn="ctr"/>
            <a:r>
              <a:rPr lang="en-US" sz="1600" dirty="0">
                <a:solidFill>
                  <a:schemeClr val="tx1"/>
                </a:solidFill>
              </a:rPr>
              <a:t>----------------------</a:t>
            </a:r>
          </a:p>
          <a:p>
            <a:pPr algn="ctr"/>
            <a:r>
              <a:rPr lang="en-US" sz="1600" b="1" dirty="0">
                <a:solidFill>
                  <a:schemeClr val="tx1"/>
                </a:solidFill>
              </a:rPr>
              <a:t>1.Line-based Feedback:</a:t>
            </a:r>
          </a:p>
          <a:p>
            <a:pPr algn="ctr"/>
            <a:r>
              <a:rPr lang="en-US" sz="1600" dirty="0">
                <a:solidFill>
                  <a:schemeClr val="tx1"/>
                </a:solidFill>
              </a:rPr>
              <a:t>Line-based feedback focuses on analyzing the structure and ordering of code blocks. It highlights specific lines or sections of code that are incorrect or out of place, helping learners identify and correct errors in their code organization. This type of feedback is particularly useful in Parsons problems, where students arrange given code blocks in the correct sequence.</a:t>
            </a:r>
          </a:p>
          <a:p>
            <a:pPr algn="ctr"/>
            <a:endParaRPr lang="en-US" sz="1600" dirty="0">
              <a:solidFill>
                <a:schemeClr val="tx1"/>
              </a:solidFill>
            </a:endParaRPr>
          </a:p>
          <a:p>
            <a:pPr algn="ctr"/>
            <a:r>
              <a:rPr lang="en-US" sz="1600" b="1" dirty="0">
                <a:solidFill>
                  <a:schemeClr val="tx1"/>
                </a:solidFill>
              </a:rPr>
              <a:t>2.Execution-based Feedback:</a:t>
            </a:r>
          </a:p>
          <a:p>
            <a:pPr algn="ctr"/>
            <a:r>
              <a:rPr lang="en-US" sz="1600" dirty="0">
                <a:solidFill>
                  <a:schemeClr val="tx1"/>
                </a:solidFill>
              </a:rPr>
              <a:t>Execution-based feedback focuses on running the code and evaluating its output or behavior. It provides learners with information about the correctness and functionality of their code based on its execution. This type of feedback is commonly used in programming assignments where the code is expected to produce specific results or behaviors.</a:t>
            </a:r>
          </a:p>
        </p:txBody>
      </p:sp>
      <p:sp>
        <p:nvSpPr>
          <p:cNvPr id="5" name="Rectangle 4"/>
          <p:cNvSpPr/>
          <p:nvPr/>
        </p:nvSpPr>
        <p:spPr>
          <a:xfrm>
            <a:off x="2286000" y="4267200"/>
            <a:ext cx="6858000" cy="2590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Variants</a:t>
            </a:r>
            <a:r>
              <a:rPr lang="en-US" sz="1600" dirty="0">
                <a:solidFill>
                  <a:schemeClr val="tx1"/>
                </a:solidFill>
              </a:rPr>
              <a:t>:</a:t>
            </a:r>
          </a:p>
          <a:p>
            <a:pPr algn="ctr"/>
            <a:r>
              <a:rPr lang="en-US" sz="1600" dirty="0">
                <a:solidFill>
                  <a:schemeClr val="tx1"/>
                </a:solidFill>
              </a:rPr>
              <a:t>-----------</a:t>
            </a:r>
          </a:p>
          <a:p>
            <a:pPr algn="ctr"/>
            <a:r>
              <a:rPr lang="en-US" sz="1600" dirty="0">
                <a:solidFill>
                  <a:schemeClr val="tx1"/>
                </a:solidFill>
              </a:rPr>
              <a:t>Implemented variants of Parsons problems include supplying part-complete code blocks that require student input for completion, as well as supplying surrounding context code so that the Parsons problem completes a subsection of a larger program rather than being the entire program itself.</a:t>
            </a:r>
          </a:p>
        </p:txBody>
      </p:sp>
      <p:sp>
        <p:nvSpPr>
          <p:cNvPr id="12" name="Rectangle 11"/>
          <p:cNvSpPr/>
          <p:nvPr/>
        </p:nvSpPr>
        <p:spPr>
          <a:xfrm>
            <a:off x="914400" y="50292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2400" y="59436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772400" y="1295400"/>
            <a:ext cx="11430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239000" y="17526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153400" y="17526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371600" y="54864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57200" y="4572000"/>
            <a:ext cx="10668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543800" y="2209800"/>
            <a:ext cx="10668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315200" y="838200"/>
            <a:ext cx="9906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6200" y="50292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200" y="54864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90600" y="5943600"/>
            <a:ext cx="8382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077200" y="2667000"/>
            <a:ext cx="914400" cy="457200"/>
          </a:xfrm>
          <a:prstGeom prst="rect">
            <a:avLst/>
          </a:prstGeom>
          <a:solidFill>
            <a:schemeClr val="tx2">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1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0"/>
            <a:ext cx="3429000" cy="685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As a Tool for Student Learning:</a:t>
            </a:r>
          </a:p>
        </p:txBody>
      </p:sp>
      <p:sp>
        <p:nvSpPr>
          <p:cNvPr id="4" name="Rectangle 3"/>
          <p:cNvSpPr/>
          <p:nvPr/>
        </p:nvSpPr>
        <p:spPr>
          <a:xfrm>
            <a:off x="304800" y="762000"/>
            <a:ext cx="8686800" cy="57912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In a study by Ericson et al., Parsons problems were compared with code-fixing and code-writing exercises to assess their effectiveness as a learning tool in a Python-based CS1 course. The study involved pretests and two posttests for three practice conditions: Parsons problems, code-fixing, and code-writing. While all groups showed performance gains in posttests, the Parsons group demonstrated significantly lower completion times for each practice problem. The study suggested that Parsons problems might be a more efficient practice form, leading to comparable learning performance. However, the absence of a control group and the reuse of identical or similar questions in the posttests raised concerns about the interpretation of learning gains.</a:t>
            </a:r>
          </a:p>
          <a:p>
            <a:endParaRPr lang="en-US" sz="1600" dirty="0">
              <a:solidFill>
                <a:schemeClr val="tx1"/>
              </a:solidFill>
            </a:endParaRPr>
          </a:p>
          <a:p>
            <a:r>
              <a:rPr lang="en-US" sz="1600" dirty="0">
                <a:solidFill>
                  <a:schemeClr val="tx1"/>
                </a:solidFill>
              </a:rPr>
              <a:t>In a follow-up study by Ericson et al., the effectiveness of adaptive and non-adaptive Parsons problems was compared with writing code. The results indicated that only the adaptive Parsons group performed significantly better than an off-task control group, while the other groups showed no significant differences. The study raised questions about the impact of adaptability in Parsons problems on learning outcomes.</a:t>
            </a:r>
          </a:p>
          <a:p>
            <a:endParaRPr lang="en-US" sz="1600" dirty="0">
              <a:solidFill>
                <a:schemeClr val="tx1"/>
              </a:solidFill>
            </a:endParaRPr>
          </a:p>
          <a:p>
            <a:r>
              <a:rPr lang="en-US" sz="1600" dirty="0">
                <a:solidFill>
                  <a:schemeClr val="tx1"/>
                </a:solidFill>
              </a:rPr>
              <a:t>Additionally, Garcia et al. conducted a preliminary study to investigate whether Parsons problems could serve as a scaffolding tool to help students learn program design. The study involved students attempting an averaging problem assignment and an optional Parsons problem. While some students who succeeded on their first interaction with the Parsons problem performed well on the assignment, further investigation, including student feedback, is needed to determine the true impact of Parsons problems on the learning of program design.</a:t>
            </a:r>
          </a:p>
        </p:txBody>
      </p:sp>
    </p:spTree>
    <p:extLst>
      <p:ext uri="{BB962C8B-B14F-4D97-AF65-F5344CB8AC3E}">
        <p14:creationId xmlns:p14="http://schemas.microsoft.com/office/powerpoint/2010/main" val="104660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219200" y="2152828"/>
            <a:ext cx="6705600" cy="28763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limitations:</a:t>
            </a:r>
          </a:p>
          <a:p>
            <a:pPr algn="ctr"/>
            <a:r>
              <a:rPr lang="en-US" dirty="0">
                <a:solidFill>
                  <a:schemeClr val="tx1"/>
                </a:solidFill>
              </a:rPr>
              <a:t>---------------</a:t>
            </a:r>
          </a:p>
          <a:p>
            <a:pPr algn="ctr"/>
            <a:r>
              <a:rPr lang="en-US" dirty="0">
                <a:solidFill>
                  <a:schemeClr val="tx1"/>
                </a:solidFill>
              </a:rPr>
              <a:t>Papers reporting on Parsons variants outside of this definition are not included in the review. </a:t>
            </a:r>
          </a:p>
        </p:txBody>
      </p:sp>
    </p:spTree>
    <p:extLst>
      <p:ext uri="{BB962C8B-B14F-4D97-AF65-F5344CB8AC3E}">
        <p14:creationId xmlns:p14="http://schemas.microsoft.com/office/powerpoint/2010/main" val="2093556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1497</Words>
  <Application>Microsoft Office PowerPoint</Application>
  <PresentationFormat>On-screen Show (4:3)</PresentationFormat>
  <Paragraphs>155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Bodoni MT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Satyanarayana Mareedu</cp:lastModifiedBy>
  <cp:revision>26</cp:revision>
  <dcterms:created xsi:type="dcterms:W3CDTF">2006-08-16T00:00:00Z</dcterms:created>
  <dcterms:modified xsi:type="dcterms:W3CDTF">2024-01-26T04:58:37Z</dcterms:modified>
</cp:coreProperties>
</file>