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Old Standard TT"/>
      <p:regular r:id="rId24"/>
      <p:bold r:id="rId25"/>
      <p: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ldStandardT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italic.fntdata"/><Relationship Id="rId25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3412decc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3412decc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3412decc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3412decc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3412decc3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3412decc3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3412decc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3412decc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f0bfa8b6f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8f0bfa8b6f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3412decc3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3412decc3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f0bfa8b6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f0bfa8b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3412decc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3412decc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f0bfa8b6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f0bfa8b6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3412decc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3412decc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686750" y="12145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Parsons Problem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83025" y="3963601"/>
            <a:ext cx="8118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V. Jayasri - 20VV1A0559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S. Netaji Sai Akash - 20VV1A0550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T. Jaswanth - 20VV1A0555</a:t>
            </a:r>
            <a:endParaRPr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6319375" y="3090325"/>
            <a:ext cx="3266400" cy="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Project Guide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Mr. N. Venkatesh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67300" y="205750"/>
            <a:ext cx="8118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1.All independent statements are one target block</a:t>
            </a:r>
            <a:endParaRPr sz="1800"/>
          </a:p>
        </p:txBody>
      </p:sp>
      <p:sp>
        <p:nvSpPr>
          <p:cNvPr id="110" name="Google Shape;110;p22"/>
          <p:cNvSpPr txBox="1"/>
          <p:nvPr/>
        </p:nvSpPr>
        <p:spPr>
          <a:xfrm>
            <a:off x="436950" y="926900"/>
            <a:ext cx="610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Example: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 i=0; ------&gt;Target1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print(“Hello”)-------&gt;Target2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67300" y="2284350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2.Conditional statements are one Target block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277850" y="3117200"/>
            <a:ext cx="738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Example: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if day == 0:   		                      |--Target-1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 print("   ", end="")          	        |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else:   			                           |--Target-2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 print(f"{day:3}", end="")       |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15750" y="281300"/>
            <a:ext cx="8118600" cy="56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3.Functions are one  Target block</a:t>
            </a:r>
            <a:endParaRPr sz="1800"/>
          </a:p>
        </p:txBody>
      </p:sp>
      <p:sp>
        <p:nvSpPr>
          <p:cNvPr id="118" name="Google Shape;118;p23"/>
          <p:cNvSpPr txBox="1"/>
          <p:nvPr/>
        </p:nvSpPr>
        <p:spPr>
          <a:xfrm>
            <a:off x="712675" y="937500"/>
            <a:ext cx="6108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Example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def generate_subarrays(arr):   		  |--Target-1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n = len(arr)                             	  |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ans = []                                       |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for i in range(n):   		        	|--Target-2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	subset = []                                     	|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	 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	for j in range(i, n):   			              |--Target-3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	subset.append(arr[j])                       	|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    	ans.append(subset.copy())               	|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return ans   			  --Target-4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152150" y="142100"/>
            <a:ext cx="81186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4.Classes are one Target block</a:t>
            </a:r>
            <a:endParaRPr sz="1800"/>
          </a:p>
        </p:txBody>
      </p:sp>
      <p:sp>
        <p:nvSpPr>
          <p:cNvPr id="124" name="Google Shape;124;p24"/>
          <p:cNvSpPr txBox="1"/>
          <p:nvPr/>
        </p:nvSpPr>
        <p:spPr>
          <a:xfrm>
            <a:off x="702050" y="360925"/>
            <a:ext cx="6108600" cy="20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class FileManager:   		  	         |--Target-1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def __init__(self, directory):     	|--Target-2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	self.directory = directory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def read_lines(self, filename):     	|--Target-3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              	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highlight>
                <a:schemeClr val="lt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152150" y="2188900"/>
            <a:ext cx="623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5.Exception handling constructs are one  Target block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829250" y="2775700"/>
            <a:ext cx="55572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def divide(x, y):                                 |--Target-1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Try:                                                                       |--Target-2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	    	result = x // y                                              |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	         print("Yeah ! Your answer is :", result)          |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	except ZeroDivisionError:                                        |--Target-3</a:t>
            </a:r>
            <a:endParaRPr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  	  print("Sorry ! You are dividing by zero ")     </a:t>
            </a:r>
            <a:r>
              <a:rPr lang="en">
                <a:solidFill>
                  <a:schemeClr val="lt1"/>
                </a:solidFill>
              </a:rPr>
              <a:t>          |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65500" y="1382350"/>
            <a:ext cx="4045200" cy="19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Distractors for introducing difficulty</a:t>
            </a:r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265500" y="4097826"/>
            <a:ext cx="4045200" cy="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Missing Indentation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Adding extra target blocks with  minute differences so that they need to choose which one os correct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5763" y="117600"/>
            <a:ext cx="6732474" cy="49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585425" y="555700"/>
            <a:ext cx="8123700" cy="7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Our Progress:</a:t>
            </a:r>
            <a:endParaRPr b="1"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-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Analysed various codes and fixed target statement </a:t>
            </a: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definition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-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Started automating the process of dividing </a:t>
            </a: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</a:t>
            </a: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code into target Statements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-"/>
            </a:pPr>
            <a:r>
              <a:rPr lang="en" sz="24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Started Web interface Design</a:t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/>
        </p:nvSpPr>
        <p:spPr>
          <a:xfrm>
            <a:off x="999000" y="14147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000" y="628950"/>
            <a:ext cx="6897773" cy="388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8"/>
          <p:cNvSpPr txBox="1"/>
          <p:nvPr/>
        </p:nvSpPr>
        <p:spPr>
          <a:xfrm>
            <a:off x="903550" y="1633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Web Interface: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216250" y="0"/>
            <a:ext cx="8811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						     Block division</a:t>
            </a: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7500"/>
            <a:ext cx="4250850" cy="423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725" y="757500"/>
            <a:ext cx="4068450" cy="423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3141200" y="1563200"/>
            <a:ext cx="578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Thank You</a:t>
            </a:r>
            <a:endParaRPr sz="3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05400" y="354225"/>
            <a:ext cx="8049000" cy="42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Agenda: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Methodology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Algorithm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Flow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Outcomes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Parsons problems are a type of coding exercise where the code is provided but is disordered, and the task is to rearrange the code segments to form a correct solution.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light of the transformative influence of Large Language Models (LLMs) on various methods of assessing student competencies, it is noteworthy that Parson Problems offer a distinctive means for gauging skillsets, presenting a valuable alternative to the evaluation methodologies associated with LLM models.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30650" y="1304425"/>
            <a:ext cx="82827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lt1"/>
                </a:solidFill>
              </a:rPr>
              <a:t>What is Parsons Problems?</a:t>
            </a:r>
            <a:endParaRPr b="1"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A Parson’s Problem is a task in which learners are given all of the blocks or lines of code needed to solve a problem, however, the lines have been jumbled so that they are no longer in the correct order. Learners are asked to reorganise the code into the correct order to perform a specific task.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90250" y="526350"/>
            <a:ext cx="8399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63" y="343575"/>
            <a:ext cx="8155476" cy="43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918450" y="897525"/>
            <a:ext cx="7307100" cy="39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Why are they needed ?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	 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the evolution of language models, there arises a perspective that negates the necessity of instructing students the syntax. The contention is that if a student possesses a sound understanding of logic, they can leverage language models to generate code. Consequently, there is a proposition to reform the teaching methodology, shifting the focus from teaching syntax to emphasizing logical principles.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200" y="270700"/>
            <a:ext cx="7973700" cy="10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374075" y="1584400"/>
            <a:ext cx="77631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1.Fixing the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definition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of Target Statements(for 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effective</a:t>
            </a: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parson problem generation) 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2.Dividing the code into blocks based on the target statement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3.Adding Distractors to the Divided Target statements to introduce levels of difficulty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4.Designing Web Interface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5.Integrating the code to web interface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6.Evaluating based on the test cases rather than order of target blocks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7.Feedback mechanism</a:t>
            </a:r>
            <a:endParaRPr sz="16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Need of </a:t>
            </a:r>
            <a:r>
              <a:rPr lang="en" sz="1800"/>
              <a:t>definition</a:t>
            </a:r>
            <a:r>
              <a:rPr lang="en" sz="1800"/>
              <a:t> for target statement: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Need of Target Statement Definition: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Normal parson problem consider single line as block and jumbles the code.There is no </a:t>
            </a:r>
            <a:r>
              <a:rPr lang="en" sz="1800"/>
              <a:t>guarantee</a:t>
            </a:r>
            <a:r>
              <a:rPr lang="en" sz="1800"/>
              <a:t> that the question of equal hardness is produced.</a:t>
            </a:r>
            <a:br>
              <a:rPr lang="en" sz="1800"/>
            </a:br>
            <a:r>
              <a:rPr lang="en" sz="1800"/>
              <a:t>So, there is a need to </a:t>
            </a:r>
            <a:r>
              <a:rPr lang="en" sz="1800"/>
              <a:t>identity</a:t>
            </a:r>
            <a:r>
              <a:rPr lang="en" sz="1800"/>
              <a:t> the </a:t>
            </a:r>
            <a:r>
              <a:rPr lang="en" sz="1800"/>
              <a:t>definition</a:t>
            </a:r>
            <a:r>
              <a:rPr lang="en" sz="1800"/>
              <a:t> of target blocks in the code to ensure that the parson problem generated is same level of hardness and which enhances the logic building </a:t>
            </a: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0" y="1382350"/>
            <a:ext cx="45720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Statement</a:t>
            </a:r>
            <a:br>
              <a:rPr lang="en"/>
            </a:br>
            <a:r>
              <a:rPr lang="en"/>
              <a:t>Definition</a:t>
            </a:r>
            <a:endParaRPr/>
          </a:p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4897100" y="487825"/>
            <a:ext cx="3837000" cy="44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Target Statements Fixed: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Fixing the target Statements: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1.All independent statements are one target block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2.Conditional statements are one Target block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3.Functions are one  Target block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4.Classes are one Target block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5.Exception handling constructs are one  Target block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