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09" r:id="rId6"/>
    <p:sldId id="322" r:id="rId7"/>
    <p:sldId id="311" r:id="rId8"/>
    <p:sldId id="308" r:id="rId9"/>
    <p:sldId id="321" r:id="rId10"/>
    <p:sldId id="324" r:id="rId11"/>
    <p:sldId id="314" r:id="rId12"/>
    <p:sldId id="325" r:id="rId13"/>
    <p:sldId id="326" r:id="rId14"/>
    <p:sldId id="327" r:id="rId15"/>
    <p:sldId id="328" r:id="rId16"/>
    <p:sldId id="318" r:id="rId17"/>
    <p:sldId id="323" r:id="rId18"/>
    <p:sldId id="32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8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760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036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8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3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6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6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5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6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etal.daga/viz/Engineering_internshipsplacementsAssign5/Texttable-totalno_ofinternshipsdonegenderofeachbranch" TargetMode="External"/><Relationship Id="rId2" Type="http://schemas.openxmlformats.org/officeDocument/2006/relationships/hyperlink" Target="https://docs.google.com/spreadsheets/d/1ASHKT2M6Jmt_ebFQwUHwEIjKk9DokakRFtYZNXgbRKQ/edit#gid=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77" y="4474229"/>
            <a:ext cx="3305044" cy="1434939"/>
          </a:xfr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r>
              <a:rPr lang="en-US" sz="1400" b="1" dirty="0"/>
              <a:t>Name    : Netal Prakash Daga</a:t>
            </a:r>
          </a:p>
          <a:p>
            <a:r>
              <a:rPr lang="en-US" sz="1400" b="1" dirty="0"/>
              <a:t>Roll no.: 271016</a:t>
            </a:r>
          </a:p>
          <a:p>
            <a:r>
              <a:rPr lang="en-US" sz="1400" b="1" dirty="0"/>
              <a:t>Prn no. : 22010244</a:t>
            </a:r>
          </a:p>
          <a:p>
            <a:r>
              <a:rPr lang="en-US" sz="1400" b="1" dirty="0"/>
              <a:t>Batch   : A1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46209-269D-4F7F-8CA3-0FCDE8CA5DAB}"/>
              </a:ext>
            </a:extLst>
          </p:cNvPr>
          <p:cNvSpPr txBox="1"/>
          <p:nvPr/>
        </p:nvSpPr>
        <p:spPr>
          <a:xfrm>
            <a:off x="2362567" y="1870487"/>
            <a:ext cx="7466861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TITLE – The Right Graph For Right Data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EEBDA-F65A-47B4-B421-F56132BC23AB}"/>
              </a:ext>
            </a:extLst>
          </p:cNvPr>
          <p:cNvSpPr txBox="1"/>
          <p:nvPr/>
        </p:nvSpPr>
        <p:spPr>
          <a:xfrm>
            <a:off x="4443476" y="938733"/>
            <a:ext cx="330504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ASSIGNMENT 5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D8AE7-A214-4A00-AE01-27766B73AB1B}"/>
              </a:ext>
            </a:extLst>
          </p:cNvPr>
          <p:cNvCxnSpPr>
            <a:cxnSpLocks/>
          </p:cNvCxnSpPr>
          <p:nvPr/>
        </p:nvCxnSpPr>
        <p:spPr>
          <a:xfrm flipH="1">
            <a:off x="5362113" y="1908699"/>
            <a:ext cx="11452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FBC0FA-FF98-4CC5-8CBD-E92C91594FBC}"/>
              </a:ext>
            </a:extLst>
          </p:cNvPr>
          <p:cNvCxnSpPr/>
          <p:nvPr/>
        </p:nvCxnSpPr>
        <p:spPr>
          <a:xfrm>
            <a:off x="-541538" y="376413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2C94B0-674A-4A65-86C2-1279A27B2C2F}"/>
              </a:ext>
            </a:extLst>
          </p:cNvPr>
          <p:cNvSpPr txBox="1"/>
          <p:nvPr/>
        </p:nvSpPr>
        <p:spPr>
          <a:xfrm>
            <a:off x="1984160" y="4615480"/>
            <a:ext cx="7901126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Here we are showing average cgpa of each stream.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So, by comparing both the graphs; we can conclude that the </a:t>
            </a:r>
            <a:r>
              <a:rPr lang="en-US" dirty="0">
                <a:highlight>
                  <a:srgbClr val="FFFF00"/>
                </a:highlight>
              </a:rPr>
              <a:t>Highlight table </a:t>
            </a:r>
            <a:r>
              <a:rPr lang="en-US" dirty="0"/>
              <a:t>is more accurate then heat map.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As, highlight table is easily readable &amp; understandable.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65BEA-F2A9-4120-95A0-F046BEBBC815}"/>
              </a:ext>
            </a:extLst>
          </p:cNvPr>
          <p:cNvSpPr txBox="1"/>
          <p:nvPr/>
        </p:nvSpPr>
        <p:spPr>
          <a:xfrm>
            <a:off x="5845886" y="15464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EDD17-84EB-474C-BC45-E1496535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0" y="145536"/>
            <a:ext cx="4324954" cy="3855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70D61-1E13-4A16-A9E8-5A990C5C7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662" y="145537"/>
            <a:ext cx="4191585" cy="38556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999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D8AE7-A214-4A00-AE01-27766B73AB1B}"/>
              </a:ext>
            </a:extLst>
          </p:cNvPr>
          <p:cNvCxnSpPr>
            <a:cxnSpLocks/>
          </p:cNvCxnSpPr>
          <p:nvPr/>
        </p:nvCxnSpPr>
        <p:spPr>
          <a:xfrm flipH="1">
            <a:off x="4190260" y="2028987"/>
            <a:ext cx="11452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FBC0FA-FF98-4CC5-8CBD-E92C91594FBC}"/>
              </a:ext>
            </a:extLst>
          </p:cNvPr>
          <p:cNvCxnSpPr/>
          <p:nvPr/>
        </p:nvCxnSpPr>
        <p:spPr>
          <a:xfrm>
            <a:off x="-541538" y="376413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2C94B0-674A-4A65-86C2-1279A27B2C2F}"/>
              </a:ext>
            </a:extLst>
          </p:cNvPr>
          <p:cNvSpPr txBox="1"/>
          <p:nvPr/>
        </p:nvSpPr>
        <p:spPr>
          <a:xfrm>
            <a:off x="4190260" y="4942174"/>
            <a:ext cx="7901126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Here we are showing no of internships provided per stream.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So, by comparing both the graphs; we can conclude that the </a:t>
            </a:r>
            <a:r>
              <a:rPr lang="en-US" dirty="0">
                <a:highlight>
                  <a:srgbClr val="FFFF00"/>
                </a:highlight>
              </a:rPr>
              <a:t>Pie chart </a:t>
            </a:r>
            <a:r>
              <a:rPr lang="en-US" dirty="0"/>
              <a:t>is more accurate then bubble shape view.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As, pie chart is easily understandable and readable.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65BEA-F2A9-4120-95A0-F046BEBBC815}"/>
              </a:ext>
            </a:extLst>
          </p:cNvPr>
          <p:cNvSpPr txBox="1"/>
          <p:nvPr/>
        </p:nvSpPr>
        <p:spPr>
          <a:xfrm>
            <a:off x="4638523" y="170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41F26-F320-4F2D-A78B-A7299D77D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7" y="71021"/>
            <a:ext cx="3625977" cy="6169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256B9-F198-43AD-8D00-75E7C8FB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431" y="142042"/>
            <a:ext cx="6245791" cy="4341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252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D8AE7-A214-4A00-AE01-27766B73AB1B}"/>
              </a:ext>
            </a:extLst>
          </p:cNvPr>
          <p:cNvCxnSpPr>
            <a:cxnSpLocks/>
          </p:cNvCxnSpPr>
          <p:nvPr/>
        </p:nvCxnSpPr>
        <p:spPr>
          <a:xfrm flipH="1">
            <a:off x="5899145" y="2006353"/>
            <a:ext cx="57261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FBC0FA-FF98-4CC5-8CBD-E92C91594FBC}"/>
              </a:ext>
            </a:extLst>
          </p:cNvPr>
          <p:cNvCxnSpPr/>
          <p:nvPr/>
        </p:nvCxnSpPr>
        <p:spPr>
          <a:xfrm>
            <a:off x="-541538" y="376413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2C94B0-674A-4A65-86C2-1279A27B2C2F}"/>
              </a:ext>
            </a:extLst>
          </p:cNvPr>
          <p:cNvSpPr txBox="1"/>
          <p:nvPr/>
        </p:nvSpPr>
        <p:spPr>
          <a:xfrm>
            <a:off x="1984160" y="4615480"/>
            <a:ext cx="7901126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Here we are showing comparing total count of students in each stream Vs. from them how many are placed.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So, by comparing both the graphs; we can conclude that the </a:t>
            </a:r>
            <a:r>
              <a:rPr lang="en-US" dirty="0">
                <a:highlight>
                  <a:srgbClr val="FFFF00"/>
                </a:highlight>
              </a:rPr>
              <a:t>Side by Side bar chart </a:t>
            </a:r>
            <a:r>
              <a:rPr lang="en-US" dirty="0"/>
              <a:t>is more accurate then side by side circle view chart.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As, side by side bar chart is easily understandable and readable.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65BEA-F2A9-4120-95A0-F046BEBBC815}"/>
              </a:ext>
            </a:extLst>
          </p:cNvPr>
          <p:cNvSpPr txBox="1"/>
          <p:nvPr/>
        </p:nvSpPr>
        <p:spPr>
          <a:xfrm flipH="1">
            <a:off x="6067740" y="1658307"/>
            <a:ext cx="27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DDE8A-ED77-4112-BCDD-A5F5EF96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4" y="201315"/>
            <a:ext cx="5724462" cy="40865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63643-55B1-440E-913E-F50411E86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14" y="201314"/>
            <a:ext cx="5474114" cy="4086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127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03AF-64A7-4BC9-9916-69961080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64A0-51D0-416F-8B83-EE222EED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798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ea typeface="+mn-lt"/>
                <a:cs typeface="+mn-lt"/>
              </a:rPr>
              <a:t> </a:t>
            </a:r>
            <a:r>
              <a:rPr lang="en-GB" dirty="0">
                <a:ea typeface="+mn-lt"/>
                <a:cs typeface="+mn-lt"/>
              </a:rPr>
              <a:t>A </a:t>
            </a:r>
            <a:r>
              <a:rPr lang="en-GB" u="sng" dirty="0">
                <a:ea typeface="+mn-lt"/>
                <a:cs typeface="+mn-lt"/>
              </a:rPr>
              <a:t>line chart </a:t>
            </a:r>
            <a:r>
              <a:rPr lang="en-GB" dirty="0">
                <a:ea typeface="+mn-lt"/>
                <a:cs typeface="+mn-lt"/>
              </a:rPr>
              <a:t>reveals trends or change over time. Line charts can be used to show relationships within a continuous dataset.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 </a:t>
            </a:r>
            <a:r>
              <a:rPr lang="en-GB" u="sng" dirty="0">
                <a:ea typeface="+mn-lt"/>
                <a:cs typeface="+mn-lt"/>
              </a:rPr>
              <a:t>Pie charts </a:t>
            </a:r>
            <a:r>
              <a:rPr lang="en-GB" dirty="0">
                <a:ea typeface="+mn-lt"/>
                <a:cs typeface="+mn-lt"/>
              </a:rPr>
              <a:t>are used to show parts of a whole.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 </a:t>
            </a:r>
            <a:r>
              <a:rPr lang="en-GB" u="sng" dirty="0">
                <a:ea typeface="+mn-lt"/>
                <a:cs typeface="+mn-lt"/>
              </a:rPr>
              <a:t>Bar and column charts </a:t>
            </a:r>
            <a:r>
              <a:rPr lang="en-GB" dirty="0">
                <a:ea typeface="+mn-lt"/>
                <a:cs typeface="+mn-lt"/>
              </a:rPr>
              <a:t>are used to compare different items.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cs typeface="Times New Roman"/>
              </a:rPr>
              <a:t> </a:t>
            </a:r>
            <a:r>
              <a:rPr lang="en-GB" u="sng" dirty="0">
                <a:ea typeface="+mn-lt"/>
                <a:cs typeface="+mn-lt"/>
              </a:rPr>
              <a:t>Text table </a:t>
            </a:r>
            <a:r>
              <a:rPr lang="en-GB" dirty="0">
                <a:ea typeface="+mn-lt"/>
                <a:cs typeface="+mn-lt"/>
              </a:rPr>
              <a:t>is used for organised data and specially for numeric data to make it easy to understand.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u="sng" dirty="0">
                <a:latin typeface="Times New Roman"/>
                <a:ea typeface="+mn-lt"/>
                <a:cs typeface="+mn-lt"/>
              </a:rPr>
              <a:t>Bubble chart </a:t>
            </a:r>
            <a:r>
              <a:rPr lang="en-US" i="0" dirty="0">
                <a:solidFill>
                  <a:srgbClr val="202124"/>
                </a:solidFill>
                <a:effectLst/>
              </a:rPr>
              <a:t>are appropriate when we want to show relationships between three or four variables but not their exact values.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rgbClr val="202124"/>
                </a:solidFill>
              </a:rPr>
              <a:t> </a:t>
            </a:r>
            <a:r>
              <a:rPr lang="en-US" i="0" dirty="0">
                <a:solidFill>
                  <a:srgbClr val="202124"/>
                </a:solidFill>
                <a:effectLst/>
              </a:rPr>
              <a:t>Use </a:t>
            </a:r>
            <a:r>
              <a:rPr lang="en-US" i="0" u="sng" dirty="0">
                <a:solidFill>
                  <a:srgbClr val="202124"/>
                </a:solidFill>
                <a:effectLst/>
              </a:rPr>
              <a:t>highlight tables</a:t>
            </a:r>
            <a:r>
              <a:rPr lang="en-US" i="0" dirty="0">
                <a:solidFill>
                  <a:srgbClr val="202124"/>
                </a:solidFill>
                <a:effectLst/>
              </a:rPr>
              <a:t> to compare categorical data using color with range.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20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9517-35E5-41F3-A42A-0ACB5F84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8015-2964-4C0B-ACCB-43B72BD4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24" y="2058798"/>
            <a:ext cx="11762912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dirty="0">
                <a:ea typeface="+mn-lt"/>
                <a:cs typeface="+mn-lt"/>
              </a:rPr>
              <a:t>Dataset: </a:t>
            </a:r>
            <a:r>
              <a:rPr lang="en-GB" dirty="0">
                <a:ea typeface="+mn-lt"/>
                <a:cs typeface="+mn-lt"/>
                <a:hlinkClick r:id="rId2"/>
              </a:rPr>
              <a:t>https://docs.google.com/spreadsheets/d/1ASHKT2M6Jmt_ebFQwUHwEIjKk9DokakRFtYZNXgbRKQ/edit#gid=0</a:t>
            </a:r>
            <a:endParaRPr lang="en-GB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 My Visualisation: </a:t>
            </a:r>
            <a:r>
              <a:rPr lang="en-GB" dirty="0">
                <a:ea typeface="+mn-lt"/>
                <a:cs typeface="+mn-lt"/>
                <a:hlinkClick r:id="rId3"/>
              </a:rPr>
              <a:t>https://public.tableau.com/app/profile/netal.daga/viz/Engineering_internshipsplacementsAssign5/Texttable-totalno_ofinternshipsdonegenderofeachbranch</a:t>
            </a:r>
            <a:endParaRPr lang="en-GB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589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2E4B1C-1F0F-451C-AF2C-8E4932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35" y="2787820"/>
            <a:ext cx="10113645" cy="743682"/>
          </a:xfrm>
        </p:spPr>
        <p:txBody>
          <a:bodyPr/>
          <a:lstStyle/>
          <a:p>
            <a:pPr algn="ctr"/>
            <a:r>
              <a:rPr lang="en-GB" sz="138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9E43C-4E8C-4035-8DA8-BDA15CCB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580" y="267964161"/>
            <a:ext cx="10287000" cy="21474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5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0454F-3DC6-4D15-88CB-0F1AA702CA7A}"/>
              </a:ext>
            </a:extLst>
          </p:cNvPr>
          <p:cNvSpPr txBox="1"/>
          <p:nvPr/>
        </p:nvSpPr>
        <p:spPr>
          <a:xfrm>
            <a:off x="2263805" y="363985"/>
            <a:ext cx="7492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29786-D1F5-413A-B688-BC18EABEA11A}"/>
              </a:ext>
            </a:extLst>
          </p:cNvPr>
          <p:cNvSpPr txBox="1"/>
          <p:nvPr/>
        </p:nvSpPr>
        <p:spPr>
          <a:xfrm>
            <a:off x="2263805" y="1874728"/>
            <a:ext cx="7492753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14400" indent="-9144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marL="914400" indent="-9144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14400" indent="-914400">
              <a:buAutoNum type="arabicPeriod"/>
            </a:pPr>
            <a:r>
              <a:rPr lang="en-IN" sz="2800" dirty="0">
                <a:latin typeface="Times New Roman"/>
                <a:cs typeface="Times New Roman"/>
              </a:rPr>
              <a:t>Resources</a:t>
            </a:r>
          </a:p>
          <a:p>
            <a:pPr marL="914400" indent="-9144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and Challenges</a:t>
            </a:r>
          </a:p>
          <a:p>
            <a:pPr marL="914400" indent="-9144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914400" indent="-914400">
              <a:buAutoNum type="arabicPeriod"/>
            </a:pPr>
            <a:r>
              <a:rPr lang="en-IN" sz="2800" dirty="0">
                <a:latin typeface="Times New Roman"/>
                <a:cs typeface="Times New Roman"/>
              </a:rPr>
              <a:t>Result and 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9956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8F30-EECE-4A7D-B2E2-F089942F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Times New Roman"/>
              </a:rPr>
              <a:t>TASK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7B473-3CA3-49FE-B787-AEE667DBD62A}"/>
              </a:ext>
            </a:extLst>
          </p:cNvPr>
          <p:cNvSpPr txBox="1">
            <a:spLocks/>
          </p:cNvSpPr>
          <p:nvPr/>
        </p:nvSpPr>
        <p:spPr>
          <a:xfrm>
            <a:off x="1097537" y="2437063"/>
            <a:ext cx="10199554" cy="297867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F0502020204030204" pitchFamily="34" charset="0"/>
              <a:buChar char="•"/>
            </a:pPr>
            <a:r>
              <a:rPr lang="en-IN" dirty="0">
                <a:ea typeface="+mn-lt"/>
                <a:cs typeface="+mn-lt"/>
              </a:rPr>
              <a:t>Prepare a presentation to demonstrate "Right Graph for Right Data". Take appropriate case studies to explain with significance (Any 5)</a:t>
            </a:r>
          </a:p>
          <a:p>
            <a:pPr>
              <a:buFont typeface="Arial" panose="020F0502020204030204" pitchFamily="34" charset="0"/>
              <a:buChar char="•"/>
            </a:pPr>
            <a:endParaRPr lang="en-IN" dirty="0"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IN" dirty="0">
                <a:cs typeface="Times New Roman"/>
              </a:rPr>
              <a:t>Visualize the data using right charts which will ensure your message is clear and accurate.</a:t>
            </a:r>
          </a:p>
        </p:txBody>
      </p:sp>
    </p:spTree>
    <p:extLst>
      <p:ext uri="{BB962C8B-B14F-4D97-AF65-F5344CB8AC3E}">
        <p14:creationId xmlns:p14="http://schemas.microsoft.com/office/powerpoint/2010/main" val="191979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8F30-EECE-4A7D-B2E2-F089942F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96F7-0530-4925-B2CF-6EC4EDD3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8697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dataset is downloaded from kaggle. It is about how many students from each stream has done how many internships &amp; how many are placed.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We’ll consider that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University Announced Its On-Campus Placement/internships records.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 This Data to Predict and Analyse Whether A Student Gets Placed, based on how many numbers of internships they have done.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dataset is for the college professors and placement team.</a:t>
            </a:r>
            <a:endParaRPr lang="en-GB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130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99CC52-321C-4832-9920-E3B4CDAC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206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Tableau Public 2021.3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Dataset from Kaggle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Excel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8F30-EECE-4A7D-B2E2-F089942F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Issues and Challenges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66A15C-8875-4DFD-BDB1-46E268B45456}"/>
              </a:ext>
            </a:extLst>
          </p:cNvPr>
          <p:cNvSpPr txBox="1">
            <a:spLocks/>
          </p:cNvSpPr>
          <p:nvPr/>
        </p:nvSpPr>
        <p:spPr>
          <a:xfrm>
            <a:off x="1187774" y="2216484"/>
            <a:ext cx="10380028" cy="296865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F0502020204030204" pitchFamily="34" charset="0"/>
              <a:buChar char="•"/>
            </a:pPr>
            <a:r>
              <a:rPr lang="en-GB" sz="2800" dirty="0">
                <a:latin typeface="Times New Roman"/>
                <a:cs typeface="Times New Roman"/>
              </a:rPr>
              <a:t> </a:t>
            </a:r>
            <a:r>
              <a:rPr lang="en-GB" dirty="0">
                <a:cs typeface="Times New Roman"/>
              </a:rPr>
              <a:t>Selecting a proper dataset to create the different types of graphs.</a:t>
            </a:r>
            <a:endParaRPr lang="en-GB" dirty="0">
              <a:ea typeface="+mn-lt"/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  The choice of graph, colours.</a:t>
            </a:r>
            <a:endParaRPr lang="en-GB" dirty="0"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cs typeface="Times New Roman"/>
              </a:rPr>
              <a:t>  Including too many variables. </a:t>
            </a:r>
          </a:p>
          <a:p>
            <a:pPr>
              <a:buFont typeface="Arial" panose="020F050202020403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92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8F30-EECE-4A7D-B2E2-F089942F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PROPOSED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66A15C-8875-4DFD-BDB1-46E268B45456}"/>
              </a:ext>
            </a:extLst>
          </p:cNvPr>
          <p:cNvSpPr txBox="1">
            <a:spLocks/>
          </p:cNvSpPr>
          <p:nvPr/>
        </p:nvSpPr>
        <p:spPr>
          <a:xfrm>
            <a:off x="1187774" y="2216484"/>
            <a:ext cx="10380028" cy="296865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cs typeface="Times New Roman"/>
              </a:rPr>
              <a:t> Made 10 graphs; 2 graph of each title (for comparison of different type of charts) for audience.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cs typeface="Times New Roman"/>
              </a:rPr>
              <a:t> From them selecting the best one.</a:t>
            </a:r>
          </a:p>
          <a:p>
            <a:pPr>
              <a:buFont typeface="Arial" panose="020F050202020403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80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0D41980-B00D-4310-A461-43DEAD7E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67" y="715482"/>
            <a:ext cx="4187859" cy="3855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90A9EC-6A4E-43A7-BF0A-BC3C073C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32" y="715483"/>
            <a:ext cx="4589101" cy="38556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D8AE7-A214-4A00-AE01-27766B73AB1B}"/>
              </a:ext>
            </a:extLst>
          </p:cNvPr>
          <p:cNvCxnSpPr>
            <a:cxnSpLocks/>
          </p:cNvCxnSpPr>
          <p:nvPr/>
        </p:nvCxnSpPr>
        <p:spPr>
          <a:xfrm flipH="1">
            <a:off x="5362113" y="1908699"/>
            <a:ext cx="11452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FBC0FA-FF98-4CC5-8CBD-E92C91594FBC}"/>
              </a:ext>
            </a:extLst>
          </p:cNvPr>
          <p:cNvCxnSpPr/>
          <p:nvPr/>
        </p:nvCxnSpPr>
        <p:spPr>
          <a:xfrm>
            <a:off x="-541538" y="376413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2C94B0-674A-4A65-86C2-1279A27B2C2F}"/>
              </a:ext>
            </a:extLst>
          </p:cNvPr>
          <p:cNvSpPr txBox="1"/>
          <p:nvPr/>
        </p:nvSpPr>
        <p:spPr>
          <a:xfrm>
            <a:off x="1941042" y="4942189"/>
            <a:ext cx="7901126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Here we are showing Total no. of internships done Vs. gender (from each branch).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So, by comparing both the graphs; we can conclude that the </a:t>
            </a:r>
            <a:r>
              <a:rPr lang="en-US" dirty="0">
                <a:highlight>
                  <a:srgbClr val="FFFF00"/>
                </a:highlight>
              </a:rPr>
              <a:t>text table </a:t>
            </a:r>
            <a:r>
              <a:rPr lang="en-US" dirty="0"/>
              <a:t>is more accurate then bubble chart.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As, text table is easily understandable and readable.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65BEA-F2A9-4120-95A0-F046BEBBC815}"/>
              </a:ext>
            </a:extLst>
          </p:cNvPr>
          <p:cNvSpPr txBox="1"/>
          <p:nvPr/>
        </p:nvSpPr>
        <p:spPr>
          <a:xfrm>
            <a:off x="5845886" y="15464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673D65-B5B5-4397-A43E-F49329000393}"/>
              </a:ext>
            </a:extLst>
          </p:cNvPr>
          <p:cNvSpPr txBox="1"/>
          <p:nvPr/>
        </p:nvSpPr>
        <p:spPr>
          <a:xfrm>
            <a:off x="4156178" y="-17755"/>
            <a:ext cx="470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RESULT AND DISCUSSION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94105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FBC0FA-FF98-4CC5-8CBD-E92C91594FBC}"/>
              </a:ext>
            </a:extLst>
          </p:cNvPr>
          <p:cNvCxnSpPr/>
          <p:nvPr/>
        </p:nvCxnSpPr>
        <p:spPr>
          <a:xfrm>
            <a:off x="-541538" y="376413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2C94B0-674A-4A65-86C2-1279A27B2C2F}"/>
              </a:ext>
            </a:extLst>
          </p:cNvPr>
          <p:cNvSpPr txBox="1"/>
          <p:nvPr/>
        </p:nvSpPr>
        <p:spPr>
          <a:xfrm>
            <a:off x="1684343" y="4112957"/>
            <a:ext cx="5098197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Here we are showing Total no. of internships Vs. cgpa (of each technical branches).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So, by comparing both the graphs; we can conclude that the </a:t>
            </a:r>
            <a:r>
              <a:rPr lang="en-US" dirty="0">
                <a:highlight>
                  <a:srgbClr val="FFFF00"/>
                </a:highlight>
              </a:rPr>
              <a:t>Line chart </a:t>
            </a:r>
            <a:r>
              <a:rPr lang="en-US" dirty="0"/>
              <a:t>is more accurate then Stacked bar chart.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As, line chart is easily understandable and readable, with those trend lines.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65BEA-F2A9-4120-95A0-F046BEBBC815}"/>
              </a:ext>
            </a:extLst>
          </p:cNvPr>
          <p:cNvSpPr txBox="1"/>
          <p:nvPr/>
        </p:nvSpPr>
        <p:spPr>
          <a:xfrm>
            <a:off x="7935188" y="40428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EF088-A0F5-4FB4-AB52-62595C16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1" y="124245"/>
            <a:ext cx="7855408" cy="3737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9AF2A-5FC0-4A8E-819D-25F92BD5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915" y="105625"/>
            <a:ext cx="3605836" cy="61078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48D12B6-0E12-46BB-81C9-79E0CE148C6F}"/>
              </a:ext>
            </a:extLst>
          </p:cNvPr>
          <p:cNvCxnSpPr/>
          <p:nvPr/>
        </p:nvCxnSpPr>
        <p:spPr>
          <a:xfrm>
            <a:off x="7528264" y="4042870"/>
            <a:ext cx="681957" cy="6711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4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660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TASK</vt:lpstr>
      <vt:lpstr>INTRODUCTION</vt:lpstr>
      <vt:lpstr>RESOURCES</vt:lpstr>
      <vt:lpstr>Issues and Challenges</vt:lpstr>
      <vt:lpstr>PROPOSED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and links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Sakshi Wani</dc:title>
  <dc:creator>Sakshi Wani</dc:creator>
  <cp:lastModifiedBy>Netal Daga</cp:lastModifiedBy>
  <cp:revision>295</cp:revision>
  <dcterms:created xsi:type="dcterms:W3CDTF">2021-11-10T18:39:01Z</dcterms:created>
  <dcterms:modified xsi:type="dcterms:W3CDTF">2022-11-13T05:36:21Z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