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8" r:id="rId2"/>
    <p:sldId id="259" r:id="rId3"/>
    <p:sldId id="260" r:id="rId4"/>
    <p:sldId id="261" r:id="rId5"/>
    <p:sldId id="275" r:id="rId6"/>
    <p:sldId id="276" r:id="rId7"/>
    <p:sldId id="262" r:id="rId8"/>
    <p:sldId id="263" r:id="rId9"/>
    <p:sldId id="265" r:id="rId10"/>
    <p:sldId id="271" r:id="rId11"/>
    <p:sldId id="272" r:id="rId12"/>
    <p:sldId id="273" r:id="rId13"/>
    <p:sldId id="274" r:id="rId14"/>
    <p:sldId id="267" r:id="rId15"/>
    <p:sldId id="268" r:id="rId16"/>
    <p:sldId id="277" r:id="rId17"/>
    <p:sldId id="269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AB7C4-3F76-4215-A9B9-A5DF903FC938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F43F3-BDA3-4EE7-9E64-802ACCAE27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03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d40b269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d40b269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ed40b269a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527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d40b269a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d40b269a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ed40b269a8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3876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a60cba50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a60cba50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ea60cba509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283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d40b269a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d40b269a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ed40b269a8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5269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d40b269a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d40b269a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ed40b269a8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256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d40b269a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d40b269a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ed40b269a8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2567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d40b269a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d40b269a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ed40b269a8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0138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d40b269a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d40b269a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ed40b269a8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0138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d40b269a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d40b269a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ed40b269a8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013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d40b269a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d40b269a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ed40b269a8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0138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d40b269a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d40b269a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ed40b269a8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013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A969-9729-4F36-953B-B34F5812C554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F498-9BD5-4020-8DD8-A303851C4DE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A969-9729-4F36-953B-B34F5812C554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F498-9BD5-4020-8DD8-A303851C4D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A969-9729-4F36-953B-B34F5812C554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F498-9BD5-4020-8DD8-A303851C4D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A969-9729-4F36-953B-B34F5812C554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F498-9BD5-4020-8DD8-A303851C4D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A969-9729-4F36-953B-B34F5812C554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F498-9BD5-4020-8DD8-A303851C4DE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A969-9729-4F36-953B-B34F5812C554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F498-9BD5-4020-8DD8-A303851C4D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A969-9729-4F36-953B-B34F5812C554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F498-9BD5-4020-8DD8-A303851C4D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A969-9729-4F36-953B-B34F5812C554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F498-9BD5-4020-8DD8-A303851C4D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A969-9729-4F36-953B-B34F5812C554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F498-9BD5-4020-8DD8-A303851C4DE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A969-9729-4F36-953B-B34F5812C554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F498-9BD5-4020-8DD8-A303851C4DE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A969-9729-4F36-953B-B34F5812C554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F498-9BD5-4020-8DD8-A303851C4DE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E67A969-9729-4F36-953B-B34F5812C554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59CF498-9BD5-4020-8DD8-A303851C4DE4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1691680" y="238791"/>
            <a:ext cx="6840760" cy="135414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 &amp; Storytelling</a:t>
            </a:r>
            <a:endParaRPr lang="en-US"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AICTE analyzing the impact of covid-19 on teachers through given data </a:t>
            </a:r>
            <a:endParaRPr sz="240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28" y="339502"/>
            <a:ext cx="1049524" cy="10758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1E0921-7276-B72C-01D8-D08E44CBD06E}"/>
              </a:ext>
            </a:extLst>
          </p:cNvPr>
          <p:cNvSpPr txBox="1"/>
          <p:nvPr/>
        </p:nvSpPr>
        <p:spPr>
          <a:xfrm>
            <a:off x="2087724" y="2211710"/>
            <a:ext cx="6048671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Name:</a:t>
            </a:r>
            <a:r>
              <a:rPr lang="en-IN" sz="2400" dirty="0"/>
              <a:t> Netal Daga</a:t>
            </a:r>
          </a:p>
          <a:p>
            <a:pPr algn="ctr"/>
            <a:r>
              <a:rPr lang="en-IN" sz="2400" u="sng" dirty="0"/>
              <a:t>Roll no:</a:t>
            </a:r>
            <a:r>
              <a:rPr lang="en-IN" sz="2400" dirty="0"/>
              <a:t> 271016</a:t>
            </a:r>
          </a:p>
          <a:p>
            <a:pPr algn="ctr"/>
            <a:r>
              <a:rPr lang="en-IN" sz="2400" u="sng" dirty="0"/>
              <a:t>College:</a:t>
            </a:r>
            <a:r>
              <a:rPr lang="en-IN" sz="2400" dirty="0"/>
              <a:t>  Vishwakarma Institute Of Information Technology, Pune</a:t>
            </a:r>
          </a:p>
        </p:txBody>
      </p:sp>
    </p:spTree>
    <p:extLst>
      <p:ext uri="{BB962C8B-B14F-4D97-AF65-F5344CB8AC3E}">
        <p14:creationId xmlns:p14="http://schemas.microsoft.com/office/powerpoint/2010/main" val="1549202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3;p16"/>
          <p:cNvSpPr txBox="1">
            <a:spLocks noGrp="1"/>
          </p:cNvSpPr>
          <p:nvPr>
            <p:ph type="title"/>
          </p:nvPr>
        </p:nvSpPr>
        <p:spPr>
          <a:xfrm>
            <a:off x="1259632" y="123478"/>
            <a:ext cx="7708392" cy="8572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n-GB" sz="2800" u="sng" dirty="0">
                <a:effectLst/>
              </a:rPr>
              <a:t>Analysis of family crisis and to what extent they are able to overcome on those.</a:t>
            </a:r>
            <a:endParaRPr sz="2800" u="sng" dirty="0">
              <a:effectLst/>
            </a:endParaRPr>
          </a:p>
        </p:txBody>
      </p:sp>
      <p:pic>
        <p:nvPicPr>
          <p:cNvPr id="5122" name="Picture 2" descr="C:\Users\admin\Desktop\Netal (SY)\Sem - 1\DST\ASSIGNMENT_2_DST\Family Crisi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31590"/>
            <a:ext cx="6912768" cy="3834426"/>
          </a:xfrm>
          <a:prstGeom prst="rect">
            <a:avLst/>
          </a:prstGeom>
          <a:ln>
            <a:solidFill>
              <a:srgbClr val="7030A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024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3;p16"/>
          <p:cNvSpPr txBox="1">
            <a:spLocks noGrp="1"/>
          </p:cNvSpPr>
          <p:nvPr>
            <p:ph type="title"/>
          </p:nvPr>
        </p:nvSpPr>
        <p:spPr>
          <a:xfrm>
            <a:off x="1259632" y="195486"/>
            <a:ext cx="7708392" cy="8572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n-GB" sz="2800" u="sng" dirty="0">
                <a:effectLst/>
              </a:rPr>
              <a:t>Analysis of improvement in teacher’s skill sets and knowledge during this pandemic</a:t>
            </a:r>
            <a:endParaRPr sz="2800" u="sng" dirty="0">
              <a:effectLst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1" t="24603" r="32064" b="12698"/>
          <a:stretch/>
        </p:blipFill>
        <p:spPr bwMode="auto">
          <a:xfrm>
            <a:off x="1259632" y="1282585"/>
            <a:ext cx="5432348" cy="36063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05" t="20170" r="10997" b="62974"/>
          <a:stretch/>
        </p:blipFill>
        <p:spPr bwMode="auto">
          <a:xfrm>
            <a:off x="7164288" y="2433003"/>
            <a:ext cx="1662375" cy="13055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024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3;p16"/>
          <p:cNvSpPr txBox="1">
            <a:spLocks noGrp="1"/>
          </p:cNvSpPr>
          <p:nvPr>
            <p:ph type="title"/>
          </p:nvPr>
        </p:nvSpPr>
        <p:spPr>
          <a:xfrm>
            <a:off x="1259632" y="87474"/>
            <a:ext cx="7708392" cy="8572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n-GB" sz="2800" u="sng" dirty="0">
                <a:effectLst/>
              </a:rPr>
              <a:t>How many are able to make work-life balance in this on-going situation ?</a:t>
            </a:r>
            <a:endParaRPr sz="2800" u="sng" dirty="0">
              <a:effectLst/>
            </a:endParaRPr>
          </a:p>
        </p:txBody>
      </p:sp>
      <p:pic>
        <p:nvPicPr>
          <p:cNvPr id="7170" name="Picture 2" descr="C:\Users\admin\Desktop\Netal (SY)\Sem - 1\DST\ASSIGNMENT_2_DST\Work Life Balance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4" r="11421"/>
          <a:stretch/>
        </p:blipFill>
        <p:spPr bwMode="auto">
          <a:xfrm>
            <a:off x="1271135" y="1203598"/>
            <a:ext cx="5904656" cy="3602543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admin\Desktop\Netal (SY)\Sem - 1\DST\ASSIGNMENT_2_DST\Work Life Balance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91" b="81155"/>
          <a:stretch/>
        </p:blipFill>
        <p:spPr bwMode="auto">
          <a:xfrm>
            <a:off x="7452320" y="2295897"/>
            <a:ext cx="1440160" cy="132579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02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3;p16"/>
          <p:cNvSpPr txBox="1">
            <a:spLocks noGrp="1"/>
          </p:cNvSpPr>
          <p:nvPr>
            <p:ph type="title"/>
          </p:nvPr>
        </p:nvSpPr>
        <p:spPr>
          <a:xfrm>
            <a:off x="1259632" y="138774"/>
            <a:ext cx="7708392" cy="8572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n-GB" sz="2400" u="sng" dirty="0">
                <a:effectLst/>
              </a:rPr>
              <a:t>Analysing learning performance and assessment of students on this digital platform</a:t>
            </a:r>
            <a:endParaRPr sz="2400" u="sng" dirty="0">
              <a:effectLst/>
            </a:endParaRPr>
          </a:p>
        </p:txBody>
      </p:sp>
      <p:pic>
        <p:nvPicPr>
          <p:cNvPr id="8194" name="Picture 2" descr="C:\Users\admin\Desktop\Netal (SY)\Sem - 1\DST\ASSIGNMENT_2_DST\Learning Performa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69953"/>
            <a:ext cx="5184576" cy="3834773"/>
          </a:xfrm>
          <a:prstGeom prst="rect">
            <a:avLst/>
          </a:prstGeom>
          <a:ln>
            <a:solidFill>
              <a:srgbClr val="7030A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024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2555776" y="205979"/>
            <a:ext cx="5616624" cy="85725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>
                <a:effectLst/>
              </a:rPr>
              <a:t>Results and Discussion</a:t>
            </a:r>
            <a:endParaRPr sz="3600" u="sng" dirty="0">
              <a:effectLst/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idx="1"/>
          </p:nvPr>
        </p:nvSpPr>
        <p:spPr>
          <a:xfrm>
            <a:off x="1187624" y="1200150"/>
            <a:ext cx="7744326" cy="377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 sz="2600" dirty="0"/>
              <a:t>1.] Data analysis is done in very good manner with minimum errors.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 sz="2600" dirty="0"/>
              <a:t>2.] Attractive and simple visualizations have made the picture more clear.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 sz="2600" dirty="0"/>
              <a:t>3.] This data studying would help AICTE to work on particular path for betterment of the teachers.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 sz="2600" dirty="0"/>
              <a:t>4.] Now the outcomes need to be discussed and thought up on for improvements in the given aspects.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lang="en-US" sz="26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2600" dirty="0"/>
          </a:p>
        </p:txBody>
      </p:sp>
      <p:sp>
        <p:nvSpPr>
          <p:cNvPr id="4" name="Google Shape;141;p20">
            <a:extLst>
              <a:ext uri="{FF2B5EF4-FFF2-40B4-BE49-F238E27FC236}">
                <a16:creationId xmlns:a16="http://schemas.microsoft.com/office/drawing/2014/main" id="{69A1BED7-5814-43C1-A4BD-4A380BA48A2E}"/>
              </a:ext>
            </a:extLst>
          </p:cNvPr>
          <p:cNvSpPr txBox="1">
            <a:spLocks/>
          </p:cNvSpPr>
          <p:nvPr/>
        </p:nvSpPr>
        <p:spPr>
          <a:xfrm>
            <a:off x="1187624" y="1213470"/>
            <a:ext cx="7848873" cy="37240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spcBef>
                <a:spcPts val="360"/>
              </a:spcBef>
              <a:buClr>
                <a:schemeClr val="dk1"/>
              </a:buClr>
              <a:buSzPct val="25407"/>
              <a:buFont typeface="Arial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7139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699792" y="267494"/>
            <a:ext cx="4464496" cy="85725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>
                <a:effectLst/>
              </a:rPr>
              <a:t>Conclusion</a:t>
            </a:r>
            <a:endParaRPr sz="3600" u="sng" dirty="0">
              <a:effectLst/>
            </a:endParaRPr>
          </a:p>
        </p:txBody>
      </p:sp>
      <p:sp>
        <p:nvSpPr>
          <p:cNvPr id="141" name="Google Shape;141;p20"/>
          <p:cNvSpPr txBox="1">
            <a:spLocks noGrp="1"/>
          </p:cNvSpPr>
          <p:nvPr>
            <p:ph idx="1"/>
          </p:nvPr>
        </p:nvSpPr>
        <p:spPr>
          <a:xfrm>
            <a:off x="1187623" y="1223963"/>
            <a:ext cx="7848873" cy="37240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407"/>
              <a:buFont typeface="Arial"/>
              <a:buNone/>
            </a:pPr>
            <a:r>
              <a:rPr lang="en-US" sz="2400" dirty="0"/>
              <a:t>1.]  There is a larger impact of Covid -19 on Education Industry. 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407"/>
              <a:buFont typeface="Arial"/>
              <a:buNone/>
            </a:pPr>
            <a:r>
              <a:rPr lang="en-US" sz="2400" dirty="0"/>
              <a:t>2.]  Still Institutions and Managements need to focus on better arrangements &amp; facilities to the staff.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407"/>
              <a:buFont typeface="Arial"/>
              <a:buNone/>
            </a:pPr>
            <a:r>
              <a:rPr lang="en-US" sz="2400" dirty="0"/>
              <a:t>3.] Most of the staff has faced family crises amidst of pandemic so some schemes should be planned for their welfare and better future.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407"/>
              <a:buFont typeface="Arial"/>
              <a:buNone/>
            </a:pPr>
            <a:r>
              <a:rPr lang="en-US" sz="2400" dirty="0"/>
              <a:t>4.] There is a majority of ‘moderate work-life balance’ which means this can be improved definitely. 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407"/>
              <a:buFont typeface="Arial"/>
              <a:buNone/>
            </a:pPr>
            <a:r>
              <a:rPr lang="en-US" sz="2400" dirty="0"/>
              <a:t>5.] Techers have gained and improved their skill sets on a larger ratio in spite of some limitations which is appreciable. 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407"/>
              <a:buFont typeface="Arial"/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68129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E858-79AB-4790-9BBE-DC4F67A91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267494"/>
            <a:ext cx="7746064" cy="4418806"/>
          </a:xfrm>
        </p:spPr>
        <p:txBody>
          <a:bodyPr>
            <a:normAutofit lnSpcReduction="10000"/>
          </a:bodyPr>
          <a:lstStyle/>
          <a:p>
            <a:pPr marL="82296" indent="0" algn="l">
              <a:buNone/>
            </a:pPr>
            <a:r>
              <a:rPr lang="en-US" sz="2400" dirty="0"/>
              <a:t>6.]  According to teachers there is average learning as well as assessment of the students on digital platform which should be switched as soon as possible along with government guidelines.</a:t>
            </a:r>
            <a:r>
              <a:rPr lang="en-US" sz="2400" i="0" dirty="0">
                <a:solidFill>
                  <a:srgbClr val="202124"/>
                </a:solidFill>
                <a:effectLst/>
              </a:rPr>
              <a:t> </a:t>
            </a:r>
          </a:p>
          <a:p>
            <a:pPr marL="82296" indent="0" algn="l">
              <a:buNone/>
            </a:pPr>
            <a:endParaRPr lang="en-US" sz="2400" dirty="0">
              <a:solidFill>
                <a:srgbClr val="202124"/>
              </a:solidFill>
            </a:endParaRPr>
          </a:p>
          <a:p>
            <a:pPr marL="82296" indent="0" algn="l">
              <a:buNone/>
            </a:pPr>
            <a:endParaRPr lang="en-US" sz="2400" i="0" dirty="0">
              <a:solidFill>
                <a:srgbClr val="202124"/>
              </a:solidFill>
              <a:effectLst/>
            </a:endParaRPr>
          </a:p>
          <a:p>
            <a:pPr marL="82296" indent="0" algn="l">
              <a:buNone/>
            </a:pPr>
            <a:endParaRPr lang="en-US" sz="2400" i="0" dirty="0">
              <a:solidFill>
                <a:srgbClr val="202124"/>
              </a:solidFill>
              <a:effectLst/>
            </a:endParaRPr>
          </a:p>
          <a:p>
            <a:r>
              <a:rPr lang="en-US" sz="2400" i="0" dirty="0">
                <a:solidFill>
                  <a:srgbClr val="202124"/>
                </a:solidFill>
                <a:effectLst/>
              </a:rPr>
              <a:t>Exposure to relevant ICT tools and aids for effective teaching-learning. Training on appropriate use of various modes of evaluation. </a:t>
            </a:r>
          </a:p>
          <a:p>
            <a:r>
              <a:rPr lang="en-US" sz="2400" i="0" dirty="0">
                <a:solidFill>
                  <a:srgbClr val="202124"/>
                </a:solidFill>
                <a:effectLst/>
              </a:rPr>
              <a:t>Provide resources for lifelong self-learning. </a:t>
            </a:r>
          </a:p>
        </p:txBody>
      </p:sp>
      <p:sp>
        <p:nvSpPr>
          <p:cNvPr id="4" name="Google Shape;140;p20">
            <a:extLst>
              <a:ext uri="{FF2B5EF4-FFF2-40B4-BE49-F238E27FC236}">
                <a16:creationId xmlns:a16="http://schemas.microsoft.com/office/drawing/2014/main" id="{23A17431-BD0D-4678-84BC-CA471AAC31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28508" y="2000421"/>
            <a:ext cx="2664296" cy="569218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>
                <a:effectLst/>
              </a:rPr>
              <a:t>Future Work</a:t>
            </a:r>
            <a:endParaRPr sz="3600" u="sn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7175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p19"/>
          <p:cNvSpPr txBox="1">
            <a:spLocks noGrp="1"/>
          </p:cNvSpPr>
          <p:nvPr>
            <p:ph type="title"/>
          </p:nvPr>
        </p:nvSpPr>
        <p:spPr>
          <a:xfrm>
            <a:off x="2915816" y="205979"/>
            <a:ext cx="4608512" cy="709587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effectLst/>
              </a:rPr>
              <a:t>References</a:t>
            </a:r>
            <a:endParaRPr u="sng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>
              <a:hlinkClick r:id="" action="ppaction://noaction"/>
            </a:endParaRPr>
          </a:p>
          <a:p>
            <a:r>
              <a:rPr lang="en-US" sz="2400" dirty="0"/>
              <a:t>Given Dataset .</a:t>
            </a:r>
          </a:p>
          <a:p>
            <a:r>
              <a:rPr lang="en-US" sz="2400" dirty="0"/>
              <a:t>Given Question Set .</a:t>
            </a:r>
          </a:p>
          <a:p>
            <a:endParaRPr lang="en-IN" sz="2400" dirty="0"/>
          </a:p>
        </p:txBody>
      </p:sp>
      <p:pic>
        <p:nvPicPr>
          <p:cNvPr id="5" name="Picture 2" descr="679 Level Thanks Stock Photos, Pictures &amp;amp; Royalty-Free Images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87774"/>
            <a:ext cx="4268720" cy="160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30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5"/>
          <p:cNvSpPr txBox="1">
            <a:spLocks/>
          </p:cNvSpPr>
          <p:nvPr/>
        </p:nvSpPr>
        <p:spPr>
          <a:xfrm>
            <a:off x="2771800" y="195486"/>
            <a:ext cx="4536504" cy="6480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5" name="Google Shape;107;p15"/>
          <p:cNvSpPr txBox="1">
            <a:spLocks/>
          </p:cNvSpPr>
          <p:nvPr/>
        </p:nvSpPr>
        <p:spPr>
          <a:xfrm>
            <a:off x="3239852" y="1275606"/>
            <a:ext cx="3600400" cy="316835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 indent="0" algn="l" fontAlgn="base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1. Task​</a:t>
            </a:r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25400" indent="0" algn="l" fontAlgn="base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2. Introduction ​</a:t>
            </a:r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25400" indent="0" algn="l" fontAlgn="base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3. Resources​</a:t>
            </a:r>
          </a:p>
          <a:p>
            <a:pPr marL="25400" indent="0" algn="l" fontAlgn="base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4. Parameters</a:t>
            </a:r>
          </a:p>
          <a:p>
            <a:pPr marL="25400" indent="0" algn="l" fontAlgn="base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5. Results and Discussion​</a:t>
            </a:r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25400" indent="0" algn="l" fontAlgn="base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6. Conclusion and Future Work​</a:t>
            </a:r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25400" indent="0" algn="l" fontAlgn="base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7. References</a:t>
            </a:r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25400" indent="0" algn="l" fontAlgn="base"/>
            <a:endParaRPr lang="en-US" sz="1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0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idx="1"/>
          </p:nvPr>
        </p:nvSpPr>
        <p:spPr>
          <a:xfrm>
            <a:off x="1403648" y="1545636"/>
            <a:ext cx="7498080" cy="13501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360"/>
              </a:spcBef>
            </a:pPr>
            <a:r>
              <a:rPr lang="en-GB" sz="2000" dirty="0">
                <a:solidFill>
                  <a:srgbClr val="3C4043"/>
                </a:solidFill>
              </a:rPr>
              <a:t>Study the given data, analyse it, and prepare the story in the form of presentation.</a:t>
            </a:r>
          </a:p>
          <a:p>
            <a:pPr marL="342900" indent="-342900">
              <a:spcBef>
                <a:spcPts val="360"/>
              </a:spcBef>
            </a:pPr>
            <a:r>
              <a:rPr lang="en-GB" sz="2000" dirty="0">
                <a:solidFill>
                  <a:srgbClr val="3C4043"/>
                </a:solidFill>
              </a:rPr>
              <a:t>Focus on the objectives and business intelligence.</a:t>
            </a:r>
            <a:endParaRPr sz="2000" dirty="0">
              <a:solidFill>
                <a:srgbClr val="3C4043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106;p15">
            <a:extLst>
              <a:ext uri="{FF2B5EF4-FFF2-40B4-BE49-F238E27FC236}">
                <a16:creationId xmlns:a16="http://schemas.microsoft.com/office/drawing/2014/main" id="{B3CF9851-25B7-425E-A764-F8560DA7374B}"/>
              </a:ext>
            </a:extLst>
          </p:cNvPr>
          <p:cNvSpPr txBox="1">
            <a:spLocks/>
          </p:cNvSpPr>
          <p:nvPr/>
        </p:nvSpPr>
        <p:spPr>
          <a:xfrm>
            <a:off x="2915816" y="411510"/>
            <a:ext cx="4505124" cy="6480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77728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idx="1"/>
          </p:nvPr>
        </p:nvSpPr>
        <p:spPr>
          <a:xfrm>
            <a:off x="1417660" y="1275606"/>
            <a:ext cx="7056784" cy="14761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/>
          <a:p>
            <a:pPr marL="457200" indent="-457200">
              <a:spcBef>
                <a:spcPts val="360"/>
              </a:spcBef>
            </a:pPr>
            <a:r>
              <a:rPr lang="en-US" sz="2000" dirty="0"/>
              <a:t>Through this presentation, we are trying to show you all how AICTE have analyzed the impact of covid-19 on teaching staff of various colleges/institutes based on different parameters and the visualization.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7" y="3067994"/>
            <a:ext cx="2620311" cy="19783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Google Shape;106;p15">
            <a:extLst>
              <a:ext uri="{FF2B5EF4-FFF2-40B4-BE49-F238E27FC236}">
                <a16:creationId xmlns:a16="http://schemas.microsoft.com/office/drawing/2014/main" id="{A1CA8A14-4455-4A98-8DBF-4B97244A9015}"/>
              </a:ext>
            </a:extLst>
          </p:cNvPr>
          <p:cNvSpPr txBox="1">
            <a:spLocks/>
          </p:cNvSpPr>
          <p:nvPr/>
        </p:nvSpPr>
        <p:spPr>
          <a:xfrm>
            <a:off x="2915816" y="213400"/>
            <a:ext cx="4608512" cy="7482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8603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idx="1"/>
          </p:nvPr>
        </p:nvSpPr>
        <p:spPr>
          <a:xfrm>
            <a:off x="1403648" y="1635646"/>
            <a:ext cx="7056784" cy="16561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/>
          <a:p>
            <a:pPr marL="457200" indent="-457200">
              <a:spcBef>
                <a:spcPts val="360"/>
              </a:spcBef>
            </a:pPr>
            <a:r>
              <a:rPr lang="en-US" sz="2000" dirty="0"/>
              <a:t>Microsoft Excel</a:t>
            </a:r>
          </a:p>
          <a:p>
            <a:pPr marL="457200" indent="-457200">
              <a:spcBef>
                <a:spcPts val="360"/>
              </a:spcBef>
            </a:pPr>
            <a:r>
              <a:rPr lang="en-US" sz="2000" dirty="0"/>
              <a:t>Tableau Public 2021.2</a:t>
            </a:r>
          </a:p>
          <a:p>
            <a:pPr marL="457200" indent="-457200">
              <a:spcBef>
                <a:spcPts val="360"/>
              </a:spcBef>
            </a:pPr>
            <a:r>
              <a:rPr lang="en-US" sz="2000" dirty="0"/>
              <a:t>Data review sheet</a:t>
            </a:r>
          </a:p>
          <a:p>
            <a:pPr marL="457200" indent="-457200">
              <a:spcBef>
                <a:spcPts val="360"/>
              </a:spcBef>
            </a:pPr>
            <a:r>
              <a:rPr lang="en-US" sz="2000" dirty="0"/>
              <a:t>Educational document of questions</a:t>
            </a:r>
          </a:p>
        </p:txBody>
      </p:sp>
      <p:sp>
        <p:nvSpPr>
          <p:cNvPr id="4" name="Google Shape;106;p15">
            <a:extLst>
              <a:ext uri="{FF2B5EF4-FFF2-40B4-BE49-F238E27FC236}">
                <a16:creationId xmlns:a16="http://schemas.microsoft.com/office/drawing/2014/main" id="{DE5E2F9D-9A15-4714-8910-6A4BA7B5BAD0}"/>
              </a:ext>
            </a:extLst>
          </p:cNvPr>
          <p:cNvSpPr txBox="1">
            <a:spLocks/>
          </p:cNvSpPr>
          <p:nvPr/>
        </p:nvSpPr>
        <p:spPr>
          <a:xfrm>
            <a:off x="2915816" y="311310"/>
            <a:ext cx="4608512" cy="7482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416565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4;p16">
            <a:extLst>
              <a:ext uri="{FF2B5EF4-FFF2-40B4-BE49-F238E27FC236}">
                <a16:creationId xmlns:a16="http://schemas.microsoft.com/office/drawing/2014/main" id="{32DCEC65-12A7-40BB-9A89-92755D9B198C}"/>
              </a:ext>
            </a:extLst>
          </p:cNvPr>
          <p:cNvSpPr txBox="1">
            <a:spLocks/>
          </p:cNvSpPr>
          <p:nvPr/>
        </p:nvSpPr>
        <p:spPr>
          <a:xfrm>
            <a:off x="1259632" y="1275606"/>
            <a:ext cx="7416824" cy="36285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5400" indent="0" algn="l" fontAlgn="base"/>
            <a:r>
              <a:rPr lang="en-GB" sz="2000" dirty="0">
                <a:solidFill>
                  <a:schemeClr val="tx1"/>
                </a:solidFill>
              </a:rPr>
              <a:t> Impact of COVID-19 pandemic on educational industry.</a:t>
            </a:r>
          </a:p>
          <a:p>
            <a:pPr marL="25400" indent="0" algn="l" fontAlgn="base"/>
            <a:r>
              <a:rPr lang="en-GB" sz="2000" dirty="0">
                <a:solidFill>
                  <a:schemeClr val="tx1"/>
                </a:solidFill>
              </a:rPr>
              <a:t> Analysis of arrangements made by institute for conduction of teacher’s duties in pandemic situation.</a:t>
            </a:r>
          </a:p>
          <a:p>
            <a:pPr marL="25400" indent="0" algn="l" fontAlgn="base"/>
            <a:r>
              <a:rPr lang="en-GB" sz="2000" dirty="0">
                <a:solidFill>
                  <a:schemeClr val="tx1"/>
                </a:solidFill>
              </a:rPr>
              <a:t> Analysis of family crisis and to what extent they are able to overcome on those.</a:t>
            </a:r>
          </a:p>
          <a:p>
            <a:pPr marL="25400" indent="0" algn="l" fontAlgn="base"/>
            <a:r>
              <a:rPr lang="en-GB" sz="2000" dirty="0">
                <a:solidFill>
                  <a:schemeClr val="tx1"/>
                </a:solidFill>
              </a:rPr>
              <a:t> Analysis of improvement in teacher’s skill sets and knowledge during this pandemic.</a:t>
            </a:r>
          </a:p>
          <a:p>
            <a:pPr marL="25400" indent="0" algn="l" fontAlgn="base"/>
            <a:r>
              <a:rPr lang="en-GB" sz="2000" dirty="0">
                <a:solidFill>
                  <a:schemeClr val="tx1"/>
                </a:solidFill>
              </a:rPr>
              <a:t> How many are able to make work-life balance in this on-going situation ?</a:t>
            </a:r>
          </a:p>
          <a:p>
            <a:pPr marL="25400" indent="0" algn="l" fontAlgn="base"/>
            <a:r>
              <a:rPr lang="en-GB" sz="2000" dirty="0">
                <a:solidFill>
                  <a:schemeClr val="tx1"/>
                </a:solidFill>
              </a:rPr>
              <a:t> Analysing learning performance and assessment of students on this digital platform.</a:t>
            </a:r>
          </a:p>
        </p:txBody>
      </p:sp>
      <p:sp>
        <p:nvSpPr>
          <p:cNvPr id="5" name="Google Shape;106;p15">
            <a:extLst>
              <a:ext uri="{FF2B5EF4-FFF2-40B4-BE49-F238E27FC236}">
                <a16:creationId xmlns:a16="http://schemas.microsoft.com/office/drawing/2014/main" id="{63E03654-1513-4EBB-AB6F-E5428AFD26D0}"/>
              </a:ext>
            </a:extLst>
          </p:cNvPr>
          <p:cNvSpPr txBox="1">
            <a:spLocks/>
          </p:cNvSpPr>
          <p:nvPr/>
        </p:nvSpPr>
        <p:spPr>
          <a:xfrm>
            <a:off x="2915816" y="226634"/>
            <a:ext cx="4608512" cy="7482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69182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;p16"/>
          <p:cNvSpPr txBox="1">
            <a:spLocks noGrp="1"/>
          </p:cNvSpPr>
          <p:nvPr>
            <p:ph type="title"/>
          </p:nvPr>
        </p:nvSpPr>
        <p:spPr>
          <a:xfrm>
            <a:off x="2555776" y="141480"/>
            <a:ext cx="5328592" cy="7020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>
                <a:effectLst/>
              </a:rPr>
              <a:t>Analysis of age &amp; gender</a:t>
            </a:r>
            <a:endParaRPr sz="3600" u="sng" dirty="0">
              <a:effectLst/>
            </a:endParaRPr>
          </a:p>
        </p:txBody>
      </p:sp>
      <p:sp>
        <p:nvSpPr>
          <p:cNvPr id="5" name="Google Shape;114;p16"/>
          <p:cNvSpPr txBox="1">
            <a:spLocks noGrp="1"/>
          </p:cNvSpPr>
          <p:nvPr>
            <p:ph idx="1"/>
          </p:nvPr>
        </p:nvSpPr>
        <p:spPr>
          <a:xfrm>
            <a:off x="2411760" y="1221600"/>
            <a:ext cx="5309884" cy="339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600" dirty="0"/>
          </a:p>
          <a:p>
            <a:pPr marL="114300" indent="0">
              <a:buNone/>
            </a:pPr>
            <a:endParaRPr sz="2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1" t="25199" r="28829" b="13293"/>
          <a:stretch/>
        </p:blipFill>
        <p:spPr bwMode="auto">
          <a:xfrm>
            <a:off x="1528956" y="1056700"/>
            <a:ext cx="4824535" cy="394532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98" t="20569" r="11051" b="70928"/>
          <a:stretch/>
        </p:blipFill>
        <p:spPr bwMode="auto">
          <a:xfrm>
            <a:off x="6588224" y="2499743"/>
            <a:ext cx="2016224" cy="9105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0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n-GB" sz="2800" u="sng" dirty="0">
                <a:effectLst/>
              </a:rPr>
              <a:t>Impact of COVID-19 pandemic on educational industry</a:t>
            </a:r>
            <a:endParaRPr sz="2800" u="sng" dirty="0">
              <a:effectLst/>
            </a:endParaRPr>
          </a:p>
        </p:txBody>
      </p:sp>
      <p:pic>
        <p:nvPicPr>
          <p:cNvPr id="2051" name="Picture 3" descr="C:\Users\admin\Desktop\Netal (SY)\Sem - 1\DST\ASSIGNMENT_2_DST\q11. impac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03" t="16667" r="506" b="63298"/>
          <a:stretch/>
        </p:blipFill>
        <p:spPr bwMode="auto">
          <a:xfrm>
            <a:off x="6444208" y="1995686"/>
            <a:ext cx="1944216" cy="191652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40" t="32540" r="32622" b="25369"/>
          <a:stretch/>
        </p:blipFill>
        <p:spPr bwMode="auto">
          <a:xfrm>
            <a:off x="1547664" y="1347614"/>
            <a:ext cx="4288520" cy="34805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62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3;p16"/>
          <p:cNvSpPr txBox="1">
            <a:spLocks noGrp="1"/>
          </p:cNvSpPr>
          <p:nvPr>
            <p:ph type="title"/>
          </p:nvPr>
        </p:nvSpPr>
        <p:spPr>
          <a:xfrm>
            <a:off x="1259632" y="195486"/>
            <a:ext cx="7708392" cy="8572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n-GB" sz="2800" u="sng" dirty="0">
                <a:effectLst/>
              </a:rPr>
              <a:t>Analysis of arrangements made by institute for conduction of teacher’s duties in pandemic situation</a:t>
            </a:r>
            <a:endParaRPr sz="2800" u="sng" dirty="0">
              <a:effectLst/>
            </a:endParaRPr>
          </a:p>
        </p:txBody>
      </p:sp>
      <p:pic>
        <p:nvPicPr>
          <p:cNvPr id="6" name="Picture 3" descr="C:\Users\admin\Desktop\Netal (SY)\Sem - 1\DST\ASSIGNMENT_2_DST\q12. arrangement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45" t="16667" b="63721"/>
          <a:stretch/>
        </p:blipFill>
        <p:spPr bwMode="auto">
          <a:xfrm>
            <a:off x="6603301" y="2071859"/>
            <a:ext cx="1944216" cy="183375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1" t="32819" r="35295" b="24738"/>
          <a:stretch/>
        </p:blipFill>
        <p:spPr bwMode="auto">
          <a:xfrm>
            <a:off x="1475656" y="1344597"/>
            <a:ext cx="4464496" cy="360027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053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1095</TotalTime>
  <Words>555</Words>
  <Application>Microsoft Office PowerPoint</Application>
  <PresentationFormat>On-screen Show (16:9)</PresentationFormat>
  <Paragraphs>70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Gill Sans MT</vt:lpstr>
      <vt:lpstr>Roboto</vt:lpstr>
      <vt:lpstr>Segoe UI</vt:lpstr>
      <vt:lpstr>Verdana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of age &amp; gender</vt:lpstr>
      <vt:lpstr>Impact of COVID-19 pandemic on educational industry</vt:lpstr>
      <vt:lpstr>Analysis of arrangements made by institute for conduction of teacher’s duties in pandemic situation</vt:lpstr>
      <vt:lpstr>Analysis of family crisis and to what extent they are able to overcome on those.</vt:lpstr>
      <vt:lpstr>Analysis of improvement in teacher’s skill sets and knowledge during this pandemic</vt:lpstr>
      <vt:lpstr>How many are able to make work-life balance in this on-going situation ?</vt:lpstr>
      <vt:lpstr>Analysing learning performance and assessment of students on this digital platform</vt:lpstr>
      <vt:lpstr>Results and Discussion</vt:lpstr>
      <vt:lpstr>Conclusion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Netal Daga</cp:lastModifiedBy>
  <cp:revision>35</cp:revision>
  <dcterms:created xsi:type="dcterms:W3CDTF">2021-09-19T03:39:30Z</dcterms:created>
  <dcterms:modified xsi:type="dcterms:W3CDTF">2022-11-13T04:55:53Z</dcterms:modified>
</cp:coreProperties>
</file>