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  <p:sldMasterId id="2147483727" r:id="rId2"/>
  </p:sldMasterIdLst>
  <p:notesMasterIdLst>
    <p:notesMasterId r:id="rId15"/>
  </p:notesMasterIdLst>
  <p:sldIdLst>
    <p:sldId id="256" r:id="rId3"/>
    <p:sldId id="263" r:id="rId4"/>
    <p:sldId id="264" r:id="rId5"/>
    <p:sldId id="265" r:id="rId6"/>
    <p:sldId id="267" r:id="rId7"/>
    <p:sldId id="268" r:id="rId8"/>
    <p:sldId id="257" r:id="rId9"/>
    <p:sldId id="258" r:id="rId10"/>
    <p:sldId id="259" r:id="rId11"/>
    <p:sldId id="269" r:id="rId12"/>
    <p:sldId id="266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mer Belsky" initials="OB" lastIdx="1" clrIdx="0">
    <p:extLst>
      <p:ext uri="{19B8F6BF-5375-455C-9EA6-DF929625EA0E}">
        <p15:presenceInfo xmlns:p15="http://schemas.microsoft.com/office/powerpoint/2012/main" userId="3c59f632197f5b9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B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Gveret Levin AlefAlefAlef" panose="00000500000000000000" pitchFamily="2" charset="-79"/>
                <a:ea typeface="+mn-ea"/>
                <a:cs typeface="Gveret Levin AlefAlefAlef" panose="00000500000000000000" pitchFamily="2" charset="-79"/>
              </a:defRPr>
            </a:pPr>
            <a:r>
              <a:rPr lang="he-IL" sz="1200" dirty="0">
                <a:latin typeface="Gveret Levin AlefAlefAlef" panose="00000500000000000000" pitchFamily="2" charset="-79"/>
                <a:cs typeface="Gveret Levin AlefAlefAlef" panose="00000500000000000000" pitchFamily="2" charset="-79"/>
              </a:rPr>
              <a:t>שרידות - תחקור ראשוני (אמצע</a:t>
            </a:r>
            <a:r>
              <a:rPr lang="he-IL" sz="1200" baseline="0" dirty="0">
                <a:latin typeface="Gveret Levin AlefAlefAlef" panose="00000500000000000000" pitchFamily="2" charset="-79"/>
                <a:cs typeface="Gveret Levin AlefAlefAlef" panose="00000500000000000000" pitchFamily="2" charset="-79"/>
              </a:rPr>
              <a:t> הכשרה) אוג' 20</a:t>
            </a:r>
            <a:endParaRPr lang="he-IL" sz="1200" dirty="0">
              <a:latin typeface="Gveret Levin AlefAlefAlef" panose="00000500000000000000" pitchFamily="2" charset="-79"/>
              <a:cs typeface="Gveret Levin AlefAlefAlef" panose="00000500000000000000" pitchFamily="2" charset="-79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Gveret Levin AlefAlefAlef" panose="00000500000000000000" pitchFamily="2" charset="-79"/>
              <a:ea typeface="+mn-ea"/>
              <a:cs typeface="Gveret Levin AlefAlefAlef" panose="00000500000000000000" pitchFamily="2" charset="-79"/>
            </a:defRPr>
          </a:pPr>
          <a:endParaRPr lang="he-IL"/>
        </a:p>
      </c:txPr>
    </c:title>
    <c:autoTitleDeleted val="0"/>
    <c:plotArea>
      <c:layout>
        <c:manualLayout>
          <c:layoutTarget val="inner"/>
          <c:xMode val="edge"/>
          <c:yMode val="edge"/>
          <c:x val="1.7187500000000001E-2"/>
          <c:y val="9.6093744088721456E-2"/>
          <c:w val="0.96562499999999996"/>
          <c:h val="0.784308760807778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0-300</c:v>
                </c:pt>
                <c:pt idx="1">
                  <c:v>300-500</c:v>
                </c:pt>
                <c:pt idx="2">
                  <c:v>500-600</c:v>
                </c:pt>
                <c:pt idx="3">
                  <c:v>600-700</c:v>
                </c:pt>
                <c:pt idx="4">
                  <c:v>700-800</c:v>
                </c:pt>
                <c:pt idx="5">
                  <c:v>800-1000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0.21843003412969283</c:v>
                </c:pt>
                <c:pt idx="1">
                  <c:v>0.42414860681114552</c:v>
                </c:pt>
                <c:pt idx="2">
                  <c:v>0.54245283018867929</c:v>
                </c:pt>
                <c:pt idx="3">
                  <c:v>0.65760869565217395</c:v>
                </c:pt>
                <c:pt idx="4">
                  <c:v>0.72101033295063144</c:v>
                </c:pt>
                <c:pt idx="5">
                  <c:v>0.76692708333333337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6C-4BD6-9436-D6E1053823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4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0-300</c:v>
                </c:pt>
                <c:pt idx="1">
                  <c:v>300-500</c:v>
                </c:pt>
                <c:pt idx="2">
                  <c:v>500-600</c:v>
                </c:pt>
                <c:pt idx="3">
                  <c:v>600-700</c:v>
                </c:pt>
                <c:pt idx="4">
                  <c:v>700-800</c:v>
                </c:pt>
                <c:pt idx="5">
                  <c:v>800-1000</c:v>
                </c:pt>
              </c:strCache>
            </c:strRef>
          </c:cat>
          <c:val>
            <c:numRef>
              <c:f>Sheet1!$C$2:$C$7</c:f>
              <c:numCache>
                <c:formatCode>0.0%</c:formatCode>
                <c:ptCount val="6"/>
                <c:pt idx="0">
                  <c:v>0.78156996587030714</c:v>
                </c:pt>
                <c:pt idx="1">
                  <c:v>0.57585139318885448</c:v>
                </c:pt>
                <c:pt idx="2">
                  <c:v>0.45754716981132071</c:v>
                </c:pt>
                <c:pt idx="3">
                  <c:v>0.34239130434782605</c:v>
                </c:pt>
                <c:pt idx="4">
                  <c:v>0.27898966704936856</c:v>
                </c:pt>
                <c:pt idx="5">
                  <c:v>0.23307291666666663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6C-4BD6-9436-D6E1053823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74421304"/>
        <c:axId val="374420520"/>
      </c:barChart>
      <c:catAx>
        <c:axId val="374421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374420520"/>
        <c:crosses val="autoZero"/>
        <c:auto val="1"/>
        <c:lblAlgn val="ctr"/>
        <c:lblOffset val="100"/>
        <c:noMultiLvlLbl val="0"/>
      </c:catAx>
      <c:valAx>
        <c:axId val="374420520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37442130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he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326C1A4-376D-4D0F-B840-EA04E2E4B78E}" type="datetimeFigureOut">
              <a:rPr lang="he-IL" smtClean="0"/>
              <a:t>כ"ח/אדר א/תשפ"ב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6B9CC83D-947A-484D-AF0E-3C503587E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7310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מציין מיקום של תמונת שקופית 1">
            <a:extLst>
              <a:ext uri="{FF2B5EF4-FFF2-40B4-BE49-F238E27FC236}">
                <a16:creationId xmlns:a16="http://schemas.microsoft.com/office/drawing/2014/main" id="{BB81C6E1-C0EA-468B-BC7B-C9BFE209CB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77838" y="1262063"/>
            <a:ext cx="6054725" cy="34051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מציין מיקום של הערות 2">
            <a:extLst>
              <a:ext uri="{FF2B5EF4-FFF2-40B4-BE49-F238E27FC236}">
                <a16:creationId xmlns:a16="http://schemas.microsoft.com/office/drawing/2014/main" id="{49601C9B-1EAC-4AE7-94C9-1706197BB6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altLang="he-IL" dirty="0"/>
          </a:p>
        </p:txBody>
      </p:sp>
      <p:sp>
        <p:nvSpPr>
          <p:cNvPr id="59396" name="מציין מיקום של מספר שקופית 3">
            <a:extLst>
              <a:ext uri="{FF2B5EF4-FFF2-40B4-BE49-F238E27FC236}">
                <a16:creationId xmlns:a16="http://schemas.microsoft.com/office/drawing/2014/main" id="{25E7047E-8A04-44A4-A514-07B723990E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8DAED-FA01-4B28-A52B-8752B56217DE}" type="slidenum">
              <a:rPr kumimoji="0" lang="he-I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2487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845B50E-4839-4ECA-9E22-036F1B52C738}" type="datetimeFigureOut">
              <a:rPr lang="he-IL" smtClean="0"/>
              <a:t>כ"ח/אדר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26A509A-64AE-477F-941C-288718C9DB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978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B50E-4839-4ECA-9E22-036F1B52C738}" type="datetimeFigureOut">
              <a:rPr lang="he-IL" smtClean="0"/>
              <a:t>כ"ח/אדר א/תשפ"ב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509A-64AE-477F-941C-288718C9DB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1343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B50E-4839-4ECA-9E22-036F1B52C738}" type="datetimeFigureOut">
              <a:rPr lang="he-IL" smtClean="0"/>
              <a:t>כ"ח/אדר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509A-64AE-477F-941C-288718C9DB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1872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B50E-4839-4ECA-9E22-036F1B52C738}" type="datetimeFigureOut">
              <a:rPr lang="he-IL" smtClean="0"/>
              <a:t>כ"ח/אדר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509A-64AE-477F-941C-288718C9DB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9626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B50E-4839-4ECA-9E22-036F1B52C738}" type="datetimeFigureOut">
              <a:rPr lang="he-IL" smtClean="0"/>
              <a:t>כ"ח/אדר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509A-64AE-477F-941C-288718C9DB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1605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B50E-4839-4ECA-9E22-036F1B52C738}" type="datetimeFigureOut">
              <a:rPr lang="he-IL" smtClean="0"/>
              <a:t>כ"ח/אדר א/תשפ"ב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509A-64AE-477F-941C-288718C9DB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8477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B50E-4839-4ECA-9E22-036F1B52C738}" type="datetimeFigureOut">
              <a:rPr lang="he-IL" smtClean="0"/>
              <a:t>כ"ח/אדר א/תשפ"ב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509A-64AE-477F-941C-288718C9DB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599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845B50E-4839-4ECA-9E22-036F1B52C738}" type="datetimeFigureOut">
              <a:rPr lang="he-IL" smtClean="0"/>
              <a:t>כ"ח/אדר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509A-64AE-477F-941C-288718C9DB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1359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845B50E-4839-4ECA-9E22-036F1B52C738}" type="datetimeFigureOut">
              <a:rPr lang="he-IL" smtClean="0"/>
              <a:t>כ"ח/אדר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509A-64AE-477F-941C-288718C9DB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35152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5855-0C5B-474B-B01A-3563E385F6D9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כ"ח/אדר א/תשפ"ב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4556-C996-41FD-B8B5-DFEA4C1D7F69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8065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5855-0C5B-474B-B01A-3563E385F6D9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כ"ח/אדר א/תשפ"ב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4556-C996-41FD-B8B5-DFEA4C1D7F69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803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B50E-4839-4ECA-9E22-036F1B52C738}" type="datetimeFigureOut">
              <a:rPr lang="he-IL" smtClean="0"/>
              <a:t>כ"ח/אדר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509A-64AE-477F-941C-288718C9DB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12937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5855-0C5B-474B-B01A-3563E385F6D9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כ"ח/אדר א/תשפ"ב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4556-C996-41FD-B8B5-DFEA4C1D7F69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7474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5855-0C5B-474B-B01A-3563E385F6D9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כ"ח/אדר א/תשפ"ב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4556-C996-41FD-B8B5-DFEA4C1D7F69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6960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5855-0C5B-474B-B01A-3563E385F6D9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כ"ח/אדר א/תשפ"ב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4556-C996-41FD-B8B5-DFEA4C1D7F69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2051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5855-0C5B-474B-B01A-3563E385F6D9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כ"ח/אדר א/תשפ"ב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4556-C996-41FD-B8B5-DFEA4C1D7F69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9974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5855-0C5B-474B-B01A-3563E385F6D9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כ"ח/אדר א/תשפ"ב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4556-C996-41FD-B8B5-DFEA4C1D7F69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6670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5855-0C5B-474B-B01A-3563E385F6D9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כ"ח/אדר א/תשפ"ב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4556-C996-41FD-B8B5-DFEA4C1D7F69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5736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5855-0C5B-474B-B01A-3563E385F6D9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כ"ח/אדר א/תשפ"ב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4556-C996-41FD-B8B5-DFEA4C1D7F69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6500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5855-0C5B-474B-B01A-3563E385F6D9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כ"ח/אדר א/תשפ"ב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4556-C996-41FD-B8B5-DFEA4C1D7F69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2501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5855-0C5B-474B-B01A-3563E385F6D9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כ"ח/אדר א/תשפ"ב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4556-C996-41FD-B8B5-DFEA4C1D7F69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865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B50E-4839-4ECA-9E22-036F1B52C738}" type="datetimeFigureOut">
              <a:rPr lang="he-IL" smtClean="0"/>
              <a:t>כ"ח/אדר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509A-64AE-477F-941C-288718C9DB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064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B50E-4839-4ECA-9E22-036F1B52C738}" type="datetimeFigureOut">
              <a:rPr lang="he-IL" smtClean="0"/>
              <a:t>כ"ח/אדר א/תשפ"ב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509A-64AE-477F-941C-288718C9DB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1653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B50E-4839-4ECA-9E22-036F1B52C738}" type="datetimeFigureOut">
              <a:rPr lang="he-IL" smtClean="0"/>
              <a:t>כ"ח/אדר א/תשפ"ב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509A-64AE-477F-941C-288718C9DB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27774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B50E-4839-4ECA-9E22-036F1B52C738}" type="datetimeFigureOut">
              <a:rPr lang="he-IL" smtClean="0"/>
              <a:t>כ"ח/אדר א/תשפ"ב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509A-64AE-477F-941C-288718C9DB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6669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B50E-4839-4ECA-9E22-036F1B52C738}" type="datetimeFigureOut">
              <a:rPr lang="he-IL" smtClean="0"/>
              <a:t>כ"ח/אדר א/תשפ"ב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509A-64AE-477F-941C-288718C9DB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916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B50E-4839-4ECA-9E22-036F1B52C738}" type="datetimeFigureOut">
              <a:rPr lang="he-IL" smtClean="0"/>
              <a:t>כ"ח/אדר א/תשפ"ב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509A-64AE-477F-941C-288718C9DB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0366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B50E-4839-4ECA-9E22-036F1B52C738}" type="datetimeFigureOut">
              <a:rPr lang="he-IL" smtClean="0"/>
              <a:t>כ"ח/אדר א/תשפ"ב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509A-64AE-477F-941C-288718C9DB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6966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845B50E-4839-4ECA-9E22-036F1B52C738}" type="datetimeFigureOut">
              <a:rPr lang="he-IL" smtClean="0"/>
              <a:t>כ"ח/אדר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he-IL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26A509A-64AE-477F-941C-288718C9DB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998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0FB5855-0C5B-474B-B01A-3563E385F6D9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 defTabSz="914400"/>
              <a:t>כ"ח/אדר א/תשפ"ב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39414556-C996-41FD-B8B5-DFEA4C1D7F69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53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BAB15-CB47-41A7-B2AB-2B331BE82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0" y="4955859"/>
            <a:ext cx="8825659" cy="566738"/>
          </a:xfrm>
        </p:spPr>
        <p:txBody>
          <a:bodyPr anchor="t">
            <a:noAutofit/>
          </a:bodyPr>
          <a:lstStyle/>
          <a:p>
            <a:pPr algn="ctr"/>
            <a:r>
              <a:rPr lang="he-IL" sz="4000" dirty="0"/>
              <a:t>חיזוי של העדפות החיילים במנילה</a:t>
            </a:r>
          </a:p>
        </p:txBody>
      </p:sp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5599B4AD-C423-4AA2-B265-C12661D61A3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4" b="54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63119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6A6E4-1AD1-414F-AEAF-B5762F1D8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היישוב של </a:t>
            </a:r>
            <a:r>
              <a:rPr lang="he-IL" dirty="0" err="1"/>
              <a:t>המלש"ב</a:t>
            </a:r>
            <a:r>
              <a:rPr lang="he-IL" dirty="0"/>
              <a:t> (מקודד) והנפה של </a:t>
            </a:r>
            <a:r>
              <a:rPr lang="he-IL" dirty="0" err="1"/>
              <a:t>המלש"ב</a:t>
            </a:r>
            <a:r>
              <a:rPr lang="he-IL" dirty="0"/>
              <a:t>.</a:t>
            </a:r>
          </a:p>
          <a:p>
            <a:pPr lvl="1"/>
            <a:r>
              <a:rPr lang="he-IL" dirty="0"/>
              <a:t>יופיע בעמודות </a:t>
            </a:r>
            <a:r>
              <a:rPr lang="en-US" dirty="0"/>
              <a:t>ENCODED_YESHUV</a:t>
            </a:r>
            <a:r>
              <a:rPr lang="he-IL" dirty="0"/>
              <a:t> ו</a:t>
            </a:r>
            <a:r>
              <a:rPr lang="en-US" dirty="0"/>
              <a:t>ENCODED_NAPA</a:t>
            </a:r>
            <a:endParaRPr lang="he-IL" dirty="0"/>
          </a:p>
          <a:p>
            <a:endParaRPr lang="he-IL" dirty="0"/>
          </a:p>
          <a:p>
            <a:r>
              <a:rPr lang="he-IL" dirty="0"/>
              <a:t>מדד סוציו אקונומי של היישוב והמדד סוציו אקונומי לפי </a:t>
            </a:r>
            <a:r>
              <a:rPr lang="he-IL" dirty="0" err="1"/>
              <a:t>איזור</a:t>
            </a:r>
            <a:r>
              <a:rPr lang="he-IL" dirty="0"/>
              <a:t> </a:t>
            </a:r>
            <a:r>
              <a:rPr lang="he-IL" dirty="0" err="1"/>
              <a:t>סטטיסיטי</a:t>
            </a:r>
            <a:endParaRPr lang="he-IL" dirty="0"/>
          </a:p>
          <a:p>
            <a:pPr lvl="1"/>
            <a:r>
              <a:rPr lang="he-IL" dirty="0" err="1"/>
              <a:t>איזורים</a:t>
            </a:r>
            <a:r>
              <a:rPr lang="he-IL" dirty="0"/>
              <a:t> סטטיסטיים הם חלוקה של היישוב </a:t>
            </a:r>
            <a:r>
              <a:rPr lang="he-IL" dirty="0" err="1"/>
              <a:t>לאיזורים</a:t>
            </a:r>
            <a:r>
              <a:rPr lang="he-IL" dirty="0"/>
              <a:t> (לפעמים אפילו חצאי רחובות) שיש בהם מספיק אנשים. לכל </a:t>
            </a:r>
            <a:r>
              <a:rPr lang="he-IL" dirty="0" err="1"/>
              <a:t>איזור</a:t>
            </a:r>
            <a:r>
              <a:rPr lang="he-IL" dirty="0"/>
              <a:t> כזה מחשבים מדד סוציו אקונומי בנפרד.</a:t>
            </a:r>
          </a:p>
          <a:p>
            <a:pPr lvl="1"/>
            <a:r>
              <a:rPr lang="he-IL" dirty="0"/>
              <a:t>יופיע בעמודות </a:t>
            </a:r>
            <a:r>
              <a:rPr lang="en-US" dirty="0"/>
              <a:t>XXXXX_SOTZIO</a:t>
            </a:r>
            <a:endParaRPr lang="he-IL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F97F5D-2668-4CA8-8C82-A7F50C5AA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pPr algn="ctr"/>
            <a:r>
              <a:rPr lang="he-IL" dirty="0"/>
              <a:t>הסבר על הנתונים – נתונים סוציו-אקונומיים</a:t>
            </a:r>
          </a:p>
        </p:txBody>
      </p:sp>
    </p:spTree>
    <p:extLst>
      <p:ext uri="{BB962C8B-B14F-4D97-AF65-F5344CB8AC3E}">
        <p14:creationId xmlns:p14="http://schemas.microsoft.com/office/powerpoint/2010/main" val="472869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6A6E4-1AD1-414F-AEAF-B5762F1D8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בשאלון נשים יש עשרות עמודות מהצורה "</a:t>
            </a:r>
            <a:r>
              <a:rPr lang="he-IL" dirty="0" err="1"/>
              <a:t>אשכול_מקצוע</a:t>
            </a:r>
            <a:r>
              <a:rPr lang="he-IL" dirty="0"/>
              <a:t>". עמודות אלו הם ההעדפות של </a:t>
            </a:r>
            <a:r>
              <a:rPr lang="he-IL" dirty="0" err="1"/>
              <a:t>המלש"בית</a:t>
            </a:r>
            <a:r>
              <a:rPr lang="he-IL" dirty="0"/>
              <a:t>. העמודה של "אשכול תפקידי מקצועות </a:t>
            </a:r>
            <a:r>
              <a:rPr lang="he-IL" dirty="0" err="1"/>
              <a:t>המחשב_אשכול</a:t>
            </a:r>
            <a:r>
              <a:rPr lang="he-IL" dirty="0"/>
              <a:t> מקצועות המחשב" היא העמודה הרלוונטית למקצועות הטכנולוגיים.</a:t>
            </a:r>
          </a:p>
          <a:p>
            <a:r>
              <a:rPr lang="he-IL" dirty="0"/>
              <a:t>בשאלון גברים יש כמה עמודות עם שם היחידה באנגלית לדוגמא "</a:t>
            </a:r>
            <a:r>
              <a:rPr lang="en-US" dirty="0"/>
              <a:t>GOLANI</a:t>
            </a:r>
            <a:r>
              <a:rPr lang="he-IL" dirty="0"/>
              <a:t>". עמודות אלו הם ההעדפות של </a:t>
            </a:r>
            <a:r>
              <a:rPr lang="he-IL" dirty="0" err="1"/>
              <a:t>המלש"ב</a:t>
            </a:r>
            <a:endParaRPr lang="he-IL" dirty="0"/>
          </a:p>
          <a:p>
            <a:r>
              <a:rPr lang="he-IL" dirty="0" err="1"/>
              <a:t>המלש"ב</a:t>
            </a:r>
            <a:r>
              <a:rPr lang="he-IL" dirty="0"/>
              <a:t> דירג את האשכולות השונים והזין ערך (בין 1 ל-5) שמסמן את ההעדפה שלו לשרת במקצוע.</a:t>
            </a:r>
          </a:p>
          <a:p>
            <a:r>
              <a:rPr lang="he-IL" dirty="0"/>
              <a:t>המטרה היא לנסות להשלים את ההעדפות של </a:t>
            </a:r>
            <a:r>
              <a:rPr lang="he-IL" dirty="0" err="1"/>
              <a:t>המלש"בים</a:t>
            </a:r>
            <a:r>
              <a:rPr lang="he-IL" dirty="0"/>
              <a:t> (מערכת המלצה). או, אצל </a:t>
            </a:r>
            <a:r>
              <a:rPr lang="he-IL" dirty="0" err="1"/>
              <a:t>המלש"ביות</a:t>
            </a:r>
            <a:r>
              <a:rPr lang="he-IL" dirty="0"/>
              <a:t>, לאפיין את הקבוצות שתוארו.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F97F5D-2668-4CA8-8C82-A7F50C5AA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pPr algn="ctr"/>
            <a:r>
              <a:rPr lang="he-IL" dirty="0"/>
              <a:t>הסבר על הנתונים – העדפות</a:t>
            </a:r>
          </a:p>
        </p:txBody>
      </p:sp>
    </p:spTree>
    <p:extLst>
      <p:ext uri="{BB962C8B-B14F-4D97-AF65-F5344CB8AC3E}">
        <p14:creationId xmlns:p14="http://schemas.microsoft.com/office/powerpoint/2010/main" val="463121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69F0287-A1E2-4D69-A7CC-B52447022BC0}"/>
              </a:ext>
            </a:extLst>
          </p:cNvPr>
          <p:cNvSpPr txBox="1">
            <a:spLocks/>
          </p:cNvSpPr>
          <p:nvPr/>
        </p:nvSpPr>
        <p:spPr>
          <a:xfrm>
            <a:off x="1683171" y="2090176"/>
            <a:ext cx="8825658" cy="2677648"/>
          </a:xfrm>
          <a:prstGeom prst="rect">
            <a:avLst/>
          </a:prstGeom>
        </p:spPr>
        <p:txBody>
          <a:bodyPr anchor="ctr"/>
          <a:lstStyle>
            <a:lvl1pPr algn="l" defTabSz="457200" rtl="1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e-IL" sz="9600" dirty="0">
                <a:solidFill>
                  <a:schemeClr val="tx1"/>
                </a:solidFill>
              </a:rPr>
              <a:t>בהצלחה</a:t>
            </a:r>
          </a:p>
        </p:txBody>
      </p:sp>
    </p:spTree>
    <p:extLst>
      <p:ext uri="{BB962C8B-B14F-4D97-AF65-F5344CB8AC3E}">
        <p14:creationId xmlns:p14="http://schemas.microsoft.com/office/powerpoint/2010/main" val="3030323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816437" y="5367646"/>
            <a:ext cx="5375564" cy="707886"/>
          </a:xfrm>
          <a:prstGeom prst="rect">
            <a:avLst/>
          </a:prstGeom>
          <a:gradFill flip="none" rotWithShape="1">
            <a:gsLst>
              <a:gs pos="0">
                <a:srgbClr val="88BFE2">
                  <a:shade val="30000"/>
                  <a:satMod val="115000"/>
                </a:srgbClr>
              </a:gs>
              <a:gs pos="50000">
                <a:srgbClr val="88BFE2">
                  <a:shade val="67500"/>
                  <a:satMod val="115000"/>
                </a:srgbClr>
              </a:gs>
              <a:gs pos="100000">
                <a:srgbClr val="88BFE2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square" rtlCol="1">
            <a:spAutoFit/>
          </a:bodyPr>
          <a:lstStyle/>
          <a:p>
            <a:pPr algn="ctr" rtl="1"/>
            <a:endParaRPr lang="he-IL" sz="2000" dirty="0">
              <a:solidFill>
                <a:schemeClr val="bg1"/>
              </a:solidFill>
            </a:endParaRPr>
          </a:p>
          <a:p>
            <a:pPr algn="ctr" rtl="1"/>
            <a:r>
              <a:rPr lang="he-IL" sz="2000" dirty="0">
                <a:solidFill>
                  <a:schemeClr val="bg1"/>
                </a:solidFill>
              </a:rPr>
              <a:t>מדור </a:t>
            </a:r>
            <a:r>
              <a:rPr lang="en-US" sz="2000" dirty="0">
                <a:solidFill>
                  <a:schemeClr val="bg1"/>
                </a:solidFill>
              </a:rPr>
              <a:t>DS</a:t>
            </a:r>
            <a:r>
              <a:rPr lang="he-IL" sz="2000" dirty="0">
                <a:solidFill>
                  <a:schemeClr val="bg1"/>
                </a:solidFill>
              </a:rPr>
              <a:t> באגף כ"א</a:t>
            </a:r>
          </a:p>
        </p:txBody>
      </p:sp>
    </p:spTree>
    <p:extLst>
      <p:ext uri="{BB962C8B-B14F-4D97-AF65-F5344CB8AC3E}">
        <p14:creationId xmlns:p14="http://schemas.microsoft.com/office/powerpoint/2010/main" val="2547646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401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F531B9-3C0B-41D2-948E-0CF4B31674CD}"/>
              </a:ext>
            </a:extLst>
          </p:cNvPr>
          <p:cNvSpPr/>
          <p:nvPr/>
        </p:nvSpPr>
        <p:spPr>
          <a:xfrm>
            <a:off x="0" y="-6014"/>
            <a:ext cx="12191999" cy="23687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EAE307-AB71-4963-9889-AA93B84A0B4B}"/>
              </a:ext>
            </a:extLst>
          </p:cNvPr>
          <p:cNvSpPr/>
          <p:nvPr/>
        </p:nvSpPr>
        <p:spPr>
          <a:xfrm>
            <a:off x="1" y="2362734"/>
            <a:ext cx="12191998" cy="100253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1ED76-F044-4D23-A8FD-C66199C0B697}"/>
              </a:ext>
            </a:extLst>
          </p:cNvPr>
          <p:cNvSpPr/>
          <p:nvPr/>
        </p:nvSpPr>
        <p:spPr>
          <a:xfrm>
            <a:off x="1" y="3365263"/>
            <a:ext cx="6270170" cy="34927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93" name="מלבן מעוגל 35">
            <a:extLst>
              <a:ext uri="{FF2B5EF4-FFF2-40B4-BE49-F238E27FC236}">
                <a16:creationId xmlns:a16="http://schemas.microsoft.com/office/drawing/2014/main" id="{6B60671F-AF5B-48C2-BD68-9D91446F9D49}"/>
              </a:ext>
            </a:extLst>
          </p:cNvPr>
          <p:cNvSpPr/>
          <p:nvPr/>
        </p:nvSpPr>
        <p:spPr>
          <a:xfrm>
            <a:off x="7700220" y="1027423"/>
            <a:ext cx="3993171" cy="81765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859" rIns="17859"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Abraham" panose="00000500000000000000" pitchFamily="2" charset="-79"/>
                <a:ea typeface="+mn-ea"/>
                <a:cs typeface="Abraham" panose="00000500000000000000" pitchFamily="2" charset="-79"/>
              </a:rPr>
              <a:t>מה </a:t>
            </a:r>
            <a:r>
              <a:rPr kumimoji="0" lang="he-IL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Abraham" panose="00000500000000000000" pitchFamily="2" charset="-79"/>
                <a:ea typeface="+mn-ea"/>
                <a:cs typeface="Abraham" panose="00000500000000000000" pitchFamily="2" charset="-79"/>
              </a:rPr>
              <a:t>המלש"ב</a:t>
            </a:r>
            <a:r>
              <a:rPr kumimoji="0" lang="he-IL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Abraham" panose="00000500000000000000" pitchFamily="2" charset="-79"/>
                <a:ea typeface="+mn-ea"/>
                <a:cs typeface="Abraham" panose="00000500000000000000" pitchFamily="2" charset="-79"/>
              </a:rPr>
              <a:t> רוצה</a:t>
            </a:r>
          </a:p>
        </p:txBody>
      </p:sp>
      <p:sp>
        <p:nvSpPr>
          <p:cNvPr id="194" name="מלבן מעוגל 35">
            <a:extLst>
              <a:ext uri="{FF2B5EF4-FFF2-40B4-BE49-F238E27FC236}">
                <a16:creationId xmlns:a16="http://schemas.microsoft.com/office/drawing/2014/main" id="{DE66AB7D-B78F-48A5-BADE-1B95BDD4A1B3}"/>
              </a:ext>
            </a:extLst>
          </p:cNvPr>
          <p:cNvSpPr/>
          <p:nvPr/>
        </p:nvSpPr>
        <p:spPr>
          <a:xfrm>
            <a:off x="4798192" y="-156993"/>
            <a:ext cx="2980994" cy="81765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859" rIns="17859"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Abraham" panose="00000500000000000000" pitchFamily="2" charset="-79"/>
                <a:ea typeface="+mn-ea"/>
                <a:cs typeface="Abraham" panose="00000500000000000000" pitchFamily="2" charset="-79"/>
              </a:rPr>
              <a:t>מה הצבא צריך</a:t>
            </a:r>
          </a:p>
        </p:txBody>
      </p:sp>
      <p:sp>
        <p:nvSpPr>
          <p:cNvPr id="195" name="מלבן מעוגל 35">
            <a:extLst>
              <a:ext uri="{FF2B5EF4-FFF2-40B4-BE49-F238E27FC236}">
                <a16:creationId xmlns:a16="http://schemas.microsoft.com/office/drawing/2014/main" id="{8BCB5775-62EC-4AB7-BAB9-341C79E96F3C}"/>
              </a:ext>
            </a:extLst>
          </p:cNvPr>
          <p:cNvSpPr/>
          <p:nvPr/>
        </p:nvSpPr>
        <p:spPr>
          <a:xfrm>
            <a:off x="435520" y="1027423"/>
            <a:ext cx="4710904" cy="81765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859" rIns="17859"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Abraham" panose="00000500000000000000" pitchFamily="2" charset="-79"/>
                <a:ea typeface="+mn-ea"/>
                <a:cs typeface="Abraham" panose="00000500000000000000" pitchFamily="2" charset="-79"/>
              </a:rPr>
              <a:t>לאן </a:t>
            </a:r>
            <a:r>
              <a:rPr kumimoji="0" lang="he-IL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Abraham" panose="00000500000000000000" pitchFamily="2" charset="-79"/>
                <a:ea typeface="+mn-ea"/>
                <a:cs typeface="Abraham" panose="00000500000000000000" pitchFamily="2" charset="-79"/>
              </a:rPr>
              <a:t>המלש"ב</a:t>
            </a:r>
            <a:r>
              <a:rPr kumimoji="0" lang="he-IL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Abraham" panose="00000500000000000000" pitchFamily="2" charset="-79"/>
                <a:ea typeface="+mn-ea"/>
                <a:cs typeface="Abraham" panose="00000500000000000000" pitchFamily="2" charset="-79"/>
              </a:rPr>
              <a:t> מתאים</a:t>
            </a:r>
          </a:p>
        </p:txBody>
      </p:sp>
      <p:graphicFrame>
        <p:nvGraphicFramePr>
          <p:cNvPr id="95" name="Chart 94">
            <a:extLst>
              <a:ext uri="{FF2B5EF4-FFF2-40B4-BE49-F238E27FC236}">
                <a16:creationId xmlns:a16="http://schemas.microsoft.com/office/drawing/2014/main" id="{B8CC8E1E-DB4E-4B4C-AACD-FC70F6DD7DDA}"/>
              </a:ext>
            </a:extLst>
          </p:cNvPr>
          <p:cNvGraphicFramePr>
            <a:graphicFrameLocks/>
          </p:cNvGraphicFramePr>
          <p:nvPr/>
        </p:nvGraphicFramePr>
        <p:xfrm>
          <a:off x="389719" y="3492737"/>
          <a:ext cx="5298241" cy="3365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AC89E033-D05B-4C07-8DC2-7EC46623CA64}"/>
              </a:ext>
            </a:extLst>
          </p:cNvPr>
          <p:cNvSpPr/>
          <p:nvPr/>
        </p:nvSpPr>
        <p:spPr>
          <a:xfrm>
            <a:off x="7410203" y="2298007"/>
            <a:ext cx="3937543" cy="11319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859" rIns="17859"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raham" panose="00000500000000000000" pitchFamily="2" charset="-79"/>
                <a:ea typeface="+mn-ea"/>
                <a:cs typeface="Abraham" panose="00000500000000000000" pitchFamily="2" charset="-79"/>
              </a:rPr>
              <a:t>חיזוי</a:t>
            </a:r>
            <a:r>
              <a:rPr kumimoji="0" lang="he-IL" sz="24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raham" panose="00000500000000000000" pitchFamily="2" charset="-79"/>
                <a:ea typeface="+mn-ea"/>
                <a:cs typeface="Abraham" panose="00000500000000000000" pitchFamily="2" charset="-79"/>
              </a:rPr>
              <a:t> רצון הפרט</a:t>
            </a:r>
            <a:endParaRPr kumimoji="0" lang="he-IL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raham" panose="00000500000000000000" pitchFamily="2" charset="-79"/>
              <a:ea typeface="+mn-ea"/>
              <a:cs typeface="Abraham" panose="00000500000000000000" pitchFamily="2" charset="-79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6916294-1AF0-4B26-B558-CAF071EEFD60}"/>
              </a:ext>
            </a:extLst>
          </p:cNvPr>
          <p:cNvSpPr txBox="1"/>
          <p:nvPr/>
        </p:nvSpPr>
        <p:spPr>
          <a:xfrm>
            <a:off x="138772" y="2678458"/>
            <a:ext cx="57897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2000" b="1" dirty="0">
                <a:solidFill>
                  <a:prstClr val="black"/>
                </a:solidFill>
                <a:latin typeface="Abraham" panose="00000500000000000000" pitchFamily="2" charset="-79"/>
                <a:cs typeface="Abraham" panose="00000500000000000000" pitchFamily="2" charset="-79"/>
              </a:rPr>
              <a:t>חיזוי מדדי התאמה לכל יעד בצה"ל</a:t>
            </a:r>
            <a:endParaRPr kumimoji="0" lang="he-IL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raham" panose="00000500000000000000" pitchFamily="2" charset="-79"/>
              <a:cs typeface="Abraham" panose="00000500000000000000" pitchFamily="2" charset="-79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29F71E-70FB-40B4-8D4F-E0D7A2CBBC20}"/>
              </a:ext>
            </a:extLst>
          </p:cNvPr>
          <p:cNvSpPr/>
          <p:nvPr/>
        </p:nvSpPr>
        <p:spPr>
          <a:xfrm rot="21077120">
            <a:off x="1050566" y="4269289"/>
            <a:ext cx="39661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0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Gveret Levin AlefAlefAlef" panose="00000500000000000000" pitchFamily="2" charset="-79"/>
                <a:ea typeface="+mn-ea"/>
                <a:cs typeface="Gveret Levin AlefAlefAlef" panose="00000500000000000000" pitchFamily="2" charset="-79"/>
              </a:rPr>
              <a:t>קורלציה בין ציון ההתאמה לשרידות ביעד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2747636-9F71-46AA-B075-4BE5A5B63FAC}"/>
              </a:ext>
            </a:extLst>
          </p:cNvPr>
          <p:cNvSpPr/>
          <p:nvPr/>
        </p:nvSpPr>
        <p:spPr>
          <a:xfrm>
            <a:off x="5507031" y="725430"/>
            <a:ext cx="1563317" cy="1421640"/>
          </a:xfrm>
          <a:prstGeom prst="triangl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41" name="מלבן 40">
            <a:extLst>
              <a:ext uri="{FF2B5EF4-FFF2-40B4-BE49-F238E27FC236}">
                <a16:creationId xmlns:a16="http://schemas.microsoft.com/office/drawing/2014/main" id="{824FB025-9E6C-4B12-9465-78895D18F6E5}"/>
              </a:ext>
            </a:extLst>
          </p:cNvPr>
          <p:cNvSpPr/>
          <p:nvPr/>
        </p:nvSpPr>
        <p:spPr>
          <a:xfrm>
            <a:off x="6531429" y="5021283"/>
            <a:ext cx="59029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Rockwell Extra Bold" panose="02060903040505020403" pitchFamily="18" charset="0"/>
                <a:ea typeface="+mn-ea"/>
                <a:cs typeface="Rubik" panose="02000604000000020004" pitchFamily="2" charset="-79"/>
              </a:rPr>
              <a:t>דיוק תהליך המיון </a:t>
            </a:r>
            <a:r>
              <a:rPr lang="he-IL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Extra Bold" panose="02060903040505020403" pitchFamily="18" charset="0"/>
                <a:cs typeface="Rubik" panose="02000604000000020004" pitchFamily="2" charset="-79"/>
              </a:rPr>
              <a:t>לתקופת </a:t>
            </a:r>
            <a:r>
              <a:rPr lang="he-IL" sz="2800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Extra Bold" panose="02060903040505020403" pitchFamily="18" charset="0"/>
                <a:cs typeface="Rubik" panose="02000604000000020004" pitchFamily="2" charset="-79"/>
              </a:rPr>
              <a:t>המלש"ב</a:t>
            </a:r>
            <a:endParaRPr kumimoji="0" lang="he-IL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Rockwell Extra Bold" panose="02060903040505020403" pitchFamily="18" charset="0"/>
              <a:ea typeface="+mn-ea"/>
              <a:cs typeface="Rubik" panose="02000604000000020004" pitchFamily="2" charset="-79"/>
            </a:endParaRPr>
          </a:p>
        </p:txBody>
      </p:sp>
      <p:sp>
        <p:nvSpPr>
          <p:cNvPr id="42" name="מלבן 41">
            <a:extLst>
              <a:ext uri="{FF2B5EF4-FFF2-40B4-BE49-F238E27FC236}">
                <a16:creationId xmlns:a16="http://schemas.microsoft.com/office/drawing/2014/main" id="{F2DDAFBB-2BEB-4E70-8EC7-3F4A43C51C34}"/>
              </a:ext>
            </a:extLst>
          </p:cNvPr>
          <p:cNvSpPr/>
          <p:nvPr/>
        </p:nvSpPr>
        <p:spPr>
          <a:xfrm>
            <a:off x="5928509" y="5591373"/>
            <a:ext cx="5843947" cy="1041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ß"/>
              <a:tabLst/>
              <a:defRPr/>
            </a:pPr>
            <a:r>
              <a:rPr kumimoji="0" lang="he-IL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Rockwell Extra Bold" panose="02060903040505020403" pitchFamily="18" charset="0"/>
                <a:ea typeface="+mn-ea"/>
                <a:cs typeface="Rubik" panose="02000604000000020004" pitchFamily="2" charset="-79"/>
              </a:rPr>
              <a:t>התאמת השאלון </a:t>
            </a:r>
            <a:r>
              <a:rPr lang="he-IL" sz="2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Extra Bold" panose="02060903040505020403" pitchFamily="18" charset="0"/>
                <a:cs typeface="Rubik" panose="02000604000000020004" pitchFamily="2" charset="-79"/>
              </a:rPr>
              <a:t>להעדפות הפרט והתאמתו</a:t>
            </a:r>
            <a:endParaRPr lang="en-US" sz="22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 Extra Bold" panose="02060903040505020403" pitchFamily="18" charset="0"/>
              <a:cs typeface="Rubik" panose="02000604000000020004" pitchFamily="2" charset="-79"/>
            </a:endParaRPr>
          </a:p>
          <a:p>
            <a:pPr marL="342900" marR="0" lvl="0" indent="-342900" algn="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ß"/>
              <a:tabLst/>
              <a:defRPr/>
            </a:pPr>
            <a:r>
              <a:rPr lang="he-IL" sz="2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Extra Bold" panose="02060903040505020403" pitchFamily="18" charset="0"/>
                <a:cs typeface="Rubik" panose="02000604000000020004" pitchFamily="2" charset="-79"/>
              </a:rPr>
              <a:t>הכוונת הפרט ליעדים מותאמים</a:t>
            </a:r>
            <a:endParaRPr kumimoji="0" lang="he-IL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Rockwell Extra Bold" panose="02060903040505020403" pitchFamily="18" charset="0"/>
              <a:ea typeface="+mn-ea"/>
              <a:cs typeface="Rubik" panose="02000604000000020004" pitchFamily="2" charset="-79"/>
            </a:endParaRPr>
          </a:p>
        </p:txBody>
      </p:sp>
      <p:sp>
        <p:nvSpPr>
          <p:cNvPr id="43" name="מלבן 42">
            <a:extLst>
              <a:ext uri="{FF2B5EF4-FFF2-40B4-BE49-F238E27FC236}">
                <a16:creationId xmlns:a16="http://schemas.microsoft.com/office/drawing/2014/main" id="{824FB025-9E6C-4B12-9465-78895D18F6E5}"/>
              </a:ext>
            </a:extLst>
          </p:cNvPr>
          <p:cNvSpPr/>
          <p:nvPr/>
        </p:nvSpPr>
        <p:spPr>
          <a:xfrm>
            <a:off x="6481949" y="3285507"/>
            <a:ext cx="59029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Rockwell Extra Bold" panose="02060903040505020403" pitchFamily="18" charset="0"/>
                <a:ea typeface="+mn-ea"/>
                <a:cs typeface="Rubik" panose="02000604000000020004" pitchFamily="2" charset="-79"/>
              </a:rPr>
              <a:t>האם ניתן</a:t>
            </a:r>
            <a:r>
              <a:rPr kumimoji="0" lang="he-IL" sz="28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Rockwell Extra Bold" panose="02060903040505020403" pitchFamily="18" charset="0"/>
                <a:ea typeface="+mn-ea"/>
                <a:cs typeface="Rubik" panose="02000604000000020004" pitchFamily="2" charset="-79"/>
              </a:rPr>
              <a:t> לחזות את רצון הפרט?</a:t>
            </a:r>
            <a:endParaRPr kumimoji="0" lang="he-IL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Rockwell Extra Bold" panose="02060903040505020403" pitchFamily="18" charset="0"/>
              <a:ea typeface="+mn-ea"/>
              <a:cs typeface="Rubik" panose="02000604000000020004" pitchFamily="2" charset="-79"/>
            </a:endParaRPr>
          </a:p>
        </p:txBody>
      </p:sp>
      <p:sp>
        <p:nvSpPr>
          <p:cNvPr id="44" name="מלבן 43">
            <a:extLst>
              <a:ext uri="{FF2B5EF4-FFF2-40B4-BE49-F238E27FC236}">
                <a16:creationId xmlns:a16="http://schemas.microsoft.com/office/drawing/2014/main" id="{F2DDAFBB-2BEB-4E70-8EC7-3F4A43C51C34}"/>
              </a:ext>
            </a:extLst>
          </p:cNvPr>
          <p:cNvSpPr/>
          <p:nvPr/>
        </p:nvSpPr>
        <p:spPr>
          <a:xfrm>
            <a:off x="5879029" y="3855597"/>
            <a:ext cx="5843947" cy="1041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ß"/>
              <a:tabLst/>
              <a:defRPr/>
            </a:pPr>
            <a:r>
              <a:rPr kumimoji="0" lang="he-IL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Rockwell Extra Bold" panose="02060903040505020403" pitchFamily="18" charset="0"/>
                <a:ea typeface="+mn-ea"/>
                <a:cs typeface="Rubik" panose="02000604000000020004" pitchFamily="2" charset="-79"/>
              </a:rPr>
              <a:t>משמעות רצון הפרט כמרכיב מוטיבציה</a:t>
            </a:r>
          </a:p>
          <a:p>
            <a:pPr marL="342900" marR="0" lvl="0" indent="-342900" algn="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ß"/>
              <a:tabLst/>
              <a:defRPr/>
            </a:pPr>
            <a:r>
              <a:rPr lang="he-IL" sz="2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Extra Bold" panose="02060903040505020403" pitchFamily="18" charset="0"/>
                <a:cs typeface="Rubik" panose="02000604000000020004" pitchFamily="2" charset="-79"/>
              </a:rPr>
              <a:t>משמעות </a:t>
            </a:r>
            <a:endParaRPr kumimoji="0" lang="he-IL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Rockwell Extra Bold" panose="02060903040505020403" pitchFamily="18" charset="0"/>
              <a:ea typeface="+mn-ea"/>
              <a:cs typeface="Rubik" panose="020006040000000200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63742541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7398-216E-4FF9-AEDF-4BE2A33E1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חיזוי רצונות בשאלון העדפות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495D37-3069-43BC-863D-AF4FFDC4C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12" y="2329491"/>
            <a:ext cx="5168348" cy="43458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DCF887-0888-4489-B70C-1F78C607FC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029" y="2339126"/>
            <a:ext cx="5435454" cy="432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731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0EEBA-3A7F-4E15-931B-458249961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אפיון של נשים טכנולוגיות שלא מעוניינות במקצוע טכנולוגי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33395-0BF9-49EE-BE94-A40CDAFD6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04" y="2714549"/>
            <a:ext cx="4585254" cy="30191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5C9BB8-5A6A-4C68-BF6A-4FBBFCF6B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511" y="2651854"/>
            <a:ext cx="4836828" cy="314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56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639BE-5462-4790-B257-4CA887E3D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הסבר על הנתונים – נתוני איכות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7A535-FC21-4135-B378-E490FE562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e-IL" dirty="0"/>
              <a:t>דפ"ר –</a:t>
            </a:r>
          </a:p>
          <a:p>
            <a:pPr lvl="1"/>
            <a:r>
              <a:rPr lang="he-IL" sz="1800" dirty="0"/>
              <a:t>אנלוגיה צורנית, חשיבה כמותית, הוראות, אנלוגיה מילולית, </a:t>
            </a:r>
            <a:r>
              <a:rPr lang="he-IL" sz="1800" b="1" dirty="0"/>
              <a:t>חשיבה צורנית</a:t>
            </a:r>
          </a:p>
          <a:p>
            <a:pPr lvl="1"/>
            <a:r>
              <a:rPr lang="he-IL" dirty="0"/>
              <a:t>יופיע בעמודות </a:t>
            </a:r>
            <a:r>
              <a:rPr lang="en-US" dirty="0"/>
              <a:t>DAPAR&lt;_XXXXX&gt;</a:t>
            </a:r>
            <a:endParaRPr lang="he-IL" dirty="0"/>
          </a:p>
          <a:p>
            <a:r>
              <a:rPr lang="he-IL" dirty="0"/>
              <a:t>יום </a:t>
            </a:r>
            <a:r>
              <a:rPr lang="he-IL" dirty="0" err="1"/>
              <a:t>המא"ה</a:t>
            </a:r>
            <a:r>
              <a:rPr lang="he-IL" dirty="0"/>
              <a:t> –</a:t>
            </a:r>
          </a:p>
          <a:p>
            <a:pPr lvl="1"/>
            <a:r>
              <a:rPr lang="he-IL" dirty="0"/>
              <a:t>בודק מדדים כמו עבודה בצוות, פיקוד, טיפול בפרט, הדרכה ועוד</a:t>
            </a:r>
          </a:p>
          <a:p>
            <a:pPr lvl="1"/>
            <a:r>
              <a:rPr lang="he-IL" dirty="0"/>
              <a:t>יופיע בעמודות </a:t>
            </a:r>
            <a:r>
              <a:rPr lang="en-US" dirty="0"/>
              <a:t>MEA_&lt;XXXXX&gt;</a:t>
            </a:r>
            <a:endParaRPr lang="he-IL" dirty="0"/>
          </a:p>
          <a:p>
            <a:r>
              <a:rPr lang="he-IL" dirty="0" err="1"/>
              <a:t>צד"כ</a:t>
            </a:r>
            <a:r>
              <a:rPr lang="he-IL" dirty="0"/>
              <a:t> – </a:t>
            </a:r>
          </a:p>
          <a:p>
            <a:pPr lvl="1"/>
            <a:r>
              <a:rPr lang="he-IL" dirty="0"/>
              <a:t>נובע </a:t>
            </a:r>
            <a:r>
              <a:rPr lang="he-IL" dirty="0" err="1"/>
              <a:t>מהראיון</a:t>
            </a:r>
            <a:r>
              <a:rPr lang="he-IL" dirty="0"/>
              <a:t> של גברים בצו ראשון. כולל מדדים כמו כמות פעילות גופנית, עצמאות </a:t>
            </a:r>
            <a:r>
              <a:rPr lang="he-IL" dirty="0" err="1"/>
              <a:t>המלש"ב</a:t>
            </a:r>
            <a:r>
              <a:rPr lang="he-IL" dirty="0"/>
              <a:t> ועוד</a:t>
            </a:r>
          </a:p>
          <a:p>
            <a:pPr lvl="1"/>
            <a:r>
              <a:rPr lang="he-IL" dirty="0"/>
              <a:t>יופיע בעמודות </a:t>
            </a:r>
            <a:r>
              <a:rPr lang="en-US" dirty="0"/>
              <a:t>ZADAH_&lt;XXXXX&gt;</a:t>
            </a:r>
            <a:endParaRPr lang="he-IL" dirty="0"/>
          </a:p>
          <a:p>
            <a:pPr lvl="1"/>
            <a:r>
              <a:rPr lang="he-IL" dirty="0"/>
              <a:t>יש גם עמודות כמו </a:t>
            </a:r>
            <a:r>
              <a:rPr lang="en-US" dirty="0"/>
              <a:t>SHIN_VAV</a:t>
            </a:r>
            <a:r>
              <a:rPr lang="he-IL" dirty="0"/>
              <a:t> שמעידות על התנהגות מיוחדת של </a:t>
            </a:r>
            <a:r>
              <a:rPr lang="he-IL" dirty="0" err="1"/>
              <a:t>המלש"ב</a:t>
            </a:r>
            <a:r>
              <a:rPr lang="he-IL" dirty="0"/>
              <a:t> כמו התמכרות להימורים או אלכוהול </a:t>
            </a:r>
            <a:r>
              <a:rPr lang="he-IL" dirty="0" err="1"/>
              <a:t>וכו</a:t>
            </a:r>
            <a:r>
              <a:rPr lang="he-IL" dirty="0"/>
              <a:t>.</a:t>
            </a:r>
          </a:p>
          <a:p>
            <a:r>
              <a:rPr lang="he-IL" dirty="0"/>
              <a:t>נתונים נוספים –</a:t>
            </a:r>
          </a:p>
          <a:p>
            <a:pPr lvl="1"/>
            <a:r>
              <a:rPr lang="he-IL" dirty="0"/>
              <a:t>שנות לימוד </a:t>
            </a:r>
            <a:r>
              <a:rPr lang="en-US" dirty="0"/>
              <a:t>SHNOL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63516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5B6CCFC-785C-482A-8431-CA6C16EAB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dirty="0"/>
              <a:t>הסבר על הנתונים – נתונים רפואיים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BE782-A9AB-4EB0-BE75-E4FC87282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e-IL" sz="2100" dirty="0"/>
              <a:t>פרופיל רפואי</a:t>
            </a:r>
          </a:p>
          <a:p>
            <a:r>
              <a:rPr lang="he-IL" sz="2100" dirty="0"/>
              <a:t>סעיפים רפואיים –</a:t>
            </a:r>
          </a:p>
          <a:p>
            <a:pPr lvl="1"/>
            <a:r>
              <a:rPr lang="he-IL" sz="2100" dirty="0"/>
              <a:t>יופיע בנתונים</a:t>
            </a:r>
          </a:p>
          <a:p>
            <a:pPr marL="457200" lvl="1" indent="0">
              <a:buNone/>
            </a:pPr>
            <a:r>
              <a:rPr lang="he-IL" sz="2100" dirty="0"/>
              <a:t>      בעמודות</a:t>
            </a:r>
          </a:p>
          <a:p>
            <a:pPr marL="457200" lvl="1" indent="0">
              <a:buNone/>
            </a:pPr>
            <a:r>
              <a:rPr lang="he-IL" sz="2100" dirty="0"/>
              <a:t>      </a:t>
            </a:r>
            <a:r>
              <a:rPr lang="en-US" sz="2100" dirty="0"/>
              <a:t>SEIF_LIKUY&lt;XX&gt;</a:t>
            </a:r>
            <a:endParaRPr lang="he-IL" sz="2100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r>
              <a:rPr lang="he-IL" sz="2100" dirty="0"/>
              <a:t>גובה ומשקל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7F1BDB-C318-433C-B189-3ABD7F393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634" y="3161943"/>
            <a:ext cx="2858732" cy="229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382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6A6E4-1AD1-414F-AEAF-B5762F1D8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מקצועות ספציפיים שנשאלו בצו ראשון:</a:t>
            </a:r>
          </a:p>
          <a:p>
            <a:pPr lvl="1"/>
            <a:r>
              <a:rPr lang="he-IL" dirty="0"/>
              <a:t>מתמטיקה, אנגלית, מחשבים ועוד.</a:t>
            </a:r>
          </a:p>
          <a:p>
            <a:pPr lvl="1"/>
            <a:r>
              <a:rPr lang="he-IL" dirty="0"/>
              <a:t>יופיע בעמודות </a:t>
            </a:r>
            <a:r>
              <a:rPr lang="en-US" dirty="0"/>
              <a:t>YEHIDOT_&lt;XXXXX&gt;</a:t>
            </a:r>
            <a:endParaRPr lang="he-IL" dirty="0"/>
          </a:p>
          <a:p>
            <a:endParaRPr lang="he-IL" dirty="0"/>
          </a:p>
          <a:p>
            <a:r>
              <a:rPr lang="he-IL" dirty="0"/>
              <a:t>כלל המגמות שנלמדו</a:t>
            </a:r>
          </a:p>
          <a:p>
            <a:r>
              <a:rPr lang="he-IL" dirty="0"/>
              <a:t>יופיע בעמודות </a:t>
            </a:r>
            <a:r>
              <a:rPr lang="en-US" dirty="0"/>
              <a:t>MPROFFESCODE&lt;XX&gt;</a:t>
            </a:r>
            <a:r>
              <a:rPr lang="he-IL" dirty="0"/>
              <a:t> ו </a:t>
            </a:r>
            <a:r>
              <a:rPr lang="en-US" dirty="0"/>
              <a:t>UNITS&lt;XX&gt;</a:t>
            </a:r>
            <a:endParaRPr lang="he-IL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F97F5D-2668-4CA8-8C82-A7F50C5AA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pPr algn="ctr"/>
            <a:r>
              <a:rPr lang="he-IL" dirty="0"/>
              <a:t>הסבר על הנתונים – נתוני בגרויות</a:t>
            </a:r>
          </a:p>
        </p:txBody>
      </p:sp>
    </p:spTree>
    <p:extLst>
      <p:ext uri="{BB962C8B-B14F-4D97-AF65-F5344CB8AC3E}">
        <p14:creationId xmlns:p14="http://schemas.microsoft.com/office/powerpoint/2010/main" val="5320183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611</TotalTime>
  <Words>417</Words>
  <Application>Microsoft Office PowerPoint</Application>
  <PresentationFormat>Widescreen</PresentationFormat>
  <Paragraphs>64</Paragraphs>
  <Slides>12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Abraham</vt:lpstr>
      <vt:lpstr>Arial</vt:lpstr>
      <vt:lpstr>Calibri</vt:lpstr>
      <vt:lpstr>Calibri Light</vt:lpstr>
      <vt:lpstr>Century Gothic</vt:lpstr>
      <vt:lpstr>Gveret Levin AlefAlefAlef</vt:lpstr>
      <vt:lpstr>Rockwell Extra Bold</vt:lpstr>
      <vt:lpstr>Wingdings</vt:lpstr>
      <vt:lpstr>Wingdings 3</vt:lpstr>
      <vt:lpstr>Ion Boardroom</vt:lpstr>
      <vt:lpstr>Office Theme</vt:lpstr>
      <vt:lpstr>חיזוי של העדפות החיילים במנילה</vt:lpstr>
      <vt:lpstr>PowerPoint Presentation</vt:lpstr>
      <vt:lpstr>PowerPoint Presentation</vt:lpstr>
      <vt:lpstr>PowerPoint Presentation</vt:lpstr>
      <vt:lpstr>חיזוי רצונות בשאלון העדפות</vt:lpstr>
      <vt:lpstr>אפיון של נשים טכנולוגיות שלא מעוניינות במקצוע טכנולוגי</vt:lpstr>
      <vt:lpstr>הסבר על הנתונים – נתוני איכות</vt:lpstr>
      <vt:lpstr>הסבר על הנתונים – נתונים רפואיים</vt:lpstr>
      <vt:lpstr>הסבר על הנתונים – נתוני בגרויות</vt:lpstr>
      <vt:lpstr>הסבר על הנתונים – נתונים סוציו-אקונומיים</vt:lpstr>
      <vt:lpstr>הסבר על הנתונים – העדפות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Hatomka Prize</dc:title>
  <dc:creator>Omer Belsky</dc:creator>
  <cp:lastModifiedBy>Omer Belsky</cp:lastModifiedBy>
  <cp:revision>21</cp:revision>
  <dcterms:created xsi:type="dcterms:W3CDTF">2021-10-15T06:24:50Z</dcterms:created>
  <dcterms:modified xsi:type="dcterms:W3CDTF">2022-03-01T13:44:52Z</dcterms:modified>
</cp:coreProperties>
</file>