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84" autoAdjust="0"/>
    <p:restoredTop sz="94660"/>
  </p:normalViewPr>
  <p:slideViewPr>
    <p:cSldViewPr snapToGrid="0">
      <p:cViewPr>
        <p:scale>
          <a:sx n="125" d="100"/>
          <a:sy n="125" d="100"/>
        </p:scale>
        <p:origin x="1646"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6/6/2021</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1"/>
            <a:ext cx="6857999" cy="974304"/>
          </a:xfrm>
          <a:ln/>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defTabSz="951583"/>
            <a:br>
              <a:rPr lang="en-US" sz="1307" b="1" dirty="0">
                <a:solidFill>
                  <a:srgbClr val="FF0000"/>
                </a:solidFill>
                <a:latin typeface="Calibri"/>
                <a:cs typeface="Arial"/>
              </a:rPr>
            </a:br>
            <a:br>
              <a:rPr lang="en-US" sz="1307" b="1" dirty="0">
                <a:solidFill>
                  <a:schemeClr val="tx1"/>
                </a:solidFill>
                <a:latin typeface="Calibri"/>
                <a:cs typeface="Arial"/>
              </a:rPr>
            </a:br>
            <a:r>
              <a:rPr lang="en-US" sz="1307" b="1" dirty="0">
                <a:solidFill>
                  <a:schemeClr val="tx1"/>
                </a:solidFill>
                <a:latin typeface="Calibri"/>
                <a:cs typeface="Arial"/>
              </a:rPr>
              <a:t>    </a:t>
            </a:r>
            <a:r>
              <a:rPr lang="en-US" sz="1400" b="1" dirty="0"/>
              <a:t>Exe files Compression</a:t>
            </a:r>
            <a:br>
              <a:rPr lang="en-US" sz="1307" b="1" dirty="0">
                <a:solidFill>
                  <a:schemeClr val="tx1"/>
                </a:solidFill>
                <a:latin typeface="Calibri"/>
                <a:cs typeface="Arial"/>
              </a:rPr>
            </a:br>
            <a:r>
              <a:rPr lang="en-US" sz="1307" b="1" dirty="0">
                <a:solidFill>
                  <a:schemeClr val="tx1"/>
                </a:solidFill>
                <a:latin typeface="Calibri"/>
                <a:cs typeface="Arial"/>
              </a:rPr>
              <a:t> Or </a:t>
            </a:r>
            <a:r>
              <a:rPr lang="en-US" sz="1307" b="1" dirty="0" err="1">
                <a:solidFill>
                  <a:schemeClr val="tx1"/>
                </a:solidFill>
                <a:latin typeface="Calibri"/>
                <a:cs typeface="Arial"/>
              </a:rPr>
              <a:t>Laharty</a:t>
            </a:r>
            <a:r>
              <a:rPr lang="en-US" sz="1307" b="1" dirty="0">
                <a:solidFill>
                  <a:schemeClr val="tx1"/>
                </a:solidFill>
                <a:latin typeface="Calibri"/>
                <a:cs typeface="Arial"/>
              </a:rPr>
              <a:t> &amp; Netanel Shimoni</a:t>
            </a:r>
            <a:br>
              <a:rPr lang="en-US" sz="1307" b="1" dirty="0">
                <a:solidFill>
                  <a:schemeClr val="tx1"/>
                </a:solidFill>
                <a:latin typeface="Calibri"/>
                <a:cs typeface="Arial"/>
              </a:rPr>
            </a:br>
            <a:r>
              <a:rPr lang="en-US" sz="1307" b="1" dirty="0">
                <a:solidFill>
                  <a:schemeClr val="tx1"/>
                </a:solidFill>
                <a:latin typeface="Calibri"/>
                <a:cs typeface="Arial"/>
              </a:rPr>
              <a:t> Prof. Dana Shapira </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3429000" y="1016557"/>
            <a:ext cx="3429000" cy="4577779"/>
          </a:xfrm>
          <a:prstGeom prst="roundRect">
            <a:avLst/>
          </a:prstGeom>
          <a:ln w="38100">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200" dirty="0">
                <a:solidFill>
                  <a:prstClr val="black"/>
                </a:solidFill>
                <a:latin typeface="Arial" pitchFamily="34" charset="0"/>
                <a:ea typeface="Tahoma" pitchFamily="34" charset="0"/>
                <a:cs typeface="Arial" pitchFamily="34" charset="0"/>
              </a:rPr>
              <a:t>2. </a:t>
            </a:r>
            <a:r>
              <a:rPr lang="en-US" sz="1200" b="1" dirty="0">
                <a:solidFill>
                  <a:prstClr val="black"/>
                </a:solidFill>
                <a:latin typeface="Arial" pitchFamily="34" charset="0"/>
                <a:ea typeface="Tahoma" pitchFamily="34" charset="0"/>
                <a:cs typeface="Arial" pitchFamily="34" charset="0"/>
              </a:rPr>
              <a:t>Introduction</a:t>
            </a:r>
          </a:p>
          <a:p>
            <a:pPr>
              <a:defRPr/>
            </a:pPr>
            <a:r>
              <a:rPr lang="en-US" sz="1050" dirty="0">
                <a:solidFill>
                  <a:prstClr val="black"/>
                </a:solidFill>
                <a:latin typeface="Arial" pitchFamily="34" charset="0"/>
                <a:ea typeface="Tahoma" pitchFamily="34" charset="0"/>
                <a:cs typeface="Arial" pitchFamily="34" charset="0"/>
              </a:rPr>
              <a:t>The algorithms we have used for comparison are:</a:t>
            </a:r>
            <a:br>
              <a:rPr lang="en-US" sz="1050" dirty="0">
                <a:solidFill>
                  <a:prstClr val="black"/>
                </a:solidFill>
                <a:latin typeface="Arial" pitchFamily="34" charset="0"/>
                <a:ea typeface="Tahoma" pitchFamily="34" charset="0"/>
                <a:cs typeface="Arial" pitchFamily="34" charset="0"/>
              </a:rPr>
            </a:br>
            <a:r>
              <a:rPr lang="en-US" sz="1050" b="1" dirty="0">
                <a:solidFill>
                  <a:prstClr val="black"/>
                </a:solidFill>
                <a:latin typeface="Arial" pitchFamily="34" charset="0"/>
                <a:ea typeface="Tahoma" pitchFamily="34" charset="0"/>
                <a:cs typeface="Arial" pitchFamily="34" charset="0"/>
              </a:rPr>
              <a:t>LZ77</a:t>
            </a:r>
            <a:r>
              <a:rPr lang="en-US" sz="1050" dirty="0">
                <a:solidFill>
                  <a:prstClr val="black"/>
                </a:solidFill>
                <a:latin typeface="Arial" pitchFamily="34" charset="0"/>
                <a:ea typeface="Tahoma" pitchFamily="34" charset="0"/>
                <a:cs typeface="Arial" pitchFamily="34" charset="0"/>
              </a:rPr>
              <a:t> - The algorithm is based on the division of the string encoded into sub-strings called paragraphs in a process known as punctuation. Each paragraph is fitted to a string above a final AB and a dictionary is constructed in a dynamic process. The algorithm is universal, the compression is optimal asymptotic and no prior knowledge of the compressed content is require.</a:t>
            </a:r>
            <a:br>
              <a:rPr lang="en-US" sz="1050" dirty="0">
                <a:solidFill>
                  <a:prstClr val="black"/>
                </a:solidFill>
                <a:latin typeface="Arial" pitchFamily="34" charset="0"/>
                <a:ea typeface="Tahoma" pitchFamily="34" charset="0"/>
                <a:cs typeface="Arial" pitchFamily="34" charset="0"/>
              </a:rPr>
            </a:br>
            <a:r>
              <a:rPr lang="en-US" sz="1050" b="1" dirty="0">
                <a:solidFill>
                  <a:prstClr val="black"/>
                </a:solidFill>
                <a:latin typeface="Arial" pitchFamily="34" charset="0"/>
                <a:ea typeface="Tahoma" pitchFamily="34" charset="0"/>
                <a:cs typeface="Arial" pitchFamily="34" charset="0"/>
              </a:rPr>
              <a:t>PPMD</a:t>
            </a:r>
            <a:r>
              <a:rPr lang="en-US" sz="1050" dirty="0">
                <a:solidFill>
                  <a:prstClr val="black"/>
                </a:solidFill>
                <a:latin typeface="Arial" pitchFamily="34" charset="0"/>
                <a:ea typeface="Tahoma" pitchFamily="34" charset="0"/>
                <a:cs typeface="Arial" pitchFamily="34" charset="0"/>
              </a:rPr>
              <a:t>- PPMD base on PPM - is an adaptive statistical data compression technique based on context modeling and prediction. PPM models use a set of previous symbols in the uncompressed symbol stream to predict the next symbol in the stream. PPM algorithms can also be used to cluster data into predicted groupings in cluster analysis. </a:t>
            </a:r>
            <a:br>
              <a:rPr lang="en-US" sz="1050" dirty="0">
                <a:solidFill>
                  <a:prstClr val="black"/>
                </a:solidFill>
                <a:latin typeface="Arial" pitchFamily="34" charset="0"/>
                <a:ea typeface="Tahoma" pitchFamily="34" charset="0"/>
                <a:cs typeface="Arial" pitchFamily="34" charset="0"/>
              </a:rPr>
            </a:br>
            <a:r>
              <a:rPr lang="en-US" sz="1050" b="1" dirty="0">
                <a:solidFill>
                  <a:prstClr val="black"/>
                </a:solidFill>
                <a:latin typeface="Arial" pitchFamily="34" charset="0"/>
                <a:ea typeface="Tahoma" pitchFamily="34" charset="0"/>
                <a:cs typeface="Arial" pitchFamily="34" charset="0"/>
              </a:rPr>
              <a:t>BWT</a:t>
            </a:r>
            <a:r>
              <a:rPr lang="en-US" sz="1050" dirty="0">
                <a:solidFill>
                  <a:prstClr val="black"/>
                </a:solidFill>
                <a:latin typeface="Arial" pitchFamily="34" charset="0"/>
                <a:ea typeface="Tahoma" pitchFamily="34" charset="0"/>
                <a:cs typeface="Arial" pitchFamily="34" charset="0"/>
              </a:rPr>
              <a:t>- The Burrs-Wheeler transformation is done by lexicographically sorting all the rotations of the input string. When these appear in the table row by row, sort the rows, and return the last column in the table, and the row number corresponding to the original string</a:t>
            </a:r>
          </a:p>
        </p:txBody>
      </p:sp>
      <p:sp>
        <p:nvSpPr>
          <p:cNvPr id="17" name="Rounded Rectangle 6"/>
          <p:cNvSpPr/>
          <p:nvPr/>
        </p:nvSpPr>
        <p:spPr>
          <a:xfrm>
            <a:off x="0" y="1860483"/>
            <a:ext cx="3079095" cy="4471738"/>
          </a:xfrm>
          <a:prstGeom prst="roundRect">
            <a:avLst/>
          </a:prstGeom>
          <a:ln w="38100"/>
        </p:spPr>
        <p:style>
          <a:lnRef idx="2">
            <a:schemeClr val="accent1"/>
          </a:lnRef>
          <a:fillRef idx="1">
            <a:schemeClr val="lt1"/>
          </a:fillRef>
          <a:effectRef idx="0">
            <a:schemeClr val="accent1"/>
          </a:effectRef>
          <a:fontRef idx="minor">
            <a:schemeClr val="dk1"/>
          </a:fontRef>
        </p:style>
        <p:txBody>
          <a:bodyPr rtlCol="1" anchor="t"/>
          <a:lstStyle/>
          <a:p>
            <a:pPr>
              <a:defRPr/>
            </a:pPr>
            <a:r>
              <a:rPr lang="he-IL" sz="1200" b="1" dirty="0">
                <a:latin typeface="Arial" pitchFamily="34" charset="0"/>
                <a:ea typeface="Tahoma" pitchFamily="34" charset="0"/>
                <a:cs typeface="Arial" pitchFamily="34" charset="0"/>
              </a:rPr>
              <a:t>3</a:t>
            </a:r>
            <a:r>
              <a:rPr lang="en-US" sz="1200" b="1" dirty="0">
                <a:latin typeface="Arial" pitchFamily="34" charset="0"/>
                <a:ea typeface="Tahoma" pitchFamily="34" charset="0"/>
                <a:cs typeface="Arial" pitchFamily="34" charset="0"/>
              </a:rPr>
              <a:t>. </a:t>
            </a:r>
            <a:r>
              <a:rPr lang="en-US" sz="1200" b="1" dirty="0"/>
              <a:t>Methods/algorithms/Alternatives or Design Considerations</a:t>
            </a:r>
            <a:br>
              <a:rPr lang="en-US" sz="1200" b="1" dirty="0"/>
            </a:br>
            <a:endParaRPr lang="en-US" sz="1200" b="1" dirty="0"/>
          </a:p>
          <a:p>
            <a:pPr>
              <a:defRPr/>
            </a:pPr>
            <a:r>
              <a:rPr lang="en-US" sz="1000" dirty="0">
                <a:latin typeface="Arial" pitchFamily="34" charset="0"/>
                <a:ea typeface="Tahoma" pitchFamily="34" charset="0"/>
                <a:cs typeface="Arial" pitchFamily="34" charset="0"/>
              </a:rPr>
              <a:t> </a:t>
            </a:r>
            <a:r>
              <a:rPr lang="en-US" sz="1100" dirty="0">
                <a:latin typeface="Arial" pitchFamily="34" charset="0"/>
                <a:ea typeface="Tahoma" pitchFamily="34" charset="0"/>
                <a:cs typeface="Arial" pitchFamily="34" charset="0"/>
              </a:rPr>
              <a:t>The main algorithm on our project is B2: </a:t>
            </a:r>
            <a:br>
              <a:rPr lang="en-US" sz="1100" dirty="0">
                <a:latin typeface="Arial" pitchFamily="34" charset="0"/>
                <a:ea typeface="Tahoma" pitchFamily="34" charset="0"/>
                <a:cs typeface="Arial" pitchFamily="34" charset="0"/>
              </a:rPr>
            </a:br>
            <a:br>
              <a:rPr lang="en-US" sz="1100" dirty="0">
                <a:latin typeface="Arial" pitchFamily="34" charset="0"/>
                <a:ea typeface="Tahoma" pitchFamily="34" charset="0"/>
                <a:cs typeface="Arial" pitchFamily="34" charset="0"/>
              </a:rPr>
            </a:br>
            <a:r>
              <a:rPr lang="en-US" sz="1100" dirty="0">
                <a:latin typeface="Arial" pitchFamily="34" charset="0"/>
                <a:ea typeface="Tahoma" pitchFamily="34" charset="0"/>
                <a:cs typeface="Arial" pitchFamily="34" charset="0"/>
              </a:rPr>
              <a:t>The idea is based on adaptive arithmetic coding. The weights of the characters are initialized to 1, each character being encoded increases its weight by u.</a:t>
            </a:r>
          </a:p>
          <a:p>
            <a:pPr>
              <a:defRPr/>
            </a:pPr>
            <a:r>
              <a:rPr lang="en-US" sz="1100" dirty="0">
                <a:latin typeface="Arial" pitchFamily="34" charset="0"/>
                <a:ea typeface="Tahoma" pitchFamily="34" charset="0"/>
                <a:cs typeface="Arial" pitchFamily="34" charset="0"/>
              </a:rPr>
              <a:t>The difference is that one to k characters divide the weights of all the characters by 2 (top value).</a:t>
            </a:r>
          </a:p>
          <a:p>
            <a:pPr>
              <a:defRPr/>
            </a:pPr>
            <a:endParaRPr lang="en-US" sz="1100" dirty="0">
              <a:latin typeface="Arial" pitchFamily="34" charset="0"/>
              <a:ea typeface="Tahoma" pitchFamily="34" charset="0"/>
              <a:cs typeface="Arial" pitchFamily="34" charset="0"/>
            </a:endParaRPr>
          </a:p>
          <a:p>
            <a:pPr>
              <a:defRPr/>
            </a:pPr>
            <a:r>
              <a:rPr lang="en-US" sz="1100" dirty="0">
                <a:latin typeface="Arial" pitchFamily="34" charset="0"/>
                <a:ea typeface="Tahoma" pitchFamily="34" charset="0"/>
                <a:cs typeface="Arial" pitchFamily="34" charset="0"/>
              </a:rPr>
              <a:t>A. The challenge is to find the best k.</a:t>
            </a:r>
          </a:p>
          <a:p>
            <a:pPr>
              <a:defRPr/>
            </a:pPr>
            <a:r>
              <a:rPr lang="en-US" sz="1100" dirty="0">
                <a:latin typeface="Arial" pitchFamily="34" charset="0"/>
                <a:ea typeface="Tahoma" pitchFamily="34" charset="0"/>
                <a:cs typeface="Arial" pitchFamily="34" charset="0"/>
              </a:rPr>
              <a:t>how ? Examining different values ​​and measuring them in order to know how much entropy (equivalent to the size of the compressed file in arithmetic coding), until we achieved an optimal result.</a:t>
            </a:r>
          </a:p>
          <a:p>
            <a:pPr>
              <a:defRPr/>
            </a:pPr>
            <a:endParaRPr lang="en-US" sz="1100" dirty="0">
              <a:latin typeface="Arial" pitchFamily="34" charset="0"/>
              <a:ea typeface="Tahoma" pitchFamily="34" charset="0"/>
              <a:cs typeface="Arial" pitchFamily="34" charset="0"/>
            </a:endParaRPr>
          </a:p>
          <a:p>
            <a:pPr>
              <a:defRPr/>
            </a:pPr>
            <a:r>
              <a:rPr lang="en-US" sz="1100" dirty="0">
                <a:latin typeface="Arial" pitchFamily="34" charset="0"/>
                <a:ea typeface="Tahoma" pitchFamily="34" charset="0"/>
                <a:cs typeface="Arial" pitchFamily="34" charset="0"/>
              </a:rPr>
              <a:t>B. Depending on k you should choose u as large as possible - to keep the archaic so that we lose less as soon as it is divided and rounded up.</a:t>
            </a:r>
            <a:br>
              <a:rPr lang="en-US" sz="1050" dirty="0">
                <a:latin typeface="Arial" pitchFamily="34" charset="0"/>
                <a:ea typeface="Tahoma" pitchFamily="34" charset="0"/>
                <a:cs typeface="Arial" pitchFamily="34" charset="0"/>
              </a:rPr>
            </a:br>
            <a:r>
              <a:rPr lang="he-IL" sz="1050" dirty="0">
                <a:latin typeface="Arial" pitchFamily="34" charset="0"/>
                <a:ea typeface="Tahoma" pitchFamily="34" charset="0"/>
                <a:cs typeface="Arial" pitchFamily="34" charset="0"/>
              </a:rPr>
              <a:t> </a:t>
            </a:r>
            <a:endParaRPr lang="en-US" sz="1050" dirty="0">
              <a:latin typeface="Arial" pitchFamily="34" charset="0"/>
              <a:ea typeface="Tahoma" pitchFamily="34" charset="0"/>
              <a:cs typeface="Arial" pitchFamily="34" charset="0"/>
            </a:endParaRPr>
          </a:p>
        </p:txBody>
      </p:sp>
      <p:sp>
        <p:nvSpPr>
          <p:cNvPr id="29" name="Rounded Rectangle 6"/>
          <p:cNvSpPr/>
          <p:nvPr/>
        </p:nvSpPr>
        <p:spPr>
          <a:xfrm>
            <a:off x="3614928" y="5636588"/>
            <a:ext cx="3037331" cy="1303208"/>
          </a:xfrm>
          <a:prstGeom prst="roundRect">
            <a:avLst/>
          </a:prstGeom>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1" anchor="t"/>
          <a:lstStyle/>
          <a:p>
            <a:pPr algn="l">
              <a:defRPr/>
            </a:pPr>
            <a:r>
              <a:rPr lang="en-US" sz="1200" dirty="0">
                <a:solidFill>
                  <a:prstClr val="black"/>
                </a:solidFill>
                <a:latin typeface="Arial" pitchFamily="34" charset="0"/>
                <a:ea typeface="Tahoma" pitchFamily="34" charset="0"/>
                <a:cs typeface="Arial" pitchFamily="34" charset="0"/>
              </a:rPr>
              <a:t>4. </a:t>
            </a:r>
            <a:r>
              <a:rPr lang="en-US" sz="1200" b="1" dirty="0">
                <a:solidFill>
                  <a:prstClr val="black"/>
                </a:solidFill>
                <a:latin typeface="Arial" pitchFamily="34" charset="0"/>
                <a:ea typeface="Tahoma" pitchFamily="34" charset="0"/>
                <a:cs typeface="Arial" pitchFamily="34" charset="0"/>
              </a:rPr>
              <a:t>Selected Approach</a:t>
            </a:r>
          </a:p>
          <a:p>
            <a:pPr algn="l">
              <a:defRPr/>
            </a:pPr>
            <a:r>
              <a:rPr lang="en-US" sz="1050" dirty="0">
                <a:solidFill>
                  <a:prstClr val="black"/>
                </a:solidFill>
                <a:latin typeface="Arial" pitchFamily="34" charset="0"/>
                <a:ea typeface="Tahoma" pitchFamily="34" charset="0"/>
                <a:cs typeface="Arial" pitchFamily="34" charset="0"/>
              </a:rPr>
              <a:t>Our approach is basically a journey of testing and research for which algorithm will best compress our EXE files. Meanwhile B2Compress has given the best results. We are trying to develop another algorithm that uses B2 to further optimize the results.</a:t>
            </a:r>
          </a:p>
          <a:p>
            <a:pPr algn="l">
              <a:defRPr/>
            </a:pPr>
            <a:endParaRPr lang="he-IL" sz="1200" dirty="0">
              <a:solidFill>
                <a:prstClr val="black"/>
              </a:solidFill>
              <a:latin typeface="Arial" pitchFamily="34" charset="0"/>
              <a:ea typeface="Tahoma" pitchFamily="34" charset="0"/>
              <a:cs typeface="Arial" pitchFamily="34" charset="0"/>
            </a:endParaRPr>
          </a:p>
        </p:txBody>
      </p:sp>
      <p:sp>
        <p:nvSpPr>
          <p:cNvPr id="36" name="Rounded Rectangle 6"/>
          <p:cNvSpPr/>
          <p:nvPr/>
        </p:nvSpPr>
        <p:spPr>
          <a:xfrm>
            <a:off x="218440" y="7029392"/>
            <a:ext cx="6554216" cy="2286032"/>
          </a:xfrm>
          <a:prstGeom prst="roundRect">
            <a:avLst/>
          </a:prstGeom>
          <a:ln w="38100"/>
        </p:spPr>
        <p:style>
          <a:lnRef idx="2">
            <a:schemeClr val="accent3"/>
          </a:lnRef>
          <a:fillRef idx="1">
            <a:schemeClr val="lt1"/>
          </a:fillRef>
          <a:effectRef idx="0">
            <a:schemeClr val="accent3"/>
          </a:effectRef>
          <a:fontRef idx="minor">
            <a:schemeClr val="dk1"/>
          </a:fontRef>
        </p:style>
        <p:txBody>
          <a:bodyPr rtlCol="1" anchor="t"/>
          <a:lstStyle/>
          <a:p>
            <a:pPr>
              <a:defRPr/>
            </a:pPr>
            <a:r>
              <a:rPr lang="en-US" sz="1200" dirty="0">
                <a:solidFill>
                  <a:prstClr val="black"/>
                </a:solidFill>
                <a:latin typeface="Arial" pitchFamily="34" charset="0"/>
                <a:ea typeface="Tahoma" pitchFamily="34" charset="0"/>
                <a:cs typeface="Arial" pitchFamily="34" charset="0"/>
              </a:rPr>
              <a:t>5. </a:t>
            </a:r>
            <a:r>
              <a:rPr lang="en-US" sz="1000" b="1" dirty="0">
                <a:solidFill>
                  <a:prstClr val="black"/>
                </a:solidFill>
                <a:latin typeface="Arial" pitchFamily="34" charset="0"/>
                <a:ea typeface="Tahoma" pitchFamily="34" charset="0"/>
                <a:cs typeface="Arial" pitchFamily="34" charset="0"/>
              </a:rPr>
              <a:t>Solution Description (Algorithms, Modulation, Patterns, Infrastructure, UI,   </a:t>
            </a:r>
            <a:br>
              <a:rPr lang="en-US" sz="1000" b="1" dirty="0">
                <a:solidFill>
                  <a:prstClr val="black"/>
                </a:solidFill>
                <a:latin typeface="Arial" pitchFamily="34" charset="0"/>
                <a:ea typeface="Tahoma" pitchFamily="34" charset="0"/>
                <a:cs typeface="Arial" pitchFamily="34" charset="0"/>
              </a:rPr>
            </a:br>
            <a:r>
              <a:rPr lang="en-US" sz="1000" b="1" dirty="0">
                <a:solidFill>
                  <a:prstClr val="black"/>
                </a:solidFill>
                <a:latin typeface="Arial" pitchFamily="34" charset="0"/>
                <a:ea typeface="Tahoma" pitchFamily="34" charset="0"/>
                <a:cs typeface="Arial" pitchFamily="34" charset="0"/>
              </a:rPr>
              <a:t>     Functionality)</a:t>
            </a:r>
            <a:br>
              <a:rPr lang="en-US" sz="1000" dirty="0">
                <a:solidFill>
                  <a:prstClr val="black"/>
                </a:solidFill>
                <a:latin typeface="Arial" pitchFamily="34" charset="0"/>
                <a:ea typeface="Tahoma" pitchFamily="34" charset="0"/>
                <a:cs typeface="Arial" pitchFamily="34" charset="0"/>
              </a:rPr>
            </a:br>
            <a:r>
              <a:rPr lang="en-US" sz="1000" dirty="0">
                <a:solidFill>
                  <a:prstClr val="black"/>
                </a:solidFill>
                <a:latin typeface="Arial" pitchFamily="34" charset="0"/>
                <a:ea typeface="Tahoma" pitchFamily="34" charset="0"/>
                <a:cs typeface="Arial" pitchFamily="34" charset="0"/>
              </a:rPr>
              <a:t>result of compression all algorithms.</a:t>
            </a:r>
            <a:br>
              <a:rPr lang="en-US" sz="1200" dirty="0">
                <a:solidFill>
                  <a:prstClr val="black"/>
                </a:solidFill>
                <a:latin typeface="Arial" pitchFamily="34" charset="0"/>
                <a:ea typeface="Tahoma" pitchFamily="34" charset="0"/>
                <a:cs typeface="Arial" pitchFamily="34" charset="0"/>
              </a:rPr>
            </a:br>
            <a:endParaRPr lang="en-US" sz="1800" b="1" dirty="0">
              <a:solidFill>
                <a:prstClr val="black"/>
              </a:solidFill>
              <a:latin typeface="Arial" pitchFamily="34" charset="0"/>
              <a:ea typeface="Tahoma" pitchFamily="34" charset="0"/>
              <a:cs typeface="Arial" pitchFamily="34" charset="0"/>
            </a:endParaRPr>
          </a:p>
          <a:p>
            <a:pPr>
              <a:defRPr/>
            </a:pPr>
            <a:br>
              <a:rPr lang="en-US" sz="1200" dirty="0">
                <a:solidFill>
                  <a:prstClr val="black"/>
                </a:solidFill>
                <a:latin typeface="Arial" pitchFamily="34" charset="0"/>
                <a:ea typeface="Tahoma" pitchFamily="34" charset="0"/>
                <a:cs typeface="Arial" pitchFamily="34" charset="0"/>
              </a:rPr>
            </a:br>
            <a:endParaRPr lang="he-IL" sz="1200" u="sng" dirty="0">
              <a:solidFill>
                <a:prstClr val="black"/>
              </a:solidFill>
              <a:latin typeface="Arial" pitchFamily="34" charset="0"/>
              <a:ea typeface="Tahoma" pitchFamily="34" charset="0"/>
              <a:cs typeface="Arial" pitchFamily="34" charset="0"/>
            </a:endParaRP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19212" y="1397422"/>
            <a:ext cx="339993" cy="2559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9187078">
            <a:off x="3109975" y="3143137"/>
            <a:ext cx="305689" cy="265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dirty="0"/>
          </a:p>
        </p:txBody>
      </p:sp>
      <p:sp>
        <p:nvSpPr>
          <p:cNvPr id="52" name="Arrow: Left 51">
            <a:extLst>
              <a:ext uri="{FF2B5EF4-FFF2-40B4-BE49-F238E27FC236}">
                <a16:creationId xmlns:a16="http://schemas.microsoft.com/office/drawing/2014/main" id="{B42B5E19-1352-4CD7-BA33-5F59FA87A388}"/>
              </a:ext>
            </a:extLst>
          </p:cNvPr>
          <p:cNvSpPr/>
          <p:nvPr/>
        </p:nvSpPr>
        <p:spPr>
          <a:xfrm rot="12629516">
            <a:off x="3077858" y="5641105"/>
            <a:ext cx="538307" cy="2571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1539547" y="6405348"/>
            <a:ext cx="233759" cy="534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dirty="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7" y="1076229"/>
            <a:ext cx="2928201" cy="703601"/>
          </a:xfrm>
          <a:prstGeom prst="roundRect">
            <a:avLst/>
          </a:prstGeom>
          <a:ln w="38100"/>
        </p:spPr>
        <p:style>
          <a:lnRef idx="2">
            <a:schemeClr val="accent5"/>
          </a:lnRef>
          <a:fillRef idx="1">
            <a:schemeClr val="lt1"/>
          </a:fillRef>
          <a:effectRef idx="0">
            <a:schemeClr val="accent5"/>
          </a:effectRef>
          <a:fontRef idx="minor">
            <a:schemeClr val="dk1"/>
          </a:fontRef>
        </p:style>
        <p:txBody>
          <a:bodyPr rtlCol="1" anchor="t"/>
          <a:lstStyle/>
          <a:p>
            <a:pPr>
              <a:buFontTx/>
              <a:buAutoNum type="arabicPeriod"/>
              <a:defRPr/>
            </a:pPr>
            <a:r>
              <a:rPr lang="en-US" sz="1200" b="1" dirty="0"/>
              <a:t>Contribution/project goal</a:t>
            </a:r>
          </a:p>
          <a:p>
            <a:pPr>
              <a:defRPr/>
            </a:pPr>
            <a:r>
              <a:rPr lang="en-US" sz="1200" dirty="0"/>
              <a:t> Design a compressor specially suited for executable files.</a:t>
            </a:r>
            <a:endParaRPr lang="he-IL" sz="1100" dirty="0">
              <a:solidFill>
                <a:prstClr val="black"/>
              </a:solidFill>
              <a:latin typeface="Arial" pitchFamily="34" charset="0"/>
              <a:ea typeface="Tahoma" pitchFamily="34" charset="0"/>
            </a:endParaRPr>
          </a:p>
        </p:txBody>
      </p:sp>
      <p:sp>
        <p:nvSpPr>
          <p:cNvPr id="6" name="תיבת טקסט 5">
            <a:extLst>
              <a:ext uri="{FF2B5EF4-FFF2-40B4-BE49-F238E27FC236}">
                <a16:creationId xmlns:a16="http://schemas.microsoft.com/office/drawing/2014/main" id="{B482D6DD-EBC4-4AD1-BE12-BED4B41B264C}"/>
              </a:ext>
            </a:extLst>
          </p:cNvPr>
          <p:cNvSpPr txBox="1"/>
          <p:nvPr/>
        </p:nvSpPr>
        <p:spPr>
          <a:xfrm>
            <a:off x="752856" y="9344648"/>
            <a:ext cx="5352288" cy="5002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0">
            <a:solidFill>
              <a:schemeClr val="accent3"/>
            </a:solidFill>
          </a:ln>
        </p:spPr>
        <p:txBody>
          <a:bodyPr wrap="square" rtlCol="1">
            <a:spAutoFit/>
          </a:bodyPr>
          <a:lstStyle/>
          <a:p>
            <a:endParaRPr lang="he-IL" dirty="0"/>
          </a:p>
        </p:txBody>
      </p:sp>
      <p:pic>
        <p:nvPicPr>
          <p:cNvPr id="19" name="תמונה 18">
            <a:extLst>
              <a:ext uri="{FF2B5EF4-FFF2-40B4-BE49-F238E27FC236}">
                <a16:creationId xmlns:a16="http://schemas.microsoft.com/office/drawing/2014/main" id="{369B766D-BC01-4629-8F45-0C245B1A2217}"/>
              </a:ext>
            </a:extLst>
          </p:cNvPr>
          <p:cNvPicPr>
            <a:picLocks noChangeAspect="1"/>
          </p:cNvPicPr>
          <p:nvPr/>
        </p:nvPicPr>
        <p:blipFill>
          <a:blip r:embed="rId2"/>
          <a:stretch>
            <a:fillRect/>
          </a:stretch>
        </p:blipFill>
        <p:spPr>
          <a:xfrm>
            <a:off x="926577" y="9392019"/>
            <a:ext cx="401627" cy="393142"/>
          </a:xfrm>
          <a:prstGeom prst="rect">
            <a:avLst/>
          </a:prstGeom>
        </p:spPr>
      </p:pic>
      <p:pic>
        <p:nvPicPr>
          <p:cNvPr id="21" name="תמונה 20">
            <a:extLst>
              <a:ext uri="{FF2B5EF4-FFF2-40B4-BE49-F238E27FC236}">
                <a16:creationId xmlns:a16="http://schemas.microsoft.com/office/drawing/2014/main" id="{B7C7E0C0-5F2E-4E34-8F4B-FE2087633A40}"/>
              </a:ext>
            </a:extLst>
          </p:cNvPr>
          <p:cNvPicPr>
            <a:picLocks noChangeAspect="1"/>
          </p:cNvPicPr>
          <p:nvPr/>
        </p:nvPicPr>
        <p:blipFill>
          <a:blip r:embed="rId3"/>
          <a:stretch>
            <a:fillRect/>
          </a:stretch>
        </p:blipFill>
        <p:spPr>
          <a:xfrm>
            <a:off x="1625215" y="9392019"/>
            <a:ext cx="389922" cy="380450"/>
          </a:xfrm>
          <a:prstGeom prst="rect">
            <a:avLst/>
          </a:prstGeom>
        </p:spPr>
      </p:pic>
      <p:pic>
        <p:nvPicPr>
          <p:cNvPr id="23" name="תמונה 22">
            <a:extLst>
              <a:ext uri="{FF2B5EF4-FFF2-40B4-BE49-F238E27FC236}">
                <a16:creationId xmlns:a16="http://schemas.microsoft.com/office/drawing/2014/main" id="{61D580F1-6927-41FE-AC98-09B9F5977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857" y="9396030"/>
            <a:ext cx="346151" cy="389131"/>
          </a:xfrm>
          <a:prstGeom prst="rect">
            <a:avLst/>
          </a:prstGeom>
        </p:spPr>
      </p:pic>
      <p:pic>
        <p:nvPicPr>
          <p:cNvPr id="25" name="תמונה 24">
            <a:extLst>
              <a:ext uri="{FF2B5EF4-FFF2-40B4-BE49-F238E27FC236}">
                <a16:creationId xmlns:a16="http://schemas.microsoft.com/office/drawing/2014/main" id="{3506F605-95EF-44C8-881B-1950726EFF0E}"/>
              </a:ext>
            </a:extLst>
          </p:cNvPr>
          <p:cNvPicPr>
            <a:picLocks noChangeAspect="1"/>
          </p:cNvPicPr>
          <p:nvPr/>
        </p:nvPicPr>
        <p:blipFill>
          <a:blip r:embed="rId5"/>
          <a:stretch>
            <a:fillRect/>
          </a:stretch>
        </p:blipFill>
        <p:spPr>
          <a:xfrm>
            <a:off x="3673427" y="9389915"/>
            <a:ext cx="662993" cy="380450"/>
          </a:xfrm>
          <a:prstGeom prst="rect">
            <a:avLst/>
          </a:prstGeom>
        </p:spPr>
      </p:pic>
      <p:pic>
        <p:nvPicPr>
          <p:cNvPr id="27" name="תמונה 26">
            <a:extLst>
              <a:ext uri="{FF2B5EF4-FFF2-40B4-BE49-F238E27FC236}">
                <a16:creationId xmlns:a16="http://schemas.microsoft.com/office/drawing/2014/main" id="{C6EAC832-7E06-492E-A417-C90640816268}"/>
              </a:ext>
            </a:extLst>
          </p:cNvPr>
          <p:cNvPicPr>
            <a:picLocks noChangeAspect="1"/>
          </p:cNvPicPr>
          <p:nvPr/>
        </p:nvPicPr>
        <p:blipFill>
          <a:blip r:embed="rId6"/>
          <a:stretch>
            <a:fillRect/>
          </a:stretch>
        </p:blipFill>
        <p:spPr>
          <a:xfrm>
            <a:off x="4596216" y="9389915"/>
            <a:ext cx="401627" cy="401627"/>
          </a:xfrm>
          <a:prstGeom prst="rect">
            <a:avLst/>
          </a:prstGeom>
        </p:spPr>
      </p:pic>
      <p:pic>
        <p:nvPicPr>
          <p:cNvPr id="30" name="תמונה 29">
            <a:extLst>
              <a:ext uri="{FF2B5EF4-FFF2-40B4-BE49-F238E27FC236}">
                <a16:creationId xmlns:a16="http://schemas.microsoft.com/office/drawing/2014/main" id="{C664E30D-44A7-45D6-B426-8116D6FDE69D}"/>
              </a:ext>
            </a:extLst>
          </p:cNvPr>
          <p:cNvPicPr>
            <a:picLocks noChangeAspect="1"/>
          </p:cNvPicPr>
          <p:nvPr/>
        </p:nvPicPr>
        <p:blipFill>
          <a:blip r:embed="rId7"/>
          <a:stretch>
            <a:fillRect/>
          </a:stretch>
        </p:blipFill>
        <p:spPr>
          <a:xfrm>
            <a:off x="3050397" y="9389915"/>
            <a:ext cx="408810" cy="404445"/>
          </a:xfrm>
          <a:prstGeom prst="rect">
            <a:avLst/>
          </a:prstGeom>
        </p:spPr>
      </p:pic>
      <p:pic>
        <p:nvPicPr>
          <p:cNvPr id="32" name="תמונה 31">
            <a:extLst>
              <a:ext uri="{FF2B5EF4-FFF2-40B4-BE49-F238E27FC236}">
                <a16:creationId xmlns:a16="http://schemas.microsoft.com/office/drawing/2014/main" id="{EB8C1F57-F6A3-4908-AE86-7A26768E6294}"/>
              </a:ext>
            </a:extLst>
          </p:cNvPr>
          <p:cNvPicPr>
            <a:picLocks noChangeAspect="1"/>
          </p:cNvPicPr>
          <p:nvPr/>
        </p:nvPicPr>
        <p:blipFill>
          <a:blip r:embed="rId8"/>
          <a:stretch>
            <a:fillRect/>
          </a:stretch>
        </p:blipFill>
        <p:spPr>
          <a:xfrm>
            <a:off x="5259834" y="9379328"/>
            <a:ext cx="523963" cy="459365"/>
          </a:xfrm>
          <a:prstGeom prst="rect">
            <a:avLst/>
          </a:prstGeom>
        </p:spPr>
      </p:pic>
      <p:pic>
        <p:nvPicPr>
          <p:cNvPr id="7" name="תמונה 6" descr="תמונה שמכילה טקסט, מלכה, שלט&#10;&#10;התיאור נוצר באופן אוטומטי">
            <a:extLst>
              <a:ext uri="{FF2B5EF4-FFF2-40B4-BE49-F238E27FC236}">
                <a16:creationId xmlns:a16="http://schemas.microsoft.com/office/drawing/2014/main" id="{60ECC56A-5F89-4965-B4FF-0ED3D8A2EF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421" y="127684"/>
            <a:ext cx="1313519" cy="788411"/>
          </a:xfrm>
          <a:prstGeom prst="rect">
            <a:avLst/>
          </a:prstGeom>
        </p:spPr>
      </p:pic>
      <p:graphicFrame>
        <p:nvGraphicFramePr>
          <p:cNvPr id="2" name="טבלה 1">
            <a:extLst>
              <a:ext uri="{FF2B5EF4-FFF2-40B4-BE49-F238E27FC236}">
                <a16:creationId xmlns:a16="http://schemas.microsoft.com/office/drawing/2014/main" id="{BDA163BD-0636-4BD6-B5E9-470D688B4756}"/>
              </a:ext>
            </a:extLst>
          </p:cNvPr>
          <p:cNvGraphicFramePr>
            <a:graphicFrameLocks noGrp="1"/>
          </p:cNvGraphicFramePr>
          <p:nvPr>
            <p:extLst>
              <p:ext uri="{D42A27DB-BD31-4B8C-83A1-F6EECF244321}">
                <p14:modId xmlns:p14="http://schemas.microsoft.com/office/powerpoint/2010/main" val="1508111081"/>
              </p:ext>
            </p:extLst>
          </p:nvPr>
        </p:nvGraphicFramePr>
        <p:xfrm>
          <a:off x="288796" y="7679859"/>
          <a:ext cx="6439664" cy="1521290"/>
        </p:xfrm>
        <a:graphic>
          <a:graphicData uri="http://schemas.openxmlformats.org/drawingml/2006/table">
            <a:tbl>
              <a:tblPr rtl="1"/>
              <a:tblGrid>
                <a:gridCol w="334529">
                  <a:extLst>
                    <a:ext uri="{9D8B030D-6E8A-4147-A177-3AD203B41FA5}">
                      <a16:colId xmlns:a16="http://schemas.microsoft.com/office/drawing/2014/main" val="2321061080"/>
                    </a:ext>
                  </a:extLst>
                </a:gridCol>
                <a:gridCol w="334529">
                  <a:extLst>
                    <a:ext uri="{9D8B030D-6E8A-4147-A177-3AD203B41FA5}">
                      <a16:colId xmlns:a16="http://schemas.microsoft.com/office/drawing/2014/main" val="1748202842"/>
                    </a:ext>
                  </a:extLst>
                </a:gridCol>
                <a:gridCol w="859737">
                  <a:extLst>
                    <a:ext uri="{9D8B030D-6E8A-4147-A177-3AD203B41FA5}">
                      <a16:colId xmlns:a16="http://schemas.microsoft.com/office/drawing/2014/main" val="2795547086"/>
                    </a:ext>
                  </a:extLst>
                </a:gridCol>
                <a:gridCol w="786141">
                  <a:extLst>
                    <a:ext uri="{9D8B030D-6E8A-4147-A177-3AD203B41FA5}">
                      <a16:colId xmlns:a16="http://schemas.microsoft.com/office/drawing/2014/main" val="3626824236"/>
                    </a:ext>
                  </a:extLst>
                </a:gridCol>
                <a:gridCol w="635605">
                  <a:extLst>
                    <a:ext uri="{9D8B030D-6E8A-4147-A177-3AD203B41FA5}">
                      <a16:colId xmlns:a16="http://schemas.microsoft.com/office/drawing/2014/main" val="3238797972"/>
                    </a:ext>
                  </a:extLst>
                </a:gridCol>
                <a:gridCol w="809557">
                  <a:extLst>
                    <a:ext uri="{9D8B030D-6E8A-4147-A177-3AD203B41FA5}">
                      <a16:colId xmlns:a16="http://schemas.microsoft.com/office/drawing/2014/main" val="2479215669"/>
                    </a:ext>
                  </a:extLst>
                </a:gridCol>
                <a:gridCol w="769413">
                  <a:extLst>
                    <a:ext uri="{9D8B030D-6E8A-4147-A177-3AD203B41FA5}">
                      <a16:colId xmlns:a16="http://schemas.microsoft.com/office/drawing/2014/main" val="4121343394"/>
                    </a:ext>
                  </a:extLst>
                </a:gridCol>
                <a:gridCol w="692472">
                  <a:extLst>
                    <a:ext uri="{9D8B030D-6E8A-4147-A177-3AD203B41FA5}">
                      <a16:colId xmlns:a16="http://schemas.microsoft.com/office/drawing/2014/main" val="841205684"/>
                    </a:ext>
                  </a:extLst>
                </a:gridCol>
                <a:gridCol w="528553">
                  <a:extLst>
                    <a:ext uri="{9D8B030D-6E8A-4147-A177-3AD203B41FA5}">
                      <a16:colId xmlns:a16="http://schemas.microsoft.com/office/drawing/2014/main" val="1972829649"/>
                    </a:ext>
                  </a:extLst>
                </a:gridCol>
                <a:gridCol w="689128">
                  <a:extLst>
                    <a:ext uri="{9D8B030D-6E8A-4147-A177-3AD203B41FA5}">
                      <a16:colId xmlns:a16="http://schemas.microsoft.com/office/drawing/2014/main" val="867119986"/>
                    </a:ext>
                  </a:extLst>
                </a:gridCol>
              </a:tblGrid>
              <a:tr h="293506">
                <a:tc>
                  <a:txBody>
                    <a:bodyPr/>
                    <a:lstStyle/>
                    <a:p>
                      <a:pPr algn="r" rtl="1" fontAlgn="b"/>
                      <a:r>
                        <a:rPr lang="he-IL" sz="400" b="0" dirty="0">
                          <a:solidFill>
                            <a:srgbClr val="000000"/>
                          </a:solidFill>
                          <a:effectLst/>
                          <a:latin typeface="Arial" panose="020B0604020202020204" pitchFamily="34" charset="0"/>
                        </a:rPr>
                        <a:t>שם הקובץ</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גודל קובץ מקורי (</a:t>
                      </a:r>
                      <a:r>
                        <a:rPr lang="en-US" sz="400" b="0" dirty="0">
                          <a:solidFill>
                            <a:srgbClr val="000000"/>
                          </a:solidFill>
                          <a:effectLst/>
                          <a:latin typeface="Arial" panose="020B0604020202020204" pitchFamily="34" charset="0"/>
                        </a:rPr>
                        <a:t>KB)</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גודל הקובץ הדחוס-</a:t>
                      </a:r>
                      <a:r>
                        <a:rPr lang="en-US" sz="400" b="0" dirty="0">
                          <a:solidFill>
                            <a:srgbClr val="000000"/>
                          </a:solidFill>
                          <a:effectLst/>
                          <a:latin typeface="Arial" panose="020B0604020202020204" pitchFamily="34" charset="0"/>
                        </a:rPr>
                        <a:t>LZZ7 (KB)-Java Code</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גודל הקובץ הדחוס-</a:t>
                      </a:r>
                      <a:r>
                        <a:rPr lang="en-US" sz="400" b="0" dirty="0">
                          <a:solidFill>
                            <a:srgbClr val="000000"/>
                          </a:solidFill>
                          <a:effectLst/>
                          <a:latin typeface="Arial" panose="020B0604020202020204" pitchFamily="34" charset="0"/>
                        </a:rPr>
                        <a:t>LZZ7 (KB)-C code</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גודל הקובץ הדחוס-</a:t>
                      </a:r>
                      <a:r>
                        <a:rPr lang="en-US" sz="400" b="0" dirty="0" err="1">
                          <a:solidFill>
                            <a:srgbClr val="000000"/>
                          </a:solidFill>
                          <a:effectLst/>
                          <a:latin typeface="Arial" panose="020B0604020202020204" pitchFamily="34" charset="0"/>
                        </a:rPr>
                        <a:t>PPMd</a:t>
                      </a:r>
                      <a:r>
                        <a:rPr lang="en-US" sz="400" b="0" dirty="0">
                          <a:solidFill>
                            <a:srgbClr val="000000"/>
                          </a:solidFill>
                          <a:effectLst/>
                          <a:latin typeface="Arial" panose="020B0604020202020204" pitchFamily="34" charset="0"/>
                        </a:rPr>
                        <a:t> (KB)</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גודל הקובץ הדחוס- </a:t>
                      </a:r>
                      <a:r>
                        <a:rPr lang="en-US" sz="400" b="0" dirty="0">
                          <a:solidFill>
                            <a:srgbClr val="000000"/>
                          </a:solidFill>
                          <a:effectLst/>
                          <a:latin typeface="Arial" panose="020B0604020202020204" pitchFamily="34" charset="0"/>
                        </a:rPr>
                        <a:t>B2Compress (KB)</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יחס - דחוס/מקורי (</a:t>
                      </a:r>
                      <a:r>
                        <a:rPr lang="en-US" sz="400" b="0" dirty="0">
                          <a:solidFill>
                            <a:srgbClr val="000000"/>
                          </a:solidFill>
                          <a:effectLst/>
                          <a:latin typeface="Arial" panose="020B0604020202020204" pitchFamily="34" charset="0"/>
                        </a:rPr>
                        <a:t>LZ77) - Java code</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יחס - דחוס/מקורי (</a:t>
                      </a:r>
                      <a:r>
                        <a:rPr lang="en-US" sz="400" b="0" dirty="0">
                          <a:solidFill>
                            <a:srgbClr val="000000"/>
                          </a:solidFill>
                          <a:effectLst/>
                          <a:latin typeface="Arial" panose="020B0604020202020204" pitchFamily="34" charset="0"/>
                        </a:rPr>
                        <a:t>LZ77) -C code</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יחס - דחוס/מקורי (</a:t>
                      </a:r>
                      <a:r>
                        <a:rPr lang="en-US" sz="400" b="0" dirty="0" err="1">
                          <a:solidFill>
                            <a:srgbClr val="000000"/>
                          </a:solidFill>
                          <a:effectLst/>
                          <a:latin typeface="Arial" panose="020B0604020202020204" pitchFamily="34" charset="0"/>
                        </a:rPr>
                        <a:t>PPMd</a:t>
                      </a:r>
                      <a:r>
                        <a:rPr lang="en-US" sz="400" b="0" dirty="0">
                          <a:solidFill>
                            <a:srgbClr val="000000"/>
                          </a:solidFill>
                          <a:effectLst/>
                          <a:latin typeface="Arial" panose="020B0604020202020204" pitchFamily="34" charset="0"/>
                        </a:rPr>
                        <a:t>)</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יחס - דחוס/מקורי (</a:t>
                      </a:r>
                      <a:r>
                        <a:rPr lang="en-US" sz="400" b="0" dirty="0">
                          <a:solidFill>
                            <a:srgbClr val="000000"/>
                          </a:solidFill>
                          <a:effectLst/>
                          <a:latin typeface="Arial" panose="020B0604020202020204" pitchFamily="34" charset="0"/>
                        </a:rPr>
                        <a:t>B2Compress)</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extLst>
                  <a:ext uri="{0D108BD9-81ED-4DB2-BD59-A6C34878D82A}">
                    <a16:rowId xmlns:a16="http://schemas.microsoft.com/office/drawing/2014/main" val="2597971115"/>
                  </a:ext>
                </a:extLst>
              </a:tr>
              <a:tr h="160193">
                <a:tc>
                  <a:txBody>
                    <a:bodyPr/>
                    <a:lstStyle/>
                    <a:p>
                      <a:pPr rtl="1" fontAlgn="b"/>
                      <a:r>
                        <a:rPr lang="en-US" sz="400" b="0" dirty="0">
                          <a:solidFill>
                            <a:srgbClr val="000000"/>
                          </a:solidFill>
                          <a:effectLst/>
                          <a:latin typeface="Arial" panose="020B0604020202020204" pitchFamily="34" charset="0"/>
                        </a:rPr>
                        <a:t>alice29.txt</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dirty="0">
                          <a:solidFill>
                            <a:srgbClr val="000000"/>
                          </a:solidFill>
                          <a:effectLst/>
                          <a:latin typeface="Arial" panose="020B0604020202020204" pitchFamily="34" charset="0"/>
                        </a:rPr>
                        <a:t>149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138</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84</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40</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85</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0.926174497</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0.563758389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0.268456376</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0.570469799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extLst>
                  <a:ext uri="{0D108BD9-81ED-4DB2-BD59-A6C34878D82A}">
                    <a16:rowId xmlns:a16="http://schemas.microsoft.com/office/drawing/2014/main" val="1855513273"/>
                  </a:ext>
                </a:extLst>
              </a:tr>
              <a:tr h="160193">
                <a:tc>
                  <a:txBody>
                    <a:bodyPr/>
                    <a:lstStyle/>
                    <a:p>
                      <a:pPr rtl="1" fontAlgn="b"/>
                      <a:r>
                        <a:rPr lang="en-US" sz="400" b="0" dirty="0">
                          <a:solidFill>
                            <a:srgbClr val="000000"/>
                          </a:solidFill>
                          <a:effectLst/>
                          <a:latin typeface="Arial" panose="020B0604020202020204" pitchFamily="34" charset="0"/>
                        </a:rPr>
                        <a:t>Asyoulik.txt</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a:solidFill>
                            <a:srgbClr val="000000"/>
                          </a:solidFill>
                          <a:effectLst/>
                          <a:latin typeface="Arial" panose="020B0604020202020204" pitchFamily="34" charset="0"/>
                        </a:rPr>
                        <a:t>123</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115</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73</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36</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74</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0.93495935</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0.593495935</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0.292682927</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0.601626016</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extLst>
                  <a:ext uri="{0D108BD9-81ED-4DB2-BD59-A6C34878D82A}">
                    <a16:rowId xmlns:a16="http://schemas.microsoft.com/office/drawing/2014/main" val="3984681194"/>
                  </a:ext>
                </a:extLst>
              </a:tr>
              <a:tr h="293506">
                <a:tc>
                  <a:txBody>
                    <a:bodyPr/>
                    <a:lstStyle/>
                    <a:p>
                      <a:pPr rtl="1" fontAlgn="b"/>
                      <a:r>
                        <a:rPr lang="en-US" sz="400" b="0" dirty="0">
                          <a:solidFill>
                            <a:srgbClr val="000000"/>
                          </a:solidFill>
                          <a:effectLst/>
                          <a:latin typeface="Arial" panose="020B0604020202020204" pitchFamily="34" charset="0"/>
                        </a:rPr>
                        <a:t>Kennedy.xls</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a:solidFill>
                            <a:srgbClr val="000000"/>
                          </a:solidFill>
                          <a:effectLst/>
                          <a:latin typeface="Arial" panose="020B0604020202020204" pitchFamily="34" charset="0"/>
                        </a:rPr>
                        <a:t>1006</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323</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254</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116</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415</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0.321073559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0.252485089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0.115308151</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0.412524851</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extLst>
                  <a:ext uri="{0D108BD9-81ED-4DB2-BD59-A6C34878D82A}">
                    <a16:rowId xmlns:a16="http://schemas.microsoft.com/office/drawing/2014/main" val="2676866198"/>
                  </a:ext>
                </a:extLst>
              </a:tr>
              <a:tr h="160193">
                <a:tc>
                  <a:txBody>
                    <a:bodyPr/>
                    <a:lstStyle/>
                    <a:p>
                      <a:pPr rtl="1" fontAlgn="b"/>
                      <a:r>
                        <a:rPr lang="en-US" sz="400" b="0" dirty="0">
                          <a:solidFill>
                            <a:srgbClr val="000000"/>
                          </a:solidFill>
                          <a:effectLst/>
                          <a:latin typeface="Arial" panose="020B0604020202020204" pitchFamily="34" charset="0"/>
                        </a:rPr>
                        <a:t>lcet10.txt</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a:solidFill>
                            <a:srgbClr val="000000"/>
                          </a:solidFill>
                          <a:effectLst/>
                          <a:latin typeface="Arial" panose="020B0604020202020204" pitchFamily="34" charset="0"/>
                        </a:rPr>
                        <a:t>417</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386</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230</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99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241</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0.925659472</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0.551558753</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0.237410072</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0.57793765</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extLst>
                  <a:ext uri="{0D108BD9-81ED-4DB2-BD59-A6C34878D82A}">
                    <a16:rowId xmlns:a16="http://schemas.microsoft.com/office/drawing/2014/main" val="4091280067"/>
                  </a:ext>
                </a:extLst>
              </a:tr>
              <a:tr h="293506">
                <a:tc>
                  <a:txBody>
                    <a:bodyPr/>
                    <a:lstStyle/>
                    <a:p>
                      <a:pPr rtl="1" fontAlgn="b"/>
                      <a:r>
                        <a:rPr lang="en-US" sz="400" b="0" dirty="0">
                          <a:solidFill>
                            <a:srgbClr val="000000"/>
                          </a:solidFill>
                          <a:effectLst/>
                          <a:latin typeface="Arial" panose="020B0604020202020204" pitchFamily="34" charset="0"/>
                        </a:rPr>
                        <a:t>plrabn12.txt</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a:solidFill>
                            <a:srgbClr val="000000"/>
                          </a:solidFill>
                          <a:effectLst/>
                          <a:latin typeface="Arial" panose="020B0604020202020204" pitchFamily="34" charset="0"/>
                        </a:rPr>
                        <a:t>471</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450</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290</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132</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267</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0.955414013</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0.615711253</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0.280254777</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0.566878981</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extLst>
                  <a:ext uri="{0D108BD9-81ED-4DB2-BD59-A6C34878D82A}">
                    <a16:rowId xmlns:a16="http://schemas.microsoft.com/office/drawing/2014/main" val="1496096530"/>
                  </a:ext>
                </a:extLst>
              </a:tr>
              <a:tr h="160193">
                <a:tc>
                  <a:txBody>
                    <a:bodyPr/>
                    <a:lstStyle/>
                    <a:p>
                      <a:pPr rtl="1" fontAlgn="b"/>
                      <a:r>
                        <a:rPr lang="en-US" sz="400" b="0" dirty="0">
                          <a:solidFill>
                            <a:srgbClr val="000000"/>
                          </a:solidFill>
                          <a:effectLst/>
                          <a:latin typeface="Arial" panose="020B0604020202020204" pitchFamily="34" charset="0"/>
                        </a:rPr>
                        <a:t>ptt5</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2"/>
                    </a:solidFill>
                  </a:tcPr>
                </a:tc>
                <a:tc>
                  <a:txBody>
                    <a:bodyPr/>
                    <a:lstStyle/>
                    <a:p>
                      <a:pPr algn="r" rtl="1" fontAlgn="b"/>
                      <a:r>
                        <a:rPr lang="he-IL" sz="400" b="0">
                          <a:solidFill>
                            <a:srgbClr val="000000"/>
                          </a:solidFill>
                          <a:effectLst/>
                          <a:latin typeface="Arial" panose="020B0604020202020204" pitchFamily="34" charset="0"/>
                        </a:rPr>
                        <a:t>502</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150</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143</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49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a:solidFill>
                            <a:srgbClr val="000000"/>
                          </a:solidFill>
                          <a:effectLst/>
                          <a:latin typeface="Arial" panose="020B0604020202020204" pitchFamily="34" charset="0"/>
                        </a:rPr>
                        <a:t>69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0.298804781</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0.284860558</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0.097609562</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tc>
                  <a:txBody>
                    <a:bodyPr/>
                    <a:lstStyle/>
                    <a:p>
                      <a:pPr algn="r" rtl="1" fontAlgn="b"/>
                      <a:r>
                        <a:rPr lang="he-IL" sz="400" b="0" dirty="0">
                          <a:solidFill>
                            <a:srgbClr val="000000"/>
                          </a:solidFill>
                          <a:effectLst/>
                          <a:latin typeface="Arial" panose="020B0604020202020204" pitchFamily="34" charset="0"/>
                        </a:rPr>
                        <a:t>0.137450199</a:t>
                      </a:r>
                    </a:p>
                  </a:txBody>
                  <a:tcPr marL="9218" marR="9218" marT="6145" marB="6145"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FFFF"/>
                    </a:solidFill>
                  </a:tcPr>
                </a:tc>
                <a:extLst>
                  <a:ext uri="{0D108BD9-81ED-4DB2-BD59-A6C34878D82A}">
                    <a16:rowId xmlns:a16="http://schemas.microsoft.com/office/drawing/2014/main" val="1820572218"/>
                  </a:ext>
                </a:extLst>
              </a:tr>
            </a:tbl>
          </a:graphicData>
        </a:graphic>
      </p:graphicFrame>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6398</TotalTime>
  <Words>601</Words>
  <Application>Microsoft Office PowerPoint</Application>
  <PresentationFormat>מותאם אישית</PresentationFormat>
  <Paragraphs>87</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Netanel Shimoni</cp:lastModifiedBy>
  <cp:revision>31</cp:revision>
  <dcterms:created xsi:type="dcterms:W3CDTF">2020-05-21T09:41:20Z</dcterms:created>
  <dcterms:modified xsi:type="dcterms:W3CDTF">2021-06-06T07:22:42Z</dcterms:modified>
</cp:coreProperties>
</file>