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71" r:id="rId3"/>
    <p:sldId id="257" r:id="rId4"/>
    <p:sldId id="260" r:id="rId5"/>
    <p:sldId id="283" r:id="rId6"/>
    <p:sldId id="261" r:id="rId7"/>
    <p:sldId id="258" r:id="rId8"/>
    <p:sldId id="282" r:id="rId9"/>
    <p:sldId id="273" r:id="rId10"/>
    <p:sldId id="276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Barlow Condensed" panose="020F0502020204030204" pitchFamily="34" charset="0"/>
      <p:regular r:id="rId14"/>
      <p:bold r:id="rId15"/>
      <p:italic r:id="rId16"/>
      <p:boldItalic r:id="rId17"/>
    </p:embeddedFont>
    <p:embeddedFont>
      <p:font typeface="DM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1"/>
    <p:restoredTop sz="94756"/>
  </p:normalViewPr>
  <p:slideViewPr>
    <p:cSldViewPr snapToGrid="0">
      <p:cViewPr>
        <p:scale>
          <a:sx n="79" d="100"/>
          <a:sy n="79" d="100"/>
        </p:scale>
        <p:origin x="168" y="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>
          <a:extLst>
            <a:ext uri="{FF2B5EF4-FFF2-40B4-BE49-F238E27FC236}">
              <a16:creationId xmlns:a16="http://schemas.microsoft.com/office/drawing/2014/main" id="{12E1124E-F4BC-7FF0-C978-11A106D1B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>
            <a:extLst>
              <a:ext uri="{FF2B5EF4-FFF2-40B4-BE49-F238E27FC236}">
                <a16:creationId xmlns:a16="http://schemas.microsoft.com/office/drawing/2014/main" id="{CA3F326F-37A9-70DE-4D23-BB751245BA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>
            <a:extLst>
              <a:ext uri="{FF2B5EF4-FFF2-40B4-BE49-F238E27FC236}">
                <a16:creationId xmlns:a16="http://schemas.microsoft.com/office/drawing/2014/main" id="{6595AD67-079E-5366-E24F-ECE6EAD5A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24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>
          <a:extLst>
            <a:ext uri="{FF2B5EF4-FFF2-40B4-BE49-F238E27FC236}">
              <a16:creationId xmlns:a16="http://schemas.microsoft.com/office/drawing/2014/main" id="{98D75074-66D9-B662-0DF8-7E9296723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a073618e60_0_174:notes">
            <a:extLst>
              <a:ext uri="{FF2B5EF4-FFF2-40B4-BE49-F238E27FC236}">
                <a16:creationId xmlns:a16="http://schemas.microsoft.com/office/drawing/2014/main" id="{C05E54CE-2CF4-877A-E5A4-D95554D05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a073618e60_0_174:notes">
            <a:extLst>
              <a:ext uri="{FF2B5EF4-FFF2-40B4-BE49-F238E27FC236}">
                <a16:creationId xmlns:a16="http://schemas.microsoft.com/office/drawing/2014/main" id="{BBEC8418-5E5B-F63E-4C76-8D798290DB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01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5" name="Google Shape;395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6" name="Google Shape;396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8" name="Google Shape;398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99" name="Google Shape;399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0" name="Google Shape;400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3" name="Google Shape;453;p14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4" name="Google Shape;454;p14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5" name="Google Shape;455;p14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6" name="Google Shape;456;p14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 rot="10800000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59" name="Google Shape;459;p1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9" name="Google Shape;569;p16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60" r:id="rId7"/>
    <p:sldLayoutId id="2147483662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4778802" y="2618675"/>
            <a:ext cx="2634396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Команда </a:t>
            </a:r>
            <a:r>
              <a:rPr lang="ru-RU" sz="24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Hack </a:t>
            </a:r>
            <a:endParaRPr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A74BB-0860-B1DA-6EFC-F44D8C75509E}"/>
              </a:ext>
            </a:extLst>
          </p:cNvPr>
          <p:cNvSpPr txBox="1">
            <a:spLocks/>
          </p:cNvSpPr>
          <p:nvPr/>
        </p:nvSpPr>
        <p:spPr>
          <a:xfrm>
            <a:off x="2216415" y="477185"/>
            <a:ext cx="4908062" cy="141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ru-RU" sz="4800" dirty="0"/>
          </a:p>
        </p:txBody>
      </p:sp>
      <p:pic>
        <p:nvPicPr>
          <p:cNvPr id="16" name="Рисунок 15" descr="Изображение выглядит как Графика, Шрифт, графический дизайн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A40BB6B-C92B-6492-EBAD-1DF5C115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1420280"/>
            <a:ext cx="4470400" cy="9525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DA2C2DD-80D5-3343-BD91-95BDDDC19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609" y="3298830"/>
            <a:ext cx="2530469" cy="253046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356A459-25DF-B958-A839-E1EE1043E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2"/>
          <p:cNvSpPr/>
          <p:nvPr/>
        </p:nvSpPr>
        <p:spPr>
          <a:xfrm>
            <a:off x="2355127" y="3028074"/>
            <a:ext cx="7481745" cy="8018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</a:t>
            </a:r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36F830-D279-1B72-3756-55F533C2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2843" y="4330240"/>
            <a:ext cx="2287623" cy="22876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C041CC2-50D0-C849-A92C-B78CF24AD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7"/>
          <p:cNvSpPr/>
          <p:nvPr/>
        </p:nvSpPr>
        <p:spPr>
          <a:xfrm>
            <a:off x="7639953" y="3914150"/>
            <a:ext cx="1950753" cy="763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 txBox="1">
            <a:spLocks noGrp="1"/>
          </p:cNvSpPr>
          <p:nvPr>
            <p:ph type="subTitle" idx="1"/>
          </p:nvPr>
        </p:nvSpPr>
        <p:spPr>
          <a:xfrm>
            <a:off x="7615240" y="3934184"/>
            <a:ext cx="196311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UA" sz="1600" dirty="0">
                <a:latin typeface="Calibri" panose="020F0502020204030204" pitchFamily="34" charset="0"/>
                <a:cs typeface="Calibri" panose="020F0502020204030204" pitchFamily="34" charset="0"/>
              </a:rPr>
              <a:t>Меловатский Максим</a:t>
            </a:r>
          </a:p>
        </p:txBody>
      </p:sp>
      <p:sp>
        <p:nvSpPr>
          <p:cNvPr id="898" name="Google Shape;898;p37"/>
          <p:cNvSpPr txBox="1">
            <a:spLocks noGrp="1"/>
          </p:cNvSpPr>
          <p:nvPr>
            <p:ph type="title"/>
          </p:nvPr>
        </p:nvSpPr>
        <p:spPr>
          <a:xfrm>
            <a:off x="1189050" y="5933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Участники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3" name="Google Shape;903;p37"/>
          <p:cNvSpPr txBox="1">
            <a:spLocks noGrp="1"/>
          </p:cNvSpPr>
          <p:nvPr>
            <p:ph type="body" idx="6"/>
          </p:nvPr>
        </p:nvSpPr>
        <p:spPr>
          <a:xfrm>
            <a:off x="10220392" y="4910648"/>
            <a:ext cx="1161255" cy="4741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DESIGNER</a:t>
            </a:r>
            <a:endParaRPr lang="ru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4" name="Google Shape;904;p37"/>
          <p:cNvSpPr/>
          <p:nvPr/>
        </p:nvSpPr>
        <p:spPr>
          <a:xfrm>
            <a:off x="508077" y="1828078"/>
            <a:ext cx="1783800" cy="178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2703086" y="1886039"/>
            <a:ext cx="1783800" cy="178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9909120" y="1894484"/>
            <a:ext cx="1783800" cy="178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Рисунок 14" descr="Изображение выглядит как Человеческое лицо, человек, одежда, улыб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409587E-11FA-4D01-94EE-CF310AC6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1" y="1780521"/>
            <a:ext cx="1806643" cy="1806643"/>
          </a:xfrm>
          <a:prstGeom prst="rect">
            <a:avLst/>
          </a:prstGeom>
        </p:spPr>
      </p:pic>
      <p:sp>
        <p:nvSpPr>
          <p:cNvPr id="18" name="Google Shape;906;p37">
            <a:extLst>
              <a:ext uri="{FF2B5EF4-FFF2-40B4-BE49-F238E27FC236}">
                <a16:creationId xmlns:a16="http://schemas.microsoft.com/office/drawing/2014/main" id="{499C6681-9F66-7895-1415-B9D3B9B5A398}"/>
              </a:ext>
            </a:extLst>
          </p:cNvPr>
          <p:cNvSpPr/>
          <p:nvPr/>
        </p:nvSpPr>
        <p:spPr>
          <a:xfrm>
            <a:off x="5204100" y="1828078"/>
            <a:ext cx="1783800" cy="178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06;p37">
            <a:extLst>
              <a:ext uri="{FF2B5EF4-FFF2-40B4-BE49-F238E27FC236}">
                <a16:creationId xmlns:a16="http://schemas.microsoft.com/office/drawing/2014/main" id="{C3EEDBB5-99BC-1C1A-0687-59DF31A6E458}"/>
              </a:ext>
            </a:extLst>
          </p:cNvPr>
          <p:cNvSpPr/>
          <p:nvPr/>
        </p:nvSpPr>
        <p:spPr>
          <a:xfrm>
            <a:off x="7723430" y="1853030"/>
            <a:ext cx="1783800" cy="178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Рисунок 20" descr="Изображение выглядит как человек, Человеческое лицо, одежда, Подбород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11C6028-4680-CA2F-1CAC-1C88DE1A6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115" y="1920590"/>
            <a:ext cx="1728359" cy="1728359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Человеческое лицо, человек, Подбородок, Футбол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1F9D9A2-3421-37FB-0878-0E28BC11C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055" y="1831279"/>
            <a:ext cx="1783800" cy="1783800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человек, Человеческое лицо, одежда, Подбород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B1D1CDE-56F5-8F4E-4F86-0ABC62195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484" y="1877506"/>
            <a:ext cx="1759086" cy="1759086"/>
          </a:xfrm>
          <a:prstGeom prst="rect">
            <a:avLst/>
          </a:prstGeom>
        </p:spPr>
      </p:pic>
      <p:sp>
        <p:nvSpPr>
          <p:cNvPr id="26" name="Google Shape;894;p37">
            <a:extLst>
              <a:ext uri="{FF2B5EF4-FFF2-40B4-BE49-F238E27FC236}">
                <a16:creationId xmlns:a16="http://schemas.microsoft.com/office/drawing/2014/main" id="{F0F398F1-BF0E-5382-5178-9D9E9E33DBBC}"/>
              </a:ext>
            </a:extLst>
          </p:cNvPr>
          <p:cNvSpPr/>
          <p:nvPr/>
        </p:nvSpPr>
        <p:spPr>
          <a:xfrm>
            <a:off x="9921073" y="3914150"/>
            <a:ext cx="1950753" cy="763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94;p37">
            <a:extLst>
              <a:ext uri="{FF2B5EF4-FFF2-40B4-BE49-F238E27FC236}">
                <a16:creationId xmlns:a16="http://schemas.microsoft.com/office/drawing/2014/main" id="{4F13F053-B8C4-FD8F-39D9-4638D99FDDC3}"/>
              </a:ext>
            </a:extLst>
          </p:cNvPr>
          <p:cNvSpPr/>
          <p:nvPr/>
        </p:nvSpPr>
        <p:spPr>
          <a:xfrm>
            <a:off x="5114445" y="3914150"/>
            <a:ext cx="1950753" cy="763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94;p37">
            <a:extLst>
              <a:ext uri="{FF2B5EF4-FFF2-40B4-BE49-F238E27FC236}">
                <a16:creationId xmlns:a16="http://schemas.microsoft.com/office/drawing/2014/main" id="{616EC6CA-6A68-D2CC-F134-CDA7267DBA6C}"/>
              </a:ext>
            </a:extLst>
          </p:cNvPr>
          <p:cNvSpPr/>
          <p:nvPr/>
        </p:nvSpPr>
        <p:spPr>
          <a:xfrm>
            <a:off x="2613650" y="3927732"/>
            <a:ext cx="1950753" cy="763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4;p37">
            <a:extLst>
              <a:ext uri="{FF2B5EF4-FFF2-40B4-BE49-F238E27FC236}">
                <a16:creationId xmlns:a16="http://schemas.microsoft.com/office/drawing/2014/main" id="{39E9A120-78F0-8700-B920-F77DC3DC60D6}"/>
              </a:ext>
            </a:extLst>
          </p:cNvPr>
          <p:cNvSpPr/>
          <p:nvPr/>
        </p:nvSpPr>
        <p:spPr>
          <a:xfrm>
            <a:off x="424600" y="3914150"/>
            <a:ext cx="1950753" cy="763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9" name="Google Shape;899;p37"/>
          <p:cNvSpPr txBox="1">
            <a:spLocks noGrp="1"/>
          </p:cNvSpPr>
          <p:nvPr>
            <p:ph type="subTitle" idx="2"/>
          </p:nvPr>
        </p:nvSpPr>
        <p:spPr>
          <a:xfrm>
            <a:off x="615630" y="3927732"/>
            <a:ext cx="1568692" cy="7499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Коваленко Павел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0" name="Google Shape;900;p37"/>
          <p:cNvSpPr txBox="1">
            <a:spLocks noGrp="1"/>
          </p:cNvSpPr>
          <p:nvPr>
            <p:ph type="subTitle" idx="3"/>
          </p:nvPr>
        </p:nvSpPr>
        <p:spPr>
          <a:xfrm>
            <a:off x="5197921" y="3914150"/>
            <a:ext cx="1783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Никулина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Олеся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897;p37">
            <a:extLst>
              <a:ext uri="{FF2B5EF4-FFF2-40B4-BE49-F238E27FC236}">
                <a16:creationId xmlns:a16="http://schemas.microsoft.com/office/drawing/2014/main" id="{A6E49BCD-10BD-82DF-072D-959EB3846E51}"/>
              </a:ext>
            </a:extLst>
          </p:cNvPr>
          <p:cNvSpPr txBox="1">
            <a:spLocks/>
          </p:cNvSpPr>
          <p:nvPr/>
        </p:nvSpPr>
        <p:spPr>
          <a:xfrm>
            <a:off x="2727240" y="3934184"/>
            <a:ext cx="1723571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ru-UA" sz="1600" dirty="0">
                <a:latin typeface="Calibri" panose="020F0502020204030204" pitchFamily="34" charset="0"/>
                <a:cs typeface="Calibri" panose="020F0502020204030204" pitchFamily="34" charset="0"/>
              </a:rPr>
              <a:t>Дейнеко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UA" sz="1600" dirty="0">
                <a:latin typeface="Calibri" panose="020F0502020204030204" pitchFamily="34" charset="0"/>
                <a:cs typeface="Calibri" panose="020F0502020204030204" pitchFamily="34" charset="0"/>
              </a:rPr>
              <a:t> Денис</a:t>
            </a:r>
          </a:p>
        </p:txBody>
      </p:sp>
      <p:sp>
        <p:nvSpPr>
          <p:cNvPr id="31" name="Google Shape;900;p37">
            <a:extLst>
              <a:ext uri="{FF2B5EF4-FFF2-40B4-BE49-F238E27FC236}">
                <a16:creationId xmlns:a16="http://schemas.microsoft.com/office/drawing/2014/main" id="{D90656CD-F463-F3C7-60D2-CBD89291730C}"/>
              </a:ext>
            </a:extLst>
          </p:cNvPr>
          <p:cNvSpPr txBox="1">
            <a:spLocks/>
          </p:cNvSpPr>
          <p:nvPr/>
        </p:nvSpPr>
        <p:spPr>
          <a:xfrm>
            <a:off x="10052263" y="3914150"/>
            <a:ext cx="1688371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Матийчук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Илья</a:t>
            </a:r>
          </a:p>
        </p:txBody>
      </p:sp>
      <p:sp>
        <p:nvSpPr>
          <p:cNvPr id="32" name="Google Shape;903;p37">
            <a:extLst>
              <a:ext uri="{FF2B5EF4-FFF2-40B4-BE49-F238E27FC236}">
                <a16:creationId xmlns:a16="http://schemas.microsoft.com/office/drawing/2014/main" id="{864085A4-8BCE-1705-66B8-65C54DB3AAFA}"/>
              </a:ext>
            </a:extLst>
          </p:cNvPr>
          <p:cNvSpPr txBox="1">
            <a:spLocks/>
          </p:cNvSpPr>
          <p:nvPr/>
        </p:nvSpPr>
        <p:spPr>
          <a:xfrm>
            <a:off x="7615239" y="4904912"/>
            <a:ext cx="2166199" cy="4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BACKEN DEVEL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3" name="Google Shape;903;p37">
            <a:extLst>
              <a:ext uri="{FF2B5EF4-FFF2-40B4-BE49-F238E27FC236}">
                <a16:creationId xmlns:a16="http://schemas.microsoft.com/office/drawing/2014/main" id="{50041B9D-54C4-1027-3668-49B0824E3E6F}"/>
              </a:ext>
            </a:extLst>
          </p:cNvPr>
          <p:cNvSpPr txBox="1">
            <a:spLocks/>
          </p:cNvSpPr>
          <p:nvPr/>
        </p:nvSpPr>
        <p:spPr>
          <a:xfrm>
            <a:off x="4911357" y="4910648"/>
            <a:ext cx="2356927" cy="4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RONTEND DEVELOPER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Google Shape;903;p37">
            <a:extLst>
              <a:ext uri="{FF2B5EF4-FFF2-40B4-BE49-F238E27FC236}">
                <a16:creationId xmlns:a16="http://schemas.microsoft.com/office/drawing/2014/main" id="{9846670F-44A9-F179-ADDA-FE2F97F87406}"/>
              </a:ext>
            </a:extLst>
          </p:cNvPr>
          <p:cNvSpPr txBox="1">
            <a:spLocks/>
          </p:cNvSpPr>
          <p:nvPr/>
        </p:nvSpPr>
        <p:spPr>
          <a:xfrm>
            <a:off x="2410561" y="4910648"/>
            <a:ext cx="2500796" cy="4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-STACK DEVELOPER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Google Shape;903;p37">
            <a:extLst>
              <a:ext uri="{FF2B5EF4-FFF2-40B4-BE49-F238E27FC236}">
                <a16:creationId xmlns:a16="http://schemas.microsoft.com/office/drawing/2014/main" id="{F46D91C9-CE7B-4D2D-85A1-3E8357A84DAA}"/>
              </a:ext>
            </a:extLst>
          </p:cNvPr>
          <p:cNvSpPr txBox="1">
            <a:spLocks/>
          </p:cNvSpPr>
          <p:nvPr/>
        </p:nvSpPr>
        <p:spPr>
          <a:xfrm>
            <a:off x="308939" y="4904912"/>
            <a:ext cx="2182074" cy="4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BACKEND DEVELOPER</a:t>
            </a:r>
          </a:p>
        </p:txBody>
      </p:sp>
      <p:pic>
        <p:nvPicPr>
          <p:cNvPr id="37" name="Рисунок 36" descr="Изображение выглядит как Человеческое лицо, человек, одежда, защитные очк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2825829-ADA9-77C6-2BD9-8066C77B5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490" y="1774837"/>
            <a:ext cx="1806643" cy="18066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DA15CC-646C-0F19-0AEA-ED8DEC4E6C50}"/>
              </a:ext>
            </a:extLst>
          </p:cNvPr>
          <p:cNvSpPr txBox="1"/>
          <p:nvPr/>
        </p:nvSpPr>
        <p:spPr>
          <a:xfrm>
            <a:off x="2986644" y="3432460"/>
            <a:ext cx="613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endParaRPr lang="ru-UA" dirty="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71FB9FA-26B9-D64E-38A1-4FF442EEAE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3"/>
          <p:cNvSpPr txBox="1">
            <a:spLocks noGrp="1"/>
          </p:cNvSpPr>
          <p:nvPr>
            <p:ph type="title"/>
          </p:nvPr>
        </p:nvSpPr>
        <p:spPr>
          <a:xfrm>
            <a:off x="3130632" y="829496"/>
            <a:ext cx="5930735" cy="15514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dirty="0">
                <a:latin typeface="Calibri" panose="020F0502020204030204" pitchFamily="34" charset="0"/>
                <a:cs typeface="Calibri" panose="020F0502020204030204" pitchFamily="34" charset="0"/>
              </a:rPr>
              <a:t> Проблематика кейса</a:t>
            </a:r>
            <a:endParaRPr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5636D189-9481-6B5A-569F-2FEEDFDB042F}"/>
              </a:ext>
            </a:extLst>
          </p:cNvPr>
          <p:cNvSpPr txBox="1">
            <a:spLocks/>
          </p:cNvSpPr>
          <p:nvPr/>
        </p:nvSpPr>
        <p:spPr>
          <a:xfrm>
            <a:off x="3413554" y="2400404"/>
            <a:ext cx="5364892" cy="205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07950" indent="0" algn="ctr">
              <a:buNone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Разработать цифровое решение (веб-платформу), работающее под патронатом Донецкой региональной общественной организации «Ресурсный центр поддержки добровольчества (волонтерства)»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7E1E5F-B095-3A40-779A-D3A7978C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04;p37">
            <a:extLst>
              <a:ext uri="{FF2B5EF4-FFF2-40B4-BE49-F238E27FC236}">
                <a16:creationId xmlns:a16="http://schemas.microsoft.com/office/drawing/2014/main" id="{B098A00E-0B38-1256-9F3C-F854ACA88686}"/>
              </a:ext>
            </a:extLst>
          </p:cNvPr>
          <p:cNvSpPr/>
          <p:nvPr/>
        </p:nvSpPr>
        <p:spPr>
          <a:xfrm>
            <a:off x="540148" y="4460820"/>
            <a:ext cx="1386577" cy="138657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04;p37">
            <a:extLst>
              <a:ext uri="{FF2B5EF4-FFF2-40B4-BE49-F238E27FC236}">
                <a16:creationId xmlns:a16="http://schemas.microsoft.com/office/drawing/2014/main" id="{59677ED8-4D97-3B9E-A4A8-7F3AB51A638E}"/>
              </a:ext>
            </a:extLst>
          </p:cNvPr>
          <p:cNvSpPr/>
          <p:nvPr/>
        </p:nvSpPr>
        <p:spPr>
          <a:xfrm>
            <a:off x="546088" y="2794953"/>
            <a:ext cx="1386577" cy="138657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7" name="Рисунок 966" descr="Изображение выглядит как мультфильм, рисунок, Человеческое лицо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89B8A6D-9547-D300-E9B4-A07C51F2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2127" y="2750026"/>
            <a:ext cx="1386578" cy="1407754"/>
          </a:xfrm>
          <a:prstGeom prst="rect">
            <a:avLst/>
          </a:prstGeom>
        </p:spPr>
      </p:pic>
      <p:sp>
        <p:nvSpPr>
          <p:cNvPr id="970" name="Google Shape;904;p37">
            <a:extLst>
              <a:ext uri="{FF2B5EF4-FFF2-40B4-BE49-F238E27FC236}">
                <a16:creationId xmlns:a16="http://schemas.microsoft.com/office/drawing/2014/main" id="{FE33DD70-D41D-A7B4-9B95-9ADAD6091786}"/>
              </a:ext>
            </a:extLst>
          </p:cNvPr>
          <p:cNvSpPr/>
          <p:nvPr/>
        </p:nvSpPr>
        <p:spPr>
          <a:xfrm>
            <a:off x="542126" y="1102080"/>
            <a:ext cx="1386577" cy="138657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1004395" y="361194"/>
            <a:ext cx="10519626" cy="7419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проекта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38EB4DBE-900E-C3D9-883D-83D8DF11480D}"/>
              </a:ext>
            </a:extLst>
          </p:cNvPr>
          <p:cNvSpPr/>
          <p:nvPr/>
        </p:nvSpPr>
        <p:spPr>
          <a:xfrm>
            <a:off x="2608398" y="2406109"/>
            <a:ext cx="1700520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E610B9FC-C3D9-B722-8B48-F91100D38CD1}"/>
              </a:ext>
            </a:extLst>
          </p:cNvPr>
          <p:cNvSpPr/>
          <p:nvPr/>
        </p:nvSpPr>
        <p:spPr>
          <a:xfrm>
            <a:off x="7113574" y="1994229"/>
            <a:ext cx="1236970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Просмотр лидеров</a:t>
            </a:r>
            <a:endParaRPr lang="en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Скругленный прямоугольник 28">
            <a:extLst>
              <a:ext uri="{FF2B5EF4-FFF2-40B4-BE49-F238E27FC236}">
                <a16:creationId xmlns:a16="http://schemas.microsoft.com/office/drawing/2014/main" id="{3BE22E2A-384A-CBA2-05C0-2BCB392DD89F}"/>
              </a:ext>
            </a:extLst>
          </p:cNvPr>
          <p:cNvSpPr/>
          <p:nvPr/>
        </p:nvSpPr>
        <p:spPr>
          <a:xfrm>
            <a:off x="9037501" y="2402292"/>
            <a:ext cx="708411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CD25733B-8955-451B-5DF3-FC28FE3E1A5B}"/>
              </a:ext>
            </a:extLst>
          </p:cNvPr>
          <p:cNvSpPr/>
          <p:nvPr/>
        </p:nvSpPr>
        <p:spPr>
          <a:xfrm>
            <a:off x="7023648" y="2833521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Авторизация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Скругленный прямоугольник 30">
            <a:extLst>
              <a:ext uri="{FF2B5EF4-FFF2-40B4-BE49-F238E27FC236}">
                <a16:creationId xmlns:a16="http://schemas.microsoft.com/office/drawing/2014/main" id="{FDDFACB7-1C4F-4D56-E9A4-26EAB7CA8F21}"/>
              </a:ext>
            </a:extLst>
          </p:cNvPr>
          <p:cNvSpPr/>
          <p:nvPr/>
        </p:nvSpPr>
        <p:spPr>
          <a:xfrm>
            <a:off x="4344924" y="4237848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Партнёр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D0666191-8973-8EB0-CC02-6D932BD784BD}"/>
              </a:ext>
            </a:extLst>
          </p:cNvPr>
          <p:cNvSpPr/>
          <p:nvPr/>
        </p:nvSpPr>
        <p:spPr>
          <a:xfrm>
            <a:off x="2330828" y="4237848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Волонтёр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Скругленный прямоугольник 32">
            <a:extLst>
              <a:ext uri="{FF2B5EF4-FFF2-40B4-BE49-F238E27FC236}">
                <a16:creationId xmlns:a16="http://schemas.microsoft.com/office/drawing/2014/main" id="{02E3A223-789A-847A-0E5C-AE419F059038}"/>
              </a:ext>
            </a:extLst>
          </p:cNvPr>
          <p:cNvSpPr/>
          <p:nvPr/>
        </p:nvSpPr>
        <p:spPr>
          <a:xfrm>
            <a:off x="4911486" y="2406109"/>
            <a:ext cx="1700520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Puthon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Скругленный прямоугольник 33">
            <a:extLst>
              <a:ext uri="{FF2B5EF4-FFF2-40B4-BE49-F238E27FC236}">
                <a16:creationId xmlns:a16="http://schemas.microsoft.com/office/drawing/2014/main" id="{F5C8163D-74BE-A17A-EED9-98F9DF3F053A}"/>
              </a:ext>
            </a:extLst>
          </p:cNvPr>
          <p:cNvSpPr/>
          <p:nvPr/>
        </p:nvSpPr>
        <p:spPr>
          <a:xfrm>
            <a:off x="6359020" y="4237848"/>
            <a:ext cx="1821746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207EC8F-1C52-0BA2-1F56-0CF60AC8F923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 flipV="1">
            <a:off x="6612006" y="2320251"/>
            <a:ext cx="501568" cy="4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0162CD4-81EB-57B7-8A5E-1B23974F48B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8350544" y="2320251"/>
            <a:ext cx="686957" cy="40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6284738-089F-FC5F-720E-873E19458888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6612006" y="2732131"/>
            <a:ext cx="411642" cy="42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1AAA1994-F39D-882E-10BB-E26F9BC4C834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8440470" y="2728314"/>
            <a:ext cx="597031" cy="43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88D1B3B-04A1-6537-0762-23D2C629F83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3039239" y="3485565"/>
            <a:ext cx="4692820" cy="7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EEBF97D-E93E-23A6-2F47-D1CAF3F624D1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7269893" y="3485565"/>
            <a:ext cx="462166" cy="7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BA47846-DCBC-28E3-2995-4A1ECD05F7D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5053335" y="3485565"/>
            <a:ext cx="2678724" cy="7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508743D9-DA9E-9247-0549-92C34CFEB82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4308918" y="2732131"/>
            <a:ext cx="60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Скругленный прямоугольник 807">
            <a:extLst>
              <a:ext uri="{FF2B5EF4-FFF2-40B4-BE49-F238E27FC236}">
                <a16:creationId xmlns:a16="http://schemas.microsoft.com/office/drawing/2014/main" id="{47FBDD38-9767-4B78-DEA4-BA495701AD92}"/>
              </a:ext>
            </a:extLst>
          </p:cNvPr>
          <p:cNvSpPr/>
          <p:nvPr/>
        </p:nvSpPr>
        <p:spPr>
          <a:xfrm>
            <a:off x="8778040" y="4237848"/>
            <a:ext cx="2066351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Просмотр рейтинга лидеров</a:t>
            </a:r>
          </a:p>
          <a:p>
            <a:pPr algn="ctr"/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9" name="Прямая со стрелкой 808">
            <a:extLst>
              <a:ext uri="{FF2B5EF4-FFF2-40B4-BE49-F238E27FC236}">
                <a16:creationId xmlns:a16="http://schemas.microsoft.com/office/drawing/2014/main" id="{5AE5DD63-0ECE-E970-48AE-6AEDE41671D6}"/>
              </a:ext>
            </a:extLst>
          </p:cNvPr>
          <p:cNvCxnSpPr>
            <a:cxnSpLocks/>
            <a:stCxn id="30" idx="2"/>
            <a:endCxn id="808" idx="0"/>
          </p:cNvCxnSpPr>
          <p:nvPr/>
        </p:nvCxnSpPr>
        <p:spPr>
          <a:xfrm>
            <a:off x="7732059" y="3485565"/>
            <a:ext cx="2079157" cy="75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5" name="Рисунок 964" descr="Изображение выглядит как мультфильм, графическая вставка, рисунок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CBF1259-5115-F724-BBF4-D3FECE8F6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27" y="4437303"/>
            <a:ext cx="1386577" cy="1386577"/>
          </a:xfrm>
          <a:prstGeom prst="rect">
            <a:avLst/>
          </a:prstGeom>
        </p:spPr>
      </p:pic>
      <p:pic>
        <p:nvPicPr>
          <p:cNvPr id="969" name="Рисунок 968" descr="Изображение выглядит как Человеческое лицо, рисунок, одежда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500D0DC-9EFE-95D1-BEF5-8C5AEDDA0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42128" y="1083926"/>
            <a:ext cx="1386577" cy="1386577"/>
          </a:xfrm>
          <a:prstGeom prst="rect">
            <a:avLst/>
          </a:prstGeom>
        </p:spPr>
      </p:pic>
      <p:sp>
        <p:nvSpPr>
          <p:cNvPr id="974" name="Google Shape;903;p37">
            <a:extLst>
              <a:ext uri="{FF2B5EF4-FFF2-40B4-BE49-F238E27FC236}">
                <a16:creationId xmlns:a16="http://schemas.microsoft.com/office/drawing/2014/main" id="{A91E6F0F-5D16-30F9-1F44-C0FA56BA4750}"/>
              </a:ext>
            </a:extLst>
          </p:cNvPr>
          <p:cNvSpPr txBox="1">
            <a:spLocks/>
          </p:cNvSpPr>
          <p:nvPr/>
        </p:nvSpPr>
        <p:spPr>
          <a:xfrm>
            <a:off x="55480" y="4036668"/>
            <a:ext cx="2356927" cy="4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ОЛОНТЕР</a:t>
            </a:r>
            <a:endParaRPr lang="e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5" name="Google Shape;903;p37">
            <a:extLst>
              <a:ext uri="{FF2B5EF4-FFF2-40B4-BE49-F238E27FC236}">
                <a16:creationId xmlns:a16="http://schemas.microsoft.com/office/drawing/2014/main" id="{5CDFB5B9-76D2-65E5-F1AF-5F9EBE7B3C6A}"/>
              </a:ext>
            </a:extLst>
          </p:cNvPr>
          <p:cNvSpPr txBox="1">
            <a:spLocks/>
          </p:cNvSpPr>
          <p:nvPr/>
        </p:nvSpPr>
        <p:spPr>
          <a:xfrm>
            <a:off x="54971" y="2332845"/>
            <a:ext cx="2356927" cy="4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ПАРТНЕР</a:t>
            </a:r>
            <a:endParaRPr lang="e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6" name="Google Shape;903;p37">
            <a:extLst>
              <a:ext uri="{FF2B5EF4-FFF2-40B4-BE49-F238E27FC236}">
                <a16:creationId xmlns:a16="http://schemas.microsoft.com/office/drawing/2014/main" id="{DFFF5A8F-D74A-2C8D-1D1F-0D4A64CB82B2}"/>
              </a:ext>
            </a:extLst>
          </p:cNvPr>
          <p:cNvSpPr txBox="1">
            <a:spLocks/>
          </p:cNvSpPr>
          <p:nvPr/>
        </p:nvSpPr>
        <p:spPr>
          <a:xfrm>
            <a:off x="54972" y="5740491"/>
            <a:ext cx="2356927" cy="4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  <a:endParaRPr lang="e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77" name="Рисунок 976">
            <a:extLst>
              <a:ext uri="{FF2B5EF4-FFF2-40B4-BE49-F238E27FC236}">
                <a16:creationId xmlns:a16="http://schemas.microsoft.com/office/drawing/2014/main" id="{ADE9AEBA-66CD-6999-08A6-40411ABA3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>
          <a:extLst>
            <a:ext uri="{FF2B5EF4-FFF2-40B4-BE49-F238E27FC236}">
              <a16:creationId xmlns:a16="http://schemas.microsoft.com/office/drawing/2014/main" id="{ED2EB1C4-5D86-F6BE-0144-B1F39F4F9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>
            <a:extLst>
              <a:ext uri="{FF2B5EF4-FFF2-40B4-BE49-F238E27FC236}">
                <a16:creationId xmlns:a16="http://schemas.microsoft.com/office/drawing/2014/main" id="{FA1BDB85-C1C9-3EFC-BFAD-614789215422}"/>
              </a:ext>
            </a:extLst>
          </p:cNvPr>
          <p:cNvSpPr/>
          <p:nvPr/>
        </p:nvSpPr>
        <p:spPr>
          <a:xfrm>
            <a:off x="5387589" y="1986048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Партнёр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44A5400A-5B79-D06F-7825-CC106F6E942A}"/>
              </a:ext>
            </a:extLst>
          </p:cNvPr>
          <p:cNvSpPr/>
          <p:nvPr/>
        </p:nvSpPr>
        <p:spPr>
          <a:xfrm>
            <a:off x="1599465" y="1986048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Волонтёр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Скругленный прямоугольник 33">
            <a:extLst>
              <a:ext uri="{FF2B5EF4-FFF2-40B4-BE49-F238E27FC236}">
                <a16:creationId xmlns:a16="http://schemas.microsoft.com/office/drawing/2014/main" id="{89857740-F480-19AC-1664-5554BBA250D7}"/>
              </a:ext>
            </a:extLst>
          </p:cNvPr>
          <p:cNvSpPr/>
          <p:nvPr/>
        </p:nvSpPr>
        <p:spPr>
          <a:xfrm>
            <a:off x="8770788" y="1986048"/>
            <a:ext cx="1821746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Скругленный прямоугольник 34">
            <a:extLst>
              <a:ext uri="{FF2B5EF4-FFF2-40B4-BE49-F238E27FC236}">
                <a16:creationId xmlns:a16="http://schemas.microsoft.com/office/drawing/2014/main" id="{F21E6B59-6940-9C5F-83ED-156FBD361271}"/>
              </a:ext>
            </a:extLst>
          </p:cNvPr>
          <p:cNvSpPr/>
          <p:nvPr/>
        </p:nvSpPr>
        <p:spPr>
          <a:xfrm>
            <a:off x="373878" y="3912735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Получение</a:t>
            </a:r>
            <a:b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бонусов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Скругленный прямоугольник 35">
            <a:extLst>
              <a:ext uri="{FF2B5EF4-FFF2-40B4-BE49-F238E27FC236}">
                <a16:creationId xmlns:a16="http://schemas.microsoft.com/office/drawing/2014/main" id="{BE33EE19-ED26-3DEF-0CE9-C72375E9ADA0}"/>
              </a:ext>
            </a:extLst>
          </p:cNvPr>
          <p:cNvSpPr/>
          <p:nvPr/>
        </p:nvSpPr>
        <p:spPr>
          <a:xfrm>
            <a:off x="2825052" y="3906613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Просмотр</a:t>
            </a:r>
            <a:b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бонусов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1" name="Прямая со стрелкой 770">
            <a:extLst>
              <a:ext uri="{FF2B5EF4-FFF2-40B4-BE49-F238E27FC236}">
                <a16:creationId xmlns:a16="http://schemas.microsoft.com/office/drawing/2014/main" id="{28F3B7A3-30CD-CEA0-0BD5-B3C4299C4D1C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082289" y="2638092"/>
            <a:ext cx="1225587" cy="12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Прямая со стрелкой 773">
            <a:extLst>
              <a:ext uri="{FF2B5EF4-FFF2-40B4-BE49-F238E27FC236}">
                <a16:creationId xmlns:a16="http://schemas.microsoft.com/office/drawing/2014/main" id="{8E0CB6F2-BE25-309C-F22B-F7B4B14E1DB5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2307876" y="2638092"/>
            <a:ext cx="1225587" cy="126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Скругленный прямоугольник 786">
            <a:extLst>
              <a:ext uri="{FF2B5EF4-FFF2-40B4-BE49-F238E27FC236}">
                <a16:creationId xmlns:a16="http://schemas.microsoft.com/office/drawing/2014/main" id="{332CDF0A-0704-5F16-66AD-404E12CFAE1C}"/>
              </a:ext>
            </a:extLst>
          </p:cNvPr>
          <p:cNvSpPr/>
          <p:nvPr/>
        </p:nvSpPr>
        <p:spPr>
          <a:xfrm>
            <a:off x="4180134" y="3037966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Добавление</a:t>
            </a:r>
            <a:b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бонусов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8" name="Скругленный прямоугольник 787">
            <a:extLst>
              <a:ext uri="{FF2B5EF4-FFF2-40B4-BE49-F238E27FC236}">
                <a16:creationId xmlns:a16="http://schemas.microsoft.com/office/drawing/2014/main" id="{D6F3C59D-B10D-C96C-E26E-FD9E2FC3FB00}"/>
              </a:ext>
            </a:extLst>
          </p:cNvPr>
          <p:cNvSpPr/>
          <p:nvPr/>
        </p:nvSpPr>
        <p:spPr>
          <a:xfrm>
            <a:off x="5221349" y="4741928"/>
            <a:ext cx="1749301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Редактирование</a:t>
            </a:r>
            <a:b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бонусов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9" name="Скругленный прямоугольник 788">
            <a:extLst>
              <a:ext uri="{FF2B5EF4-FFF2-40B4-BE49-F238E27FC236}">
                <a16:creationId xmlns:a16="http://schemas.microsoft.com/office/drawing/2014/main" id="{330115C6-CC1C-808F-0EA8-62FB4CC7108A}"/>
              </a:ext>
            </a:extLst>
          </p:cNvPr>
          <p:cNvSpPr/>
          <p:nvPr/>
        </p:nvSpPr>
        <p:spPr>
          <a:xfrm>
            <a:off x="6804411" y="3037966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Удаление</a:t>
            </a:r>
            <a:b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бонусов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2" name="Прямая со стрелкой 791">
            <a:extLst>
              <a:ext uri="{FF2B5EF4-FFF2-40B4-BE49-F238E27FC236}">
                <a16:creationId xmlns:a16="http://schemas.microsoft.com/office/drawing/2014/main" id="{B1BFAF6D-CC24-8463-6211-301A1CBCDACF}"/>
              </a:ext>
            </a:extLst>
          </p:cNvPr>
          <p:cNvCxnSpPr>
            <a:cxnSpLocks/>
            <a:stCxn id="31" idx="2"/>
            <a:endCxn id="788" idx="0"/>
          </p:cNvCxnSpPr>
          <p:nvPr/>
        </p:nvCxnSpPr>
        <p:spPr>
          <a:xfrm>
            <a:off x="6096000" y="2638092"/>
            <a:ext cx="0" cy="2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Прямая со стрелкой 794">
            <a:extLst>
              <a:ext uri="{FF2B5EF4-FFF2-40B4-BE49-F238E27FC236}">
                <a16:creationId xmlns:a16="http://schemas.microsoft.com/office/drawing/2014/main" id="{64AA31D7-C1B7-D51D-E349-7B9D7CC1788B}"/>
              </a:ext>
            </a:extLst>
          </p:cNvPr>
          <p:cNvCxnSpPr>
            <a:cxnSpLocks/>
            <a:stCxn id="31" idx="2"/>
            <a:endCxn id="787" idx="0"/>
          </p:cNvCxnSpPr>
          <p:nvPr/>
        </p:nvCxnSpPr>
        <p:spPr>
          <a:xfrm flipH="1">
            <a:off x="4888545" y="2638092"/>
            <a:ext cx="1207455" cy="39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Прямая со стрелкой 798">
            <a:extLst>
              <a:ext uri="{FF2B5EF4-FFF2-40B4-BE49-F238E27FC236}">
                <a16:creationId xmlns:a16="http://schemas.microsoft.com/office/drawing/2014/main" id="{E9333547-30B9-B226-87C5-B7DC34128003}"/>
              </a:ext>
            </a:extLst>
          </p:cNvPr>
          <p:cNvCxnSpPr>
            <a:cxnSpLocks/>
            <a:stCxn id="31" idx="2"/>
            <a:endCxn id="789" idx="0"/>
          </p:cNvCxnSpPr>
          <p:nvPr/>
        </p:nvCxnSpPr>
        <p:spPr>
          <a:xfrm>
            <a:off x="6096000" y="2638092"/>
            <a:ext cx="1416822" cy="39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Скругленный прямоугольник 816">
            <a:extLst>
              <a:ext uri="{FF2B5EF4-FFF2-40B4-BE49-F238E27FC236}">
                <a16:creationId xmlns:a16="http://schemas.microsoft.com/office/drawing/2014/main" id="{ACF4F15C-FD45-0A52-E02A-502C1214708C}"/>
              </a:ext>
            </a:extLst>
          </p:cNvPr>
          <p:cNvSpPr/>
          <p:nvPr/>
        </p:nvSpPr>
        <p:spPr>
          <a:xfrm>
            <a:off x="8770788" y="4741928"/>
            <a:ext cx="1821746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Логирование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8" name="Прямая со стрелкой 817">
            <a:extLst>
              <a:ext uri="{FF2B5EF4-FFF2-40B4-BE49-F238E27FC236}">
                <a16:creationId xmlns:a16="http://schemas.microsoft.com/office/drawing/2014/main" id="{E49F6A01-548A-54FB-F247-933CF41597AE}"/>
              </a:ext>
            </a:extLst>
          </p:cNvPr>
          <p:cNvCxnSpPr>
            <a:cxnSpLocks/>
            <a:stCxn id="34" idx="2"/>
            <a:endCxn id="817" idx="0"/>
          </p:cNvCxnSpPr>
          <p:nvPr/>
        </p:nvCxnSpPr>
        <p:spPr>
          <a:xfrm>
            <a:off x="9681661" y="2638092"/>
            <a:ext cx="0" cy="2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Скругленный прямоугольник 827">
            <a:extLst>
              <a:ext uri="{FF2B5EF4-FFF2-40B4-BE49-F238E27FC236}">
                <a16:creationId xmlns:a16="http://schemas.microsoft.com/office/drawing/2014/main" id="{7D0129DC-C1FB-3E60-DEBB-370685808652}"/>
              </a:ext>
            </a:extLst>
          </p:cNvPr>
          <p:cNvSpPr/>
          <p:nvPr/>
        </p:nvSpPr>
        <p:spPr>
          <a:xfrm>
            <a:off x="7600800" y="3893887"/>
            <a:ext cx="1821746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Редактирование инф. волонтёров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9" name="Скругленный прямоугольник 828">
            <a:extLst>
              <a:ext uri="{FF2B5EF4-FFF2-40B4-BE49-F238E27FC236}">
                <a16:creationId xmlns:a16="http://schemas.microsoft.com/office/drawing/2014/main" id="{B8C55569-5A7E-E9CC-5A5B-C712544BF715}"/>
              </a:ext>
            </a:extLst>
          </p:cNvPr>
          <p:cNvSpPr/>
          <p:nvPr/>
        </p:nvSpPr>
        <p:spPr>
          <a:xfrm>
            <a:off x="9940777" y="3893887"/>
            <a:ext cx="1932945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Редактирование инф. организаций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1" name="Прямая со стрелкой 830">
            <a:extLst>
              <a:ext uri="{FF2B5EF4-FFF2-40B4-BE49-F238E27FC236}">
                <a16:creationId xmlns:a16="http://schemas.microsoft.com/office/drawing/2014/main" id="{FF2A711D-1F53-0106-CD8B-09B43E501EC9}"/>
              </a:ext>
            </a:extLst>
          </p:cNvPr>
          <p:cNvCxnSpPr>
            <a:cxnSpLocks/>
            <a:stCxn id="34" idx="2"/>
            <a:endCxn id="828" idx="0"/>
          </p:cNvCxnSpPr>
          <p:nvPr/>
        </p:nvCxnSpPr>
        <p:spPr>
          <a:xfrm flipH="1">
            <a:off x="8511673" y="2638092"/>
            <a:ext cx="1169988" cy="125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Прямая со стрелкой 833">
            <a:extLst>
              <a:ext uri="{FF2B5EF4-FFF2-40B4-BE49-F238E27FC236}">
                <a16:creationId xmlns:a16="http://schemas.microsoft.com/office/drawing/2014/main" id="{A86C0253-76A3-38DB-707F-4FF5D05B07A5}"/>
              </a:ext>
            </a:extLst>
          </p:cNvPr>
          <p:cNvCxnSpPr>
            <a:cxnSpLocks/>
            <a:stCxn id="34" idx="2"/>
            <a:endCxn id="829" idx="0"/>
          </p:cNvCxnSpPr>
          <p:nvPr/>
        </p:nvCxnSpPr>
        <p:spPr>
          <a:xfrm>
            <a:off x="9681661" y="2638092"/>
            <a:ext cx="1225589" cy="125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782;p26">
            <a:extLst>
              <a:ext uri="{FF2B5EF4-FFF2-40B4-BE49-F238E27FC236}">
                <a16:creationId xmlns:a16="http://schemas.microsoft.com/office/drawing/2014/main" id="{131AAD0B-7EDB-ACAF-92C0-C34F33B52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395" y="361194"/>
            <a:ext cx="10519626" cy="7419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Роли Пользователей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Скругленный прямоугольник 40">
            <a:extLst>
              <a:ext uri="{FF2B5EF4-FFF2-40B4-BE49-F238E27FC236}">
                <a16:creationId xmlns:a16="http://schemas.microsoft.com/office/drawing/2014/main" id="{78BB63E4-FD99-3B00-BA81-F44D6F311191}"/>
              </a:ext>
            </a:extLst>
          </p:cNvPr>
          <p:cNvSpPr/>
          <p:nvPr/>
        </p:nvSpPr>
        <p:spPr>
          <a:xfrm>
            <a:off x="1599465" y="4741928"/>
            <a:ext cx="1416822" cy="65204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Просмотр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ru-UA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FCD32CB-CA82-4752-FFF3-5AE93147596E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307876" y="2638092"/>
            <a:ext cx="0" cy="2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4" name="Рисунок 793">
            <a:extLst>
              <a:ext uri="{FF2B5EF4-FFF2-40B4-BE49-F238E27FC236}">
                <a16:creationId xmlns:a16="http://schemas.microsoft.com/office/drawing/2014/main" id="{4194BCAE-FE3D-0D9A-3823-724845AE2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5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7"/>
          <p:cNvSpPr txBox="1">
            <a:spLocks noGrp="1"/>
          </p:cNvSpPr>
          <p:nvPr>
            <p:ph type="title"/>
          </p:nvPr>
        </p:nvSpPr>
        <p:spPr>
          <a:xfrm>
            <a:off x="873350" y="34767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Сценарии использования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2" name="Google Shape;792;p27"/>
          <p:cNvSpPr txBox="1">
            <a:spLocks noGrp="1"/>
          </p:cNvSpPr>
          <p:nvPr>
            <p:ph type="body" idx="3"/>
          </p:nvPr>
        </p:nvSpPr>
        <p:spPr>
          <a:xfrm>
            <a:off x="766750" y="1302245"/>
            <a:ext cx="10680363" cy="52518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buNone/>
            </a:pPr>
            <a:r>
              <a:rPr lang="ru-RU" sz="2000" b="1" i="0" u="none" strike="noStrike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Функционал для волонтёров:</a:t>
            </a:r>
            <a:br>
              <a:rPr lang="ru-RU" sz="2000" b="1" i="0" u="none" strike="noStrike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000" b="0" i="0" u="none" strike="noStrike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indent="0" algn="l">
              <a:buNone/>
            </a:pPr>
            <a:br>
              <a:rPr lang="ru-RU" sz="2000" b="0" i="0" u="none" strike="noStrike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000" b="0" i="0" u="none" strike="noStrike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None/>
            </a:pPr>
            <a:endParaRPr lang="ru-RU" sz="2000" b="1" i="0" u="none" strike="noStrike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None/>
            </a:pPr>
            <a:endParaRPr lang="ru-RU" sz="2000" b="1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None/>
            </a:pPr>
            <a:r>
              <a:rPr lang="ru-RU" sz="2000" b="1" i="0" u="none" strike="noStrike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Функционал для партнёров:</a:t>
            </a:r>
            <a:endParaRPr lang="ru-RU" sz="2000" b="0" i="0" u="none" strike="noStrike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indent="0" algn="l">
              <a:buNone/>
            </a:pPr>
            <a:endParaRPr lang="ru-RU" sz="2000" b="0" i="0" u="none" strike="noStrike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indent="0" algn="l">
              <a:buNone/>
            </a:pPr>
            <a:endParaRPr lang="ru-RU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indent="0" algn="l">
              <a:buNone/>
            </a:pPr>
            <a:endParaRPr lang="ru-RU" sz="2000" b="0" i="0" u="none" strike="noStrike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indent="0" algn="l">
              <a:buNone/>
            </a:pPr>
            <a:endParaRPr lang="ru-RU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indent="0" algn="l">
              <a:buNone/>
            </a:pPr>
            <a:r>
              <a:rPr lang="ru-RU" sz="2000" b="1" i="0" u="none" strike="noStrike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Функционал администратора:</a:t>
            </a:r>
            <a:endParaRPr lang="ru-RU" sz="2000" b="0" i="0" u="none" strike="noStrike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792;p27">
            <a:extLst>
              <a:ext uri="{FF2B5EF4-FFF2-40B4-BE49-F238E27FC236}">
                <a16:creationId xmlns:a16="http://schemas.microsoft.com/office/drawing/2014/main" id="{508A6B7E-7D78-C86D-3546-A0E558F0E8FC}"/>
              </a:ext>
            </a:extLst>
          </p:cNvPr>
          <p:cNvSpPr txBox="1">
            <a:spLocks/>
          </p:cNvSpPr>
          <p:nvPr/>
        </p:nvSpPr>
        <p:spPr>
          <a:xfrm>
            <a:off x="1134303" y="1065576"/>
            <a:ext cx="10680363" cy="525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>
              <a:buFont typeface="DM Sans"/>
              <a:buNone/>
            </a:pPr>
            <a:br>
              <a:rPr lang="ru-RU" sz="2000" b="1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Регистрация на платформе.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Просмотр доступных бонусов и списка партнёров.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История начисленных бонусов.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Идентификация: уникальный код для подтверждения статуса у партнёров.</a:t>
            </a:r>
            <a:b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ru-RU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Регистрация и настройка бонусов с учётом категорий волонтёров.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Доступ к истории выданных бонусов.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Просмотр списка волонтёров с их достижениями и доступными бонусами.</a:t>
            </a:r>
            <a:b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ru-RU" sz="2000" dirty="0">
              <a:solidFill>
                <a:srgbClr val="D1D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Ведение истории операций (выдача, создание, удаление и редактирование) бонусов.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>
                <a:solidFill>
                  <a:srgbClr val="D1D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Управление данными волонтёров и партнёров.</a:t>
            </a:r>
          </a:p>
          <a:p>
            <a:pPr marL="0" indent="0">
              <a:buFont typeface="DM Sans"/>
              <a:buNone/>
            </a:pP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E5A5AB-1301-065D-98A7-F1C0B248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4"/>
          <p:cNvSpPr txBox="1">
            <a:spLocks noGrp="1"/>
          </p:cNvSpPr>
          <p:nvPr>
            <p:ph type="body" idx="1"/>
          </p:nvPr>
        </p:nvSpPr>
        <p:spPr>
          <a:xfrm>
            <a:off x="1527420" y="2673663"/>
            <a:ext cx="3475218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При получении бонуса будет сгенерирован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PDF-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файл.</a:t>
            </a:r>
            <a:endParaRPr lang="ru-RU" sz="2400" dirty="0"/>
          </a:p>
        </p:txBody>
      </p:sp>
      <p:sp>
        <p:nvSpPr>
          <p:cNvPr id="759" name="Google Shape;759;p24"/>
          <p:cNvSpPr txBox="1">
            <a:spLocks noGrp="1"/>
          </p:cNvSpPr>
          <p:nvPr>
            <p:ph type="body" idx="2"/>
          </p:nvPr>
        </p:nvSpPr>
        <p:spPr>
          <a:xfrm>
            <a:off x="7129307" y="2673651"/>
            <a:ext cx="3764528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поддержки в телеграм-боте для пользователей.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0" name="Google Shape;760;p24"/>
          <p:cNvSpPr txBox="1">
            <a:spLocks noGrp="1"/>
          </p:cNvSpPr>
          <p:nvPr>
            <p:ph type="body" idx="3"/>
          </p:nvPr>
        </p:nvSpPr>
        <p:spPr>
          <a:xfrm>
            <a:off x="7273963" y="5062269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Собственная система авторизации для пользователей.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2" name="Google Shape;762;p24"/>
          <p:cNvSpPr txBox="1">
            <a:spLocks noGrp="1"/>
          </p:cNvSpPr>
          <p:nvPr>
            <p:ph type="title" idx="5"/>
          </p:nvPr>
        </p:nvSpPr>
        <p:spPr>
          <a:xfrm>
            <a:off x="1527420" y="2009748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 – </a:t>
            </a:r>
            <a:r>
              <a:rPr lang="ru-RU" sz="3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</a:t>
            </a:r>
            <a:endParaRPr sz="31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3" name="Google Shape;763;p24"/>
          <p:cNvSpPr txBox="1">
            <a:spLocks noGrp="1"/>
          </p:cNvSpPr>
          <p:nvPr>
            <p:ph type="title" idx="6"/>
          </p:nvPr>
        </p:nvSpPr>
        <p:spPr>
          <a:xfrm>
            <a:off x="7129307" y="2009748"/>
            <a:ext cx="3475218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 – Telegram BOT </a:t>
            </a:r>
            <a:endParaRPr sz="31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4" name="Google Shape;764;p24"/>
          <p:cNvSpPr txBox="1">
            <a:spLocks noGrp="1"/>
          </p:cNvSpPr>
          <p:nvPr>
            <p:ph type="title" idx="7"/>
          </p:nvPr>
        </p:nvSpPr>
        <p:spPr>
          <a:xfrm>
            <a:off x="7273963" y="4382586"/>
            <a:ext cx="3299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latin typeface="Calibri" panose="020F0502020204030204" pitchFamily="34" charset="0"/>
                <a:cs typeface="Calibri" panose="020F0502020204030204" pitchFamily="34" charset="0"/>
              </a:rPr>
              <a:t>04 – </a:t>
            </a:r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Волонтер ID</a:t>
            </a:r>
            <a:endParaRPr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6" name="Google Shape;766;p24"/>
          <p:cNvSpPr txBox="1">
            <a:spLocks noGrp="1"/>
          </p:cNvSpPr>
          <p:nvPr>
            <p:ph type="body" idx="1"/>
          </p:nvPr>
        </p:nvSpPr>
        <p:spPr>
          <a:xfrm>
            <a:off x="1527420" y="5046501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Встроенный магазин с внутренней валютой.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8" name="Google Shape;768;p24"/>
          <p:cNvSpPr txBox="1">
            <a:spLocks noGrp="1"/>
          </p:cNvSpPr>
          <p:nvPr>
            <p:ph type="title" idx="5"/>
          </p:nvPr>
        </p:nvSpPr>
        <p:spPr>
          <a:xfrm>
            <a:off x="1527420" y="4382586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03 - </a:t>
            </a:r>
            <a:r>
              <a:rPr lang="ru-RU" sz="3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Магазин</a:t>
            </a:r>
            <a:endParaRPr sz="31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762;p24">
            <a:extLst>
              <a:ext uri="{FF2B5EF4-FFF2-40B4-BE49-F238E27FC236}">
                <a16:creationId xmlns:a16="http://schemas.microsoft.com/office/drawing/2014/main" id="{ED790591-E07A-A086-3FAA-EC1B5E4ED3BB}"/>
              </a:ext>
            </a:extLst>
          </p:cNvPr>
          <p:cNvSpPr txBox="1">
            <a:spLocks/>
          </p:cNvSpPr>
          <p:nvPr/>
        </p:nvSpPr>
        <p:spPr>
          <a:xfrm>
            <a:off x="4217988" y="938313"/>
            <a:ext cx="4053839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ru-RU" sz="4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КИЛИЕР-ФИЧИ</a:t>
            </a:r>
            <a:endParaRPr lang="en" sz="4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F4E5B9-7456-22A7-6830-286C2BA2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>
          <a:extLst>
            <a:ext uri="{FF2B5EF4-FFF2-40B4-BE49-F238E27FC236}">
              <a16:creationId xmlns:a16="http://schemas.microsoft.com/office/drawing/2014/main" id="{2E62058F-9288-CF9C-6A67-96F52C64E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6">
            <a:extLst>
              <a:ext uri="{FF2B5EF4-FFF2-40B4-BE49-F238E27FC236}">
                <a16:creationId xmlns:a16="http://schemas.microsoft.com/office/drawing/2014/main" id="{5E4A4E67-068E-36D9-9366-9CFC1F1A4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6681" y="322104"/>
            <a:ext cx="789506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Стек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4" name="Google Shape;884;p36">
            <a:extLst>
              <a:ext uri="{FF2B5EF4-FFF2-40B4-BE49-F238E27FC236}">
                <a16:creationId xmlns:a16="http://schemas.microsoft.com/office/drawing/2014/main" id="{FD5A0C37-4C90-0AF9-DA24-45CF8B789DA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123680" y="5554560"/>
            <a:ext cx="1786014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Fast API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Изображение выглядит как символ, Графика, логотип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E3083B6-1D82-8AF5-8D16-FA0EFE29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966" y="3837320"/>
            <a:ext cx="3142179" cy="2037348"/>
          </a:xfrm>
          <a:prstGeom prst="rect">
            <a:avLst/>
          </a:prstGeom>
        </p:spPr>
      </p:pic>
      <p:pic>
        <p:nvPicPr>
          <p:cNvPr id="7" name="Рисунок 6" descr="Изображение выглядит как круг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F0FFAE5-2DCA-65DD-3BF7-BAE019DEE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009" y="4013406"/>
            <a:ext cx="1639628" cy="16851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E33A3A-C408-50CA-5AA1-281A6CE92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0" y="3802871"/>
            <a:ext cx="2806706" cy="2106245"/>
          </a:xfrm>
          <a:prstGeom prst="rect">
            <a:avLst/>
          </a:prstGeom>
        </p:spPr>
      </p:pic>
      <p:pic>
        <p:nvPicPr>
          <p:cNvPr id="10" name="Рисунок 9" descr="Изображение выглядит как Графика, круг, искусство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5802903-537B-50D5-113F-E8A83C430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1819" y="4176982"/>
            <a:ext cx="1583590" cy="158359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Прямоугольник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F200A53-576A-50D3-DD8B-316AFA7A1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82" y="1428816"/>
            <a:ext cx="1360525" cy="160456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желтый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48080AB-DBA9-FC8F-7F76-8D5D1DEB5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72" y="1372699"/>
            <a:ext cx="2362555" cy="166068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Прямоугольник, символ, Цвет электрик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21D581-10A4-DFEF-70C8-B27BD0F299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55" y="1372699"/>
            <a:ext cx="1360525" cy="1596001"/>
          </a:xfrm>
          <a:prstGeom prst="rect">
            <a:avLst/>
          </a:prstGeom>
        </p:spPr>
      </p:pic>
      <p:sp>
        <p:nvSpPr>
          <p:cNvPr id="34" name="Google Shape;884;p36">
            <a:extLst>
              <a:ext uri="{FF2B5EF4-FFF2-40B4-BE49-F238E27FC236}">
                <a16:creationId xmlns:a16="http://schemas.microsoft.com/office/drawing/2014/main" id="{028060CE-1A3C-20A1-5D99-56BF7410E276}"/>
              </a:ext>
            </a:extLst>
          </p:cNvPr>
          <p:cNvSpPr txBox="1">
            <a:spLocks/>
          </p:cNvSpPr>
          <p:nvPr/>
        </p:nvSpPr>
        <p:spPr>
          <a:xfrm>
            <a:off x="7785785" y="5605666"/>
            <a:ext cx="83774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dirty="0"/>
              <a:t> </a:t>
            </a:r>
          </a:p>
        </p:txBody>
      </p:sp>
      <p:sp>
        <p:nvSpPr>
          <p:cNvPr id="35" name="Google Shape;884;p36">
            <a:extLst>
              <a:ext uri="{FF2B5EF4-FFF2-40B4-BE49-F238E27FC236}">
                <a16:creationId xmlns:a16="http://schemas.microsoft.com/office/drawing/2014/main" id="{40DF3A72-F4E5-9E2B-42F4-2116394E9349}"/>
              </a:ext>
            </a:extLst>
          </p:cNvPr>
          <p:cNvSpPr txBox="1">
            <a:spLocks/>
          </p:cNvSpPr>
          <p:nvPr/>
        </p:nvSpPr>
        <p:spPr>
          <a:xfrm>
            <a:off x="1390850" y="5554560"/>
            <a:ext cx="1150105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36" name="Google Shape;884;p36">
            <a:extLst>
              <a:ext uri="{FF2B5EF4-FFF2-40B4-BE49-F238E27FC236}">
                <a16:creationId xmlns:a16="http://schemas.microsoft.com/office/drawing/2014/main" id="{7649D262-F309-8C82-2633-787449F33C42}"/>
              </a:ext>
            </a:extLst>
          </p:cNvPr>
          <p:cNvSpPr txBox="1">
            <a:spLocks/>
          </p:cNvSpPr>
          <p:nvPr/>
        </p:nvSpPr>
        <p:spPr>
          <a:xfrm>
            <a:off x="9886325" y="5571218"/>
            <a:ext cx="976176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dirty="0"/>
              <a:t> </a:t>
            </a:r>
          </a:p>
        </p:txBody>
      </p:sp>
      <p:pic>
        <p:nvPicPr>
          <p:cNvPr id="45" name="Рисунок 44" descr="Изображение выглядит как Графика, Красочность, творческий подход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AFBD86C-6999-1F2C-0EC9-E24008DD19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0173" y="4246877"/>
            <a:ext cx="1491654" cy="1469279"/>
          </a:xfrm>
          <a:prstGeom prst="rect">
            <a:avLst/>
          </a:prstGeom>
        </p:spPr>
      </p:pic>
      <p:sp>
        <p:nvSpPr>
          <p:cNvPr id="54" name="Google Shape;884;p36">
            <a:extLst>
              <a:ext uri="{FF2B5EF4-FFF2-40B4-BE49-F238E27FC236}">
                <a16:creationId xmlns:a16="http://schemas.microsoft.com/office/drawing/2014/main" id="{36433BA3-79B4-A66E-99D9-F9089F4D478D}"/>
              </a:ext>
            </a:extLst>
          </p:cNvPr>
          <p:cNvSpPr txBox="1">
            <a:spLocks/>
          </p:cNvSpPr>
          <p:nvPr/>
        </p:nvSpPr>
        <p:spPr>
          <a:xfrm>
            <a:off x="7991910" y="3014337"/>
            <a:ext cx="178601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</p:txBody>
      </p:sp>
      <p:sp>
        <p:nvSpPr>
          <p:cNvPr id="55" name="Google Shape;884;p36">
            <a:extLst>
              <a:ext uri="{FF2B5EF4-FFF2-40B4-BE49-F238E27FC236}">
                <a16:creationId xmlns:a16="http://schemas.microsoft.com/office/drawing/2014/main" id="{8EF0C5A0-4A2F-8426-EFC3-40D1D68DD4D0}"/>
              </a:ext>
            </a:extLst>
          </p:cNvPr>
          <p:cNvSpPr txBox="1">
            <a:spLocks/>
          </p:cNvSpPr>
          <p:nvPr/>
        </p:nvSpPr>
        <p:spPr>
          <a:xfrm>
            <a:off x="5141207" y="3014337"/>
            <a:ext cx="178601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</a:p>
        </p:txBody>
      </p:sp>
      <p:sp>
        <p:nvSpPr>
          <p:cNvPr id="60" name="Google Shape;884;p36">
            <a:extLst>
              <a:ext uri="{FF2B5EF4-FFF2-40B4-BE49-F238E27FC236}">
                <a16:creationId xmlns:a16="http://schemas.microsoft.com/office/drawing/2014/main" id="{6231B83A-9AD1-325A-F5A6-864198648EAB}"/>
              </a:ext>
            </a:extLst>
          </p:cNvPr>
          <p:cNvSpPr txBox="1">
            <a:spLocks/>
          </p:cNvSpPr>
          <p:nvPr/>
        </p:nvSpPr>
        <p:spPr>
          <a:xfrm>
            <a:off x="2172137" y="3020687"/>
            <a:ext cx="178601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</p:txBody>
      </p:sp>
      <p:sp>
        <p:nvSpPr>
          <p:cNvPr id="61" name="Google Shape;884;p36">
            <a:extLst>
              <a:ext uri="{FF2B5EF4-FFF2-40B4-BE49-F238E27FC236}">
                <a16:creationId xmlns:a16="http://schemas.microsoft.com/office/drawing/2014/main" id="{8187B3CA-B529-F080-3F00-C7FF98901CFB}"/>
              </a:ext>
            </a:extLst>
          </p:cNvPr>
          <p:cNvSpPr txBox="1">
            <a:spLocks/>
          </p:cNvSpPr>
          <p:nvPr/>
        </p:nvSpPr>
        <p:spPr>
          <a:xfrm>
            <a:off x="5202992" y="5571218"/>
            <a:ext cx="1786014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Vite</a:t>
            </a:r>
          </a:p>
        </p:txBody>
      </p:sp>
      <p:pic>
        <p:nvPicPr>
          <p:cNvPr id="834" name="Рисунок 833">
            <a:extLst>
              <a:ext uri="{FF2B5EF4-FFF2-40B4-BE49-F238E27FC236}">
                <a16:creationId xmlns:a16="http://schemas.microsoft.com/office/drawing/2014/main" id="{9815B4F2-7503-65E8-1A27-2F6D5EE27A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9"/>
          <p:cNvSpPr/>
          <p:nvPr/>
        </p:nvSpPr>
        <p:spPr>
          <a:xfrm>
            <a:off x="2756353" y="3444750"/>
            <a:ext cx="19977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9"/>
          <p:cNvSpPr/>
          <p:nvPr/>
        </p:nvSpPr>
        <p:spPr>
          <a:xfrm>
            <a:off x="5097103" y="2301750"/>
            <a:ext cx="19977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9"/>
          <p:cNvSpPr/>
          <p:nvPr/>
        </p:nvSpPr>
        <p:spPr>
          <a:xfrm>
            <a:off x="7437853" y="3444750"/>
            <a:ext cx="19977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9"/>
          <p:cNvSpPr txBox="1">
            <a:spLocks noGrp="1"/>
          </p:cNvSpPr>
          <p:nvPr>
            <p:ph type="title"/>
          </p:nvPr>
        </p:nvSpPr>
        <p:spPr>
          <a:xfrm>
            <a:off x="415600" y="299325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Развитие продукта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2" name="Google Shape;1142;p39"/>
          <p:cNvSpPr txBox="1">
            <a:spLocks noGrp="1"/>
          </p:cNvSpPr>
          <p:nvPr>
            <p:ph type="body" idx="7"/>
          </p:nvPr>
        </p:nvSpPr>
        <p:spPr>
          <a:xfrm>
            <a:off x="2651421" y="2238870"/>
            <a:ext cx="2207563" cy="160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00"/>
              </a:spcAft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Поддержка многоязычности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3" name="Google Shape;1143;p39"/>
          <p:cNvSpPr txBox="1">
            <a:spLocks noGrp="1"/>
          </p:cNvSpPr>
          <p:nvPr>
            <p:ph type="subTitle" idx="2"/>
          </p:nvPr>
        </p:nvSpPr>
        <p:spPr>
          <a:xfrm>
            <a:off x="2775380" y="3459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Май 2025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4" name="Google Shape;1144;p39"/>
          <p:cNvSpPr txBox="1">
            <a:spLocks noGrp="1"/>
          </p:cNvSpPr>
          <p:nvPr>
            <p:ph type="body" idx="8"/>
          </p:nvPr>
        </p:nvSpPr>
        <p:spPr>
          <a:xfrm>
            <a:off x="5135153" y="3238625"/>
            <a:ext cx="1997700" cy="160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Уведомления о новых бонусах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5" name="Google Shape;1145;p39"/>
          <p:cNvSpPr txBox="1">
            <a:spLocks noGrp="1"/>
          </p:cNvSpPr>
          <p:nvPr>
            <p:ph type="subTitle" idx="3"/>
          </p:nvPr>
        </p:nvSpPr>
        <p:spPr>
          <a:xfrm>
            <a:off x="5135156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Июнь 2025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7" name="Google Shape;1147;p39"/>
          <p:cNvSpPr txBox="1">
            <a:spLocks noGrp="1"/>
          </p:cNvSpPr>
          <p:nvPr>
            <p:ph type="subTitle" idx="4"/>
          </p:nvPr>
        </p:nvSpPr>
        <p:spPr>
          <a:xfrm>
            <a:off x="7494933" y="3485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Июль 2025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0" name="Google Shape;1150;p39"/>
          <p:cNvSpPr txBox="1">
            <a:spLocks noGrp="1"/>
          </p:cNvSpPr>
          <p:nvPr>
            <p:ph type="body" idx="13"/>
          </p:nvPr>
        </p:nvSpPr>
        <p:spPr>
          <a:xfrm>
            <a:off x="7190929" y="2183650"/>
            <a:ext cx="2587671" cy="160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Интеграция с сервисом ДОБРО.РФ.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1" name="Google Shape;1151;p39"/>
          <p:cNvCxnSpPr>
            <a:cxnSpLocks/>
          </p:cNvCxnSpPr>
          <p:nvPr/>
        </p:nvCxnSpPr>
        <p:spPr>
          <a:xfrm flipV="1">
            <a:off x="2416632" y="3167800"/>
            <a:ext cx="7594270" cy="70825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965;p54">
            <a:extLst>
              <a:ext uri="{FF2B5EF4-FFF2-40B4-BE49-F238E27FC236}">
                <a16:creationId xmlns:a16="http://schemas.microsoft.com/office/drawing/2014/main" id="{362EE22D-7EE2-D401-758A-769CF48DA595}"/>
              </a:ext>
            </a:extLst>
          </p:cNvPr>
          <p:cNvSpPr/>
          <p:nvPr/>
        </p:nvSpPr>
        <p:spPr>
          <a:xfrm>
            <a:off x="3665478" y="3082526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Mono" panose="02000509040000020004"/>
            </a:endParaRPr>
          </a:p>
        </p:txBody>
      </p:sp>
      <p:sp>
        <p:nvSpPr>
          <p:cNvPr id="4" name="Google Shape;1965;p54">
            <a:extLst>
              <a:ext uri="{FF2B5EF4-FFF2-40B4-BE49-F238E27FC236}">
                <a16:creationId xmlns:a16="http://schemas.microsoft.com/office/drawing/2014/main" id="{C1E38096-74AA-E0B5-B4DF-39B70B02F576}"/>
              </a:ext>
            </a:extLst>
          </p:cNvPr>
          <p:cNvSpPr/>
          <p:nvPr/>
        </p:nvSpPr>
        <p:spPr>
          <a:xfrm>
            <a:off x="5987203" y="3082526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Mono" panose="02000509040000020004"/>
            </a:endParaRPr>
          </a:p>
        </p:txBody>
      </p:sp>
      <p:sp>
        <p:nvSpPr>
          <p:cNvPr id="5" name="Google Shape;1965;p54">
            <a:extLst>
              <a:ext uri="{FF2B5EF4-FFF2-40B4-BE49-F238E27FC236}">
                <a16:creationId xmlns:a16="http://schemas.microsoft.com/office/drawing/2014/main" id="{7A835B75-467A-0653-7088-706EC895CB28}"/>
              </a:ext>
            </a:extLst>
          </p:cNvPr>
          <p:cNvSpPr/>
          <p:nvPr/>
        </p:nvSpPr>
        <p:spPr>
          <a:xfrm>
            <a:off x="8385028" y="3082526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Mono" panose="02000509040000020004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531407-3E37-038A-0759-E1CADF6E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-3282046" y="3282045"/>
            <a:ext cx="6858002" cy="29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270</Words>
  <Application>Microsoft Macintosh PowerPoint</Application>
  <PresentationFormat>Широкоэкранный</PresentationFormat>
  <Paragraphs>91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DM Sans</vt:lpstr>
      <vt:lpstr>Aldrich</vt:lpstr>
      <vt:lpstr>Arial</vt:lpstr>
      <vt:lpstr>Barlow Condensed</vt:lpstr>
      <vt:lpstr>Calibri</vt:lpstr>
      <vt:lpstr>Wingdings</vt:lpstr>
      <vt:lpstr>Space Mono</vt:lpstr>
      <vt:lpstr>Abril Fatface</vt:lpstr>
      <vt:lpstr>SlidesMania · Modern Dark </vt:lpstr>
      <vt:lpstr>Презентация PowerPoint</vt:lpstr>
      <vt:lpstr>Участники</vt:lpstr>
      <vt:lpstr> Проблематика кейса</vt:lpstr>
      <vt:lpstr>Архитектура проекта</vt:lpstr>
      <vt:lpstr>Роли Пользователей</vt:lpstr>
      <vt:lpstr>Сценарии использования</vt:lpstr>
      <vt:lpstr>01 – PDF</vt:lpstr>
      <vt:lpstr>Стек</vt:lpstr>
      <vt:lpstr>Развитие продукта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Mr Hell</cp:lastModifiedBy>
  <cp:revision>23</cp:revision>
  <dcterms:modified xsi:type="dcterms:W3CDTF">2025-04-24T14:39:35Z</dcterms:modified>
</cp:coreProperties>
</file>