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257" r:id="rId3"/>
    <p:sldId id="263" r:id="rId4"/>
    <p:sldId id="264" r:id="rId5"/>
    <p:sldId id="259" r:id="rId6"/>
    <p:sldId id="261" r:id="rId7"/>
    <p:sldId id="262" r:id="rId8"/>
    <p:sldId id="258" r:id="rId9"/>
    <p:sldId id="267" r:id="rId10"/>
    <p:sldId id="266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1718" autoAdjust="0"/>
  </p:normalViewPr>
  <p:slideViewPr>
    <p:cSldViewPr snapToGrid="0">
      <p:cViewPr varScale="1">
        <p:scale>
          <a:sx n="81" d="100"/>
          <a:sy n="81" d="100"/>
        </p:scale>
        <p:origin x="1716" y="96"/>
      </p:cViewPr>
      <p:guideLst/>
    </p:cSldViewPr>
  </p:slideViewPr>
  <p:notesTextViewPr>
    <p:cViewPr>
      <p:scale>
        <a:sx n="150" d="100"/>
        <a:sy n="15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DD75D1-5100-4406-A47E-5CCD3D421B5D}" type="datetimeFigureOut">
              <a:rPr lang="nl-NL" smtClean="0"/>
              <a:t>11-5-2022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0F47B1-297B-474D-8E5C-0BE34F414AD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305096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F47B1-297B-474D-8E5C-0BE34F414AD5}" type="slidenum">
              <a:rPr lang="nl-NL" smtClean="0"/>
              <a:t>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60371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F47B1-297B-474D-8E5C-0BE34F414AD5}" type="slidenum">
              <a:rPr lang="nl-NL" smtClean="0"/>
              <a:t>10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879312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F47B1-297B-474D-8E5C-0BE34F414AD5}" type="slidenum">
              <a:rPr lang="nl-NL" smtClean="0"/>
              <a:t>11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891992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F47B1-297B-474D-8E5C-0BE34F414AD5}" type="slidenum">
              <a:rPr lang="nl-NL" smtClean="0"/>
              <a:t>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414126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F47B1-297B-474D-8E5C-0BE34F414AD5}" type="slidenum">
              <a:rPr lang="nl-NL" smtClean="0"/>
              <a:t>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060161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F47B1-297B-474D-8E5C-0BE34F414AD5}" type="slidenum">
              <a:rPr lang="nl-NL" smtClean="0"/>
              <a:t>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753925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2D3B45"/>
                </a:solidFill>
                <a:effectLst/>
                <a:latin typeface="Lato Extended"/>
              </a:rPr>
              <a:t>Enterprise applications</a:t>
            </a:r>
            <a:r>
              <a:rPr lang="en-US" b="0" i="0" dirty="0">
                <a:solidFill>
                  <a:srgbClr val="2D3B45"/>
                </a:solidFill>
                <a:effectLst/>
                <a:latin typeface="Lato Extended"/>
              </a:rPr>
              <a:t> (EA) are applications that are used in an enterprise context and are mainly used to satisfy the information management needs of an </a:t>
            </a:r>
            <a:r>
              <a:rPr lang="en-US" b="1" i="0" dirty="0">
                <a:solidFill>
                  <a:srgbClr val="2D3B45"/>
                </a:solidFill>
                <a:effectLst/>
                <a:latin typeface="Lato Extended"/>
              </a:rPr>
              <a:t>organization</a:t>
            </a:r>
            <a:r>
              <a:rPr lang="en-US" b="0" i="0" dirty="0">
                <a:solidFill>
                  <a:srgbClr val="2D3B45"/>
                </a:solidFill>
                <a:effectLst/>
                <a:latin typeface="Lato Extended"/>
              </a:rPr>
              <a:t> rather than </a:t>
            </a:r>
            <a:r>
              <a:rPr lang="en-US" b="1" i="0" dirty="0">
                <a:solidFill>
                  <a:srgbClr val="2D3B45"/>
                </a:solidFill>
                <a:effectLst/>
                <a:latin typeface="Lato Extended"/>
              </a:rPr>
              <a:t>individual users</a:t>
            </a:r>
            <a:r>
              <a:rPr lang="en-US" b="0" i="0" dirty="0">
                <a:solidFill>
                  <a:srgbClr val="2D3B45"/>
                </a:solidFill>
                <a:effectLst/>
                <a:latin typeface="Lato Extended"/>
              </a:rPr>
              <a:t>.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F47B1-297B-474D-8E5C-0BE34F414AD5}" type="slidenum">
              <a:rPr lang="nl-NL" smtClean="0"/>
              <a:t>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899717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F47B1-297B-474D-8E5C-0BE34F414AD5}" type="slidenum">
              <a:rPr lang="nl-NL" smtClean="0"/>
              <a:t>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779912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F47B1-297B-474D-8E5C-0BE34F414AD5}" type="slidenum">
              <a:rPr lang="nl-NL" smtClean="0"/>
              <a:t>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734464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F47B1-297B-474D-8E5C-0BE34F414AD5}" type="slidenum">
              <a:rPr lang="nl-NL" smtClean="0"/>
              <a:t>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038607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F47B1-297B-474D-8E5C-0BE34F414AD5}" type="slidenum">
              <a:rPr lang="nl-NL" smtClean="0"/>
              <a:t>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729144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579B7-6556-4B01-89C0-9D7E5718B023}" type="datetimeFigureOut">
              <a:rPr lang="nl-NL" smtClean="0"/>
              <a:t>11-5-2022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BC025-2418-43B2-BBDF-4A28079AA3F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611242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579B7-6556-4B01-89C0-9D7E5718B023}" type="datetimeFigureOut">
              <a:rPr lang="nl-NL" smtClean="0"/>
              <a:t>11-5-2022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BC025-2418-43B2-BBDF-4A28079AA3F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32351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579B7-6556-4B01-89C0-9D7E5718B023}" type="datetimeFigureOut">
              <a:rPr lang="nl-NL" smtClean="0"/>
              <a:t>11-5-2022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BC025-2418-43B2-BBDF-4A28079AA3F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120600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579B7-6556-4B01-89C0-9D7E5718B023}" type="datetimeFigureOut">
              <a:rPr lang="nl-NL" smtClean="0"/>
              <a:t>11-5-2022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BC025-2418-43B2-BBDF-4A28079AA3F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40298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579B7-6556-4B01-89C0-9D7E5718B023}" type="datetimeFigureOut">
              <a:rPr lang="nl-NL" smtClean="0"/>
              <a:t>11-5-2022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BC025-2418-43B2-BBDF-4A28079AA3F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79773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579B7-6556-4B01-89C0-9D7E5718B023}" type="datetimeFigureOut">
              <a:rPr lang="nl-NL" smtClean="0"/>
              <a:t>11-5-2022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BC025-2418-43B2-BBDF-4A28079AA3F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00107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579B7-6556-4B01-89C0-9D7E5718B023}" type="datetimeFigureOut">
              <a:rPr lang="nl-NL" smtClean="0"/>
              <a:t>11-5-2022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BC025-2418-43B2-BBDF-4A28079AA3F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27723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579B7-6556-4B01-89C0-9D7E5718B023}" type="datetimeFigureOut">
              <a:rPr lang="nl-NL" smtClean="0"/>
              <a:t>11-5-2022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BC025-2418-43B2-BBDF-4A28079AA3F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81129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579B7-6556-4B01-89C0-9D7E5718B023}" type="datetimeFigureOut">
              <a:rPr lang="nl-NL" smtClean="0"/>
              <a:t>11-5-2022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BC025-2418-43B2-BBDF-4A28079AA3F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207037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579B7-6556-4B01-89C0-9D7E5718B023}" type="datetimeFigureOut">
              <a:rPr lang="nl-NL" smtClean="0"/>
              <a:t>11-5-2022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BC025-2418-43B2-BBDF-4A28079AA3F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17845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579B7-6556-4B01-89C0-9D7E5718B023}" type="datetimeFigureOut">
              <a:rPr lang="nl-NL" smtClean="0"/>
              <a:t>11-5-2022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BC025-2418-43B2-BBDF-4A28079AA3F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75313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8579B7-6556-4B01-89C0-9D7E5718B023}" type="datetimeFigureOut">
              <a:rPr lang="nl-NL" smtClean="0"/>
              <a:t>11-5-2022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BBC025-2418-43B2-BBDF-4A28079AA3F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5559208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micflix-platform.krekels-server.com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ndertitel 2">
            <a:extLst>
              <a:ext uri="{FF2B5EF4-FFF2-40B4-BE49-F238E27FC236}">
                <a16:creationId xmlns:a16="http://schemas.microsoft.com/office/drawing/2014/main" id="{E24F44AA-CB9A-43C8-AC0F-7DC2E9EC68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47535" y="3033627"/>
            <a:ext cx="5296930" cy="1655762"/>
          </a:xfrm>
        </p:spPr>
        <p:txBody>
          <a:bodyPr/>
          <a:lstStyle/>
          <a:p>
            <a:endParaRPr lang="nl-NL" dirty="0">
              <a:latin typeface="Bebas Neue" panose="020B0606020202050201" pitchFamily="34" charset="0"/>
            </a:endParaRPr>
          </a:p>
          <a:p>
            <a:r>
              <a:rPr lang="nl-NL" dirty="0">
                <a:latin typeface="Bebas Neue" panose="020B0606020202050201" pitchFamily="34" charset="0"/>
              </a:rPr>
              <a:t>A </a:t>
            </a:r>
            <a:r>
              <a:rPr lang="nl-NL" dirty="0" err="1">
                <a:latin typeface="Bebas Neue" panose="020B0606020202050201" pitchFamily="34" charset="0"/>
              </a:rPr>
              <a:t>netflix</a:t>
            </a:r>
            <a:r>
              <a:rPr lang="nl-NL" dirty="0">
                <a:latin typeface="Bebas Neue" panose="020B0606020202050201" pitchFamily="34" charset="0"/>
              </a:rPr>
              <a:t> </a:t>
            </a:r>
            <a:r>
              <a:rPr lang="nl-NL" dirty="0" err="1">
                <a:latin typeface="Bebas Neue" panose="020B0606020202050201" pitchFamily="34" charset="0"/>
              </a:rPr>
              <a:t>clone</a:t>
            </a:r>
            <a:r>
              <a:rPr lang="nl-NL" dirty="0">
                <a:latin typeface="Bebas Neue" panose="020B0606020202050201" pitchFamily="34" charset="0"/>
              </a:rPr>
              <a:t> </a:t>
            </a:r>
            <a:r>
              <a:rPr lang="nl-NL" dirty="0">
                <a:solidFill>
                  <a:srgbClr val="FF0000"/>
                </a:solidFill>
                <a:latin typeface="Bebas Neue" panose="020B0606020202050201" pitchFamily="34" charset="0"/>
              </a:rPr>
              <a:t>-</a:t>
            </a:r>
            <a:r>
              <a:rPr lang="nl-NL" dirty="0">
                <a:latin typeface="Bebas Neue" panose="020B0606020202050201" pitchFamily="34" charset="0"/>
              </a:rPr>
              <a:t> </a:t>
            </a:r>
            <a:r>
              <a:rPr lang="nl-NL" dirty="0" err="1">
                <a:latin typeface="Bebas Neue" panose="020B0606020202050201" pitchFamily="34" charset="0"/>
              </a:rPr>
              <a:t>by</a:t>
            </a:r>
            <a:r>
              <a:rPr lang="nl-NL" dirty="0">
                <a:latin typeface="Bebas Neue" panose="020B0606020202050201" pitchFamily="34" charset="0"/>
              </a:rPr>
              <a:t> Mickey Krekels</a:t>
            </a:r>
          </a:p>
          <a:p>
            <a:r>
              <a:rPr lang="nl-NL" dirty="0">
                <a:latin typeface="Bebas Neue" panose="020B0606020202050201" pitchFamily="34" charset="0"/>
              </a:rPr>
              <a:t>Class: RB04</a:t>
            </a:r>
          </a:p>
          <a:p>
            <a:endParaRPr lang="nl-NL" dirty="0">
              <a:latin typeface="Bebas Neue" panose="020B0606020202050201" pitchFamily="34" charset="0"/>
            </a:endParaRPr>
          </a:p>
        </p:txBody>
      </p:sp>
      <p:sp>
        <p:nvSpPr>
          <p:cNvPr id="8" name="Ondertitel 2">
            <a:extLst>
              <a:ext uri="{FF2B5EF4-FFF2-40B4-BE49-F238E27FC236}">
                <a16:creationId xmlns:a16="http://schemas.microsoft.com/office/drawing/2014/main" id="{3CF4C9A7-B790-486F-AD3F-63A6E2F82A36}"/>
              </a:ext>
            </a:extLst>
          </p:cNvPr>
          <p:cNvSpPr txBox="1">
            <a:spLocks/>
          </p:cNvSpPr>
          <p:nvPr/>
        </p:nvSpPr>
        <p:spPr>
          <a:xfrm>
            <a:off x="1524000" y="1095469"/>
            <a:ext cx="9144000" cy="2506569"/>
          </a:xfrm>
          <a:prstGeom prst="rect">
            <a:avLst/>
          </a:prstGeom>
          <a:effectLst/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sz="16400" dirty="0" err="1">
                <a:solidFill>
                  <a:srgbClr val="FF0000"/>
                </a:solidFill>
                <a:effectLst>
                  <a:glow rad="1612900">
                    <a:schemeClr val="tx1">
                      <a:alpha val="0"/>
                    </a:schemeClr>
                  </a:glow>
                </a:effectLst>
                <a:latin typeface="Bebas Neue" panose="020B0606020202050201" pitchFamily="34" charset="0"/>
              </a:rPr>
              <a:t>Micflix</a:t>
            </a:r>
            <a:endParaRPr lang="nl-NL" sz="16400" dirty="0">
              <a:solidFill>
                <a:srgbClr val="FF0000"/>
              </a:solidFill>
              <a:effectLst>
                <a:glow rad="1612900">
                  <a:schemeClr val="tx1">
                    <a:alpha val="0"/>
                  </a:schemeClr>
                </a:glow>
              </a:effectLst>
              <a:latin typeface="Bebas Neue" panose="020B0606020202050201" pitchFamily="34" charset="0"/>
            </a:endParaRPr>
          </a:p>
          <a:p>
            <a:r>
              <a:rPr lang="nl-NL" sz="5200" dirty="0">
                <a:effectLst>
                  <a:glow rad="1612900">
                    <a:schemeClr val="tx1">
                      <a:alpha val="0"/>
                    </a:schemeClr>
                  </a:glow>
                </a:effectLst>
                <a:latin typeface="Bebas Neue" panose="020B0606020202050201" pitchFamily="34" charset="0"/>
              </a:rPr>
              <a:t>Sprint</a:t>
            </a:r>
            <a:r>
              <a:rPr lang="nl-NL" sz="5200" dirty="0">
                <a:solidFill>
                  <a:srgbClr val="FF0000"/>
                </a:solidFill>
                <a:effectLst>
                  <a:glow rad="1612900">
                    <a:schemeClr val="tx1">
                      <a:alpha val="0"/>
                    </a:schemeClr>
                  </a:glow>
                </a:effectLst>
                <a:latin typeface="Bebas Neue" panose="020B0606020202050201" pitchFamily="34" charset="0"/>
              </a:rPr>
              <a:t>: </a:t>
            </a:r>
            <a:r>
              <a:rPr lang="nl-NL" sz="5200" dirty="0">
                <a:effectLst>
                  <a:glow rad="1612900">
                    <a:schemeClr val="tx1">
                      <a:alpha val="0"/>
                    </a:schemeClr>
                  </a:glow>
                </a:effectLst>
                <a:latin typeface="Bebas Neue" panose="020B0606020202050201" pitchFamily="34" charset="0"/>
              </a:rPr>
              <a:t>3</a:t>
            </a:r>
            <a:endParaRPr lang="nl-NL" sz="100" dirty="0">
              <a:effectLst>
                <a:glow rad="1612900">
                  <a:schemeClr val="tx1">
                    <a:alpha val="0"/>
                  </a:schemeClr>
                </a:glow>
              </a:effectLst>
              <a:latin typeface="Bebas Neue" panose="020B0606020202050201" pitchFamily="34" charset="0"/>
            </a:endParaRPr>
          </a:p>
          <a:p>
            <a:endParaRPr lang="nl-NL" sz="900" dirty="0">
              <a:latin typeface="Bebas Neue" panose="020B0606020202050201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05890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D1C8C8A-5F25-4925-BE14-6AC1F72F6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5400" b="1" i="0" dirty="0" err="1">
                <a:solidFill>
                  <a:srgbClr val="FF0000"/>
                </a:solidFill>
                <a:effectLst/>
                <a:latin typeface="Bebas Neue" panose="020B0606020202050201" pitchFamily="34" charset="0"/>
              </a:rPr>
              <a:t>R</a:t>
            </a:r>
            <a:r>
              <a:rPr lang="nl-NL" sz="5400" b="1" i="0" dirty="0" err="1">
                <a:effectLst/>
                <a:latin typeface="Bebas Neue" panose="020B0606020202050201" pitchFamily="34" charset="0"/>
              </a:rPr>
              <a:t>oadmap</a:t>
            </a:r>
            <a:endParaRPr lang="nl-NL" sz="5400" b="1" i="0" dirty="0">
              <a:effectLst/>
              <a:latin typeface="Bebas Neue" panose="020B0606020202050201" pitchFamily="34" charset="0"/>
            </a:endParaRP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E5CE085-1A10-4153-BDF7-78303D40A4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nl-NL" b="1" u="sng" dirty="0">
              <a:latin typeface="Noto Sans" panose="020B0502040504020204" pitchFamily="34" charset="0"/>
            </a:endParaRPr>
          </a:p>
          <a:p>
            <a:endParaRPr lang="nl-NL" dirty="0"/>
          </a:p>
          <a:p>
            <a:endParaRPr lang="nl-NL" dirty="0"/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586A2727-C6EE-476E-9939-85F49C666D6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105"/>
          <a:stretch/>
        </p:blipFill>
        <p:spPr>
          <a:xfrm>
            <a:off x="1303680" y="2237283"/>
            <a:ext cx="9584640" cy="3939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57183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D1C8C8A-5F25-4925-BE14-6AC1F72F6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sz="5400" b="1" i="0" dirty="0">
                <a:solidFill>
                  <a:srgbClr val="FF0000"/>
                </a:solidFill>
                <a:effectLst/>
                <a:latin typeface="Bebas Neue" panose="020B0606020202050201" pitchFamily="34" charset="0"/>
              </a:rPr>
              <a:t>N</a:t>
            </a:r>
            <a:r>
              <a:rPr lang="nl-NL" sz="5400" b="1" i="0" dirty="0">
                <a:effectLst/>
                <a:latin typeface="Bebas Neue" panose="020B0606020202050201" pitchFamily="34" charset="0"/>
              </a:rPr>
              <a:t>ext steps</a:t>
            </a:r>
            <a:br>
              <a:rPr lang="nl-NL" sz="5400" b="1" i="0" dirty="0">
                <a:effectLst/>
                <a:latin typeface="Bebas Neue" panose="020B0606020202050201" pitchFamily="34" charset="0"/>
              </a:rPr>
            </a:br>
            <a:endParaRPr lang="nl-NL" sz="5400" b="1" i="0" dirty="0">
              <a:effectLst/>
              <a:latin typeface="Bebas Neue" panose="020B0606020202050201" pitchFamily="34" charset="0"/>
            </a:endParaRP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E5CE085-1A10-4153-BDF7-78303D40A4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00912"/>
            <a:ext cx="10515600" cy="4351338"/>
          </a:xfrm>
        </p:spPr>
        <p:txBody>
          <a:bodyPr>
            <a:normAutofit/>
          </a:bodyPr>
          <a:lstStyle/>
          <a:p>
            <a:r>
              <a:rPr lang="nl-NL" b="1" i="0" dirty="0" err="1">
                <a:solidFill>
                  <a:srgbClr val="FF0000"/>
                </a:solidFill>
                <a:effectLst/>
                <a:latin typeface="Noto Sans" panose="020B0502040504020204" pitchFamily="34" charset="0"/>
              </a:rPr>
              <a:t>D</a:t>
            </a:r>
            <a:r>
              <a:rPr lang="nl-NL" b="1" i="0" dirty="0" err="1">
                <a:effectLst/>
                <a:latin typeface="Noto Sans" panose="020B0502040504020204" pitchFamily="34" charset="0"/>
              </a:rPr>
              <a:t>eploying</a:t>
            </a:r>
            <a:r>
              <a:rPr lang="nl-NL" b="1" i="0" dirty="0">
                <a:effectLst/>
                <a:latin typeface="Noto Sans" panose="020B0502040504020204" pitchFamily="34" charset="0"/>
              </a:rPr>
              <a:t> </a:t>
            </a:r>
            <a:r>
              <a:rPr lang="nl-NL" b="1" u="sng" dirty="0" err="1">
                <a:solidFill>
                  <a:srgbClr val="FF0000"/>
                </a:solidFill>
                <a:latin typeface="Noto Sans" panose="020B0502040504020204" pitchFamily="34" charset="0"/>
              </a:rPr>
              <a:t>k</a:t>
            </a:r>
            <a:r>
              <a:rPr lang="nl-NL" b="1" u="sng" dirty="0" err="1">
                <a:latin typeface="Noto Sans" panose="020B0502040504020204" pitchFamily="34" charset="0"/>
              </a:rPr>
              <a:t>ubernetes</a:t>
            </a:r>
            <a:r>
              <a:rPr lang="nl-NL" b="1" u="sng" dirty="0">
                <a:latin typeface="Noto Sans" panose="020B0502040504020204" pitchFamily="34" charset="0"/>
              </a:rPr>
              <a:t> </a:t>
            </a:r>
            <a:r>
              <a:rPr lang="nl-NL" b="1" u="sng" dirty="0" err="1">
                <a:latin typeface="Noto Sans" panose="020B0502040504020204" pitchFamily="34" charset="0"/>
              </a:rPr>
              <a:t>to</a:t>
            </a:r>
            <a:r>
              <a:rPr lang="nl-NL" b="1" u="sng" dirty="0">
                <a:latin typeface="Noto Sans" panose="020B0502040504020204" pitchFamily="34" charset="0"/>
              </a:rPr>
              <a:t> </a:t>
            </a:r>
            <a:r>
              <a:rPr lang="nl-NL" b="1" u="sng" dirty="0" err="1">
                <a:latin typeface="Noto Sans" panose="020B0502040504020204" pitchFamily="34" charset="0"/>
              </a:rPr>
              <a:t>Azure</a:t>
            </a:r>
            <a:r>
              <a:rPr lang="nl-NL" b="1" u="sng" dirty="0">
                <a:latin typeface="Noto Sans" panose="020B0502040504020204" pitchFamily="34" charset="0"/>
              </a:rPr>
              <a:t> (Or personal server)</a:t>
            </a:r>
          </a:p>
          <a:p>
            <a:r>
              <a:rPr lang="nl-NL" b="1" i="0" dirty="0" err="1">
                <a:solidFill>
                  <a:srgbClr val="FF0000"/>
                </a:solidFill>
                <a:effectLst/>
                <a:latin typeface="Noto Sans" panose="020B0502040504020204" pitchFamily="34" charset="0"/>
              </a:rPr>
              <a:t>A</a:t>
            </a:r>
            <a:r>
              <a:rPr lang="nl-NL" b="1" i="0" dirty="0" err="1">
                <a:effectLst/>
                <a:latin typeface="Noto Sans" panose="020B0502040504020204" pitchFamily="34" charset="0"/>
              </a:rPr>
              <a:t>dding</a:t>
            </a:r>
            <a:r>
              <a:rPr lang="nl-NL" b="1" i="0" dirty="0">
                <a:effectLst/>
                <a:latin typeface="Noto Sans" panose="020B0502040504020204" pitchFamily="34" charset="0"/>
              </a:rPr>
              <a:t> Unit </a:t>
            </a:r>
            <a:r>
              <a:rPr lang="nl-NL" b="1" i="0" dirty="0" err="1">
                <a:effectLst/>
                <a:latin typeface="Noto Sans" panose="020B0502040504020204" pitchFamily="34" charset="0"/>
              </a:rPr>
              <a:t>to</a:t>
            </a:r>
            <a:r>
              <a:rPr lang="nl-NL" b="1" i="0" dirty="0">
                <a:effectLst/>
                <a:latin typeface="Noto Sans" panose="020B0502040504020204" pitchFamily="34" charset="0"/>
              </a:rPr>
              <a:t> </a:t>
            </a:r>
            <a:r>
              <a:rPr lang="nl-NL" b="1" i="0" dirty="0" err="1">
                <a:effectLst/>
                <a:latin typeface="Noto Sans" panose="020B0502040504020204" pitchFamily="34" charset="0"/>
              </a:rPr>
              <a:t>the</a:t>
            </a:r>
            <a:r>
              <a:rPr lang="nl-NL" b="1" i="0" dirty="0">
                <a:effectLst/>
                <a:latin typeface="Noto Sans" panose="020B0502040504020204" pitchFamily="34" charset="0"/>
              </a:rPr>
              <a:t> CI/CD pipeline </a:t>
            </a:r>
            <a:r>
              <a:rPr lang="nl-NL" b="1" i="0" dirty="0" err="1">
                <a:effectLst/>
                <a:latin typeface="Noto Sans" panose="020B0502040504020204" pitchFamily="34" charset="0"/>
              </a:rPr>
              <a:t>and</a:t>
            </a:r>
            <a:r>
              <a:rPr lang="nl-NL" b="1" i="0" dirty="0">
                <a:effectLst/>
                <a:latin typeface="Noto Sans" panose="020B0502040504020204" pitchFamily="34" charset="0"/>
              </a:rPr>
              <a:t> </a:t>
            </a:r>
            <a:r>
              <a:rPr lang="nl-NL" b="1" i="0" dirty="0" err="1">
                <a:effectLst/>
                <a:latin typeface="Noto Sans" panose="020B0502040504020204" pitchFamily="34" charset="0"/>
              </a:rPr>
              <a:t>Sonarcloud</a:t>
            </a:r>
            <a:endParaRPr lang="nl-NL" b="1" u="sng" dirty="0">
              <a:latin typeface="Noto Sans" panose="020B0502040504020204" pitchFamily="34" charset="0"/>
            </a:endParaRPr>
          </a:p>
          <a:p>
            <a:r>
              <a:rPr lang="nl-NL" b="1" i="0" dirty="0" err="1">
                <a:solidFill>
                  <a:srgbClr val="FF0000"/>
                </a:solidFill>
                <a:effectLst/>
                <a:latin typeface="Noto Sans" panose="020B0502040504020204" pitchFamily="34" charset="0"/>
              </a:rPr>
              <a:t>V</a:t>
            </a:r>
            <a:r>
              <a:rPr lang="nl-NL" b="1" i="0" dirty="0" err="1">
                <a:effectLst/>
                <a:latin typeface="Noto Sans" panose="020B0502040504020204" pitchFamily="34" charset="0"/>
              </a:rPr>
              <a:t>erifying</a:t>
            </a:r>
            <a:r>
              <a:rPr lang="nl-NL" b="1" i="0" dirty="0">
                <a:effectLst/>
                <a:latin typeface="Noto Sans" panose="020B0502040504020204" pitchFamily="34" charset="0"/>
              </a:rPr>
              <a:t> </a:t>
            </a:r>
            <a:r>
              <a:rPr lang="nl-NL" b="1" i="0" dirty="0" err="1">
                <a:effectLst/>
                <a:latin typeface="Noto Sans" panose="020B0502040504020204" pitchFamily="34" charset="0"/>
              </a:rPr>
              <a:t>the</a:t>
            </a:r>
            <a:r>
              <a:rPr lang="nl-NL" b="1" i="0" dirty="0">
                <a:effectLst/>
                <a:latin typeface="Noto Sans" panose="020B0502040504020204" pitchFamily="34" charset="0"/>
              </a:rPr>
              <a:t> Non-</a:t>
            </a:r>
            <a:r>
              <a:rPr lang="nl-NL" b="1" i="0" dirty="0" err="1">
                <a:effectLst/>
                <a:latin typeface="Noto Sans" panose="020B0502040504020204" pitchFamily="34" charset="0"/>
              </a:rPr>
              <a:t>functional</a:t>
            </a:r>
            <a:endParaRPr lang="nl-NL" b="1" i="0" dirty="0">
              <a:effectLst/>
              <a:latin typeface="Noto Sans" panose="020B0502040504020204" pitchFamily="34" charset="0"/>
            </a:endParaRPr>
          </a:p>
          <a:p>
            <a:pPr lvl="1"/>
            <a:r>
              <a:rPr lang="nl-NL" b="1" dirty="0" err="1">
                <a:latin typeface="Noto Sans" panose="020B0502040504020204" pitchFamily="34" charset="0"/>
              </a:rPr>
              <a:t>Scalability</a:t>
            </a:r>
            <a:endParaRPr lang="nl-NL" b="1" dirty="0">
              <a:latin typeface="Noto Sans" panose="020B0502040504020204" pitchFamily="34" charset="0"/>
            </a:endParaRPr>
          </a:p>
          <a:p>
            <a:pPr lvl="1"/>
            <a:r>
              <a:rPr lang="nl-NL" b="1" dirty="0">
                <a:latin typeface="Noto Sans" panose="020B0502040504020204" pitchFamily="34" charset="0"/>
              </a:rPr>
              <a:t>Security</a:t>
            </a:r>
          </a:p>
          <a:p>
            <a:pPr lvl="1"/>
            <a:r>
              <a:rPr lang="nl-NL" b="1" dirty="0" err="1">
                <a:latin typeface="Noto Sans" panose="020B0502040504020204" pitchFamily="34" charset="0"/>
              </a:rPr>
              <a:t>Reliability</a:t>
            </a:r>
            <a:endParaRPr lang="nl-NL" b="1" dirty="0">
              <a:latin typeface="Noto Sans" panose="020B0502040504020204" pitchFamily="34" charset="0"/>
            </a:endParaRPr>
          </a:p>
          <a:p>
            <a:pPr lvl="1"/>
            <a:r>
              <a:rPr lang="nl-NL" b="1" dirty="0" err="1">
                <a:latin typeface="Noto Sans" panose="020B0502040504020204" pitchFamily="34" charset="0"/>
              </a:rPr>
              <a:t>Maintainability</a:t>
            </a:r>
            <a:endParaRPr lang="nl-NL" b="1" dirty="0">
              <a:latin typeface="Noto Sans" panose="020B0502040504020204" pitchFamily="34" charset="0"/>
            </a:endParaRP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6060752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D1C8C8A-5F25-4925-BE14-6AC1F72F6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6000" b="1" i="0" dirty="0" err="1">
                <a:solidFill>
                  <a:srgbClr val="FF0000"/>
                </a:solidFill>
                <a:effectLst/>
                <a:latin typeface="Bebas Neue" panose="020B0606020202050201" pitchFamily="34" charset="0"/>
              </a:rPr>
              <a:t>I</a:t>
            </a:r>
            <a:r>
              <a:rPr lang="nl-NL" sz="6000" b="1" i="0" dirty="0" err="1">
                <a:effectLst/>
                <a:latin typeface="Bebas Neue" panose="020B0606020202050201" pitchFamily="34" charset="0"/>
              </a:rPr>
              <a:t>ntroduction</a:t>
            </a:r>
            <a:r>
              <a:rPr lang="nl-NL" sz="6000" b="1" i="0" dirty="0">
                <a:solidFill>
                  <a:srgbClr val="FF0000"/>
                </a:solidFill>
                <a:effectLst/>
                <a:latin typeface="Bebas Neue" panose="020B0606020202050201" pitchFamily="34" charset="0"/>
              </a:rPr>
              <a:t> 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E5CE085-1A10-4153-BDF7-78303D40A4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b="1" dirty="0">
                <a:solidFill>
                  <a:srgbClr val="FF0000"/>
                </a:solidFill>
                <a:latin typeface="Noto Sans" panose="020B0502040504020204" pitchFamily="34" charset="0"/>
              </a:rPr>
              <a:t>S</a:t>
            </a:r>
            <a:r>
              <a:rPr lang="nl-NL" b="1" dirty="0">
                <a:latin typeface="Noto Sans" panose="020B0502040504020204" pitchFamily="34" charset="0"/>
              </a:rPr>
              <a:t>print goal</a:t>
            </a:r>
          </a:p>
          <a:p>
            <a:r>
              <a:rPr lang="nl-NL" b="1" dirty="0" err="1">
                <a:solidFill>
                  <a:srgbClr val="FF0000"/>
                </a:solidFill>
                <a:latin typeface="Noto Sans" panose="020B0502040504020204" pitchFamily="34" charset="0"/>
              </a:rPr>
              <a:t>A</a:t>
            </a:r>
            <a:r>
              <a:rPr lang="nl-NL" b="1" dirty="0" err="1">
                <a:latin typeface="Noto Sans" panose="020B0502040504020204" pitchFamily="34" charset="0"/>
              </a:rPr>
              <a:t>chievements</a:t>
            </a:r>
            <a:endParaRPr lang="nl-NL" b="1" dirty="0">
              <a:latin typeface="Noto Sans" panose="020B0502040504020204" pitchFamily="34" charset="0"/>
            </a:endParaRPr>
          </a:p>
          <a:p>
            <a:r>
              <a:rPr lang="nl-NL" b="1" dirty="0">
                <a:solidFill>
                  <a:srgbClr val="FF0000"/>
                </a:solidFill>
                <a:latin typeface="Noto Sans" panose="020B0502040504020204" pitchFamily="34" charset="0"/>
              </a:rPr>
              <a:t>F</a:t>
            </a:r>
            <a:r>
              <a:rPr lang="nl-NL" b="1" dirty="0">
                <a:latin typeface="Noto Sans" panose="020B0502040504020204" pitchFamily="34" charset="0"/>
              </a:rPr>
              <a:t>oundation Topics</a:t>
            </a:r>
          </a:p>
          <a:p>
            <a:pPr>
              <a:buFontTx/>
              <a:buChar char="-"/>
            </a:pPr>
            <a:r>
              <a:rPr lang="nl-NL" sz="2000" b="1" dirty="0">
                <a:latin typeface="Noto Sans" panose="020B0502040504020204" pitchFamily="34" charset="0"/>
              </a:rPr>
              <a:t>Enterprise Architecture &amp; Software Platforms</a:t>
            </a:r>
          </a:p>
          <a:p>
            <a:pPr>
              <a:buFontTx/>
              <a:buChar char="-"/>
            </a:pPr>
            <a:r>
              <a:rPr lang="nl-NL" sz="2000" b="1" dirty="0">
                <a:latin typeface="Noto Sans" panose="020B0502040504020204" pitchFamily="34" charset="0"/>
              </a:rPr>
              <a:t>Architecture &amp; </a:t>
            </a:r>
            <a:r>
              <a:rPr lang="nl-NL" sz="2000" b="1" dirty="0" err="1">
                <a:latin typeface="Noto Sans" panose="020B0502040504020204" pitchFamily="34" charset="0"/>
              </a:rPr>
              <a:t>Quality</a:t>
            </a:r>
            <a:endParaRPr lang="nl-NL" sz="2000" b="1" dirty="0">
              <a:latin typeface="Noto Sans" panose="020B0502040504020204" pitchFamily="34" charset="0"/>
            </a:endParaRPr>
          </a:p>
          <a:p>
            <a:pPr>
              <a:buFontTx/>
              <a:buChar char="-"/>
            </a:pPr>
            <a:r>
              <a:rPr lang="nl-NL" sz="2000" b="1" dirty="0">
                <a:latin typeface="Noto Sans" panose="020B0502040504020204" pitchFamily="34" charset="0"/>
              </a:rPr>
              <a:t>Messaging &amp; Security-</a:t>
            </a:r>
            <a:r>
              <a:rPr lang="nl-NL" sz="2000" b="1" dirty="0" err="1">
                <a:latin typeface="Noto Sans" panose="020B0502040504020204" pitchFamily="34" charset="0"/>
              </a:rPr>
              <a:t>by</a:t>
            </a:r>
            <a:r>
              <a:rPr lang="nl-NL" sz="2000" b="1" dirty="0">
                <a:latin typeface="Noto Sans" panose="020B0502040504020204" pitchFamily="34" charset="0"/>
              </a:rPr>
              <a:t>-Design</a:t>
            </a:r>
          </a:p>
          <a:p>
            <a:pPr>
              <a:buFontTx/>
              <a:buChar char="-"/>
            </a:pPr>
            <a:r>
              <a:rPr lang="nl-NL" sz="2000" b="1" dirty="0" err="1">
                <a:latin typeface="Noto Sans" panose="020B0502040504020204" pitchFamily="34" charset="0"/>
              </a:rPr>
              <a:t>DevSecOps</a:t>
            </a:r>
            <a:r>
              <a:rPr lang="nl-NL" sz="2000" b="1" dirty="0">
                <a:latin typeface="Noto Sans" panose="020B0502040504020204" pitchFamily="34" charset="0"/>
              </a:rPr>
              <a:t> &amp; Cloud Services</a:t>
            </a:r>
          </a:p>
          <a:p>
            <a:r>
              <a:rPr lang="nl-NL" b="1" dirty="0" err="1">
                <a:solidFill>
                  <a:srgbClr val="FF0000"/>
                </a:solidFill>
                <a:latin typeface="Noto Sans" panose="020B0502040504020204" pitchFamily="34" charset="0"/>
              </a:rPr>
              <a:t>R</a:t>
            </a:r>
            <a:r>
              <a:rPr lang="nl-NL" b="1" dirty="0" err="1">
                <a:latin typeface="Noto Sans" panose="020B0502040504020204" pitchFamily="34" charset="0"/>
              </a:rPr>
              <a:t>oadmap</a:t>
            </a:r>
            <a:endParaRPr lang="nl-NL" b="1" dirty="0">
              <a:latin typeface="Noto Sans" panose="020B0502040504020204" pitchFamily="34" charset="0"/>
            </a:endParaRPr>
          </a:p>
          <a:p>
            <a:r>
              <a:rPr lang="nl-NL" b="1" dirty="0">
                <a:solidFill>
                  <a:srgbClr val="FF0000"/>
                </a:solidFill>
                <a:latin typeface="Noto Sans" panose="020B0502040504020204" pitchFamily="34" charset="0"/>
              </a:rPr>
              <a:t>N</a:t>
            </a:r>
            <a:r>
              <a:rPr lang="nl-NL" b="1" dirty="0">
                <a:latin typeface="Noto Sans" panose="020B0502040504020204" pitchFamily="34" charset="0"/>
              </a:rPr>
              <a:t>ext steps</a:t>
            </a:r>
          </a:p>
          <a:p>
            <a:endParaRPr lang="nl-NL" b="1" dirty="0">
              <a:latin typeface="Noto Sans" panose="020B0502040504020204" pitchFamily="34" charset="0"/>
            </a:endParaRPr>
          </a:p>
          <a:p>
            <a:endParaRPr lang="nl-NL" b="1" dirty="0">
              <a:latin typeface="Noto Sans" panose="020B0502040504020204" pitchFamily="34" charset="0"/>
            </a:endParaRPr>
          </a:p>
          <a:p>
            <a:pPr>
              <a:buFontTx/>
              <a:buChar char="-"/>
            </a:pPr>
            <a:endParaRPr lang="nl-NL" b="1" dirty="0">
              <a:latin typeface="Noto Sans" panose="020B0502040504020204" pitchFamily="34" charset="0"/>
            </a:endParaRPr>
          </a:p>
          <a:p>
            <a:pPr>
              <a:buFontTx/>
              <a:buChar char="-"/>
            </a:pPr>
            <a:endParaRPr lang="nl-NL" b="1" dirty="0">
              <a:latin typeface="Noto Sans" panose="020B0502040504020204" pitchFamily="34" charset="0"/>
            </a:endParaRPr>
          </a:p>
          <a:p>
            <a:endParaRPr lang="nl-NL" dirty="0"/>
          </a:p>
          <a:p>
            <a:pPr marL="0" indent="0">
              <a:buNone/>
            </a:pPr>
            <a:endParaRPr lang="en-US" dirty="0"/>
          </a:p>
          <a:p>
            <a:endParaRPr lang="nl-NL" dirty="0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58347DE3-38EC-47A5-AA0D-BA5009D30A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3272" y="3562598"/>
            <a:ext cx="4548728" cy="3131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10127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D1C8C8A-5F25-4925-BE14-6AC1F72F6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sz="6000" b="1" i="0" dirty="0">
                <a:solidFill>
                  <a:srgbClr val="FF0000"/>
                </a:solidFill>
                <a:effectLst/>
                <a:latin typeface="Bebas Neue" panose="020B0606020202050201" pitchFamily="34" charset="0"/>
              </a:rPr>
              <a:t>S</a:t>
            </a:r>
            <a:r>
              <a:rPr lang="nl-NL" sz="6000" b="1" i="0" dirty="0">
                <a:effectLst/>
                <a:latin typeface="Bebas Neue" panose="020B0606020202050201" pitchFamily="34" charset="0"/>
              </a:rPr>
              <a:t>print goal </a:t>
            </a:r>
            <a:br>
              <a:rPr lang="nl-NL" b="1" i="0" dirty="0">
                <a:solidFill>
                  <a:srgbClr val="2D2D2D"/>
                </a:solidFill>
                <a:effectLst/>
                <a:latin typeface="Noto Sans" panose="020B0502040504020204" pitchFamily="34" charset="0"/>
              </a:rPr>
            </a:b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E5CE085-1A10-4153-BDF7-78303D40A4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i="0" dirty="0">
                <a:solidFill>
                  <a:srgbClr val="FF0000"/>
                </a:solidFill>
                <a:effectLst/>
                <a:latin typeface="Noto Sans" panose="020B0502040504020204" pitchFamily="34" charset="0"/>
              </a:rPr>
              <a:t>T</a:t>
            </a:r>
            <a:r>
              <a:rPr lang="en-US" b="1" i="0" dirty="0">
                <a:effectLst/>
                <a:latin typeface="Noto Sans" panose="020B0502040504020204" pitchFamily="34" charset="0"/>
              </a:rPr>
              <a:t>he main goal of sprint 3 was to start working on a local Kubernetes cluster and adding additional features</a:t>
            </a:r>
            <a:r>
              <a:rPr lang="en-US" b="1" dirty="0">
                <a:latin typeface="Noto Sans" panose="020B0502040504020204" pitchFamily="34" charset="0"/>
              </a:rPr>
              <a:t>.</a:t>
            </a:r>
            <a:endParaRPr lang="en-US" b="1" i="0" dirty="0">
              <a:effectLst/>
              <a:latin typeface="Noto Sans" panose="020B0502040504020204" pitchFamily="34" charset="0"/>
            </a:endParaRPr>
          </a:p>
          <a:p>
            <a:endParaRPr lang="en-US" b="1" i="0" dirty="0">
              <a:effectLst/>
              <a:latin typeface="Noto Sans" panose="020B0502040504020204" pitchFamily="34" charset="0"/>
            </a:endParaRPr>
          </a:p>
          <a:p>
            <a:pPr marL="0" indent="0">
              <a:buNone/>
            </a:pPr>
            <a:r>
              <a:rPr lang="en-US" b="1" i="0" dirty="0">
                <a:solidFill>
                  <a:srgbClr val="FF0000"/>
                </a:solidFill>
                <a:effectLst/>
                <a:latin typeface="Noto Sans" panose="020B0502040504020204" pitchFamily="34" charset="0"/>
              </a:rPr>
              <a:t>T</a:t>
            </a:r>
            <a:r>
              <a:rPr lang="en-US" b="1" i="0" dirty="0">
                <a:effectLst/>
                <a:latin typeface="Noto Sans" panose="020B0502040504020204" pitchFamily="34" charset="0"/>
              </a:rPr>
              <a:t>he issues/stories created for the sprint were: </a:t>
            </a:r>
          </a:p>
          <a:p>
            <a:r>
              <a:rPr lang="en-US" sz="2000" b="1" i="0" dirty="0">
                <a:effectLst/>
                <a:latin typeface="Noto Sans" panose="020B0502040504020204" pitchFamily="34" charset="0"/>
              </a:rPr>
              <a:t>Research how to convert docker compose file to a Kubernetes variant</a:t>
            </a:r>
          </a:p>
          <a:p>
            <a:r>
              <a:rPr lang="en-US" sz="2000" b="1" dirty="0">
                <a:latin typeface="Noto Sans" panose="020B0502040504020204" pitchFamily="34" charset="0"/>
              </a:rPr>
              <a:t>Research how to link databases to services in </a:t>
            </a:r>
            <a:r>
              <a:rPr lang="en-US" sz="2000" b="1" i="0" dirty="0">
                <a:effectLst/>
                <a:latin typeface="Noto Sans" panose="020B0502040504020204" pitchFamily="34" charset="0"/>
              </a:rPr>
              <a:t>Kubernetes</a:t>
            </a:r>
          </a:p>
          <a:p>
            <a:r>
              <a:rPr lang="en-US" sz="2000" b="1" i="0" dirty="0">
                <a:effectLst/>
                <a:latin typeface="Noto Sans" panose="020B0502040504020204" pitchFamily="34" charset="0"/>
              </a:rPr>
              <a:t>Research how to use an Ingress controller</a:t>
            </a:r>
          </a:p>
          <a:p>
            <a:r>
              <a:rPr lang="en-US" sz="2000" b="1" i="0" dirty="0">
                <a:effectLst/>
                <a:latin typeface="Noto Sans" panose="020B0502040504020204" pitchFamily="34" charset="0"/>
              </a:rPr>
              <a:t>Create a local Kubernetes cluster </a:t>
            </a:r>
          </a:p>
          <a:p>
            <a:r>
              <a:rPr lang="en-US" sz="2000" b="1" i="0" dirty="0">
                <a:effectLst/>
                <a:latin typeface="Noto Sans" panose="020B0502040504020204" pitchFamily="34" charset="0"/>
              </a:rPr>
              <a:t>Create an </a:t>
            </a:r>
            <a:r>
              <a:rPr lang="en-US" sz="2000" b="1" dirty="0" err="1">
                <a:latin typeface="Noto Sans" panose="020B0502040504020204" pitchFamily="34" charset="0"/>
              </a:rPr>
              <a:t>o</a:t>
            </a:r>
            <a:r>
              <a:rPr lang="en-US" sz="2000" b="1" i="0" dirty="0" err="1">
                <a:effectLst/>
                <a:latin typeface="Noto Sans" panose="020B0502040504020204" pitchFamily="34" charset="0"/>
              </a:rPr>
              <a:t>wasp</a:t>
            </a:r>
            <a:r>
              <a:rPr lang="en-US" sz="2000" b="1" i="0" dirty="0">
                <a:effectLst/>
                <a:latin typeface="Noto Sans" panose="020B0502040504020204" pitchFamily="34" charset="0"/>
              </a:rPr>
              <a:t> analyses</a:t>
            </a:r>
          </a:p>
          <a:p>
            <a:r>
              <a:rPr lang="en-US" sz="2000" b="1" i="0" dirty="0">
                <a:effectLst/>
                <a:latin typeface="Noto Sans" panose="020B0502040504020204" pitchFamily="34" charset="0"/>
              </a:rPr>
              <a:t>Create an p</a:t>
            </a:r>
            <a:r>
              <a:rPr lang="nl-NL" sz="2000" b="1" i="0" dirty="0" err="1">
                <a:effectLst/>
                <a:latin typeface="Noto Sans" panose="020B0502040504020204" pitchFamily="34" charset="0"/>
              </a:rPr>
              <a:t>erformance</a:t>
            </a:r>
            <a:r>
              <a:rPr lang="nl-NL" sz="2000" b="1" i="0" dirty="0">
                <a:effectLst/>
                <a:latin typeface="Noto Sans" panose="020B0502040504020204" pitchFamily="34" charset="0"/>
              </a:rPr>
              <a:t> analyse</a:t>
            </a:r>
            <a:r>
              <a:rPr lang="en-US" sz="2000" b="1" i="0" dirty="0">
                <a:effectLst/>
                <a:latin typeface="Noto Sans" panose="020B0502040504020204" pitchFamily="34" charset="0"/>
              </a:rPr>
              <a:t> analyses</a:t>
            </a:r>
          </a:p>
          <a:p>
            <a:r>
              <a:rPr lang="en-US" sz="2000" b="1" dirty="0">
                <a:latin typeface="Noto Sans" panose="020B0502040504020204" pitchFamily="34" charset="0"/>
              </a:rPr>
              <a:t>Update the front-end visuals in the style of the Netflix UI</a:t>
            </a:r>
            <a:endParaRPr lang="en-US" sz="2000" b="1" i="0" dirty="0">
              <a:effectLst/>
              <a:latin typeface="Noto Sans" panose="020B0502040504020204" pitchFamily="34" charset="0"/>
            </a:endParaRPr>
          </a:p>
          <a:p>
            <a:endParaRPr lang="en-US" sz="2000" b="1" i="0" dirty="0">
              <a:effectLst/>
              <a:latin typeface="Noto Sans" panose="020B0502040504020204" pitchFamily="34" charset="0"/>
            </a:endParaRPr>
          </a:p>
          <a:p>
            <a:endParaRPr lang="en-US" sz="2000" b="1" i="0" dirty="0">
              <a:effectLst/>
              <a:latin typeface="Noto Sans" panose="020B0502040504020204" pitchFamily="34" charset="0"/>
            </a:endParaRPr>
          </a:p>
          <a:p>
            <a:endParaRPr lang="en-US" sz="2000" b="1" i="0" dirty="0">
              <a:effectLst/>
              <a:latin typeface="Noto Sans" panose="020B0502040504020204" pitchFamily="34" charset="0"/>
            </a:endParaRPr>
          </a:p>
          <a:p>
            <a:endParaRPr lang="nl-NL" b="1" i="0" dirty="0">
              <a:effectLst/>
              <a:latin typeface="Noto Sans" panose="020B0502040504020204" pitchFamily="34" charset="0"/>
            </a:endParaRPr>
          </a:p>
          <a:p>
            <a:endParaRPr lang="nl-NL" dirty="0"/>
          </a:p>
          <a:p>
            <a:pPr marL="0" indent="0">
              <a:buNone/>
            </a:pPr>
            <a:endParaRPr lang="en-US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9304659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D1C8C8A-5F25-4925-BE14-6AC1F72F6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sz="6000" b="1" i="0" dirty="0">
                <a:solidFill>
                  <a:srgbClr val="FF0000"/>
                </a:solidFill>
                <a:effectLst/>
                <a:latin typeface="Bebas Neue" panose="020B0606020202050201" pitchFamily="34" charset="0"/>
              </a:rPr>
              <a:t>A</a:t>
            </a:r>
            <a:r>
              <a:rPr lang="nl-NL" sz="6000" b="1" i="0" dirty="0">
                <a:effectLst/>
                <a:latin typeface="Bebas Neue" panose="020B0606020202050201" pitchFamily="34" charset="0"/>
              </a:rPr>
              <a:t>CHIEVEMENTS</a:t>
            </a:r>
            <a:br>
              <a:rPr lang="nl-NL" b="1" i="0" dirty="0">
                <a:solidFill>
                  <a:srgbClr val="2D2D2D"/>
                </a:solidFill>
                <a:effectLst/>
                <a:latin typeface="Noto Sans" panose="020B0502040504020204" pitchFamily="34" charset="0"/>
              </a:rPr>
            </a:b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E5CE085-1A10-4153-BDF7-78303D40A4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000" b="1" i="0" dirty="0">
              <a:effectLst/>
              <a:latin typeface="Noto Sans" panose="020B0502040504020204" pitchFamily="34" charset="0"/>
            </a:endParaRPr>
          </a:p>
          <a:p>
            <a:r>
              <a:rPr lang="nl-NL" b="1" i="0" dirty="0" err="1">
                <a:solidFill>
                  <a:srgbClr val="FF0000"/>
                </a:solidFill>
                <a:effectLst/>
                <a:latin typeface="Noto Sans" panose="020B0502040504020204" pitchFamily="34" charset="0"/>
              </a:rPr>
              <a:t>L</a:t>
            </a:r>
            <a:r>
              <a:rPr lang="nl-NL" b="1" i="0" dirty="0" err="1">
                <a:effectLst/>
                <a:latin typeface="Noto Sans" panose="020B0502040504020204" pitchFamily="34" charset="0"/>
              </a:rPr>
              <a:t>ocal</a:t>
            </a:r>
            <a:r>
              <a:rPr lang="nl-NL" b="1" i="0" dirty="0">
                <a:effectLst/>
                <a:latin typeface="Noto Sans" panose="020B0502040504020204" pitchFamily="34" charset="0"/>
              </a:rPr>
              <a:t> </a:t>
            </a:r>
            <a:r>
              <a:rPr lang="nl-NL" b="1" i="0" dirty="0" err="1">
                <a:effectLst/>
                <a:latin typeface="Noto Sans" panose="020B0502040504020204" pitchFamily="34" charset="0"/>
              </a:rPr>
              <a:t>Kubernetes</a:t>
            </a:r>
            <a:r>
              <a:rPr lang="nl-NL" b="1" i="0" dirty="0">
                <a:effectLst/>
                <a:latin typeface="Noto Sans" panose="020B0502040504020204" pitchFamily="34" charset="0"/>
              </a:rPr>
              <a:t> cluster </a:t>
            </a:r>
          </a:p>
          <a:p>
            <a:r>
              <a:rPr lang="nl-NL" b="1" i="0" dirty="0" err="1">
                <a:solidFill>
                  <a:srgbClr val="FF0000"/>
                </a:solidFill>
                <a:effectLst/>
                <a:latin typeface="Noto Sans" panose="020B0502040504020204" pitchFamily="34" charset="0"/>
              </a:rPr>
              <a:t>I</a:t>
            </a:r>
            <a:r>
              <a:rPr lang="nl-NL" b="1" i="0" dirty="0" err="1">
                <a:effectLst/>
                <a:latin typeface="Noto Sans" panose="020B0502040504020204" pitchFamily="34" charset="0"/>
              </a:rPr>
              <a:t>ngress</a:t>
            </a:r>
            <a:r>
              <a:rPr lang="nl-NL" b="1" i="0" dirty="0">
                <a:effectLst/>
                <a:latin typeface="Noto Sans" panose="020B0502040504020204" pitchFamily="34" charset="0"/>
              </a:rPr>
              <a:t> controller </a:t>
            </a:r>
            <a:r>
              <a:rPr lang="nl-NL" b="1" i="0" dirty="0" err="1">
                <a:effectLst/>
                <a:latin typeface="Noto Sans" panose="020B0502040504020204" pitchFamily="34" charset="0"/>
              </a:rPr>
              <a:t>researched</a:t>
            </a:r>
            <a:r>
              <a:rPr lang="nl-NL" b="1" i="0" dirty="0">
                <a:effectLst/>
                <a:latin typeface="Noto Sans" panose="020B0502040504020204" pitchFamily="34" charset="0"/>
              </a:rPr>
              <a:t> </a:t>
            </a:r>
          </a:p>
          <a:p>
            <a:r>
              <a:rPr lang="nl-NL" b="1" i="0" dirty="0">
                <a:solidFill>
                  <a:srgbClr val="FF0000"/>
                </a:solidFill>
                <a:effectLst/>
                <a:latin typeface="Noto Sans" panose="020B0502040504020204" pitchFamily="34" charset="0"/>
              </a:rPr>
              <a:t>U</a:t>
            </a:r>
            <a:r>
              <a:rPr lang="nl-NL" b="1" i="0" dirty="0">
                <a:effectLst/>
                <a:latin typeface="Noto Sans" panose="020B0502040504020204" pitchFamily="34" charset="0"/>
              </a:rPr>
              <a:t>I front-end </a:t>
            </a:r>
            <a:r>
              <a:rPr lang="nl-NL" b="1" i="0" dirty="0" err="1">
                <a:effectLst/>
                <a:latin typeface="Noto Sans" panose="020B0502040504020204" pitchFamily="34" charset="0"/>
              </a:rPr>
              <a:t>updated</a:t>
            </a:r>
            <a:r>
              <a:rPr lang="nl-NL" b="1" i="0" dirty="0">
                <a:effectLst/>
                <a:latin typeface="Noto Sans" panose="020B0502040504020204" pitchFamily="34" charset="0"/>
              </a:rPr>
              <a:t> </a:t>
            </a:r>
          </a:p>
          <a:p>
            <a:r>
              <a:rPr lang="nl-NL" b="1" i="0" dirty="0" err="1">
                <a:solidFill>
                  <a:srgbClr val="FF0000"/>
                </a:solidFill>
                <a:effectLst/>
                <a:latin typeface="Noto Sans" panose="020B0502040504020204" pitchFamily="34" charset="0"/>
              </a:rPr>
              <a:t>O</a:t>
            </a:r>
            <a:r>
              <a:rPr lang="nl-NL" b="1" i="0" dirty="0" err="1">
                <a:effectLst/>
                <a:latin typeface="Noto Sans" panose="020B0502040504020204" pitchFamily="34" charset="0"/>
              </a:rPr>
              <a:t>wasp</a:t>
            </a:r>
            <a:r>
              <a:rPr lang="nl-NL" b="1" i="0" dirty="0">
                <a:effectLst/>
                <a:latin typeface="Noto Sans" panose="020B0502040504020204" pitchFamily="34" charset="0"/>
              </a:rPr>
              <a:t> analyse </a:t>
            </a:r>
            <a:r>
              <a:rPr lang="nl-NL" b="1" i="0" dirty="0" err="1">
                <a:effectLst/>
                <a:latin typeface="Noto Sans" panose="020B0502040504020204" pitchFamily="34" charset="0"/>
              </a:rPr>
              <a:t>created</a:t>
            </a:r>
            <a:r>
              <a:rPr lang="nl-NL" b="1" i="0" dirty="0">
                <a:effectLst/>
                <a:latin typeface="Noto Sans" panose="020B0502040504020204" pitchFamily="34" charset="0"/>
              </a:rPr>
              <a:t> </a:t>
            </a:r>
          </a:p>
          <a:p>
            <a:r>
              <a:rPr lang="nl-NL" b="1" i="0" dirty="0" err="1">
                <a:solidFill>
                  <a:srgbClr val="FF0000"/>
                </a:solidFill>
                <a:effectLst/>
                <a:latin typeface="Noto Sans" panose="020B0502040504020204" pitchFamily="34" charset="0"/>
              </a:rPr>
              <a:t>O</a:t>
            </a:r>
            <a:r>
              <a:rPr lang="nl-NL" b="1" i="0" dirty="0" err="1">
                <a:effectLst/>
                <a:latin typeface="Noto Sans" panose="020B0502040504020204" pitchFamily="34" charset="0"/>
              </a:rPr>
              <a:t>bservability</a:t>
            </a:r>
            <a:r>
              <a:rPr lang="nl-NL" b="1" i="0" dirty="0">
                <a:effectLst/>
                <a:latin typeface="Noto Sans" panose="020B0502040504020204" pitchFamily="34" charset="0"/>
              </a:rPr>
              <a:t> &amp; Performance analyse </a:t>
            </a:r>
            <a:r>
              <a:rPr lang="nl-NL" b="1" i="0" dirty="0" err="1">
                <a:effectLst/>
                <a:latin typeface="Noto Sans" panose="020B0502040504020204" pitchFamily="34" charset="0"/>
              </a:rPr>
              <a:t>created</a:t>
            </a:r>
            <a:endParaRPr lang="nl-NL" b="1" i="0" dirty="0">
              <a:effectLst/>
              <a:latin typeface="Noto Sans" panose="020B0502040504020204" pitchFamily="34" charset="0"/>
            </a:endParaRPr>
          </a:p>
          <a:p>
            <a:r>
              <a:rPr lang="nl-NL" b="1" i="0" dirty="0">
                <a:solidFill>
                  <a:srgbClr val="FF0000"/>
                </a:solidFill>
                <a:effectLst/>
                <a:latin typeface="Noto Sans" panose="020B0502040504020204" pitchFamily="34" charset="0"/>
              </a:rPr>
              <a:t>C</a:t>
            </a:r>
            <a:r>
              <a:rPr lang="en-US" b="1" i="0" dirty="0" err="1">
                <a:effectLst/>
                <a:latin typeface="Noto Sans" panose="020B0502040504020204" pitchFamily="34" charset="0"/>
              </a:rPr>
              <a:t>onnected</a:t>
            </a:r>
            <a:r>
              <a:rPr lang="en-US" b="1" i="0" dirty="0">
                <a:effectLst/>
                <a:latin typeface="Noto Sans" panose="020B0502040504020204" pitchFamily="34" charset="0"/>
              </a:rPr>
              <a:t> the </a:t>
            </a:r>
            <a:r>
              <a:rPr lang="en-US" b="1" dirty="0" err="1">
                <a:latin typeface="Noto Sans" panose="020B0502040504020204" pitchFamily="34" charset="0"/>
              </a:rPr>
              <a:t>G</a:t>
            </a:r>
            <a:r>
              <a:rPr lang="en-US" b="1" i="0" dirty="0" err="1">
                <a:effectLst/>
                <a:latin typeface="Noto Sans" panose="020B0502040504020204" pitchFamily="34" charset="0"/>
              </a:rPr>
              <a:t>ithub</a:t>
            </a:r>
            <a:r>
              <a:rPr lang="en-US" b="1" i="0" dirty="0">
                <a:effectLst/>
                <a:latin typeface="Noto Sans" panose="020B0502040504020204" pitchFamily="34" charset="0"/>
              </a:rPr>
              <a:t> Actions to </a:t>
            </a:r>
            <a:r>
              <a:rPr lang="en-US" b="1" i="0" dirty="0" err="1">
                <a:effectLst/>
                <a:latin typeface="Noto Sans" panose="020B0502040504020204" pitchFamily="34" charset="0"/>
              </a:rPr>
              <a:t>sonarcloud</a:t>
            </a:r>
            <a:endParaRPr lang="nl-NL" b="1" i="0" dirty="0">
              <a:effectLst/>
              <a:latin typeface="Noto Sans" panose="020B0502040504020204" pitchFamily="34" charset="0"/>
            </a:endParaRPr>
          </a:p>
          <a:p>
            <a:endParaRPr lang="nl-NL" b="1" i="0" dirty="0">
              <a:effectLst/>
              <a:latin typeface="Noto Sans" panose="020B0502040504020204" pitchFamily="34" charset="0"/>
            </a:endParaRPr>
          </a:p>
          <a:p>
            <a:endParaRPr lang="nl-NL" b="1" i="0" dirty="0">
              <a:effectLst/>
              <a:latin typeface="Noto Sans" panose="020B0502040504020204" pitchFamily="34" charset="0"/>
            </a:endParaRPr>
          </a:p>
          <a:p>
            <a:endParaRPr lang="nl-NL" b="1" dirty="0">
              <a:latin typeface="Noto Sans" panose="020B0502040504020204" pitchFamily="34" charset="0"/>
            </a:endParaRPr>
          </a:p>
          <a:p>
            <a:endParaRPr lang="nl-NL" b="1" dirty="0">
              <a:latin typeface="Noto Sans" panose="020B0502040504020204" pitchFamily="34" charset="0"/>
            </a:endParaRPr>
          </a:p>
          <a:p>
            <a:endParaRPr lang="nl-NL" b="1" i="0" dirty="0">
              <a:effectLst/>
              <a:latin typeface="Noto Sans" panose="020B0502040504020204" pitchFamily="34" charset="0"/>
            </a:endParaRPr>
          </a:p>
          <a:p>
            <a:endParaRPr lang="nl-NL" sz="2000" b="1" i="0" dirty="0">
              <a:solidFill>
                <a:srgbClr val="FF0000"/>
              </a:solidFill>
              <a:effectLst/>
              <a:latin typeface="Noto Sans" panose="020B0502040504020204" pitchFamily="34" charset="0"/>
            </a:endParaRPr>
          </a:p>
          <a:p>
            <a:pPr marL="0" indent="0">
              <a:buNone/>
            </a:pPr>
            <a:endParaRPr lang="en-US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1212706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D1C8C8A-5F25-4925-BE14-6AC1F72F6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34816" cy="1325563"/>
          </a:xfrm>
        </p:spPr>
        <p:txBody>
          <a:bodyPr>
            <a:noAutofit/>
          </a:bodyPr>
          <a:lstStyle/>
          <a:p>
            <a:r>
              <a:rPr lang="nl-NL" sz="5400" b="1" i="0" dirty="0">
                <a:solidFill>
                  <a:srgbClr val="FF0000"/>
                </a:solidFill>
                <a:effectLst/>
                <a:latin typeface="Bebas Neue" panose="020B0606020202050201" pitchFamily="34" charset="0"/>
              </a:rPr>
              <a:t>E</a:t>
            </a:r>
            <a:r>
              <a:rPr lang="nl-NL" sz="5400" b="1" i="0" dirty="0">
                <a:effectLst/>
                <a:latin typeface="Bebas Neue" panose="020B0606020202050201" pitchFamily="34" charset="0"/>
              </a:rPr>
              <a:t>nterprise Architecture &amp; </a:t>
            </a:r>
            <a:br>
              <a:rPr lang="nl-NL" sz="5400" b="1" i="0" dirty="0">
                <a:effectLst/>
                <a:latin typeface="Bebas Neue" panose="020B0606020202050201" pitchFamily="34" charset="0"/>
              </a:rPr>
            </a:br>
            <a:r>
              <a:rPr lang="nl-NL" sz="5400" b="1" i="0" dirty="0">
                <a:effectLst/>
                <a:latin typeface="Bebas Neue" panose="020B0606020202050201" pitchFamily="34" charset="0"/>
              </a:rPr>
              <a:t>Software Platforms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E5CE085-1A10-4153-BDF7-78303D40A4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b="1" i="0" dirty="0" err="1">
                <a:solidFill>
                  <a:srgbClr val="FF0000"/>
                </a:solidFill>
                <a:effectLst/>
                <a:latin typeface="Noto Sans" panose="020B0502040504020204" pitchFamily="34" charset="0"/>
              </a:rPr>
              <a:t>J</a:t>
            </a:r>
            <a:r>
              <a:rPr lang="nl-NL" b="1" i="0" dirty="0" err="1">
                <a:effectLst/>
                <a:latin typeface="Noto Sans" panose="020B0502040504020204" pitchFamily="34" charset="0"/>
              </a:rPr>
              <a:t>ira</a:t>
            </a:r>
            <a:r>
              <a:rPr lang="nl-NL" b="1" i="0" dirty="0">
                <a:effectLst/>
                <a:latin typeface="Noto Sans" panose="020B0502040504020204" pitchFamily="34" charset="0"/>
              </a:rPr>
              <a:t> </a:t>
            </a:r>
            <a:endParaRPr lang="nl-NL" b="1" i="0" dirty="0">
              <a:solidFill>
                <a:srgbClr val="FF0000"/>
              </a:solidFill>
              <a:effectLst/>
              <a:latin typeface="Noto Sans" panose="020B0502040504020204" pitchFamily="34" charset="0"/>
            </a:endParaRPr>
          </a:p>
          <a:p>
            <a:pPr marL="0" indent="0">
              <a:buNone/>
            </a:pPr>
            <a:endParaRPr lang="nl-NL" b="1" i="0" dirty="0">
              <a:effectLst/>
              <a:latin typeface="Noto Sans" panose="020B0502040504020204" pitchFamily="34" charset="0"/>
            </a:endParaRPr>
          </a:p>
          <a:p>
            <a:endParaRPr lang="nl-NL" b="1" i="0" dirty="0">
              <a:effectLst/>
              <a:latin typeface="Noto Sans" panose="020B0502040504020204" pitchFamily="34" charset="0"/>
            </a:endParaRPr>
          </a:p>
          <a:p>
            <a:endParaRPr lang="nl-NL" b="1" i="0" dirty="0">
              <a:effectLst/>
              <a:latin typeface="Noto Sans" panose="020B0502040504020204" pitchFamily="34" charset="0"/>
            </a:endParaRPr>
          </a:p>
          <a:p>
            <a:endParaRPr lang="nl-NL" dirty="0"/>
          </a:p>
          <a:p>
            <a:endParaRPr lang="nl-NL" dirty="0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EBF34B72-07E2-41F8-A748-8B50D1BF68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045" y="3429000"/>
            <a:ext cx="10675909" cy="3038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79739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D1C8C8A-5F25-4925-BE14-6AC1F72F6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5400" b="1" i="0" dirty="0">
                <a:solidFill>
                  <a:srgbClr val="FF0000"/>
                </a:solidFill>
                <a:effectLst/>
                <a:latin typeface="Bebas Neue" panose="020B0606020202050201" pitchFamily="34" charset="0"/>
              </a:rPr>
              <a:t>A</a:t>
            </a:r>
            <a:r>
              <a:rPr lang="nl-NL" sz="5400" b="1" i="0" dirty="0">
                <a:effectLst/>
                <a:latin typeface="Bebas Neue" panose="020B0606020202050201" pitchFamily="34" charset="0"/>
              </a:rPr>
              <a:t>rchitecture &amp; </a:t>
            </a:r>
            <a:r>
              <a:rPr lang="nl-NL" sz="5400" b="1" i="0" dirty="0" err="1">
                <a:effectLst/>
                <a:latin typeface="Bebas Neue" panose="020B0606020202050201" pitchFamily="34" charset="0"/>
              </a:rPr>
              <a:t>Quality</a:t>
            </a:r>
            <a:endParaRPr lang="nl-NL" sz="5400" b="1" i="0" dirty="0">
              <a:effectLst/>
              <a:latin typeface="Bebas Neue" panose="020B0606020202050201" pitchFamily="34" charset="0"/>
            </a:endParaRP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E5CE085-1A10-4153-BDF7-78303D40A4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nl-NL" b="1" i="0" dirty="0" err="1">
                <a:solidFill>
                  <a:srgbClr val="FF0000"/>
                </a:solidFill>
                <a:effectLst/>
                <a:latin typeface="Noto Sans" panose="020B0502040504020204" pitchFamily="34" charset="0"/>
              </a:rPr>
              <a:t>A</a:t>
            </a:r>
            <a:r>
              <a:rPr lang="nl-NL" b="1" i="0" dirty="0" err="1">
                <a:effectLst/>
                <a:latin typeface="Noto Sans" panose="020B0502040504020204" pitchFamily="34" charset="0"/>
              </a:rPr>
              <a:t>dded</a:t>
            </a:r>
            <a:r>
              <a:rPr lang="nl-NL" b="1" i="0" dirty="0">
                <a:effectLst/>
                <a:latin typeface="Noto Sans" panose="020B0502040504020204" pitchFamily="34" charset="0"/>
              </a:rPr>
              <a:t> </a:t>
            </a:r>
            <a:r>
              <a:rPr lang="nl-NL" b="1" i="0" dirty="0" err="1">
                <a:effectLst/>
                <a:latin typeface="Noto Sans" panose="020B0502040504020204" pitchFamily="34" charset="0"/>
              </a:rPr>
              <a:t>SonarCloud</a:t>
            </a:r>
            <a:r>
              <a:rPr lang="nl-NL" b="1" i="0" dirty="0">
                <a:effectLst/>
                <a:latin typeface="Noto Sans" panose="020B0502040504020204" pitchFamily="34" charset="0"/>
              </a:rPr>
              <a:t> </a:t>
            </a:r>
            <a:r>
              <a:rPr lang="nl-NL" b="1" i="0" dirty="0" err="1">
                <a:effectLst/>
                <a:latin typeface="Noto Sans" panose="020B0502040504020204" pitchFamily="34" charset="0"/>
              </a:rPr>
              <a:t>to</a:t>
            </a:r>
            <a:r>
              <a:rPr lang="nl-NL" b="1" i="0" dirty="0">
                <a:effectLst/>
                <a:latin typeface="Noto Sans" panose="020B0502040504020204" pitchFamily="34" charset="0"/>
              </a:rPr>
              <a:t> </a:t>
            </a:r>
            <a:r>
              <a:rPr lang="nl-NL" b="1" i="0" dirty="0" err="1">
                <a:effectLst/>
                <a:latin typeface="Noto Sans" panose="020B0502040504020204" pitchFamily="34" charset="0"/>
              </a:rPr>
              <a:t>the</a:t>
            </a:r>
            <a:r>
              <a:rPr lang="nl-NL" b="1" i="0" dirty="0">
                <a:effectLst/>
                <a:latin typeface="Noto Sans" panose="020B0502040504020204" pitchFamily="34" charset="0"/>
              </a:rPr>
              <a:t> CI/CD pipeline</a:t>
            </a:r>
            <a:endParaRPr lang="nl-NL" sz="2800" b="1" i="0" dirty="0">
              <a:effectLst/>
              <a:latin typeface="Noto Sans" panose="020B0502040504020204" pitchFamily="34" charset="0"/>
            </a:endParaRPr>
          </a:p>
          <a:p>
            <a:pPr marL="0" indent="0">
              <a:buNone/>
            </a:pPr>
            <a:endParaRPr lang="nl-NL" dirty="0"/>
          </a:p>
          <a:p>
            <a:endParaRPr lang="nl-NL" dirty="0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C88B3E7B-E974-423B-9549-E9AA3449C78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4344"/>
          <a:stretch/>
        </p:blipFill>
        <p:spPr>
          <a:xfrm>
            <a:off x="5177643" y="2542499"/>
            <a:ext cx="6729350" cy="4206581"/>
          </a:xfrm>
          <a:prstGeom prst="rect">
            <a:avLst/>
          </a:prstGeom>
        </p:spPr>
      </p:pic>
      <p:pic>
        <p:nvPicPr>
          <p:cNvPr id="8" name="Afbeelding 7">
            <a:extLst>
              <a:ext uri="{FF2B5EF4-FFF2-40B4-BE49-F238E27FC236}">
                <a16:creationId xmlns:a16="http://schemas.microsoft.com/office/drawing/2014/main" id="{781D736C-0E89-4AA1-8009-6A0AC4B2BB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1885" y="2542498"/>
            <a:ext cx="4493052" cy="4206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5879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D1C8C8A-5F25-4925-BE14-6AC1F72F6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5400" b="1" i="0" dirty="0">
                <a:solidFill>
                  <a:srgbClr val="FF0000"/>
                </a:solidFill>
                <a:effectLst/>
                <a:latin typeface="Bebas Neue" panose="020B0606020202050201" pitchFamily="34" charset="0"/>
              </a:rPr>
              <a:t>M</a:t>
            </a:r>
            <a:r>
              <a:rPr lang="nl-NL" sz="5400" b="1" i="0" dirty="0">
                <a:effectLst/>
                <a:latin typeface="Bebas Neue" panose="020B0606020202050201" pitchFamily="34" charset="0"/>
              </a:rPr>
              <a:t>essaging &amp; Security-</a:t>
            </a:r>
            <a:r>
              <a:rPr lang="nl-NL" sz="5400" b="1" i="0" dirty="0" err="1">
                <a:effectLst/>
                <a:latin typeface="Bebas Neue" panose="020B0606020202050201" pitchFamily="34" charset="0"/>
              </a:rPr>
              <a:t>by</a:t>
            </a:r>
            <a:r>
              <a:rPr lang="nl-NL" sz="5400" b="1" i="0" dirty="0">
                <a:effectLst/>
                <a:latin typeface="Bebas Neue" panose="020B0606020202050201" pitchFamily="34" charset="0"/>
              </a:rPr>
              <a:t>-Design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E5CE085-1A10-4153-BDF7-78303D40A4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b="1" dirty="0" err="1">
                <a:solidFill>
                  <a:srgbClr val="FF0000"/>
                </a:solidFill>
                <a:latin typeface="Noto Sans" panose="020B0502040504020204" pitchFamily="34" charset="0"/>
              </a:rPr>
              <a:t>A</a:t>
            </a:r>
            <a:r>
              <a:rPr lang="nl-NL" b="1" dirty="0" err="1">
                <a:latin typeface="Noto Sans" panose="020B0502040504020204" pitchFamily="34" charset="0"/>
              </a:rPr>
              <a:t>dded</a:t>
            </a:r>
            <a:r>
              <a:rPr lang="nl-NL" b="1" dirty="0">
                <a:latin typeface="Noto Sans" panose="020B0502040504020204" pitchFamily="34" charset="0"/>
              </a:rPr>
              <a:t> </a:t>
            </a:r>
            <a:r>
              <a:rPr lang="nl-NL" b="1" dirty="0" err="1">
                <a:latin typeface="Noto Sans" panose="020B0502040504020204" pitchFamily="34" charset="0"/>
              </a:rPr>
              <a:t>the</a:t>
            </a:r>
            <a:r>
              <a:rPr lang="nl-NL" b="1" dirty="0">
                <a:latin typeface="Noto Sans" panose="020B0502040504020204" pitchFamily="34" charset="0"/>
              </a:rPr>
              <a:t> OWSP Analysis  </a:t>
            </a:r>
          </a:p>
          <a:p>
            <a:r>
              <a:rPr lang="nl-NL" b="1" dirty="0" err="1">
                <a:solidFill>
                  <a:srgbClr val="FF0000"/>
                </a:solidFill>
                <a:latin typeface="Noto Sans" panose="020B0502040504020204" pitchFamily="34" charset="0"/>
              </a:rPr>
              <a:t>A</a:t>
            </a:r>
            <a:r>
              <a:rPr lang="nl-NL" b="1" dirty="0" err="1">
                <a:latin typeface="Noto Sans" panose="020B0502040504020204" pitchFamily="34" charset="0"/>
              </a:rPr>
              <a:t>dded</a:t>
            </a:r>
            <a:r>
              <a:rPr lang="nl-NL" b="1" dirty="0">
                <a:latin typeface="Noto Sans" panose="020B0502040504020204" pitchFamily="34" charset="0"/>
              </a:rPr>
              <a:t> </a:t>
            </a:r>
            <a:r>
              <a:rPr lang="nl-NL" b="1" dirty="0" err="1">
                <a:latin typeface="Noto Sans" panose="020B0502040504020204" pitchFamily="34" charset="0"/>
              </a:rPr>
              <a:t>the</a:t>
            </a:r>
            <a:r>
              <a:rPr lang="nl-NL" b="1" dirty="0">
                <a:latin typeface="Noto Sans" panose="020B0502040504020204" pitchFamily="34" charset="0"/>
              </a:rPr>
              <a:t> OWSP Analysis  </a:t>
            </a:r>
          </a:p>
          <a:p>
            <a:r>
              <a:rPr lang="nl-NL" b="1" dirty="0" err="1">
                <a:solidFill>
                  <a:srgbClr val="FF0000"/>
                </a:solidFill>
                <a:latin typeface="Noto Sans" panose="020B0502040504020204" pitchFamily="34" charset="0"/>
              </a:rPr>
              <a:t>A</a:t>
            </a:r>
            <a:r>
              <a:rPr lang="nl-NL" b="1" dirty="0" err="1">
                <a:latin typeface="Noto Sans" panose="020B0502040504020204" pitchFamily="34" charset="0"/>
              </a:rPr>
              <a:t>dded</a:t>
            </a:r>
            <a:r>
              <a:rPr lang="nl-NL" b="1" dirty="0">
                <a:latin typeface="Noto Sans" panose="020B0502040504020204" pitchFamily="34" charset="0"/>
              </a:rPr>
              <a:t> data </a:t>
            </a:r>
            <a:r>
              <a:rPr lang="nl-NL" b="1" dirty="0" err="1">
                <a:latin typeface="Noto Sans" panose="020B0502040504020204" pitchFamily="34" charset="0"/>
              </a:rPr>
              <a:t>complexity</a:t>
            </a:r>
            <a:r>
              <a:rPr lang="nl-NL" b="1" dirty="0">
                <a:latin typeface="Noto Sans" panose="020B0502040504020204" pitchFamily="34" charset="0"/>
              </a:rPr>
              <a:t> Analysis  </a:t>
            </a:r>
          </a:p>
          <a:p>
            <a:endParaRPr lang="nl-NL" b="1" dirty="0">
              <a:latin typeface="Noto Sans" panose="020B0502040504020204" pitchFamily="34" charset="0"/>
            </a:endParaRPr>
          </a:p>
          <a:p>
            <a:pPr marL="0" indent="0">
              <a:buNone/>
            </a:pPr>
            <a:endParaRPr lang="nl-NL" dirty="0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0BE26CC1-E6D1-40B3-9A2A-662F899B6B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846" y="3429000"/>
            <a:ext cx="7001356" cy="3275865"/>
          </a:xfrm>
          <a:prstGeom prst="rect">
            <a:avLst/>
          </a:prstGeom>
        </p:spPr>
      </p:pic>
      <p:pic>
        <p:nvPicPr>
          <p:cNvPr id="8" name="Afbeelding 7">
            <a:extLst>
              <a:ext uri="{FF2B5EF4-FFF2-40B4-BE49-F238E27FC236}">
                <a16:creationId xmlns:a16="http://schemas.microsoft.com/office/drawing/2014/main" id="{7358BCDE-A7A3-4EB0-A8CC-AE30B73FAB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50207" y="2383058"/>
            <a:ext cx="450607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39107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D1C8C8A-5F25-4925-BE14-6AC1F72F6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5400" b="1" i="0" dirty="0" err="1">
                <a:solidFill>
                  <a:srgbClr val="FF0000"/>
                </a:solidFill>
                <a:effectLst/>
                <a:latin typeface="Bebas Neue" panose="020B0606020202050201" pitchFamily="34" charset="0"/>
              </a:rPr>
              <a:t>D</a:t>
            </a:r>
            <a:r>
              <a:rPr lang="nl-NL" sz="5400" b="1" i="0" dirty="0" err="1">
                <a:effectLst/>
                <a:latin typeface="Bebas Neue" panose="020B0606020202050201" pitchFamily="34" charset="0"/>
              </a:rPr>
              <a:t>evSecOps</a:t>
            </a:r>
            <a:r>
              <a:rPr lang="nl-NL" sz="5400" b="1" i="0" dirty="0">
                <a:effectLst/>
                <a:latin typeface="Bebas Neue" panose="020B0606020202050201" pitchFamily="34" charset="0"/>
              </a:rPr>
              <a:t> &amp; Cloud Services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E5CE085-1A10-4153-BDF7-78303D40A4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b="1" dirty="0" err="1">
                <a:solidFill>
                  <a:srgbClr val="FF0000"/>
                </a:solidFill>
                <a:latin typeface="Noto Sans" panose="020B0502040504020204" pitchFamily="34" charset="0"/>
              </a:rPr>
              <a:t>C</a:t>
            </a:r>
            <a:r>
              <a:rPr lang="nl-NL" b="1" dirty="0" err="1">
                <a:latin typeface="Noto Sans" panose="020B0502040504020204" pitchFamily="34" charset="0"/>
              </a:rPr>
              <a:t>reated</a:t>
            </a:r>
            <a:r>
              <a:rPr lang="nl-NL" b="1" dirty="0">
                <a:latin typeface="Noto Sans" panose="020B0502040504020204" pitchFamily="34" charset="0"/>
              </a:rPr>
              <a:t> </a:t>
            </a:r>
            <a:r>
              <a:rPr lang="nl-NL" b="1" dirty="0" err="1">
                <a:latin typeface="Noto Sans" panose="020B0502040504020204" pitchFamily="34" charset="0"/>
              </a:rPr>
              <a:t>an</a:t>
            </a:r>
            <a:r>
              <a:rPr lang="nl-NL" b="1" dirty="0">
                <a:latin typeface="Noto Sans" panose="020B0502040504020204" pitchFamily="34" charset="0"/>
              </a:rPr>
              <a:t> </a:t>
            </a:r>
            <a:r>
              <a:rPr lang="nl-NL" b="1" dirty="0" err="1">
                <a:latin typeface="Noto Sans" panose="020B0502040504020204" pitchFamily="34" charset="0"/>
              </a:rPr>
              <a:t>kubemanifests</a:t>
            </a:r>
            <a:r>
              <a:rPr lang="nl-NL" b="1" dirty="0">
                <a:latin typeface="Noto Sans" panose="020B0502040504020204" pitchFamily="34" charset="0"/>
              </a:rPr>
              <a:t> </a:t>
            </a:r>
            <a:r>
              <a:rPr lang="nl-NL" b="1" dirty="0" err="1">
                <a:latin typeface="Noto Sans" panose="020B0502040504020204" pitchFamily="34" charset="0"/>
              </a:rPr>
              <a:t>locally</a:t>
            </a:r>
            <a:endParaRPr lang="nl-NL" dirty="0"/>
          </a:p>
          <a:p>
            <a:r>
              <a:rPr lang="nl-NL" b="1" dirty="0" err="1">
                <a:solidFill>
                  <a:srgbClr val="FF0000"/>
                </a:solidFill>
                <a:latin typeface="Noto Sans" panose="020B0502040504020204" pitchFamily="34" charset="0"/>
              </a:rPr>
              <a:t>A</a:t>
            </a:r>
            <a:r>
              <a:rPr lang="nl-NL" b="1" dirty="0" err="1">
                <a:latin typeface="Noto Sans" panose="020B0502040504020204" pitchFamily="34" charset="0"/>
              </a:rPr>
              <a:t>dded</a:t>
            </a:r>
            <a:r>
              <a:rPr lang="nl-NL" b="1" dirty="0">
                <a:latin typeface="Noto Sans" panose="020B0502040504020204" pitchFamily="34" charset="0"/>
              </a:rPr>
              <a:t> </a:t>
            </a:r>
            <a:r>
              <a:rPr lang="nl-NL" b="1" dirty="0" err="1">
                <a:latin typeface="Noto Sans" panose="020B0502040504020204" pitchFamily="34" charset="0"/>
              </a:rPr>
              <a:t>an</a:t>
            </a:r>
            <a:r>
              <a:rPr lang="nl-NL" b="1" dirty="0">
                <a:latin typeface="Noto Sans" panose="020B0502040504020204" pitchFamily="34" charset="0"/>
              </a:rPr>
              <a:t> </a:t>
            </a:r>
            <a:r>
              <a:rPr lang="nl-NL" b="1" dirty="0" err="1">
                <a:latin typeface="Noto Sans" panose="020B0502040504020204" pitchFamily="34" charset="0"/>
              </a:rPr>
              <a:t>Ingress</a:t>
            </a:r>
            <a:r>
              <a:rPr lang="nl-NL" b="1" dirty="0">
                <a:latin typeface="Noto Sans" panose="020B0502040504020204" pitchFamily="34" charset="0"/>
              </a:rPr>
              <a:t> </a:t>
            </a:r>
            <a:r>
              <a:rPr lang="nl-NL" b="1" dirty="0" err="1">
                <a:latin typeface="Noto Sans" panose="020B0502040504020204" pitchFamily="34" charset="0"/>
              </a:rPr>
              <a:t>conntroller</a:t>
            </a:r>
            <a:r>
              <a:rPr lang="nl-NL" b="1" dirty="0">
                <a:latin typeface="Noto Sans" panose="020B0502040504020204" pitchFamily="34" charset="0"/>
              </a:rPr>
              <a:t> </a:t>
            </a:r>
            <a:r>
              <a:rPr lang="nl-NL" b="1" dirty="0" err="1">
                <a:latin typeface="Noto Sans" panose="020B0502040504020204" pitchFamily="34" charset="0"/>
              </a:rPr>
              <a:t>and</a:t>
            </a:r>
            <a:r>
              <a:rPr lang="nl-NL" b="1" dirty="0">
                <a:latin typeface="Noto Sans" panose="020B0502040504020204" pitchFamily="34" charset="0"/>
              </a:rPr>
              <a:t> services</a:t>
            </a:r>
          </a:p>
          <a:p>
            <a:r>
              <a:rPr lang="nl-NL" b="1" dirty="0" err="1">
                <a:solidFill>
                  <a:srgbClr val="FF0000"/>
                </a:solidFill>
                <a:latin typeface="Noto Sans" panose="020B0502040504020204" pitchFamily="34" charset="0"/>
              </a:rPr>
              <a:t>A</a:t>
            </a:r>
            <a:r>
              <a:rPr lang="nl-NL" b="1" dirty="0" err="1">
                <a:latin typeface="Noto Sans" panose="020B0502040504020204" pitchFamily="34" charset="0"/>
              </a:rPr>
              <a:t>dded</a:t>
            </a:r>
            <a:r>
              <a:rPr lang="nl-NL" b="1" dirty="0">
                <a:latin typeface="Noto Sans" panose="020B0502040504020204" pitchFamily="34" charset="0"/>
              </a:rPr>
              <a:t> </a:t>
            </a:r>
            <a:r>
              <a:rPr lang="nl-NL" b="1" dirty="0" err="1">
                <a:latin typeface="Noto Sans" panose="020B0502040504020204" pitchFamily="34" charset="0"/>
              </a:rPr>
              <a:t>secrets</a:t>
            </a:r>
            <a:r>
              <a:rPr lang="nl-NL" b="1" dirty="0">
                <a:latin typeface="Noto Sans" panose="020B0502040504020204" pitchFamily="34" charset="0"/>
              </a:rPr>
              <a:t> </a:t>
            </a:r>
            <a:r>
              <a:rPr lang="nl-NL" b="1" dirty="0" err="1">
                <a:latin typeface="Noto Sans" panose="020B0502040504020204" pitchFamily="34" charset="0"/>
              </a:rPr>
              <a:t>and</a:t>
            </a:r>
            <a:r>
              <a:rPr lang="nl-NL" b="1" dirty="0">
                <a:latin typeface="Noto Sans" panose="020B0502040504020204" pitchFamily="34" charset="0"/>
              </a:rPr>
              <a:t> </a:t>
            </a:r>
            <a:r>
              <a:rPr lang="nl-NL" b="1" dirty="0" err="1">
                <a:latin typeface="Noto Sans" panose="020B0502040504020204" pitchFamily="34" charset="0"/>
              </a:rPr>
              <a:t>configmaps</a:t>
            </a:r>
            <a:endParaRPr lang="nl-NL" b="1" dirty="0">
              <a:latin typeface="Noto Sans" panose="020B0502040504020204" pitchFamily="34" charset="0"/>
            </a:endParaRPr>
          </a:p>
          <a:p>
            <a:r>
              <a:rPr lang="nl-NL" b="1" dirty="0" err="1">
                <a:solidFill>
                  <a:srgbClr val="FF0000"/>
                </a:solidFill>
                <a:latin typeface="Noto Sans" panose="020B0502040504020204" pitchFamily="34" charset="0"/>
              </a:rPr>
              <a:t>A</a:t>
            </a:r>
            <a:r>
              <a:rPr lang="nl-NL" b="1" dirty="0" err="1">
                <a:latin typeface="Noto Sans" panose="020B0502040504020204" pitchFamily="34" charset="0"/>
              </a:rPr>
              <a:t>dded</a:t>
            </a:r>
            <a:r>
              <a:rPr lang="nl-NL" b="1" dirty="0">
                <a:latin typeface="Noto Sans" panose="020B0502040504020204" pitchFamily="34" charset="0"/>
              </a:rPr>
              <a:t> </a:t>
            </a:r>
            <a:r>
              <a:rPr lang="nl-NL" b="1" dirty="0" err="1">
                <a:latin typeface="Noto Sans" panose="020B0502040504020204" pitchFamily="34" charset="0"/>
              </a:rPr>
              <a:t>statefulsets</a:t>
            </a:r>
            <a:r>
              <a:rPr lang="nl-NL" b="1" dirty="0">
                <a:latin typeface="Noto Sans" panose="020B0502040504020204" pitchFamily="34" charset="0"/>
              </a:rPr>
              <a:t> </a:t>
            </a:r>
            <a:r>
              <a:rPr lang="nl-NL" b="1" dirty="0" err="1">
                <a:latin typeface="Noto Sans" panose="020B0502040504020204" pitchFamily="34" charset="0"/>
              </a:rPr>
              <a:t>with</a:t>
            </a:r>
            <a:r>
              <a:rPr lang="nl-NL" b="1" dirty="0">
                <a:latin typeface="Noto Sans" panose="020B0502040504020204" pitchFamily="34" charset="0"/>
              </a:rPr>
              <a:t> data </a:t>
            </a:r>
            <a:r>
              <a:rPr lang="nl-NL" b="1" dirty="0" err="1">
                <a:latin typeface="Noto Sans" panose="020B0502040504020204" pitchFamily="34" charset="0"/>
              </a:rPr>
              <a:t>persistence</a:t>
            </a:r>
            <a:endParaRPr lang="nl-NL" b="1" dirty="0">
              <a:latin typeface="Noto Sans" panose="020B0502040504020204" pitchFamily="34" charset="0"/>
            </a:endParaRPr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CC4752E0-D2E1-4A22-A596-84984589D1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69724" y="2503777"/>
            <a:ext cx="1905000" cy="4267200"/>
          </a:xfrm>
          <a:prstGeom prst="rect">
            <a:avLst/>
          </a:prstGeom>
        </p:spPr>
      </p:pic>
      <p:pic>
        <p:nvPicPr>
          <p:cNvPr id="7" name="Afbeelding 6">
            <a:extLst>
              <a:ext uri="{FF2B5EF4-FFF2-40B4-BE49-F238E27FC236}">
                <a16:creationId xmlns:a16="http://schemas.microsoft.com/office/drawing/2014/main" id="{0F9BEFE5-7178-415C-8FEB-37F8A11B5E8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6942"/>
          <a:stretch/>
        </p:blipFill>
        <p:spPr>
          <a:xfrm>
            <a:off x="417276" y="3865605"/>
            <a:ext cx="9391744" cy="2905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93472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D1C8C8A-5F25-4925-BE14-6AC1F72F6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5400" b="1" i="0" dirty="0">
                <a:solidFill>
                  <a:srgbClr val="FF0000"/>
                </a:solidFill>
                <a:effectLst/>
                <a:latin typeface="Bebas Neue" panose="020B0606020202050201" pitchFamily="34" charset="0"/>
              </a:rPr>
              <a:t>D</a:t>
            </a:r>
            <a:r>
              <a:rPr lang="nl-NL" sz="5400" b="1" i="0" dirty="0">
                <a:effectLst/>
                <a:latin typeface="Bebas Neue" panose="020B0606020202050201" pitchFamily="34" charset="0"/>
              </a:rPr>
              <a:t>EMO ( UI showcase )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E5CE085-1A10-4153-BDF7-78303D40A4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nl-NL" sz="5400" b="1" dirty="0">
                <a:solidFill>
                  <a:srgbClr val="FF0000"/>
                </a:solidFill>
                <a:latin typeface="Noto Sans" panose="020B0502040504020204" pitchFamily="34" charset="0"/>
              </a:rPr>
              <a:t>[</a:t>
            </a:r>
            <a:r>
              <a:rPr lang="nl-NL" sz="5400" b="1" dirty="0">
                <a:latin typeface="Noto Sans" panose="020B0502040504020204" pitchFamily="34" charset="0"/>
              </a:rPr>
              <a:t> </a:t>
            </a:r>
            <a:r>
              <a:rPr lang="nl-NL" sz="5400" b="1" dirty="0">
                <a:latin typeface="Noto Sans" panose="020B0502040504020204" pitchFamily="34" charset="0"/>
                <a:hlinkClick r:id="rId3"/>
              </a:rPr>
              <a:t>link</a:t>
            </a:r>
            <a:r>
              <a:rPr lang="nl-NL" sz="5400" b="1" dirty="0">
                <a:latin typeface="Noto Sans" panose="020B0502040504020204" pitchFamily="34" charset="0"/>
              </a:rPr>
              <a:t> </a:t>
            </a:r>
            <a:r>
              <a:rPr lang="nl-NL" sz="5400" b="1" dirty="0">
                <a:solidFill>
                  <a:srgbClr val="FF0000"/>
                </a:solidFill>
                <a:latin typeface="Noto Sans" panose="020B0502040504020204" pitchFamily="34" charset="0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13978436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Kantoorthe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thema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th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1325</TotalTime>
  <Words>287</Words>
  <Application>Microsoft Office PowerPoint</Application>
  <PresentationFormat>Breedbeeld</PresentationFormat>
  <Paragraphs>90</Paragraphs>
  <Slides>11</Slides>
  <Notes>11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6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11</vt:i4>
      </vt:variant>
    </vt:vector>
  </HeadingPairs>
  <TitlesOfParts>
    <vt:vector size="18" baseType="lpstr">
      <vt:lpstr>Arial</vt:lpstr>
      <vt:lpstr>Bebas Neue</vt:lpstr>
      <vt:lpstr>Calibri</vt:lpstr>
      <vt:lpstr>Calibri Light</vt:lpstr>
      <vt:lpstr>Lato Extended</vt:lpstr>
      <vt:lpstr>Noto Sans</vt:lpstr>
      <vt:lpstr>Office Theme</vt:lpstr>
      <vt:lpstr>PowerPoint-presentatie</vt:lpstr>
      <vt:lpstr>Introduction </vt:lpstr>
      <vt:lpstr>Sprint goal  </vt:lpstr>
      <vt:lpstr>ACHIEVEMENTS </vt:lpstr>
      <vt:lpstr>Enterprise Architecture &amp;  Software Platforms</vt:lpstr>
      <vt:lpstr>Architecture &amp; Quality</vt:lpstr>
      <vt:lpstr>Messaging &amp; Security-by-Design</vt:lpstr>
      <vt:lpstr>DevSecOps &amp; Cloud Services</vt:lpstr>
      <vt:lpstr>DEMO ( UI showcase )</vt:lpstr>
      <vt:lpstr>Roadmap</vt:lpstr>
      <vt:lpstr>Next steps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Mickey Krekels</dc:creator>
  <cp:lastModifiedBy>Mickey Krekels</cp:lastModifiedBy>
  <cp:revision>34</cp:revision>
  <dcterms:created xsi:type="dcterms:W3CDTF">2022-02-15T09:11:01Z</dcterms:created>
  <dcterms:modified xsi:type="dcterms:W3CDTF">2022-05-11T17:40:37Z</dcterms:modified>
</cp:coreProperties>
</file>