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18" autoAdjust="0"/>
  </p:normalViewPr>
  <p:slideViewPr>
    <p:cSldViewPr snapToGrid="0">
      <p:cViewPr varScale="1">
        <p:scale>
          <a:sx n="116" d="100"/>
          <a:sy n="116" d="100"/>
        </p:scale>
        <p:origin x="1974" y="10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D75D1-5100-4406-A47E-5CCD3D421B5D}" type="datetimeFigureOut">
              <a:rPr lang="nl-NL" smtClean="0"/>
              <a:t>21-2-2022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F47B1-297B-474D-8E5C-0BE34F414AD5}" type="slidenum">
              <a:rPr lang="nl-NL" smtClean="0"/>
              <a:t>‹nr.›</a:t>
            </a:fld>
            <a:endParaRPr lang="nl-NL"/>
          </a:p>
        </p:txBody>
      </p:sp>
    </p:spTree>
    <p:extLst>
      <p:ext uri="{BB962C8B-B14F-4D97-AF65-F5344CB8AC3E}">
        <p14:creationId xmlns:p14="http://schemas.microsoft.com/office/powerpoint/2010/main" val="213050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BDC1C6"/>
                </a:solidFill>
                <a:effectLst/>
                <a:latin typeface="arial" panose="020B0604020202020204" pitchFamily="34" charset="0"/>
              </a:rPr>
              <a:t>Usability is a non-functional requirement, because in its essence it </a:t>
            </a:r>
            <a:r>
              <a:rPr lang="en-US" b="1" i="0" dirty="0">
                <a:solidFill>
                  <a:srgbClr val="BDC1C6"/>
                </a:solidFill>
                <a:effectLst/>
                <a:latin typeface="arial" panose="020B0604020202020204" pitchFamily="34" charset="0"/>
              </a:rPr>
              <a:t>doesn't specify parts of the system functionality</a:t>
            </a:r>
            <a:r>
              <a:rPr lang="en-US" b="0" i="0" dirty="0">
                <a:solidFill>
                  <a:srgbClr val="BDC1C6"/>
                </a:solidFill>
                <a:effectLst/>
                <a:latin typeface="arial" panose="020B0604020202020204" pitchFamily="34" charset="0"/>
              </a:rPr>
              <a:t>, only how that functionality is to be perceived by the user, for instance how easy it must be to learn and how efficient it must be for carrying out user tasks.</a:t>
            </a:r>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The non-functional security requirements specify </a:t>
            </a:r>
            <a:r>
              <a:rPr lang="en-US" b="1" i="0" dirty="0">
                <a:solidFill>
                  <a:srgbClr val="BDC1C6"/>
                </a:solidFill>
                <a:effectLst/>
                <a:latin typeface="arial" panose="020B0604020202020204" pitchFamily="34" charset="0"/>
              </a:rPr>
              <a:t>a security quality or attribute that the software must possess</a:t>
            </a:r>
            <a:r>
              <a:rPr lang="en-US" b="0" i="0" dirty="0">
                <a:solidFill>
                  <a:srgbClr val="BDC1C6"/>
                </a:solidFill>
                <a:effectLst/>
                <a:latin typeface="arial" panose="020B0604020202020204" pitchFamily="34" charset="0"/>
              </a:rPr>
              <a:t>. ... The software must remain resilient in the face of attacks. The behavior of the software must be correct and predictable. The software must be available and behave reliably even under DOS attacks.</a:t>
            </a:r>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Scalability is a non-functional property of a system that </a:t>
            </a:r>
            <a:r>
              <a:rPr lang="en-US" b="1" i="0" dirty="0">
                <a:solidFill>
                  <a:srgbClr val="BDC1C6"/>
                </a:solidFill>
                <a:effectLst/>
                <a:latin typeface="arial" panose="020B0604020202020204" pitchFamily="34" charset="0"/>
              </a:rPr>
              <a:t>describes the ability to appropriately handle increasing (and decreasing)</a:t>
            </a:r>
            <a:r>
              <a:rPr lang="en-US" b="0" i="0" dirty="0">
                <a:solidFill>
                  <a:srgbClr val="BDC1C6"/>
                </a:solidFill>
                <a:effectLst/>
                <a:latin typeface="arial" panose="020B0604020202020204" pitchFamily="34" charset="0"/>
              </a:rPr>
              <a:t> workloads. According to </a:t>
            </a:r>
            <a:r>
              <a:rPr lang="en-US" b="0" i="0" dirty="0" err="1">
                <a:solidFill>
                  <a:srgbClr val="BDC1C6"/>
                </a:solidFill>
                <a:effectLst/>
                <a:latin typeface="arial" panose="020B0604020202020204" pitchFamily="34" charset="0"/>
              </a:rPr>
              <a:t>Coulouris</a:t>
            </a:r>
            <a:r>
              <a:rPr lang="en-US" b="0" i="0" dirty="0">
                <a:solidFill>
                  <a:srgbClr val="BDC1C6"/>
                </a:solidFill>
                <a:effectLst/>
                <a:latin typeface="arial" panose="020B0604020202020204" pitchFamily="34" charset="0"/>
              </a:rPr>
              <a:t> et al. ... Scalability competes with and complements other non-functional requirements such as availability, reliability and performance.</a:t>
            </a:r>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Maintainability is how easy it is for a </a:t>
            </a:r>
            <a:r>
              <a:rPr lang="en-US" b="1" i="0" dirty="0">
                <a:solidFill>
                  <a:srgbClr val="BDC1C6"/>
                </a:solidFill>
                <a:effectLst/>
                <a:latin typeface="arial" panose="020B0604020202020204" pitchFamily="34" charset="0"/>
              </a:rPr>
              <a:t>system</a:t>
            </a:r>
            <a:r>
              <a:rPr lang="en-US" b="0" i="0" dirty="0">
                <a:solidFill>
                  <a:srgbClr val="BDC1C6"/>
                </a:solidFill>
                <a:effectLst/>
                <a:latin typeface="arial" panose="020B0604020202020204" pitchFamily="34" charset="0"/>
              </a:rPr>
              <a:t> to be supported, changed, enhanced, and restructured over time. ... This impact makes maintainability an important non-functional requirement to consider when developing software.</a:t>
            </a:r>
            <a:endParaRPr lang="nl-NL" dirty="0"/>
          </a:p>
        </p:txBody>
      </p:sp>
      <p:sp>
        <p:nvSpPr>
          <p:cNvPr id="4" name="Tijdelijke aanduiding voor dianummer 3"/>
          <p:cNvSpPr>
            <a:spLocks noGrp="1"/>
          </p:cNvSpPr>
          <p:nvPr>
            <p:ph type="sldNum" sz="quarter" idx="5"/>
          </p:nvPr>
        </p:nvSpPr>
        <p:spPr/>
        <p:txBody>
          <a:bodyPr/>
          <a:lstStyle/>
          <a:p>
            <a:fld id="{130F47B1-297B-474D-8E5C-0BE34F414AD5}" type="slidenum">
              <a:rPr lang="nl-NL" smtClean="0"/>
              <a:t>2</a:t>
            </a:fld>
            <a:endParaRPr lang="nl-NL"/>
          </a:p>
        </p:txBody>
      </p:sp>
    </p:spTree>
    <p:extLst>
      <p:ext uri="{BB962C8B-B14F-4D97-AF65-F5344CB8AC3E}">
        <p14:creationId xmlns:p14="http://schemas.microsoft.com/office/powerpoint/2010/main" val="274141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30F47B1-297B-474D-8E5C-0BE34F414AD5}" type="slidenum">
              <a:rPr lang="nl-NL" smtClean="0"/>
              <a:t>3</a:t>
            </a:fld>
            <a:endParaRPr lang="nl-NL"/>
          </a:p>
        </p:txBody>
      </p:sp>
    </p:spTree>
    <p:extLst>
      <p:ext uri="{BB962C8B-B14F-4D97-AF65-F5344CB8AC3E}">
        <p14:creationId xmlns:p14="http://schemas.microsoft.com/office/powerpoint/2010/main" val="60386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30F47B1-297B-474D-8E5C-0BE34F414AD5}" type="slidenum">
              <a:rPr lang="nl-NL" smtClean="0"/>
              <a:t>4</a:t>
            </a:fld>
            <a:endParaRPr lang="nl-NL"/>
          </a:p>
        </p:txBody>
      </p:sp>
    </p:spTree>
    <p:extLst>
      <p:ext uri="{BB962C8B-B14F-4D97-AF65-F5344CB8AC3E}">
        <p14:creationId xmlns:p14="http://schemas.microsoft.com/office/powerpoint/2010/main" val="317497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598579B7-6556-4B01-89C0-9D7E5718B023}"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96112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98579B7-6556-4B01-89C0-9D7E5718B023}"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223235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98579B7-6556-4B01-89C0-9D7E5718B023}"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191206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98579B7-6556-4B01-89C0-9D7E5718B023}"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26402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598579B7-6556-4B01-89C0-9D7E5718B023}" type="datetimeFigureOut">
              <a:rPr lang="nl-NL" smtClean="0"/>
              <a:t>21-2-2022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97977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598579B7-6556-4B01-89C0-9D7E5718B023}" type="datetimeFigureOut">
              <a:rPr lang="nl-NL" smtClean="0"/>
              <a:t>21-2-2022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110010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98579B7-6556-4B01-89C0-9D7E5718B023}" type="datetimeFigureOut">
              <a:rPr lang="nl-NL" smtClean="0"/>
              <a:t>21-2-2022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272772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598579B7-6556-4B01-89C0-9D7E5718B023}" type="datetimeFigureOut">
              <a:rPr lang="nl-NL" smtClean="0"/>
              <a:t>21-2-2022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168112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579B7-6556-4B01-89C0-9D7E5718B023}" type="datetimeFigureOut">
              <a:rPr lang="nl-NL" smtClean="0"/>
              <a:t>21-2-2022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14207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598579B7-6556-4B01-89C0-9D7E5718B023}" type="datetimeFigureOut">
              <a:rPr lang="nl-NL" smtClean="0"/>
              <a:t>21-2-2022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271784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598579B7-6556-4B01-89C0-9D7E5718B023}" type="datetimeFigureOut">
              <a:rPr lang="nl-NL" smtClean="0"/>
              <a:t>21-2-2022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DEBBC025-2418-43B2-BBDF-4A28079AA3F3}" type="slidenum">
              <a:rPr lang="nl-NL" smtClean="0"/>
              <a:t>‹nr.›</a:t>
            </a:fld>
            <a:endParaRPr lang="nl-NL"/>
          </a:p>
        </p:txBody>
      </p:sp>
    </p:spTree>
    <p:extLst>
      <p:ext uri="{BB962C8B-B14F-4D97-AF65-F5344CB8AC3E}">
        <p14:creationId xmlns:p14="http://schemas.microsoft.com/office/powerpoint/2010/main" val="287531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579B7-6556-4B01-89C0-9D7E5718B023}" type="datetimeFigureOut">
              <a:rPr lang="nl-NL" smtClean="0"/>
              <a:t>21-2-2022</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BC025-2418-43B2-BBDF-4A28079AA3F3}" type="slidenum">
              <a:rPr lang="nl-NL" smtClean="0"/>
              <a:t>‹nr.›</a:t>
            </a:fld>
            <a:endParaRPr lang="nl-NL"/>
          </a:p>
        </p:txBody>
      </p:sp>
    </p:spTree>
    <p:extLst>
      <p:ext uri="{BB962C8B-B14F-4D97-AF65-F5344CB8AC3E}">
        <p14:creationId xmlns:p14="http://schemas.microsoft.com/office/powerpoint/2010/main" val="655592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a:extLst>
              <a:ext uri="{FF2B5EF4-FFF2-40B4-BE49-F238E27FC236}">
                <a16:creationId xmlns:a16="http://schemas.microsoft.com/office/drawing/2014/main" id="{E24F44AA-CB9A-43C8-AC0F-7DC2E9EC68D5}"/>
              </a:ext>
            </a:extLst>
          </p:cNvPr>
          <p:cNvSpPr>
            <a:spLocks noGrp="1"/>
          </p:cNvSpPr>
          <p:nvPr>
            <p:ph type="subTitle" idx="1"/>
          </p:nvPr>
        </p:nvSpPr>
        <p:spPr/>
        <p:txBody>
          <a:bodyPr/>
          <a:lstStyle/>
          <a:p>
            <a:r>
              <a:rPr lang="nl-NL" dirty="0">
                <a:latin typeface="Bebas Neue" panose="020B0606020202050201" pitchFamily="34" charset="0"/>
              </a:rPr>
              <a:t>A </a:t>
            </a:r>
            <a:r>
              <a:rPr lang="nl-NL" dirty="0" err="1">
                <a:latin typeface="Bebas Neue" panose="020B0606020202050201" pitchFamily="34" charset="0"/>
              </a:rPr>
              <a:t>netflix</a:t>
            </a:r>
            <a:r>
              <a:rPr lang="nl-NL" dirty="0">
                <a:latin typeface="Bebas Neue" panose="020B0606020202050201" pitchFamily="34" charset="0"/>
              </a:rPr>
              <a:t> </a:t>
            </a:r>
            <a:r>
              <a:rPr lang="nl-NL" dirty="0" err="1">
                <a:latin typeface="Bebas Neue" panose="020B0606020202050201" pitchFamily="34" charset="0"/>
              </a:rPr>
              <a:t>clone</a:t>
            </a:r>
            <a:r>
              <a:rPr lang="nl-NL" dirty="0">
                <a:latin typeface="Bebas Neue" panose="020B0606020202050201" pitchFamily="34" charset="0"/>
              </a:rPr>
              <a:t> </a:t>
            </a:r>
            <a:r>
              <a:rPr lang="nl-NL" dirty="0">
                <a:solidFill>
                  <a:srgbClr val="FF0000"/>
                </a:solidFill>
                <a:latin typeface="Bebas Neue" panose="020B0606020202050201" pitchFamily="34" charset="0"/>
              </a:rPr>
              <a:t>-</a:t>
            </a:r>
            <a:r>
              <a:rPr lang="nl-NL" dirty="0">
                <a:latin typeface="Bebas Neue" panose="020B0606020202050201" pitchFamily="34" charset="0"/>
              </a:rPr>
              <a:t> </a:t>
            </a:r>
            <a:r>
              <a:rPr lang="nl-NL" dirty="0" err="1">
                <a:latin typeface="Bebas Neue" panose="020B0606020202050201" pitchFamily="34" charset="0"/>
              </a:rPr>
              <a:t>by</a:t>
            </a:r>
            <a:r>
              <a:rPr lang="nl-NL" dirty="0">
                <a:latin typeface="Bebas Neue" panose="020B0606020202050201" pitchFamily="34" charset="0"/>
              </a:rPr>
              <a:t> Mickey Krekels</a:t>
            </a:r>
          </a:p>
          <a:p>
            <a:r>
              <a:rPr lang="nl-NL" dirty="0">
                <a:latin typeface="Bebas Neue" panose="020B0606020202050201" pitchFamily="34" charset="0"/>
              </a:rPr>
              <a:t>Class: RB04</a:t>
            </a:r>
          </a:p>
          <a:p>
            <a:endParaRPr lang="nl-NL" dirty="0">
              <a:latin typeface="Bebas Neue" panose="020B0606020202050201" pitchFamily="34" charset="0"/>
            </a:endParaRPr>
          </a:p>
        </p:txBody>
      </p:sp>
      <p:sp>
        <p:nvSpPr>
          <p:cNvPr id="8" name="Ondertitel 2">
            <a:extLst>
              <a:ext uri="{FF2B5EF4-FFF2-40B4-BE49-F238E27FC236}">
                <a16:creationId xmlns:a16="http://schemas.microsoft.com/office/drawing/2014/main" id="{3CF4C9A7-B790-486F-AD3F-63A6E2F82A36}"/>
              </a:ext>
            </a:extLst>
          </p:cNvPr>
          <p:cNvSpPr txBox="1">
            <a:spLocks/>
          </p:cNvSpPr>
          <p:nvPr/>
        </p:nvSpPr>
        <p:spPr>
          <a:xfrm>
            <a:off x="1524000" y="1095469"/>
            <a:ext cx="9144000" cy="2506569"/>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400" dirty="0">
                <a:solidFill>
                  <a:srgbClr val="FF0000"/>
                </a:solidFill>
                <a:effectLst>
                  <a:glow rad="1612900">
                    <a:schemeClr val="tx1">
                      <a:alpha val="0"/>
                    </a:schemeClr>
                  </a:glow>
                </a:effectLst>
                <a:latin typeface="Bebas Neue" panose="020B0606020202050201" pitchFamily="34" charset="0"/>
              </a:rPr>
              <a:t>Micflix</a:t>
            </a:r>
            <a:endParaRPr lang="nl-NL" sz="900" dirty="0">
              <a:solidFill>
                <a:srgbClr val="FF0000"/>
              </a:solidFill>
              <a:effectLst>
                <a:glow rad="1612900">
                  <a:schemeClr val="tx1">
                    <a:alpha val="0"/>
                  </a:schemeClr>
                </a:glow>
              </a:effectLst>
              <a:latin typeface="Bebas Neue" panose="020B0606020202050201" pitchFamily="34" charset="0"/>
            </a:endParaRPr>
          </a:p>
          <a:p>
            <a:endParaRPr lang="nl-NL" sz="900" dirty="0">
              <a:latin typeface="Bebas Neue" panose="020B0606020202050201" pitchFamily="34" charset="0"/>
            </a:endParaRPr>
          </a:p>
        </p:txBody>
      </p:sp>
    </p:spTree>
    <p:extLst>
      <p:ext uri="{BB962C8B-B14F-4D97-AF65-F5344CB8AC3E}">
        <p14:creationId xmlns:p14="http://schemas.microsoft.com/office/powerpoint/2010/main" val="380058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1C8C8A-5F25-4925-BE14-6AC1F72F6E34}"/>
              </a:ext>
            </a:extLst>
          </p:cNvPr>
          <p:cNvSpPr>
            <a:spLocks noGrp="1"/>
          </p:cNvSpPr>
          <p:nvPr>
            <p:ph type="title"/>
          </p:nvPr>
        </p:nvSpPr>
        <p:spPr/>
        <p:txBody>
          <a:bodyPr>
            <a:normAutofit fontScale="90000"/>
          </a:bodyPr>
          <a:lstStyle/>
          <a:p>
            <a:r>
              <a:rPr lang="nl-NL" sz="7300" b="1" i="0" dirty="0">
                <a:solidFill>
                  <a:srgbClr val="FF0000"/>
                </a:solidFill>
                <a:effectLst/>
                <a:latin typeface="Bebas Neue" panose="020B0606020202050201" pitchFamily="34" charset="0"/>
              </a:rPr>
              <a:t>n</a:t>
            </a:r>
            <a:r>
              <a:rPr lang="nl-NL" sz="7300" b="1" i="0" dirty="0">
                <a:effectLst/>
                <a:latin typeface="Bebas Neue" panose="020B0606020202050201" pitchFamily="34" charset="0"/>
              </a:rPr>
              <a:t>on-</a:t>
            </a:r>
            <a:r>
              <a:rPr lang="nl-NL" sz="7300" b="1" i="0" dirty="0" err="1">
                <a:effectLst/>
                <a:latin typeface="Bebas Neue" panose="020B0606020202050201" pitchFamily="34" charset="0"/>
              </a:rPr>
              <a:t>functional</a:t>
            </a:r>
            <a:r>
              <a:rPr lang="nl-NL" sz="7300" b="1" i="0" dirty="0">
                <a:effectLst/>
                <a:latin typeface="Bebas Neue" panose="020B0606020202050201" pitchFamily="34" charset="0"/>
              </a:rPr>
              <a:t> </a:t>
            </a:r>
            <a:r>
              <a:rPr lang="nl-NL" sz="7300" b="1" i="0" dirty="0" err="1">
                <a:effectLst/>
                <a:latin typeface="Bebas Neue" panose="020B0606020202050201" pitchFamily="34" charset="0"/>
              </a:rPr>
              <a:t>requirements</a:t>
            </a:r>
            <a:br>
              <a:rPr lang="nl-NL" b="1" i="0" dirty="0">
                <a:solidFill>
                  <a:srgbClr val="2D2D2D"/>
                </a:solidFill>
                <a:effectLst/>
                <a:latin typeface="Noto Sans" panose="020B0502040504020204" pitchFamily="34" charset="0"/>
              </a:rPr>
            </a:br>
            <a:endParaRPr lang="nl-NL" dirty="0"/>
          </a:p>
        </p:txBody>
      </p:sp>
      <p:sp>
        <p:nvSpPr>
          <p:cNvPr id="3" name="Tijdelijke aanduiding voor inhoud 2">
            <a:extLst>
              <a:ext uri="{FF2B5EF4-FFF2-40B4-BE49-F238E27FC236}">
                <a16:creationId xmlns:a16="http://schemas.microsoft.com/office/drawing/2014/main" id="{AE5CE085-1A10-4153-BDF7-78303D40A411}"/>
              </a:ext>
            </a:extLst>
          </p:cNvPr>
          <p:cNvSpPr>
            <a:spLocks noGrp="1"/>
          </p:cNvSpPr>
          <p:nvPr>
            <p:ph idx="1"/>
          </p:nvPr>
        </p:nvSpPr>
        <p:spPr/>
        <p:txBody>
          <a:bodyPr/>
          <a:lstStyle/>
          <a:p>
            <a:r>
              <a:rPr lang="nl-NL" b="1" i="0" dirty="0" err="1">
                <a:solidFill>
                  <a:srgbClr val="FF0000"/>
                </a:solidFill>
                <a:effectLst/>
                <a:latin typeface="Noto Sans" panose="020B0502040504020204" pitchFamily="34" charset="0"/>
              </a:rPr>
              <a:t>U</a:t>
            </a:r>
            <a:r>
              <a:rPr lang="nl-NL" b="1" i="0" dirty="0" err="1">
                <a:effectLst/>
                <a:latin typeface="Noto Sans" panose="020B0502040504020204" pitchFamily="34" charset="0"/>
              </a:rPr>
              <a:t>sability</a:t>
            </a:r>
            <a:endParaRPr lang="nl-NL" b="1" i="0" dirty="0">
              <a:effectLst/>
              <a:latin typeface="Noto Sans" panose="020B0502040504020204" pitchFamily="34" charset="0"/>
            </a:endParaRPr>
          </a:p>
          <a:p>
            <a:r>
              <a:rPr lang="nl-NL" b="1" i="0" dirty="0">
                <a:solidFill>
                  <a:srgbClr val="FF0000"/>
                </a:solidFill>
                <a:effectLst/>
                <a:latin typeface="Noto Sans" panose="020B0502040504020204" pitchFamily="34" charset="0"/>
              </a:rPr>
              <a:t>S</a:t>
            </a:r>
            <a:r>
              <a:rPr lang="nl-NL" b="1" i="0" dirty="0">
                <a:effectLst/>
                <a:latin typeface="Noto Sans" panose="020B0502040504020204" pitchFamily="34" charset="0"/>
              </a:rPr>
              <a:t>ecurity</a:t>
            </a:r>
          </a:p>
          <a:p>
            <a:r>
              <a:rPr lang="nl-NL" b="1" i="0" dirty="0" err="1">
                <a:solidFill>
                  <a:srgbClr val="FF0000"/>
                </a:solidFill>
                <a:effectLst/>
                <a:latin typeface="Noto Sans" panose="020B0502040504020204" pitchFamily="34" charset="0"/>
              </a:rPr>
              <a:t>S</a:t>
            </a:r>
            <a:r>
              <a:rPr lang="nl-NL" b="1" i="0" dirty="0" err="1">
                <a:effectLst/>
                <a:latin typeface="Noto Sans" panose="020B0502040504020204" pitchFamily="34" charset="0"/>
              </a:rPr>
              <a:t>calability</a:t>
            </a:r>
            <a:endParaRPr lang="nl-NL" b="1" i="0" dirty="0">
              <a:effectLst/>
              <a:latin typeface="Noto Sans" panose="020B0502040504020204" pitchFamily="34" charset="0"/>
            </a:endParaRPr>
          </a:p>
          <a:p>
            <a:r>
              <a:rPr lang="nl-NL" b="1" i="0" dirty="0" err="1">
                <a:solidFill>
                  <a:srgbClr val="FF0000"/>
                </a:solidFill>
                <a:effectLst/>
                <a:latin typeface="Noto Sans" panose="020B0502040504020204" pitchFamily="34" charset="0"/>
              </a:rPr>
              <a:t>M</a:t>
            </a:r>
            <a:r>
              <a:rPr lang="nl-NL" b="1" i="0" dirty="0" err="1">
                <a:effectLst/>
                <a:latin typeface="Noto Sans" panose="020B0502040504020204" pitchFamily="34" charset="0"/>
              </a:rPr>
              <a:t>aintainability</a:t>
            </a:r>
            <a:r>
              <a:rPr lang="nl-NL" b="1" i="0" dirty="0">
                <a:effectLst/>
                <a:latin typeface="Noto Sans" panose="020B0502040504020204" pitchFamily="34" charset="0"/>
              </a:rPr>
              <a:t>.</a:t>
            </a:r>
          </a:p>
          <a:p>
            <a:endParaRPr lang="nl-NL" b="1" i="0" dirty="0">
              <a:effectLst/>
              <a:latin typeface="Noto Sans" panose="020B0502040504020204" pitchFamily="34" charset="0"/>
            </a:endParaRPr>
          </a:p>
          <a:p>
            <a:endParaRPr lang="nl-NL" dirty="0"/>
          </a:p>
          <a:p>
            <a:endParaRPr lang="nl-NL" dirty="0"/>
          </a:p>
        </p:txBody>
      </p:sp>
      <p:pic>
        <p:nvPicPr>
          <p:cNvPr id="1026" name="Picture 2" descr="Create a Netflix clone from Scratch: JavaScript PHP + MySQL - DEV Community">
            <a:extLst>
              <a:ext uri="{FF2B5EF4-FFF2-40B4-BE49-F238E27FC236}">
                <a16:creationId xmlns:a16="http://schemas.microsoft.com/office/drawing/2014/main" id="{BE0A9733-3191-4D76-AB2D-7F9CBF592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662" y="3224462"/>
            <a:ext cx="6267116" cy="3525253"/>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pic>
        <p:nvPicPr>
          <p:cNvPr id="5" name="Afbeelding 4">
            <a:extLst>
              <a:ext uri="{FF2B5EF4-FFF2-40B4-BE49-F238E27FC236}">
                <a16:creationId xmlns:a16="http://schemas.microsoft.com/office/drawing/2014/main" id="{4BD6D769-3496-40EE-83EB-FCB87C55FCDD}"/>
              </a:ext>
            </a:extLst>
          </p:cNvPr>
          <p:cNvPicPr>
            <a:picLocks noChangeAspect="1"/>
          </p:cNvPicPr>
          <p:nvPr/>
        </p:nvPicPr>
        <p:blipFill>
          <a:blip r:embed="rId4"/>
          <a:stretch>
            <a:fillRect/>
          </a:stretch>
        </p:blipFill>
        <p:spPr>
          <a:xfrm>
            <a:off x="6096000" y="3269325"/>
            <a:ext cx="882316" cy="369774"/>
          </a:xfrm>
          <a:prstGeom prst="rect">
            <a:avLst/>
          </a:prstGeom>
        </p:spPr>
      </p:pic>
    </p:spTree>
    <p:extLst>
      <p:ext uri="{BB962C8B-B14F-4D97-AF65-F5344CB8AC3E}">
        <p14:creationId xmlns:p14="http://schemas.microsoft.com/office/powerpoint/2010/main" val="164101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1C8C8A-5F25-4925-BE14-6AC1F72F6E34}"/>
              </a:ext>
            </a:extLst>
          </p:cNvPr>
          <p:cNvSpPr>
            <a:spLocks noGrp="1"/>
          </p:cNvSpPr>
          <p:nvPr>
            <p:ph type="title"/>
          </p:nvPr>
        </p:nvSpPr>
        <p:spPr/>
        <p:txBody>
          <a:bodyPr>
            <a:normAutofit fontScale="90000"/>
          </a:bodyPr>
          <a:lstStyle/>
          <a:p>
            <a:r>
              <a:rPr lang="nl-NL" sz="7300" b="1" i="0" dirty="0">
                <a:solidFill>
                  <a:srgbClr val="FF0000"/>
                </a:solidFill>
                <a:effectLst/>
                <a:latin typeface="Bebas Neue" panose="020B0606020202050201" pitchFamily="34" charset="0"/>
              </a:rPr>
              <a:t>E</a:t>
            </a:r>
            <a:r>
              <a:rPr lang="nl-NL" sz="7300" b="1" i="0" dirty="0">
                <a:effectLst/>
                <a:latin typeface="Bebas Neue" panose="020B0606020202050201" pitchFamily="34" charset="0"/>
              </a:rPr>
              <a:t>nterprise Grade Software</a:t>
            </a:r>
            <a:br>
              <a:rPr lang="nl-NL" b="1" i="0" dirty="0">
                <a:solidFill>
                  <a:srgbClr val="2D2D2D"/>
                </a:solidFill>
                <a:effectLst/>
                <a:latin typeface="Noto Sans" panose="020B0502040504020204" pitchFamily="34" charset="0"/>
              </a:rPr>
            </a:br>
            <a:endParaRPr lang="nl-NL" dirty="0"/>
          </a:p>
        </p:txBody>
      </p:sp>
      <p:sp>
        <p:nvSpPr>
          <p:cNvPr id="3" name="Tijdelijke aanduiding voor inhoud 2">
            <a:extLst>
              <a:ext uri="{FF2B5EF4-FFF2-40B4-BE49-F238E27FC236}">
                <a16:creationId xmlns:a16="http://schemas.microsoft.com/office/drawing/2014/main" id="{AE5CE085-1A10-4153-BDF7-78303D40A411}"/>
              </a:ext>
            </a:extLst>
          </p:cNvPr>
          <p:cNvSpPr>
            <a:spLocks noGrp="1"/>
          </p:cNvSpPr>
          <p:nvPr>
            <p:ph idx="1"/>
          </p:nvPr>
        </p:nvSpPr>
        <p:spPr/>
        <p:txBody>
          <a:bodyPr>
            <a:normAutofit fontScale="85000" lnSpcReduction="20000"/>
          </a:bodyPr>
          <a:lstStyle/>
          <a:p>
            <a:pPr marL="0" indent="0">
              <a:buNone/>
            </a:pPr>
            <a:r>
              <a:rPr lang="nl-NL" b="1" i="0" u="sng" dirty="0">
                <a:solidFill>
                  <a:srgbClr val="FF0000"/>
                </a:solidFill>
                <a:latin typeface="Noto Sans" panose="020B0502040504020204" pitchFamily="34" charset="0"/>
              </a:rPr>
              <a:t>T</a:t>
            </a:r>
            <a:r>
              <a:rPr lang="nl-NL" b="1" i="0" u="sng" dirty="0">
                <a:latin typeface="Noto Sans" panose="020B0502040504020204" pitchFamily="34" charset="0"/>
              </a:rPr>
              <a:t>echnologies / </a:t>
            </a:r>
            <a:r>
              <a:rPr lang="nl-NL" b="1" u="sng" dirty="0" err="1">
                <a:solidFill>
                  <a:srgbClr val="FF0000"/>
                </a:solidFill>
                <a:latin typeface="Noto Sans" panose="020B0502040504020204" pitchFamily="34" charset="0"/>
              </a:rPr>
              <a:t>T</a:t>
            </a:r>
            <a:r>
              <a:rPr lang="nl-NL" b="1" i="0" u="sng" dirty="0" err="1">
                <a:latin typeface="Noto Sans" panose="020B0502040504020204" pitchFamily="34" charset="0"/>
              </a:rPr>
              <a:t>echniques</a:t>
            </a:r>
            <a:r>
              <a:rPr lang="nl-NL" b="1" i="0" u="sng" dirty="0">
                <a:latin typeface="Noto Sans" panose="020B0502040504020204" pitchFamily="34" charset="0"/>
              </a:rPr>
              <a:t>:</a:t>
            </a:r>
          </a:p>
          <a:p>
            <a:r>
              <a:rPr lang="nl-NL" b="1" i="0" dirty="0">
                <a:solidFill>
                  <a:srgbClr val="FF0000"/>
                </a:solidFill>
                <a:effectLst/>
                <a:latin typeface="Noto Sans" panose="020B0502040504020204" pitchFamily="34" charset="0"/>
              </a:rPr>
              <a:t>M</a:t>
            </a:r>
            <a:r>
              <a:rPr lang="nl-NL" b="1" i="0" dirty="0">
                <a:effectLst/>
                <a:latin typeface="Noto Sans" panose="020B0502040504020204" pitchFamily="34" charset="0"/>
              </a:rPr>
              <a:t>icroservices</a:t>
            </a:r>
          </a:p>
          <a:p>
            <a:r>
              <a:rPr lang="nl-NL" b="1" dirty="0">
                <a:solidFill>
                  <a:srgbClr val="FF0000"/>
                </a:solidFill>
                <a:latin typeface="Noto Sans" panose="020B0502040504020204" pitchFamily="34" charset="0"/>
              </a:rPr>
              <a:t>D</a:t>
            </a:r>
            <a:r>
              <a:rPr lang="nl-NL" b="1" dirty="0">
                <a:latin typeface="Noto Sans" panose="020B0502040504020204" pitchFamily="34" charset="0"/>
              </a:rPr>
              <a:t>ocker</a:t>
            </a:r>
          </a:p>
          <a:p>
            <a:r>
              <a:rPr lang="nl-NL" b="1" i="0" dirty="0" err="1">
                <a:solidFill>
                  <a:srgbClr val="FF0000"/>
                </a:solidFill>
                <a:effectLst/>
                <a:latin typeface="Noto Sans" panose="020B0502040504020204" pitchFamily="34" charset="0"/>
              </a:rPr>
              <a:t>K</a:t>
            </a:r>
            <a:r>
              <a:rPr lang="nl-NL" b="1" i="0" dirty="0" err="1">
                <a:effectLst/>
                <a:latin typeface="Noto Sans" panose="020B0502040504020204" pitchFamily="34" charset="0"/>
              </a:rPr>
              <a:t>ubernetes</a:t>
            </a:r>
            <a:endParaRPr lang="nl-NL" b="1" i="0" dirty="0">
              <a:effectLst/>
              <a:latin typeface="Noto Sans" panose="020B0502040504020204" pitchFamily="34" charset="0"/>
            </a:endParaRPr>
          </a:p>
          <a:p>
            <a:r>
              <a:rPr lang="nl-NL" b="1" dirty="0">
                <a:solidFill>
                  <a:srgbClr val="FF0000"/>
                </a:solidFill>
                <a:latin typeface="Noto Sans" panose="020B0502040504020204" pitchFamily="34" charset="0"/>
              </a:rPr>
              <a:t>G</a:t>
            </a:r>
            <a:r>
              <a:rPr lang="nl-NL" b="1" dirty="0">
                <a:latin typeface="Noto Sans" panose="020B0502040504020204" pitchFamily="34" charset="0"/>
              </a:rPr>
              <a:t>itHub </a:t>
            </a:r>
            <a:r>
              <a:rPr lang="nl-NL" b="1" dirty="0">
                <a:solidFill>
                  <a:srgbClr val="FF0000"/>
                </a:solidFill>
                <a:latin typeface="Noto Sans" panose="020B0502040504020204" pitchFamily="34" charset="0"/>
              </a:rPr>
              <a:t>A</a:t>
            </a:r>
            <a:r>
              <a:rPr lang="nl-NL" b="1" dirty="0">
                <a:latin typeface="Noto Sans" panose="020B0502040504020204" pitchFamily="34" charset="0"/>
              </a:rPr>
              <a:t>ctions</a:t>
            </a:r>
          </a:p>
          <a:p>
            <a:r>
              <a:rPr lang="nl-NL" b="1" dirty="0" err="1">
                <a:solidFill>
                  <a:srgbClr val="FF0000"/>
                </a:solidFill>
                <a:latin typeface="Noto Sans" panose="020B0502040504020204" pitchFamily="34" charset="0"/>
              </a:rPr>
              <a:t>M</a:t>
            </a:r>
            <a:r>
              <a:rPr lang="nl-NL" b="1" dirty="0" err="1">
                <a:latin typeface="Noto Sans" panose="020B0502040504020204" pitchFamily="34" charset="0"/>
              </a:rPr>
              <a:t>ongoDB</a:t>
            </a:r>
            <a:endParaRPr lang="nl-NL" b="1" dirty="0">
              <a:latin typeface="Noto Sans" panose="020B0502040504020204" pitchFamily="34" charset="0"/>
            </a:endParaRPr>
          </a:p>
          <a:p>
            <a:r>
              <a:rPr lang="nl-NL" b="1" dirty="0" err="1">
                <a:solidFill>
                  <a:srgbClr val="FF0000"/>
                </a:solidFill>
                <a:latin typeface="Noto Sans" panose="020B0502040504020204" pitchFamily="34" charset="0"/>
              </a:rPr>
              <a:t>R</a:t>
            </a:r>
            <a:r>
              <a:rPr lang="nl-NL" b="1" dirty="0" err="1">
                <a:latin typeface="Noto Sans" panose="020B0502040504020204" pitchFamily="34" charset="0"/>
              </a:rPr>
              <a:t>abbitMQ</a:t>
            </a:r>
            <a:endParaRPr lang="nl-NL" b="1" dirty="0">
              <a:latin typeface="Noto Sans" panose="020B0502040504020204" pitchFamily="34" charset="0"/>
            </a:endParaRPr>
          </a:p>
          <a:p>
            <a:endParaRPr lang="nl-NL" b="1" i="0" dirty="0">
              <a:effectLst/>
              <a:latin typeface="Noto Sans" panose="020B0502040504020204" pitchFamily="34" charset="0"/>
            </a:endParaRPr>
          </a:p>
          <a:p>
            <a:pPr marL="0" indent="0">
              <a:buNone/>
            </a:pPr>
            <a:r>
              <a:rPr lang="nl-NL" b="1" u="sng" dirty="0">
                <a:solidFill>
                  <a:srgbClr val="FF0000"/>
                </a:solidFill>
                <a:latin typeface="Noto Sans" panose="020B0502040504020204" pitchFamily="34" charset="0"/>
              </a:rPr>
              <a:t>L</a:t>
            </a:r>
            <a:r>
              <a:rPr lang="nl-NL" b="1" u="sng" dirty="0">
                <a:latin typeface="Noto Sans" panose="020B0502040504020204" pitchFamily="34" charset="0"/>
              </a:rPr>
              <a:t>anguages: </a:t>
            </a:r>
          </a:p>
          <a:p>
            <a:r>
              <a:rPr lang="nl-NL" b="1" dirty="0" err="1">
                <a:solidFill>
                  <a:srgbClr val="FF0000"/>
                </a:solidFill>
                <a:latin typeface="Noto Sans" panose="020B0502040504020204" pitchFamily="34" charset="0"/>
              </a:rPr>
              <a:t>G</a:t>
            </a:r>
            <a:r>
              <a:rPr lang="nl-NL" b="1" dirty="0" err="1">
                <a:latin typeface="Noto Sans" panose="020B0502040504020204" pitchFamily="34" charset="0"/>
              </a:rPr>
              <a:t>olang</a:t>
            </a:r>
            <a:r>
              <a:rPr lang="nl-NL" b="1" dirty="0">
                <a:latin typeface="Noto Sans" panose="020B0502040504020204" pitchFamily="34" charset="0"/>
              </a:rPr>
              <a:t> (C# </a:t>
            </a:r>
            <a:r>
              <a:rPr lang="nl-NL" b="1" dirty="0" err="1">
                <a:latin typeface="Noto Sans" panose="020B0502040504020204" pitchFamily="34" charset="0"/>
              </a:rPr>
              <a:t>if</a:t>
            </a:r>
            <a:r>
              <a:rPr lang="nl-NL" b="1" dirty="0">
                <a:latin typeface="Noto Sans" panose="020B0502040504020204" pitchFamily="34" charset="0"/>
              </a:rPr>
              <a:t> </a:t>
            </a:r>
            <a:r>
              <a:rPr lang="nl-NL" b="1" dirty="0" err="1">
                <a:solidFill>
                  <a:srgbClr val="FF0000"/>
                </a:solidFill>
                <a:latin typeface="Noto Sans" panose="020B0502040504020204" pitchFamily="34" charset="0"/>
              </a:rPr>
              <a:t>G</a:t>
            </a:r>
            <a:r>
              <a:rPr lang="nl-NL" b="1" dirty="0" err="1">
                <a:latin typeface="Noto Sans" panose="020B0502040504020204" pitchFamily="34" charset="0"/>
              </a:rPr>
              <a:t>olang</a:t>
            </a:r>
            <a:r>
              <a:rPr lang="nl-NL" b="1" dirty="0">
                <a:latin typeface="Noto Sans" panose="020B0502040504020204" pitchFamily="34" charset="0"/>
              </a:rPr>
              <a:t> </a:t>
            </a:r>
            <a:r>
              <a:rPr lang="nl-NL" b="1" dirty="0" err="1">
                <a:latin typeface="Noto Sans" panose="020B0502040504020204" pitchFamily="34" charset="0"/>
              </a:rPr>
              <a:t>proves</a:t>
            </a:r>
            <a:r>
              <a:rPr lang="nl-NL" b="1" dirty="0">
                <a:latin typeface="Noto Sans" panose="020B0502040504020204" pitchFamily="34" charset="0"/>
              </a:rPr>
              <a:t> </a:t>
            </a:r>
            <a:r>
              <a:rPr lang="nl-NL" b="1" dirty="0" err="1">
                <a:latin typeface="Noto Sans" panose="020B0502040504020204" pitchFamily="34" charset="0"/>
              </a:rPr>
              <a:t>to</a:t>
            </a:r>
            <a:r>
              <a:rPr lang="nl-NL" b="1" dirty="0">
                <a:latin typeface="Noto Sans" panose="020B0502040504020204" pitchFamily="34" charset="0"/>
              </a:rPr>
              <a:t> </a:t>
            </a:r>
            <a:r>
              <a:rPr lang="nl-NL" b="1" dirty="0" err="1">
                <a:latin typeface="Noto Sans" panose="020B0502040504020204" pitchFamily="34" charset="0"/>
              </a:rPr>
              <a:t>be</a:t>
            </a:r>
            <a:r>
              <a:rPr lang="nl-NL" b="1" dirty="0">
                <a:latin typeface="Noto Sans" panose="020B0502040504020204" pitchFamily="34" charset="0"/>
              </a:rPr>
              <a:t> </a:t>
            </a:r>
            <a:r>
              <a:rPr lang="nl-NL" b="1" dirty="0" err="1">
                <a:latin typeface="Noto Sans" panose="020B0502040504020204" pitchFamily="34" charset="0"/>
              </a:rPr>
              <a:t>not</a:t>
            </a:r>
            <a:r>
              <a:rPr lang="nl-NL" b="1" dirty="0">
                <a:latin typeface="Noto Sans" panose="020B0502040504020204" pitchFamily="34" charset="0"/>
              </a:rPr>
              <a:t> </a:t>
            </a:r>
            <a:r>
              <a:rPr lang="nl-NL" b="1" dirty="0" err="1">
                <a:latin typeface="Noto Sans" panose="020B0502040504020204" pitchFamily="34" charset="0"/>
              </a:rPr>
              <a:t>ideal</a:t>
            </a:r>
            <a:r>
              <a:rPr lang="nl-NL" b="1" dirty="0">
                <a:latin typeface="Noto Sans" panose="020B0502040504020204" pitchFamily="34" charset="0"/>
              </a:rPr>
              <a:t>)</a:t>
            </a:r>
          </a:p>
          <a:p>
            <a:r>
              <a:rPr lang="nl-NL" b="1" i="0" dirty="0" err="1">
                <a:solidFill>
                  <a:srgbClr val="FF0000"/>
                </a:solidFill>
                <a:effectLst/>
                <a:latin typeface="Noto Sans" panose="020B0502040504020204" pitchFamily="34" charset="0"/>
              </a:rPr>
              <a:t>R</a:t>
            </a:r>
            <a:r>
              <a:rPr lang="nl-NL" b="1" i="0" dirty="0" err="1">
                <a:effectLst/>
                <a:latin typeface="Noto Sans" panose="020B0502040504020204" pitchFamily="34" charset="0"/>
              </a:rPr>
              <a:t>eactJS</a:t>
            </a:r>
            <a:endParaRPr lang="nl-NL" b="1" i="0" dirty="0">
              <a:effectLst/>
              <a:latin typeface="Noto Sans" panose="020B0502040504020204" pitchFamily="34" charset="0"/>
            </a:endParaRPr>
          </a:p>
          <a:p>
            <a:endParaRPr lang="nl-NL" b="1" i="0" dirty="0">
              <a:effectLst/>
              <a:latin typeface="Noto Sans" panose="020B0502040504020204" pitchFamily="34" charset="0"/>
            </a:endParaRPr>
          </a:p>
          <a:p>
            <a:endParaRPr lang="nl-NL" dirty="0"/>
          </a:p>
          <a:p>
            <a:endParaRPr lang="nl-NL" dirty="0"/>
          </a:p>
        </p:txBody>
      </p:sp>
    </p:spTree>
    <p:extLst>
      <p:ext uri="{BB962C8B-B14F-4D97-AF65-F5344CB8AC3E}">
        <p14:creationId xmlns:p14="http://schemas.microsoft.com/office/powerpoint/2010/main" val="259934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1C8C8A-5F25-4925-BE14-6AC1F72F6E34}"/>
              </a:ext>
            </a:extLst>
          </p:cNvPr>
          <p:cNvSpPr>
            <a:spLocks noGrp="1"/>
          </p:cNvSpPr>
          <p:nvPr>
            <p:ph type="title"/>
          </p:nvPr>
        </p:nvSpPr>
        <p:spPr/>
        <p:txBody>
          <a:bodyPr>
            <a:normAutofit fontScale="90000"/>
          </a:bodyPr>
          <a:lstStyle/>
          <a:p>
            <a:r>
              <a:rPr lang="nl-NL" sz="7300" b="1" i="0" dirty="0">
                <a:solidFill>
                  <a:srgbClr val="FF0000"/>
                </a:solidFill>
                <a:effectLst/>
                <a:latin typeface="Bebas Neue" panose="020B0606020202050201" pitchFamily="34" charset="0"/>
              </a:rPr>
              <a:t>P</a:t>
            </a:r>
            <a:r>
              <a:rPr lang="nl-NL" sz="7300" b="1" i="0" dirty="0">
                <a:effectLst/>
                <a:latin typeface="Bebas Neue" panose="020B0606020202050201" pitchFamily="34" charset="0"/>
              </a:rPr>
              <a:t>roject </a:t>
            </a:r>
            <a:r>
              <a:rPr lang="nl-NL" sz="7300" b="1" i="0" dirty="0" err="1">
                <a:effectLst/>
                <a:latin typeface="Bebas Neue" panose="020B0606020202050201" pitchFamily="34" charset="0"/>
              </a:rPr>
              <a:t>architecture</a:t>
            </a:r>
            <a:br>
              <a:rPr lang="nl-NL" b="1" i="0" dirty="0">
                <a:solidFill>
                  <a:srgbClr val="2D2D2D"/>
                </a:solidFill>
                <a:effectLst/>
                <a:latin typeface="Noto Sans" panose="020B0502040504020204" pitchFamily="34" charset="0"/>
              </a:rPr>
            </a:br>
            <a:endParaRPr lang="nl-NL" dirty="0"/>
          </a:p>
        </p:txBody>
      </p:sp>
      <p:pic>
        <p:nvPicPr>
          <p:cNvPr id="13" name="Afbeelding 12">
            <a:extLst>
              <a:ext uri="{FF2B5EF4-FFF2-40B4-BE49-F238E27FC236}">
                <a16:creationId xmlns:a16="http://schemas.microsoft.com/office/drawing/2014/main" id="{A1FB69EA-9FF6-407A-A977-1CEF466C695A}"/>
              </a:ext>
            </a:extLst>
          </p:cNvPr>
          <p:cNvPicPr>
            <a:picLocks noChangeAspect="1"/>
          </p:cNvPicPr>
          <p:nvPr/>
        </p:nvPicPr>
        <p:blipFill rotWithShape="1">
          <a:blip r:embed="rId3">
            <a:extLst>
              <a:ext uri="{28A0092B-C50C-407E-A947-70E740481C1C}">
                <a14:useLocalDpi xmlns:a14="http://schemas.microsoft.com/office/drawing/2010/main" val="0"/>
              </a:ext>
            </a:extLst>
          </a:blip>
          <a:srcRect l="10409" t="18787" b="2688"/>
          <a:stretch/>
        </p:blipFill>
        <p:spPr>
          <a:xfrm>
            <a:off x="653905" y="1690688"/>
            <a:ext cx="10884190" cy="3756456"/>
          </a:xfrm>
          <a:prstGeom prst="rect">
            <a:avLst/>
          </a:prstGeom>
        </p:spPr>
      </p:pic>
    </p:spTree>
    <p:extLst>
      <p:ext uri="{BB962C8B-B14F-4D97-AF65-F5344CB8AC3E}">
        <p14:creationId xmlns:p14="http://schemas.microsoft.com/office/powerpoint/2010/main" val="3237190527"/>
      </p:ext>
    </p:extLst>
  </p:cSld>
  <p:clrMapOvr>
    <a:masterClrMapping/>
  </p:clrMapOvr>
</p:sld>
</file>

<file path=ppt/theme/theme1.xml><?xml version="1.0" encoding="utf-8"?>
<a:theme xmlns:a="http://schemas.openxmlformats.org/drawingml/2006/main" name="Office Theme">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731</TotalTime>
  <Words>241</Words>
  <Application>Microsoft Office PowerPoint</Application>
  <PresentationFormat>Breedbeeld</PresentationFormat>
  <Paragraphs>33</Paragraphs>
  <Slides>4</Slides>
  <Notes>3</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vt:i4>
      </vt:variant>
    </vt:vector>
  </HeadingPairs>
  <TitlesOfParts>
    <vt:vector size="11" baseType="lpstr">
      <vt:lpstr>arial</vt:lpstr>
      <vt:lpstr>arial</vt:lpstr>
      <vt:lpstr>Bebas Neue</vt:lpstr>
      <vt:lpstr>Calibri</vt:lpstr>
      <vt:lpstr>Calibri Light</vt:lpstr>
      <vt:lpstr>Noto Sans</vt:lpstr>
      <vt:lpstr>Office Theme</vt:lpstr>
      <vt:lpstr>PowerPoint-presentatie</vt:lpstr>
      <vt:lpstr>non-functional requirements </vt:lpstr>
      <vt:lpstr>Enterprise Grade Software </vt:lpstr>
      <vt:lpstr>Project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Mickey Krekels</dc:creator>
  <cp:lastModifiedBy>Mickey Krekels</cp:lastModifiedBy>
  <cp:revision>11</cp:revision>
  <dcterms:created xsi:type="dcterms:W3CDTF">2022-02-15T09:11:01Z</dcterms:created>
  <dcterms:modified xsi:type="dcterms:W3CDTF">2022-02-21T08:13:49Z</dcterms:modified>
</cp:coreProperties>
</file>