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59" r:id="rId6"/>
    <p:sldId id="261" r:id="rId7"/>
    <p:sldId id="262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18" autoAdjust="0"/>
  </p:normalViewPr>
  <p:slideViewPr>
    <p:cSldViewPr snapToGrid="0">
      <p:cViewPr varScale="1">
        <p:scale>
          <a:sx n="116" d="100"/>
          <a:sy n="116" d="100"/>
        </p:scale>
        <p:origin x="1974" y="1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D75D1-5100-4406-A47E-5CCD3D421B5D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F47B1-297B-474D-8E5C-0BE34F414A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50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037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141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601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539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Enterprise applications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 (EA) are applications that are used in an enterprise context and are mainly used to satisfy the information management needs of an </a:t>
            </a:r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organization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 rather than </a:t>
            </a:r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individual users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97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799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44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3860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19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112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235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206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02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77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010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77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112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07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84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531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79B7-6556-4B01-89C0-9D7E5718B023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5592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cflix.krekels-server.com/v1/us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etflix-Clone-MicFlix" TargetMode="External"/><Relationship Id="rId4" Type="http://schemas.openxmlformats.org/officeDocument/2006/relationships/hyperlink" Target="https://mickeykrekels.atlassian.net/jira/software/projects/MIC/boards/1/backlo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24F44AA-CB9A-43C8-AC0F-7DC2E9EC6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7535" y="3033627"/>
            <a:ext cx="5296930" cy="1655762"/>
          </a:xfrm>
        </p:spPr>
        <p:txBody>
          <a:bodyPr/>
          <a:lstStyle/>
          <a:p>
            <a:endParaRPr lang="nl-NL" dirty="0">
              <a:latin typeface="Bebas Neue" panose="020B0606020202050201" pitchFamily="34" charset="0"/>
            </a:endParaRPr>
          </a:p>
          <a:p>
            <a:r>
              <a:rPr lang="nl-NL" dirty="0">
                <a:latin typeface="Bebas Neue" panose="020B0606020202050201" pitchFamily="34" charset="0"/>
              </a:rPr>
              <a:t>A </a:t>
            </a:r>
            <a:r>
              <a:rPr lang="nl-NL" dirty="0" err="1">
                <a:latin typeface="Bebas Neue" panose="020B0606020202050201" pitchFamily="34" charset="0"/>
              </a:rPr>
              <a:t>netflix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 err="1">
                <a:latin typeface="Bebas Neue" panose="020B0606020202050201" pitchFamily="34" charset="0"/>
              </a:rPr>
              <a:t>clone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>
                <a:solidFill>
                  <a:srgbClr val="FF0000"/>
                </a:solidFill>
                <a:latin typeface="Bebas Neue" panose="020B0606020202050201" pitchFamily="34" charset="0"/>
              </a:rPr>
              <a:t>-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 err="1">
                <a:latin typeface="Bebas Neue" panose="020B0606020202050201" pitchFamily="34" charset="0"/>
              </a:rPr>
              <a:t>by</a:t>
            </a:r>
            <a:r>
              <a:rPr lang="nl-NL" dirty="0">
                <a:latin typeface="Bebas Neue" panose="020B0606020202050201" pitchFamily="34" charset="0"/>
              </a:rPr>
              <a:t> Mickey Krekels</a:t>
            </a:r>
          </a:p>
          <a:p>
            <a:r>
              <a:rPr lang="nl-NL" dirty="0">
                <a:latin typeface="Bebas Neue" panose="020B0606020202050201" pitchFamily="34" charset="0"/>
              </a:rPr>
              <a:t>Class: RB04</a:t>
            </a:r>
          </a:p>
          <a:p>
            <a:endParaRPr lang="nl-NL" dirty="0">
              <a:latin typeface="Bebas Neue" panose="020B0606020202050201" pitchFamily="34" charset="0"/>
            </a:endParaRP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3CF4C9A7-B790-486F-AD3F-63A6E2F82A36}"/>
              </a:ext>
            </a:extLst>
          </p:cNvPr>
          <p:cNvSpPr txBox="1">
            <a:spLocks/>
          </p:cNvSpPr>
          <p:nvPr/>
        </p:nvSpPr>
        <p:spPr>
          <a:xfrm>
            <a:off x="1524000" y="1095469"/>
            <a:ext cx="9144000" cy="250656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400" dirty="0" err="1">
                <a:solidFill>
                  <a:srgbClr val="FF0000"/>
                </a:solidFill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Micflix</a:t>
            </a:r>
            <a:endParaRPr lang="nl-NL" sz="16400" dirty="0">
              <a:solidFill>
                <a:srgbClr val="FF0000"/>
              </a:solidFill>
              <a:effectLst>
                <a:glow rad="1612900">
                  <a:schemeClr val="tx1">
                    <a:alpha val="0"/>
                  </a:schemeClr>
                </a:glow>
              </a:effectLst>
              <a:latin typeface="Bebas Neue" panose="020B0606020202050201" pitchFamily="34" charset="0"/>
            </a:endParaRPr>
          </a:p>
          <a:p>
            <a:r>
              <a:rPr lang="nl-NL" sz="5200" dirty="0"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Sprint</a:t>
            </a:r>
            <a:r>
              <a:rPr lang="nl-NL" sz="5200" dirty="0">
                <a:solidFill>
                  <a:srgbClr val="FF0000"/>
                </a:solidFill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: </a:t>
            </a:r>
            <a:r>
              <a:rPr lang="nl-NL" sz="5200" dirty="0"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1</a:t>
            </a:r>
            <a:endParaRPr lang="nl-NL" sz="100" dirty="0">
              <a:effectLst>
                <a:glow rad="1612900">
                  <a:schemeClr val="tx1">
                    <a:alpha val="0"/>
                  </a:schemeClr>
                </a:glow>
              </a:effectLst>
              <a:latin typeface="Bebas Neue" panose="020B0606020202050201" pitchFamily="34" charset="0"/>
            </a:endParaRPr>
          </a:p>
          <a:p>
            <a:endParaRPr lang="nl-NL" sz="9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8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I</a:t>
            </a:r>
            <a:r>
              <a:rPr lang="nl-NL" sz="6000" b="1" i="0" dirty="0" err="1">
                <a:effectLst/>
                <a:latin typeface="Bebas Neue" panose="020B0606020202050201" pitchFamily="34" charset="0"/>
              </a:rPr>
              <a:t>ntroduction</a:t>
            </a:r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S</a:t>
            </a:r>
            <a:r>
              <a:rPr lang="nl-NL" b="1" dirty="0">
                <a:latin typeface="Noto Sans" panose="020B0502040504020204" pitchFamily="34" charset="0"/>
              </a:rPr>
              <a:t>print goal</a:t>
            </a: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chievements</a:t>
            </a:r>
            <a:endParaRPr lang="nl-NL" b="1" dirty="0">
              <a:latin typeface="Noto Sans" panose="020B0502040504020204" pitchFamily="34" charset="0"/>
            </a:endParaRP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F</a:t>
            </a:r>
            <a:r>
              <a:rPr lang="nl-NL" b="1" dirty="0">
                <a:latin typeface="Noto Sans" panose="020B0502040504020204" pitchFamily="34" charset="0"/>
              </a:rPr>
              <a:t>oundation Topics</a:t>
            </a: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Enterprise Architecture &amp; Software Platforms</a:t>
            </a: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Architecture &amp; </a:t>
            </a:r>
            <a:r>
              <a:rPr lang="nl-NL" sz="2000" b="1" dirty="0" err="1">
                <a:latin typeface="Noto Sans" panose="020B0502040504020204" pitchFamily="34" charset="0"/>
              </a:rPr>
              <a:t>Quality</a:t>
            </a:r>
            <a:endParaRPr lang="nl-NL" sz="2000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Messaging &amp; Security-</a:t>
            </a:r>
            <a:r>
              <a:rPr lang="nl-NL" sz="2000" b="1" dirty="0" err="1">
                <a:latin typeface="Noto Sans" panose="020B0502040504020204" pitchFamily="34" charset="0"/>
              </a:rPr>
              <a:t>by</a:t>
            </a:r>
            <a:r>
              <a:rPr lang="nl-NL" sz="2000" b="1" dirty="0">
                <a:latin typeface="Noto Sans" panose="020B0502040504020204" pitchFamily="34" charset="0"/>
              </a:rPr>
              <a:t>-Design</a:t>
            </a:r>
          </a:p>
          <a:p>
            <a:pPr>
              <a:buFontTx/>
              <a:buChar char="-"/>
            </a:pPr>
            <a:r>
              <a:rPr lang="nl-NL" sz="2000" b="1" dirty="0" err="1">
                <a:latin typeface="Noto Sans" panose="020B0502040504020204" pitchFamily="34" charset="0"/>
              </a:rPr>
              <a:t>DevSecOps</a:t>
            </a:r>
            <a:r>
              <a:rPr lang="nl-NL" sz="2000" b="1" dirty="0">
                <a:latin typeface="Noto Sans" panose="020B0502040504020204" pitchFamily="34" charset="0"/>
              </a:rPr>
              <a:t> &amp; Cloud Services</a:t>
            </a: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N</a:t>
            </a:r>
            <a:r>
              <a:rPr lang="nl-NL" b="1" dirty="0">
                <a:latin typeface="Noto Sans" panose="020B0502040504020204" pitchFamily="34" charset="0"/>
              </a:rPr>
              <a:t>ext steps</a:t>
            </a: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pic>
        <p:nvPicPr>
          <p:cNvPr id="6" name="Picture 2" descr="Create a Netflix clone from Scratch: JavaScript PHP + MySQL - DEV Community">
            <a:extLst>
              <a:ext uri="{FF2B5EF4-FFF2-40B4-BE49-F238E27FC236}">
                <a16:creationId xmlns:a16="http://schemas.microsoft.com/office/drawing/2014/main" id="{1A6AC1C5-B9C6-4D93-BFF5-D7C1D4E81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82" y="4001294"/>
            <a:ext cx="4901884" cy="2757310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S</a:t>
            </a:r>
            <a:r>
              <a:rPr lang="nl-NL" sz="6000" b="1" i="0" dirty="0">
                <a:effectLst/>
                <a:latin typeface="Bebas Neue" panose="020B0606020202050201" pitchFamily="34" charset="0"/>
              </a:rPr>
              <a:t>print goal </a:t>
            </a:r>
            <a:br>
              <a:rPr lang="nl-NL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he main goal of sprint 1 was to set up a good basis on documentation, code and infrastructure. </a:t>
            </a:r>
          </a:p>
          <a:p>
            <a:endParaRPr lang="en-US" b="1" i="0" dirty="0"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he issues/stories created for the sprint were: 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As a user, I should be able login to an account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As a user, I should be able to register an account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front-end prototype</a:t>
            </a:r>
          </a:p>
          <a:p>
            <a:pPr marL="0" indent="0">
              <a:buNone/>
            </a:pPr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046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A</a:t>
            </a:r>
            <a:r>
              <a:rPr lang="nl-NL" sz="6000" b="1" i="0" dirty="0">
                <a:effectLst/>
                <a:latin typeface="Bebas Neue" panose="020B0606020202050201" pitchFamily="34" charset="0"/>
              </a:rPr>
              <a:t>CHIEVEMENTS</a:t>
            </a:r>
            <a:br>
              <a:rPr lang="nl-NL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F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irst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version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User-service </a:t>
            </a:r>
            <a:r>
              <a:rPr lang="nl-NL" sz="2000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[</a:t>
            </a:r>
            <a:r>
              <a:rPr lang="nl-NL" sz="2000" b="1" i="0" dirty="0">
                <a:effectLst/>
                <a:latin typeface="Noto Sans" panose="020B0502040504020204" pitchFamily="34" charset="0"/>
                <a:hlinkClick r:id="rId3"/>
              </a:rPr>
              <a:t>Link</a:t>
            </a:r>
            <a:r>
              <a:rPr lang="nl-NL" sz="2000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]</a:t>
            </a:r>
          </a:p>
          <a:p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A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gile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Enviroment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with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u="sng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J</a:t>
            </a:r>
            <a:r>
              <a:rPr lang="nl-NL" b="1" i="0" u="sng" dirty="0" err="1">
                <a:effectLst/>
                <a:latin typeface="Noto Sans" panose="020B0502040504020204" pitchFamily="34" charset="0"/>
              </a:rPr>
              <a:t>ira</a:t>
            </a:r>
            <a:r>
              <a:rPr lang="nl-NL" b="1" i="0" u="sng" dirty="0">
                <a:effectLst/>
                <a:latin typeface="Noto Sans" panose="020B0502040504020204" pitchFamily="34" charset="0"/>
              </a:rPr>
              <a:t> </a:t>
            </a:r>
            <a:r>
              <a:rPr lang="nl-NL" sz="2000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[</a:t>
            </a:r>
            <a:r>
              <a:rPr lang="nl-NL" sz="2000" b="1" i="0" dirty="0">
                <a:effectLst/>
                <a:latin typeface="Noto Sans" panose="020B0502040504020204" pitchFamily="34" charset="0"/>
                <a:hlinkClick r:id="rId4"/>
              </a:rPr>
              <a:t>Link</a:t>
            </a:r>
            <a:r>
              <a:rPr lang="nl-NL" sz="2000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]</a:t>
            </a:r>
            <a:endParaRPr lang="nl-NL" sz="2000" b="1" i="0" u="sng" dirty="0">
              <a:effectLst/>
              <a:latin typeface="Noto Sans" panose="020B0502040504020204" pitchFamily="34" charset="0"/>
            </a:endParaRP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R</a:t>
            </a:r>
            <a:r>
              <a:rPr lang="nl-NL" b="1" dirty="0" err="1">
                <a:latin typeface="Noto Sans" panose="020B0502040504020204" pitchFamily="34" charset="0"/>
              </a:rPr>
              <a:t>epository</a:t>
            </a:r>
            <a:r>
              <a:rPr lang="nl-NL" b="1" dirty="0">
                <a:latin typeface="Noto Sans" panose="020B0502040504020204" pitchFamily="34" charset="0"/>
              </a:rPr>
              <a:t> on </a:t>
            </a:r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G</a:t>
            </a:r>
            <a:r>
              <a:rPr lang="nl-NL" b="1" dirty="0" err="1">
                <a:latin typeface="Noto Sans" panose="020B0502040504020204" pitchFamily="34" charset="0"/>
              </a:rPr>
              <a:t>ithub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sz="2000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[</a:t>
            </a:r>
            <a:r>
              <a:rPr lang="nl-NL" sz="2000" b="1" i="0" dirty="0">
                <a:effectLst/>
                <a:latin typeface="Noto Sans" panose="020B0502040504020204" pitchFamily="34" charset="0"/>
                <a:hlinkClick r:id="rId5"/>
              </a:rPr>
              <a:t>Link</a:t>
            </a:r>
            <a:r>
              <a:rPr lang="nl-NL" sz="2000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]</a:t>
            </a:r>
            <a:endParaRPr lang="nl-NL" sz="2000" b="1" i="0" dirty="0">
              <a:effectLst/>
              <a:latin typeface="Noto Sans" panose="020B0502040504020204" pitchFamily="34" charset="0"/>
            </a:endParaRP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D</a:t>
            </a:r>
            <a:r>
              <a:rPr lang="nl-NL" b="1" dirty="0" err="1">
                <a:latin typeface="Noto Sans" panose="020B0502040504020204" pitchFamily="34" charset="0"/>
              </a:rPr>
              <a:t>evOps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enviroment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with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P</a:t>
            </a:r>
            <a:r>
              <a:rPr lang="nl-NL" b="1" u="sng" dirty="0" err="1">
                <a:latin typeface="Noto Sans" panose="020B0502040504020204" pitchFamily="34" charset="0"/>
              </a:rPr>
              <a:t>ortainer</a:t>
            </a:r>
            <a:endParaRPr lang="nl-NL" b="1" i="0" u="sng" dirty="0">
              <a:effectLst/>
              <a:latin typeface="Noto Sans" panose="020B0502040504020204" pitchFamily="34" charset="0"/>
            </a:endParaRPr>
          </a:p>
          <a:p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C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I/CD pipeline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with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u="sng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G</a:t>
            </a:r>
            <a:r>
              <a:rPr lang="nl-NL" b="1" i="0" u="sng" dirty="0" err="1">
                <a:effectLst/>
                <a:latin typeface="Noto Sans" panose="020B0502040504020204" pitchFamily="34" charset="0"/>
              </a:rPr>
              <a:t>ithub</a:t>
            </a:r>
            <a:r>
              <a:rPr lang="nl-NL" b="1" i="0" u="sng" dirty="0">
                <a:effectLst/>
                <a:latin typeface="Noto Sans" panose="020B0502040504020204" pitchFamily="34" charset="0"/>
              </a:rPr>
              <a:t>-</a:t>
            </a:r>
            <a:r>
              <a:rPr lang="nl-NL" b="1" u="sng" dirty="0">
                <a:latin typeface="Noto Sans" panose="020B0502040504020204" pitchFamily="34" charset="0"/>
              </a:rPr>
              <a:t>Actions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and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W</a:t>
            </a:r>
            <a:r>
              <a:rPr lang="nl-NL" b="1" u="sng" dirty="0" err="1">
                <a:latin typeface="Noto Sans" panose="020B0502040504020204" pitchFamily="34" charset="0"/>
              </a:rPr>
              <a:t>atchTower</a:t>
            </a:r>
            <a:endParaRPr lang="nl-NL" b="1" u="sng" dirty="0">
              <a:latin typeface="Noto Sans" panose="020B0502040504020204" pitchFamily="34" charset="0"/>
            </a:endParaRP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D</a:t>
            </a:r>
            <a:r>
              <a:rPr lang="nl-NL" b="1" dirty="0" err="1">
                <a:latin typeface="Noto Sans" panose="020B0502040504020204" pitchFamily="34" charset="0"/>
              </a:rPr>
              <a:t>ocumentation</a:t>
            </a:r>
            <a:r>
              <a:rPr lang="nl-NL" b="1" dirty="0">
                <a:latin typeface="Noto Sans" panose="020B0502040504020204" pitchFamily="34" charset="0"/>
              </a:rPr>
              <a:t> on </a:t>
            </a:r>
            <a:r>
              <a:rPr lang="nl-NL" b="1" u="sng" dirty="0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u="sng" dirty="0">
                <a:latin typeface="Noto Sans" panose="020B0502040504020204" pitchFamily="34" charset="0"/>
              </a:rPr>
              <a:t>nalysis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and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u="sng" dirty="0">
                <a:solidFill>
                  <a:srgbClr val="FF0000"/>
                </a:solidFill>
                <a:latin typeface="Noto Sans" panose="020B0502040504020204" pitchFamily="34" charset="0"/>
              </a:rPr>
              <a:t>T</a:t>
            </a:r>
            <a:r>
              <a:rPr lang="nl-NL" b="1" u="sng" dirty="0">
                <a:latin typeface="Noto Sans" panose="020B0502040504020204" pitchFamily="34" charset="0"/>
              </a:rPr>
              <a:t>echnical Design</a:t>
            </a:r>
            <a:endParaRPr lang="nl-NL" u="sng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127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4816" cy="1325563"/>
          </a:xfrm>
        </p:spPr>
        <p:txBody>
          <a:bodyPr>
            <a:no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E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nterprise Architecture &amp; </a:t>
            </a:r>
            <a:br>
              <a:rPr lang="nl-NL" sz="5400" b="1" i="0" dirty="0">
                <a:effectLst/>
                <a:latin typeface="Bebas Neue" panose="020B0606020202050201" pitchFamily="34" charset="0"/>
              </a:rPr>
            </a:br>
            <a:r>
              <a:rPr lang="nl-NL" sz="5400" b="1" i="0" dirty="0">
                <a:effectLst/>
                <a:latin typeface="Bebas Neue" panose="020B0606020202050201" pitchFamily="34" charset="0"/>
              </a:rPr>
              <a:t>Software Platforms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J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ira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endParaRPr lang="nl-NL" b="1" i="0" dirty="0">
              <a:solidFill>
                <a:srgbClr val="FF0000"/>
              </a:solidFill>
              <a:effectLst/>
              <a:latin typeface="Noto Sans" panose="020B0502040504020204" pitchFamily="34" charset="0"/>
            </a:endParaRPr>
          </a:p>
          <a:p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ocument on </a:t>
            </a:r>
            <a:r>
              <a:rPr lang="nl-NL" b="1" u="sng" dirty="0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u="sng" dirty="0">
                <a:latin typeface="Noto Sans" panose="020B0502040504020204" pitchFamily="34" charset="0"/>
              </a:rPr>
              <a:t>nalysis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and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u="sng" dirty="0">
                <a:solidFill>
                  <a:srgbClr val="FF0000"/>
                </a:solidFill>
                <a:latin typeface="Noto Sans" panose="020B0502040504020204" pitchFamily="34" charset="0"/>
              </a:rPr>
              <a:t>T</a:t>
            </a:r>
            <a:r>
              <a:rPr lang="nl-NL" b="1" u="sng" dirty="0">
                <a:latin typeface="Noto Sans" panose="020B0502040504020204" pitchFamily="34" charset="0"/>
              </a:rPr>
              <a:t>echnical Design</a:t>
            </a: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CF9636D-42E3-4625-9ABE-F23F589EE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05" y="3597084"/>
            <a:ext cx="3731740" cy="318441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7C773EB-BB32-47B5-BB7B-FC8DC476F3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446"/>
          <a:stretch/>
        </p:blipFill>
        <p:spPr>
          <a:xfrm>
            <a:off x="667265" y="3597084"/>
            <a:ext cx="7603524" cy="31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7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A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rchitecture &amp; 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Quality</a:t>
            </a: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C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I/CD pipeline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with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sz="2800" b="1" dirty="0">
                <a:solidFill>
                  <a:srgbClr val="FF0000"/>
                </a:solidFill>
                <a:latin typeface="Noto Sans" panose="020B0502040504020204" pitchFamily="34" charset="0"/>
              </a:rPr>
              <a:t>U</a:t>
            </a:r>
            <a:r>
              <a:rPr lang="nl-NL" sz="2800" b="1" dirty="0">
                <a:latin typeface="Noto Sans" panose="020B0502040504020204" pitchFamily="34" charset="0"/>
              </a:rPr>
              <a:t>nit tests </a:t>
            </a:r>
            <a:r>
              <a:rPr lang="nl-NL" sz="2800" b="1" dirty="0" err="1">
                <a:latin typeface="Noto Sans" panose="020B0502040504020204" pitchFamily="34" charset="0"/>
              </a:rPr>
              <a:t>and</a:t>
            </a:r>
            <a:r>
              <a:rPr lang="nl-NL" sz="2800" b="1" dirty="0">
                <a:latin typeface="Noto Sans" panose="020B0502040504020204" pitchFamily="34" charset="0"/>
              </a:rPr>
              <a:t> </a:t>
            </a:r>
            <a:r>
              <a:rPr lang="nl-NL" sz="2800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I</a:t>
            </a:r>
            <a:r>
              <a:rPr lang="nl-NL" sz="2800" b="1" i="0" dirty="0">
                <a:effectLst/>
                <a:latin typeface="Noto Sans" panose="020B0502040504020204" pitchFamily="34" charset="0"/>
              </a:rPr>
              <a:t>ntegration tests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1026" name="Picture 2" descr="What is Software Testing and What is SonarQube ?!">
            <a:extLst>
              <a:ext uri="{FF2B5EF4-FFF2-40B4-BE49-F238E27FC236}">
                <a16:creationId xmlns:a16="http://schemas.microsoft.com/office/drawing/2014/main" id="{C6065ED8-B0E5-4E89-BCE6-F57A2374C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579" y="4139514"/>
            <a:ext cx="4722340" cy="265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58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M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essaging &amp; Security-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by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-Design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N</a:t>
            </a:r>
            <a:r>
              <a:rPr lang="nl-NL" b="1" dirty="0" err="1">
                <a:latin typeface="Noto Sans" panose="020B0502040504020204" pitchFamily="34" charset="0"/>
              </a:rPr>
              <a:t>ginx</a:t>
            </a:r>
            <a:r>
              <a:rPr lang="nl-NL" b="1" dirty="0">
                <a:latin typeface="Noto Sans" panose="020B0502040504020204" pitchFamily="34" charset="0"/>
              </a:rPr>
              <a:t> Proxy Manager</a:t>
            </a:r>
          </a:p>
          <a:p>
            <a:pPr>
              <a:buFontTx/>
              <a:buChar char="-"/>
            </a:pPr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S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SL </a:t>
            </a:r>
            <a:r>
              <a:rPr lang="nl-NL" b="1" dirty="0" err="1">
                <a:latin typeface="Noto Sans" panose="020B0502040504020204" pitchFamily="34" charset="0"/>
              </a:rPr>
              <a:t>C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ertificates</a:t>
            </a:r>
            <a:endParaRPr lang="nl-NL" b="1" i="0" dirty="0">
              <a:effectLst/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pPr marL="0" indent="0">
              <a:buNone/>
            </a:pPr>
            <a:r>
              <a:rPr lang="nl-NL" b="1" i="0" dirty="0">
                <a:effectLst/>
                <a:latin typeface="Noto Sans" panose="020B0502040504020204" pitchFamily="34" charset="0"/>
              </a:rPr>
              <a:t>- </a:t>
            </a:r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esting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with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R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abbitMQ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and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k</a:t>
            </a:r>
            <a:r>
              <a:rPr lang="nl-NL" b="1" dirty="0" err="1">
                <a:latin typeface="Noto Sans" panose="020B0502040504020204" pitchFamily="34" charset="0"/>
              </a:rPr>
              <a:t>ubernetes</a:t>
            </a:r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FCD5748-436C-47CF-A594-6E2098B8B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10" y="4609904"/>
            <a:ext cx="9111049" cy="218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1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D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evSecOps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 &amp; Cloud Services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D</a:t>
            </a:r>
            <a:r>
              <a:rPr lang="nl-NL" b="1" dirty="0">
                <a:latin typeface="Noto Sans" panose="020B0502040504020204" pitchFamily="34" charset="0"/>
              </a:rPr>
              <a:t>ocker environment </a:t>
            </a:r>
            <a:r>
              <a:rPr lang="nl-NL" b="1" dirty="0" err="1">
                <a:latin typeface="Noto Sans" panose="020B0502040504020204" pitchFamily="34" charset="0"/>
              </a:rPr>
              <a:t>with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P</a:t>
            </a:r>
            <a:r>
              <a:rPr lang="nl-NL" b="1" u="sng" dirty="0" err="1">
                <a:latin typeface="Noto Sans" panose="020B0502040504020204" pitchFamily="34" charset="0"/>
              </a:rPr>
              <a:t>ortainer</a:t>
            </a:r>
            <a:endParaRPr lang="nl-NL" b="1" u="sng" dirty="0">
              <a:latin typeface="Noto Sans" panose="020B0502040504020204" pitchFamily="34" charset="0"/>
            </a:endParaRPr>
          </a:p>
          <a:p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G</a:t>
            </a:r>
            <a:r>
              <a:rPr lang="nl-NL" b="1" u="sng" dirty="0" err="1">
                <a:latin typeface="Noto Sans" panose="020B0502040504020204" pitchFamily="34" charset="0"/>
              </a:rPr>
              <a:t>ithub</a:t>
            </a:r>
            <a:r>
              <a:rPr lang="nl-NL" b="1" u="sng" dirty="0">
                <a:latin typeface="Noto Sans" panose="020B0502040504020204" pitchFamily="34" charset="0"/>
              </a:rPr>
              <a:t>-Actions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and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W</a:t>
            </a:r>
            <a:r>
              <a:rPr lang="nl-NL" b="1" u="sng" dirty="0" err="1">
                <a:latin typeface="Noto Sans" panose="020B0502040504020204" pitchFamily="34" charset="0"/>
              </a:rPr>
              <a:t>atchTower</a:t>
            </a:r>
            <a:endParaRPr lang="nl-NL" b="1" u="sng" dirty="0">
              <a:latin typeface="Noto Sans" panose="020B0502040504020204" pitchFamily="34" charset="0"/>
            </a:endParaRP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M</a:t>
            </a:r>
            <a:r>
              <a:rPr lang="nl-NL" b="1" dirty="0">
                <a:latin typeface="Noto Sans" panose="020B0502040504020204" pitchFamily="34" charset="0"/>
              </a:rPr>
              <a:t>onitoring </a:t>
            </a:r>
            <a:r>
              <a:rPr lang="nl-NL" b="1" dirty="0" err="1">
                <a:latin typeface="Noto Sans" panose="020B0502040504020204" pitchFamily="34" charset="0"/>
              </a:rPr>
              <a:t>with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G</a:t>
            </a:r>
            <a:r>
              <a:rPr lang="nl-NL" b="1" u="sng" dirty="0" err="1">
                <a:latin typeface="Noto Sans" panose="020B0502040504020204" pitchFamily="34" charset="0"/>
              </a:rPr>
              <a:t>rafana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and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u="sng" dirty="0">
                <a:solidFill>
                  <a:srgbClr val="FF0000"/>
                </a:solidFill>
                <a:latin typeface="Noto Sans" panose="020B0502040504020204" pitchFamily="34" charset="0"/>
              </a:rPr>
              <a:t>P</a:t>
            </a:r>
            <a:r>
              <a:rPr lang="nl-NL" b="1" u="sng" dirty="0">
                <a:latin typeface="Noto Sans" panose="020B0502040504020204" pitchFamily="34" charset="0"/>
              </a:rPr>
              <a:t>rometheus</a:t>
            </a:r>
          </a:p>
          <a:p>
            <a:endParaRPr lang="nl-NL" b="1" u="sng" dirty="0">
              <a:latin typeface="Noto Sans" panose="020B0502040504020204" pitchFamily="34" charset="0"/>
            </a:endParaRP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F79FCCD-CB30-4049-B4E4-07C58AF8FB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21"/>
          <a:stretch/>
        </p:blipFill>
        <p:spPr>
          <a:xfrm>
            <a:off x="2520779" y="4314900"/>
            <a:ext cx="9588844" cy="24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N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ext steps</a:t>
            </a:r>
            <a:br>
              <a:rPr lang="nl-NL" sz="5400" b="1" i="0" dirty="0">
                <a:effectLst/>
                <a:latin typeface="Bebas Neue" panose="020B0606020202050201" pitchFamily="34" charset="0"/>
              </a:rPr>
            </a:b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F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ocusing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on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the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Streaming platform (front-end) </a:t>
            </a: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C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reating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a </a:t>
            </a:r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k</a:t>
            </a:r>
            <a:r>
              <a:rPr lang="nl-NL" b="1" u="sng" dirty="0" err="1">
                <a:latin typeface="Noto Sans" panose="020B0502040504020204" pitchFamily="34" charset="0"/>
              </a:rPr>
              <a:t>ubernetes</a:t>
            </a:r>
            <a:r>
              <a:rPr lang="nl-NL" b="1" dirty="0">
                <a:latin typeface="Noto Sans" panose="020B0502040504020204" pitchFamily="34" charset="0"/>
              </a:rPr>
              <a:t> environment </a:t>
            </a:r>
            <a:r>
              <a:rPr lang="nl-NL" b="1" dirty="0" err="1">
                <a:latin typeface="Noto Sans" panose="020B0502040504020204" pitchFamily="34" charset="0"/>
              </a:rPr>
              <a:t>with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P</a:t>
            </a:r>
            <a:r>
              <a:rPr lang="nl-NL" b="1" u="sng" dirty="0" err="1">
                <a:latin typeface="Noto Sans" panose="020B0502040504020204" pitchFamily="34" charset="0"/>
              </a:rPr>
              <a:t>ortainer</a:t>
            </a:r>
            <a:endParaRPr lang="nl-NL" b="1" u="sng" dirty="0">
              <a:latin typeface="Noto Sans" panose="020B0502040504020204" pitchFamily="34" charset="0"/>
            </a:endParaRP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W</a:t>
            </a:r>
            <a:r>
              <a:rPr lang="nl-NL" b="1" dirty="0" err="1">
                <a:latin typeface="Noto Sans" panose="020B0502040504020204" pitchFamily="34" charset="0"/>
              </a:rPr>
              <a:t>orking</a:t>
            </a:r>
            <a:r>
              <a:rPr lang="nl-NL" b="1" dirty="0">
                <a:latin typeface="Noto Sans" panose="020B0502040504020204" pitchFamily="34" charset="0"/>
              </a:rPr>
              <a:t> on </a:t>
            </a:r>
            <a:r>
              <a:rPr lang="nl-NL" b="1" dirty="0" err="1">
                <a:latin typeface="Noto Sans" panose="020B0502040504020204" pitchFamily="34" charset="0"/>
              </a:rPr>
              <a:t>the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DevOps</a:t>
            </a:r>
            <a:r>
              <a:rPr lang="nl-NL" b="1" dirty="0">
                <a:latin typeface="Noto Sans" panose="020B0502040504020204" pitchFamily="34" charset="0"/>
              </a:rPr>
              <a:t> document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607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1165</TotalTime>
  <Words>255</Words>
  <Application>Microsoft Office PowerPoint</Application>
  <PresentationFormat>Breedbeeld</PresentationFormat>
  <Paragraphs>67</Paragraphs>
  <Slides>9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6" baseType="lpstr">
      <vt:lpstr>Arial</vt:lpstr>
      <vt:lpstr>Bebas Neue</vt:lpstr>
      <vt:lpstr>Calibri</vt:lpstr>
      <vt:lpstr>Calibri Light</vt:lpstr>
      <vt:lpstr>Lato Extended</vt:lpstr>
      <vt:lpstr>Noto Sans</vt:lpstr>
      <vt:lpstr>Office Theme</vt:lpstr>
      <vt:lpstr>PowerPoint-presentatie</vt:lpstr>
      <vt:lpstr>Introduction </vt:lpstr>
      <vt:lpstr>Sprint goal  </vt:lpstr>
      <vt:lpstr>ACHIEVEMENTS </vt:lpstr>
      <vt:lpstr>Enterprise Architecture &amp;  Software Platforms</vt:lpstr>
      <vt:lpstr>Architecture &amp; Quality</vt:lpstr>
      <vt:lpstr>Messaging &amp; Security-by-Design</vt:lpstr>
      <vt:lpstr>DevSecOps &amp; Cloud Services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Mickey Krekels</dc:creator>
  <cp:lastModifiedBy>Mickey Krekels</cp:lastModifiedBy>
  <cp:revision>18</cp:revision>
  <dcterms:created xsi:type="dcterms:W3CDTF">2022-02-15T09:11:01Z</dcterms:created>
  <dcterms:modified xsi:type="dcterms:W3CDTF">2022-03-23T19:53:00Z</dcterms:modified>
</cp:coreProperties>
</file>