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3" r:id="rId4"/>
    <p:sldId id="264" r:id="rId5"/>
    <p:sldId id="259" r:id="rId6"/>
    <p:sldId id="261" r:id="rId7"/>
    <p:sldId id="262" r:id="rId8"/>
    <p:sldId id="258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718" autoAdjust="0"/>
  </p:normalViewPr>
  <p:slideViewPr>
    <p:cSldViewPr snapToGrid="0">
      <p:cViewPr varScale="1">
        <p:scale>
          <a:sx n="116" d="100"/>
          <a:sy n="116" d="100"/>
        </p:scale>
        <p:origin x="1974" y="10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D75D1-5100-4406-A47E-5CCD3D421B5D}" type="datetimeFigureOut">
              <a:rPr lang="nl-NL" smtClean="0"/>
              <a:t>8-5-2022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F47B1-297B-474D-8E5C-0BE34F414A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050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037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9199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1412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6016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5392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Enterprise applications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 (EA) are applications that are used in an enterprise context and are mainly used to satisfy the information management needs of an </a:t>
            </a:r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organization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 rather than </a:t>
            </a:r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individual users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9971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7991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3446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3860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7931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8-5-2022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112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8-5-2022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235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8-5-2022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206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8-5-2022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02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8-5-2022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977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8-5-2022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010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8-5-2022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772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8-5-2022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112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8-5-2022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07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8-5-2022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784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8-5-2022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531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579B7-6556-4B01-89C0-9D7E5718B023}" type="datetimeFigureOut">
              <a:rPr lang="nl-NL" smtClean="0"/>
              <a:t>8-5-2022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5592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E24F44AA-CB9A-43C8-AC0F-7DC2E9EC6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7535" y="3033627"/>
            <a:ext cx="5296930" cy="1655762"/>
          </a:xfrm>
        </p:spPr>
        <p:txBody>
          <a:bodyPr/>
          <a:lstStyle/>
          <a:p>
            <a:endParaRPr lang="nl-NL" dirty="0">
              <a:latin typeface="Bebas Neue" panose="020B0606020202050201" pitchFamily="34" charset="0"/>
            </a:endParaRPr>
          </a:p>
          <a:p>
            <a:r>
              <a:rPr lang="nl-NL" dirty="0">
                <a:latin typeface="Bebas Neue" panose="020B0606020202050201" pitchFamily="34" charset="0"/>
              </a:rPr>
              <a:t>A </a:t>
            </a:r>
            <a:r>
              <a:rPr lang="nl-NL" dirty="0" err="1">
                <a:latin typeface="Bebas Neue" panose="020B0606020202050201" pitchFamily="34" charset="0"/>
              </a:rPr>
              <a:t>netflix</a:t>
            </a:r>
            <a:r>
              <a:rPr lang="nl-NL" dirty="0">
                <a:latin typeface="Bebas Neue" panose="020B0606020202050201" pitchFamily="34" charset="0"/>
              </a:rPr>
              <a:t> </a:t>
            </a:r>
            <a:r>
              <a:rPr lang="nl-NL" dirty="0" err="1">
                <a:latin typeface="Bebas Neue" panose="020B0606020202050201" pitchFamily="34" charset="0"/>
              </a:rPr>
              <a:t>clone</a:t>
            </a:r>
            <a:r>
              <a:rPr lang="nl-NL" dirty="0">
                <a:latin typeface="Bebas Neue" panose="020B0606020202050201" pitchFamily="34" charset="0"/>
              </a:rPr>
              <a:t> </a:t>
            </a:r>
            <a:r>
              <a:rPr lang="nl-NL" dirty="0">
                <a:solidFill>
                  <a:srgbClr val="FF0000"/>
                </a:solidFill>
                <a:latin typeface="Bebas Neue" panose="020B0606020202050201" pitchFamily="34" charset="0"/>
              </a:rPr>
              <a:t>-</a:t>
            </a:r>
            <a:r>
              <a:rPr lang="nl-NL" dirty="0">
                <a:latin typeface="Bebas Neue" panose="020B0606020202050201" pitchFamily="34" charset="0"/>
              </a:rPr>
              <a:t> </a:t>
            </a:r>
            <a:r>
              <a:rPr lang="nl-NL" dirty="0" err="1">
                <a:latin typeface="Bebas Neue" panose="020B0606020202050201" pitchFamily="34" charset="0"/>
              </a:rPr>
              <a:t>by</a:t>
            </a:r>
            <a:r>
              <a:rPr lang="nl-NL" dirty="0">
                <a:latin typeface="Bebas Neue" panose="020B0606020202050201" pitchFamily="34" charset="0"/>
              </a:rPr>
              <a:t> Mickey Krekels</a:t>
            </a:r>
          </a:p>
          <a:p>
            <a:r>
              <a:rPr lang="nl-NL" dirty="0">
                <a:latin typeface="Bebas Neue" panose="020B0606020202050201" pitchFamily="34" charset="0"/>
              </a:rPr>
              <a:t>Class: RB04</a:t>
            </a:r>
          </a:p>
          <a:p>
            <a:endParaRPr lang="nl-NL" dirty="0">
              <a:latin typeface="Bebas Neue" panose="020B0606020202050201" pitchFamily="34" charset="0"/>
            </a:endParaRPr>
          </a:p>
        </p:txBody>
      </p:sp>
      <p:sp>
        <p:nvSpPr>
          <p:cNvPr id="8" name="Ondertitel 2">
            <a:extLst>
              <a:ext uri="{FF2B5EF4-FFF2-40B4-BE49-F238E27FC236}">
                <a16:creationId xmlns:a16="http://schemas.microsoft.com/office/drawing/2014/main" id="{3CF4C9A7-B790-486F-AD3F-63A6E2F82A36}"/>
              </a:ext>
            </a:extLst>
          </p:cNvPr>
          <p:cNvSpPr txBox="1">
            <a:spLocks/>
          </p:cNvSpPr>
          <p:nvPr/>
        </p:nvSpPr>
        <p:spPr>
          <a:xfrm>
            <a:off x="1524000" y="1095469"/>
            <a:ext cx="9144000" cy="250656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6400" dirty="0" err="1">
                <a:solidFill>
                  <a:srgbClr val="FF0000"/>
                </a:solidFill>
                <a:effectLst>
                  <a:glow rad="1612900">
                    <a:schemeClr val="tx1">
                      <a:alpha val="0"/>
                    </a:schemeClr>
                  </a:glow>
                </a:effectLst>
                <a:latin typeface="Bebas Neue" panose="020B0606020202050201" pitchFamily="34" charset="0"/>
              </a:rPr>
              <a:t>Micflix</a:t>
            </a:r>
            <a:endParaRPr lang="nl-NL" sz="16400" dirty="0">
              <a:solidFill>
                <a:srgbClr val="FF0000"/>
              </a:solidFill>
              <a:effectLst>
                <a:glow rad="1612900">
                  <a:schemeClr val="tx1">
                    <a:alpha val="0"/>
                  </a:schemeClr>
                </a:glow>
              </a:effectLst>
              <a:latin typeface="Bebas Neue" panose="020B0606020202050201" pitchFamily="34" charset="0"/>
            </a:endParaRPr>
          </a:p>
          <a:p>
            <a:r>
              <a:rPr lang="nl-NL" sz="5200" dirty="0">
                <a:effectLst>
                  <a:glow rad="1612900">
                    <a:schemeClr val="tx1">
                      <a:alpha val="0"/>
                    </a:schemeClr>
                  </a:glow>
                </a:effectLst>
                <a:latin typeface="Bebas Neue" panose="020B0606020202050201" pitchFamily="34" charset="0"/>
              </a:rPr>
              <a:t>Sprint</a:t>
            </a:r>
            <a:r>
              <a:rPr lang="nl-NL" sz="5200" dirty="0">
                <a:solidFill>
                  <a:srgbClr val="FF0000"/>
                </a:solidFill>
                <a:effectLst>
                  <a:glow rad="1612900">
                    <a:schemeClr val="tx1">
                      <a:alpha val="0"/>
                    </a:schemeClr>
                  </a:glow>
                </a:effectLst>
                <a:latin typeface="Bebas Neue" panose="020B0606020202050201" pitchFamily="34" charset="0"/>
              </a:rPr>
              <a:t>: </a:t>
            </a:r>
            <a:r>
              <a:rPr lang="nl-NL" sz="5200" dirty="0">
                <a:effectLst>
                  <a:glow rad="1612900">
                    <a:schemeClr val="tx1">
                      <a:alpha val="0"/>
                    </a:schemeClr>
                  </a:glow>
                </a:effectLst>
                <a:latin typeface="Bebas Neue" panose="020B0606020202050201" pitchFamily="34" charset="0"/>
              </a:rPr>
              <a:t>3</a:t>
            </a:r>
            <a:endParaRPr lang="nl-NL" sz="100" dirty="0">
              <a:effectLst>
                <a:glow rad="1612900">
                  <a:schemeClr val="tx1">
                    <a:alpha val="0"/>
                  </a:schemeClr>
                </a:glow>
              </a:effectLst>
              <a:latin typeface="Bebas Neue" panose="020B0606020202050201" pitchFamily="34" charset="0"/>
            </a:endParaRPr>
          </a:p>
          <a:p>
            <a:endParaRPr lang="nl-NL" sz="900" dirty="0"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589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54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N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ext steps</a:t>
            </a:r>
            <a:br>
              <a:rPr lang="nl-NL" sz="5400" b="1" i="0" dirty="0">
                <a:effectLst/>
                <a:latin typeface="Bebas Neue" panose="020B0606020202050201" pitchFamily="34" charset="0"/>
              </a:rPr>
            </a:br>
            <a:endParaRPr lang="nl-NL" sz="5400" b="1" i="0" dirty="0">
              <a:effectLst/>
              <a:latin typeface="Bebas Neue" panose="020B0606020202050201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912"/>
            <a:ext cx="10515600" cy="4351338"/>
          </a:xfrm>
        </p:spPr>
        <p:txBody>
          <a:bodyPr>
            <a:normAutofit/>
          </a:bodyPr>
          <a:lstStyle/>
          <a:p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F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ocusing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on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Adding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Features</a:t>
            </a:r>
          </a:p>
          <a:p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C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reating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a </a:t>
            </a:r>
            <a:r>
              <a:rPr lang="nl-NL" b="1" u="sng" dirty="0" err="1">
                <a:solidFill>
                  <a:srgbClr val="FF0000"/>
                </a:solidFill>
                <a:latin typeface="Noto Sans" panose="020B0502040504020204" pitchFamily="34" charset="0"/>
              </a:rPr>
              <a:t>k</a:t>
            </a:r>
            <a:r>
              <a:rPr lang="nl-NL" b="1" u="sng" dirty="0" err="1">
                <a:latin typeface="Noto Sans" panose="020B0502040504020204" pitchFamily="34" charset="0"/>
              </a:rPr>
              <a:t>ubernetes</a:t>
            </a:r>
            <a:r>
              <a:rPr lang="nl-NL" b="1" dirty="0">
                <a:latin typeface="Noto Sans" panose="020B0502040504020204" pitchFamily="34" charset="0"/>
              </a:rPr>
              <a:t> environment </a:t>
            </a:r>
            <a:r>
              <a:rPr lang="nl-NL" b="1" dirty="0" err="1">
                <a:latin typeface="Noto Sans" panose="020B0502040504020204" pitchFamily="34" charset="0"/>
              </a:rPr>
              <a:t>locally</a:t>
            </a:r>
            <a:endParaRPr lang="nl-NL" b="1" u="sng" dirty="0">
              <a:latin typeface="Noto Sans" panose="020B0502040504020204" pitchFamily="34" charset="0"/>
            </a:endParaRPr>
          </a:p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W</a:t>
            </a:r>
            <a:r>
              <a:rPr lang="nl-NL" b="1" dirty="0" err="1">
                <a:latin typeface="Noto Sans" panose="020B0502040504020204" pitchFamily="34" charset="0"/>
              </a:rPr>
              <a:t>orking</a:t>
            </a:r>
            <a:r>
              <a:rPr lang="nl-NL" b="1" dirty="0">
                <a:latin typeface="Noto Sans" panose="020B0502040504020204" pitchFamily="34" charset="0"/>
              </a:rPr>
              <a:t> on </a:t>
            </a:r>
            <a:r>
              <a:rPr lang="nl-NL" b="1" dirty="0" err="1">
                <a:latin typeface="Noto Sans" panose="020B0502040504020204" pitchFamily="34" charset="0"/>
              </a:rPr>
              <a:t>the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DevOps</a:t>
            </a:r>
            <a:r>
              <a:rPr lang="nl-NL" b="1" dirty="0">
                <a:latin typeface="Noto Sans" panose="020B0502040504020204" pitchFamily="34" charset="0"/>
              </a:rPr>
              <a:t> document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607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000" b="1" i="0" dirty="0" err="1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I</a:t>
            </a:r>
            <a:r>
              <a:rPr lang="nl-NL" sz="6000" b="1" i="0" dirty="0" err="1">
                <a:effectLst/>
                <a:latin typeface="Bebas Neue" panose="020B0606020202050201" pitchFamily="34" charset="0"/>
              </a:rPr>
              <a:t>ntroduction</a:t>
            </a:r>
            <a:r>
              <a:rPr lang="nl-NL" sz="60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1" dirty="0">
                <a:solidFill>
                  <a:srgbClr val="FF0000"/>
                </a:solidFill>
                <a:latin typeface="Noto Sans" panose="020B0502040504020204" pitchFamily="34" charset="0"/>
              </a:rPr>
              <a:t>S</a:t>
            </a:r>
            <a:r>
              <a:rPr lang="nl-NL" b="1" dirty="0">
                <a:latin typeface="Noto Sans" panose="020B0502040504020204" pitchFamily="34" charset="0"/>
              </a:rPr>
              <a:t>print goal</a:t>
            </a:r>
          </a:p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A</a:t>
            </a:r>
            <a:r>
              <a:rPr lang="nl-NL" b="1" dirty="0" err="1">
                <a:latin typeface="Noto Sans" panose="020B0502040504020204" pitchFamily="34" charset="0"/>
              </a:rPr>
              <a:t>chievements</a:t>
            </a:r>
            <a:endParaRPr lang="nl-NL" b="1" dirty="0">
              <a:latin typeface="Noto Sans" panose="020B0502040504020204" pitchFamily="34" charset="0"/>
            </a:endParaRPr>
          </a:p>
          <a:p>
            <a:r>
              <a:rPr lang="nl-NL" b="1" dirty="0">
                <a:solidFill>
                  <a:srgbClr val="FF0000"/>
                </a:solidFill>
                <a:latin typeface="Noto Sans" panose="020B0502040504020204" pitchFamily="34" charset="0"/>
              </a:rPr>
              <a:t>F</a:t>
            </a:r>
            <a:r>
              <a:rPr lang="nl-NL" b="1" dirty="0">
                <a:latin typeface="Noto Sans" panose="020B0502040504020204" pitchFamily="34" charset="0"/>
              </a:rPr>
              <a:t>oundation Topics</a:t>
            </a:r>
          </a:p>
          <a:p>
            <a:pPr>
              <a:buFontTx/>
              <a:buChar char="-"/>
            </a:pPr>
            <a:r>
              <a:rPr lang="nl-NL" sz="2000" b="1" dirty="0">
                <a:latin typeface="Noto Sans" panose="020B0502040504020204" pitchFamily="34" charset="0"/>
              </a:rPr>
              <a:t>Enterprise Architecture &amp; Software Platforms</a:t>
            </a:r>
          </a:p>
          <a:p>
            <a:pPr>
              <a:buFontTx/>
              <a:buChar char="-"/>
            </a:pPr>
            <a:r>
              <a:rPr lang="nl-NL" sz="2000" b="1" dirty="0">
                <a:latin typeface="Noto Sans" panose="020B0502040504020204" pitchFamily="34" charset="0"/>
              </a:rPr>
              <a:t>Architecture &amp; </a:t>
            </a:r>
            <a:r>
              <a:rPr lang="nl-NL" sz="2000" b="1" dirty="0" err="1">
                <a:latin typeface="Noto Sans" panose="020B0502040504020204" pitchFamily="34" charset="0"/>
              </a:rPr>
              <a:t>Quality</a:t>
            </a:r>
            <a:endParaRPr lang="nl-NL" sz="2000" b="1" dirty="0">
              <a:latin typeface="Noto Sans" panose="020B0502040504020204" pitchFamily="34" charset="0"/>
            </a:endParaRPr>
          </a:p>
          <a:p>
            <a:pPr>
              <a:buFontTx/>
              <a:buChar char="-"/>
            </a:pPr>
            <a:r>
              <a:rPr lang="nl-NL" sz="2000" b="1" dirty="0">
                <a:latin typeface="Noto Sans" panose="020B0502040504020204" pitchFamily="34" charset="0"/>
              </a:rPr>
              <a:t>Messaging &amp; Security-</a:t>
            </a:r>
            <a:r>
              <a:rPr lang="nl-NL" sz="2000" b="1" dirty="0" err="1">
                <a:latin typeface="Noto Sans" panose="020B0502040504020204" pitchFamily="34" charset="0"/>
              </a:rPr>
              <a:t>by</a:t>
            </a:r>
            <a:r>
              <a:rPr lang="nl-NL" sz="2000" b="1" dirty="0">
                <a:latin typeface="Noto Sans" panose="020B0502040504020204" pitchFamily="34" charset="0"/>
              </a:rPr>
              <a:t>-Design</a:t>
            </a:r>
          </a:p>
          <a:p>
            <a:pPr>
              <a:buFontTx/>
              <a:buChar char="-"/>
            </a:pPr>
            <a:r>
              <a:rPr lang="nl-NL" sz="2000" b="1" dirty="0" err="1">
                <a:latin typeface="Noto Sans" panose="020B0502040504020204" pitchFamily="34" charset="0"/>
              </a:rPr>
              <a:t>DevSecOps</a:t>
            </a:r>
            <a:r>
              <a:rPr lang="nl-NL" sz="2000" b="1" dirty="0">
                <a:latin typeface="Noto Sans" panose="020B0502040504020204" pitchFamily="34" charset="0"/>
              </a:rPr>
              <a:t> &amp; Cloud Services</a:t>
            </a:r>
          </a:p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R</a:t>
            </a:r>
            <a:r>
              <a:rPr lang="nl-NL" b="1" dirty="0" err="1">
                <a:latin typeface="Noto Sans" panose="020B0502040504020204" pitchFamily="34" charset="0"/>
              </a:rPr>
              <a:t>oadmap</a:t>
            </a:r>
            <a:endParaRPr lang="nl-NL" b="1" dirty="0">
              <a:latin typeface="Noto Sans" panose="020B0502040504020204" pitchFamily="34" charset="0"/>
            </a:endParaRPr>
          </a:p>
          <a:p>
            <a:r>
              <a:rPr lang="nl-NL" b="1" dirty="0">
                <a:solidFill>
                  <a:srgbClr val="FF0000"/>
                </a:solidFill>
                <a:latin typeface="Noto Sans" panose="020B0502040504020204" pitchFamily="34" charset="0"/>
              </a:rPr>
              <a:t>N</a:t>
            </a:r>
            <a:r>
              <a:rPr lang="nl-NL" b="1" dirty="0">
                <a:latin typeface="Noto Sans" panose="020B0502040504020204" pitchFamily="34" charset="0"/>
              </a:rPr>
              <a:t>ext steps</a:t>
            </a:r>
          </a:p>
          <a:p>
            <a:endParaRPr lang="nl-NL" b="1" dirty="0">
              <a:latin typeface="Noto Sans" panose="020B0502040504020204" pitchFamily="34" charset="0"/>
            </a:endParaRPr>
          </a:p>
          <a:p>
            <a:endParaRPr lang="nl-NL" b="1" dirty="0">
              <a:latin typeface="Noto Sans" panose="020B0502040504020204" pitchFamily="34" charset="0"/>
            </a:endParaRPr>
          </a:p>
          <a:p>
            <a:pPr>
              <a:buFontTx/>
              <a:buChar char="-"/>
            </a:pPr>
            <a:endParaRPr lang="nl-NL" b="1" dirty="0">
              <a:latin typeface="Noto Sans" panose="020B0502040504020204" pitchFamily="34" charset="0"/>
            </a:endParaRPr>
          </a:p>
          <a:p>
            <a:pPr>
              <a:buFontTx/>
              <a:buChar char="-"/>
            </a:pPr>
            <a:endParaRPr lang="nl-NL" b="1" dirty="0">
              <a:latin typeface="Noto Sans" panose="020B0502040504020204" pitchFamily="34" charset="0"/>
            </a:endParaRPr>
          </a:p>
          <a:p>
            <a:endParaRPr lang="nl-NL" dirty="0"/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  <p:pic>
        <p:nvPicPr>
          <p:cNvPr id="6" name="Picture 2" descr="Create a Netflix clone from Scratch: JavaScript PHP + MySQL - DEV Community">
            <a:extLst>
              <a:ext uri="{FF2B5EF4-FFF2-40B4-BE49-F238E27FC236}">
                <a16:creationId xmlns:a16="http://schemas.microsoft.com/office/drawing/2014/main" id="{1A6AC1C5-B9C6-4D93-BFF5-D7C1D4E81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682" y="4001294"/>
            <a:ext cx="4901884" cy="2757310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01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60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S</a:t>
            </a:r>
            <a:r>
              <a:rPr lang="nl-NL" sz="6000" b="1" i="0" dirty="0">
                <a:effectLst/>
                <a:latin typeface="Bebas Neue" panose="020B0606020202050201" pitchFamily="34" charset="0"/>
              </a:rPr>
              <a:t>print goal </a:t>
            </a:r>
            <a:br>
              <a:rPr lang="nl-NL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T</a:t>
            </a:r>
            <a:r>
              <a:rPr lang="en-US" b="1" i="0" dirty="0">
                <a:effectLst/>
                <a:latin typeface="Noto Sans" panose="020B0502040504020204" pitchFamily="34" charset="0"/>
              </a:rPr>
              <a:t>he main goal of sprint 3 was to start working on a local Kubernetes cluster and adding additional features</a:t>
            </a:r>
            <a:r>
              <a:rPr lang="en-US" b="1" dirty="0">
                <a:latin typeface="Noto Sans" panose="020B0502040504020204" pitchFamily="34" charset="0"/>
              </a:rPr>
              <a:t>.</a:t>
            </a:r>
            <a:endParaRPr lang="en-US" b="1" i="0" dirty="0">
              <a:effectLst/>
              <a:latin typeface="Noto Sans" panose="020B0502040504020204" pitchFamily="34" charset="0"/>
            </a:endParaRPr>
          </a:p>
          <a:p>
            <a:endParaRPr lang="en-US" b="1" i="0" dirty="0">
              <a:effectLst/>
              <a:latin typeface="Noto Sans" panose="020B0502040504020204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T</a:t>
            </a:r>
            <a:r>
              <a:rPr lang="en-US" b="1" i="0" dirty="0">
                <a:effectLst/>
                <a:latin typeface="Noto Sans" panose="020B0502040504020204" pitchFamily="34" charset="0"/>
              </a:rPr>
              <a:t>he issues/stories created for the sprint were: </a:t>
            </a:r>
          </a:p>
          <a:p>
            <a:r>
              <a:rPr lang="en-US" sz="2000" b="1" i="0" dirty="0">
                <a:effectLst/>
                <a:latin typeface="Noto Sans" panose="020B0502040504020204" pitchFamily="34" charset="0"/>
              </a:rPr>
              <a:t>Research how to convert docker compose file to a Kubernetes variant</a:t>
            </a:r>
          </a:p>
          <a:p>
            <a:r>
              <a:rPr lang="en-US" sz="2000" b="1" dirty="0">
                <a:latin typeface="Noto Sans" panose="020B0502040504020204" pitchFamily="34" charset="0"/>
              </a:rPr>
              <a:t>Research how to link databases to services in </a:t>
            </a:r>
            <a:r>
              <a:rPr lang="en-US" sz="2000" b="1" i="0" dirty="0">
                <a:effectLst/>
                <a:latin typeface="Noto Sans" panose="020B0502040504020204" pitchFamily="34" charset="0"/>
              </a:rPr>
              <a:t>Kubernetes</a:t>
            </a:r>
          </a:p>
          <a:p>
            <a:r>
              <a:rPr lang="en-US" sz="2000" b="1" i="0" dirty="0">
                <a:effectLst/>
                <a:latin typeface="Noto Sans" panose="020B0502040504020204" pitchFamily="34" charset="0"/>
              </a:rPr>
              <a:t>Research how to use an Ingress controller</a:t>
            </a:r>
          </a:p>
          <a:p>
            <a:r>
              <a:rPr lang="en-US" sz="2000" b="1" i="0" dirty="0">
                <a:effectLst/>
                <a:latin typeface="Noto Sans" panose="020B0502040504020204" pitchFamily="34" charset="0"/>
              </a:rPr>
              <a:t>Create a local Kubernetes cluster </a:t>
            </a:r>
          </a:p>
          <a:p>
            <a:r>
              <a:rPr lang="en-US" sz="2000" b="1" i="0" dirty="0">
                <a:effectLst/>
                <a:latin typeface="Noto Sans" panose="020B0502040504020204" pitchFamily="34" charset="0"/>
              </a:rPr>
              <a:t>Create an </a:t>
            </a:r>
            <a:r>
              <a:rPr lang="en-US" sz="2000" b="1" dirty="0" err="1">
                <a:latin typeface="Noto Sans" panose="020B0502040504020204" pitchFamily="34" charset="0"/>
              </a:rPr>
              <a:t>o</a:t>
            </a:r>
            <a:r>
              <a:rPr lang="en-US" sz="2000" b="1" i="0" dirty="0" err="1">
                <a:effectLst/>
                <a:latin typeface="Noto Sans" panose="020B0502040504020204" pitchFamily="34" charset="0"/>
              </a:rPr>
              <a:t>wasp</a:t>
            </a:r>
            <a:r>
              <a:rPr lang="en-US" sz="2000" b="1" i="0" dirty="0">
                <a:effectLst/>
                <a:latin typeface="Noto Sans" panose="020B0502040504020204" pitchFamily="34" charset="0"/>
              </a:rPr>
              <a:t> analyses</a:t>
            </a:r>
          </a:p>
          <a:p>
            <a:r>
              <a:rPr lang="en-US" sz="2000" b="1" i="0" dirty="0">
                <a:effectLst/>
                <a:latin typeface="Noto Sans" panose="020B0502040504020204" pitchFamily="34" charset="0"/>
              </a:rPr>
              <a:t>Create an p</a:t>
            </a:r>
            <a:r>
              <a:rPr lang="nl-NL" sz="2000" b="1" i="0" dirty="0" err="1">
                <a:effectLst/>
                <a:latin typeface="Noto Sans" panose="020B0502040504020204" pitchFamily="34" charset="0"/>
              </a:rPr>
              <a:t>erformance</a:t>
            </a:r>
            <a:r>
              <a:rPr lang="nl-NL" sz="2000" b="1" i="0" dirty="0">
                <a:effectLst/>
                <a:latin typeface="Noto Sans" panose="020B0502040504020204" pitchFamily="34" charset="0"/>
              </a:rPr>
              <a:t> analyse</a:t>
            </a:r>
            <a:r>
              <a:rPr lang="en-US" sz="2000" b="1" i="0" dirty="0">
                <a:effectLst/>
                <a:latin typeface="Noto Sans" panose="020B0502040504020204" pitchFamily="34" charset="0"/>
              </a:rPr>
              <a:t> analyses</a:t>
            </a:r>
          </a:p>
          <a:p>
            <a:r>
              <a:rPr lang="en-US" sz="2000" b="1" dirty="0">
                <a:latin typeface="Noto Sans" panose="020B0502040504020204" pitchFamily="34" charset="0"/>
              </a:rPr>
              <a:t>Update the front-end visuals in the style of the Netflix UI</a:t>
            </a:r>
            <a:endParaRPr lang="en-US" sz="2000" b="1" i="0" dirty="0">
              <a:effectLst/>
              <a:latin typeface="Noto Sans" panose="020B0502040504020204" pitchFamily="34" charset="0"/>
            </a:endParaRPr>
          </a:p>
          <a:p>
            <a:endParaRPr lang="en-US" sz="2000" b="1" i="0" dirty="0">
              <a:effectLst/>
              <a:latin typeface="Noto Sans" panose="020B0502040504020204" pitchFamily="34" charset="0"/>
            </a:endParaRPr>
          </a:p>
          <a:p>
            <a:endParaRPr lang="en-US" sz="2000" b="1" i="0" dirty="0">
              <a:effectLst/>
              <a:latin typeface="Noto Sans" panose="020B0502040504020204" pitchFamily="34" charset="0"/>
            </a:endParaRPr>
          </a:p>
          <a:p>
            <a:endParaRPr lang="en-US" sz="2000" b="1" i="0" dirty="0">
              <a:effectLst/>
              <a:latin typeface="Noto Sans" panose="020B0502040504020204" pitchFamily="34" charset="0"/>
            </a:endParaRPr>
          </a:p>
          <a:p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dirty="0"/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046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60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A</a:t>
            </a:r>
            <a:r>
              <a:rPr lang="nl-NL" sz="6000" b="1" i="0" dirty="0">
                <a:effectLst/>
                <a:latin typeface="Bebas Neue" panose="020B0606020202050201" pitchFamily="34" charset="0"/>
              </a:rPr>
              <a:t>CHIEVEMENTS</a:t>
            </a:r>
            <a:br>
              <a:rPr lang="nl-NL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i="0" dirty="0">
              <a:effectLst/>
              <a:latin typeface="Noto Sans" panose="020B0502040504020204" pitchFamily="34" charset="0"/>
            </a:endParaRPr>
          </a:p>
          <a:p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L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ocal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Kubernetes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cluster </a:t>
            </a:r>
          </a:p>
          <a:p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I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ngress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controller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researched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</a:p>
          <a:p>
            <a:r>
              <a:rPr lang="nl-NL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U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I front-end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updated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</a:p>
          <a:p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O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wasp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analyse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created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</a:p>
          <a:p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O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bservability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&amp; Performance analyse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created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</a:p>
          <a:p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b="1" dirty="0">
              <a:latin typeface="Noto Sans" panose="020B0502040504020204" pitchFamily="34" charset="0"/>
            </a:endParaRPr>
          </a:p>
          <a:p>
            <a:endParaRPr lang="nl-NL" b="1" dirty="0">
              <a:latin typeface="Noto Sans" panose="020B0502040504020204" pitchFamily="34" charset="0"/>
            </a:endParaRPr>
          </a:p>
          <a:p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sz="2000" b="1" i="0" dirty="0">
              <a:solidFill>
                <a:srgbClr val="FF0000"/>
              </a:solidFill>
              <a:effectLst/>
              <a:latin typeface="Noto Sans" panose="020B050204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127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4816" cy="1325563"/>
          </a:xfrm>
        </p:spPr>
        <p:txBody>
          <a:bodyPr>
            <a:noAutofit/>
          </a:bodyPr>
          <a:lstStyle/>
          <a:p>
            <a:r>
              <a:rPr lang="nl-NL" sz="54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E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nterprise Architecture &amp; </a:t>
            </a:r>
            <a:br>
              <a:rPr lang="nl-NL" sz="5400" b="1" i="0" dirty="0">
                <a:effectLst/>
                <a:latin typeface="Bebas Neue" panose="020B0606020202050201" pitchFamily="34" charset="0"/>
              </a:rPr>
            </a:br>
            <a:r>
              <a:rPr lang="nl-NL" sz="5400" b="1" i="0" dirty="0">
                <a:effectLst/>
                <a:latin typeface="Bebas Neue" panose="020B0606020202050201" pitchFamily="34" charset="0"/>
              </a:rPr>
              <a:t>Software Platforms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J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ira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endParaRPr lang="nl-NL" b="1" i="0" dirty="0">
              <a:solidFill>
                <a:srgbClr val="FF0000"/>
              </a:solidFill>
              <a:effectLst/>
              <a:latin typeface="Noto Sans" panose="020B0502040504020204" pitchFamily="34" charset="0"/>
            </a:endParaRPr>
          </a:p>
          <a:p>
            <a:pPr marL="0" indent="0">
              <a:buNone/>
            </a:pPr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dirty="0"/>
          </a:p>
          <a:p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0991B871-46B3-43A2-9C87-D548786F9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957" y="3330584"/>
            <a:ext cx="9424086" cy="273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7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A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rchitecture &amp; </a:t>
            </a:r>
            <a:r>
              <a:rPr lang="nl-NL" sz="5400" b="1" i="0" dirty="0" err="1">
                <a:effectLst/>
                <a:latin typeface="Bebas Neue" panose="020B0606020202050201" pitchFamily="34" charset="0"/>
              </a:rPr>
              <a:t>Quality</a:t>
            </a:r>
            <a:endParaRPr lang="nl-NL" sz="5400" b="1" i="0" dirty="0">
              <a:effectLst/>
              <a:latin typeface="Bebas Neue" panose="020B0606020202050201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I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mproved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the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C2 model </a:t>
            </a:r>
          </a:p>
          <a:p>
            <a:pPr>
              <a:buFontTx/>
              <a:buChar char="-"/>
            </a:pPr>
            <a:endParaRPr lang="nl-NL" sz="2800" b="1" i="0" dirty="0">
              <a:effectLst/>
              <a:latin typeface="Noto Sans" panose="020B0502040504020204" pitchFamily="34" charset="0"/>
            </a:endParaRP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6F67755-C96E-444E-9B4C-6CD1A07275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5" t="15463" b="5766"/>
          <a:stretch/>
        </p:blipFill>
        <p:spPr>
          <a:xfrm>
            <a:off x="2414465" y="2813557"/>
            <a:ext cx="7363069" cy="367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8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M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essaging &amp; Security-</a:t>
            </a:r>
            <a:r>
              <a:rPr lang="nl-NL" sz="5400" b="1" i="0" dirty="0" err="1">
                <a:effectLst/>
                <a:latin typeface="Bebas Neue" panose="020B0606020202050201" pitchFamily="34" charset="0"/>
              </a:rPr>
              <a:t>by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-Design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A</a:t>
            </a:r>
            <a:r>
              <a:rPr lang="nl-NL" b="1" dirty="0" err="1">
                <a:latin typeface="Noto Sans" panose="020B0502040504020204" pitchFamily="34" charset="0"/>
              </a:rPr>
              <a:t>uthentication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with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Keycloak</a:t>
            </a:r>
            <a:endParaRPr lang="nl-NL" b="1" dirty="0">
              <a:latin typeface="Noto Sans" panose="020B0502040504020204" pitchFamily="34" charset="0"/>
            </a:endParaRPr>
          </a:p>
          <a:p>
            <a:pPr>
              <a:buFontTx/>
              <a:buChar char="-"/>
            </a:pPr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R</a:t>
            </a:r>
            <a:r>
              <a:rPr lang="nl-NL" b="1" dirty="0" err="1">
                <a:latin typeface="Noto Sans" panose="020B0502040504020204" pitchFamily="34" charset="0"/>
              </a:rPr>
              <a:t>abbitMQ</a:t>
            </a:r>
            <a:r>
              <a:rPr lang="nl-NL" b="1" dirty="0">
                <a:latin typeface="Noto Sans" panose="020B0502040504020204" pitchFamily="34" charset="0"/>
              </a:rPr>
              <a:t> Message broker</a:t>
            </a:r>
          </a:p>
          <a:p>
            <a:pPr>
              <a:buFontTx/>
              <a:buChar char="-"/>
            </a:pPr>
            <a:endParaRPr lang="nl-NL" b="1" dirty="0">
              <a:latin typeface="Noto Sans" panose="020B0502040504020204" pitchFamily="34" charset="0"/>
            </a:endParaRP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B44747A-727F-43FF-B822-787A17C754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759" b="14611"/>
          <a:stretch/>
        </p:blipFill>
        <p:spPr>
          <a:xfrm>
            <a:off x="1533031" y="3116202"/>
            <a:ext cx="9125937" cy="319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1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b="1" i="0" dirty="0" err="1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D</a:t>
            </a:r>
            <a:r>
              <a:rPr lang="nl-NL" sz="5400" b="1" i="0" dirty="0" err="1">
                <a:effectLst/>
                <a:latin typeface="Bebas Neue" panose="020B0606020202050201" pitchFamily="34" charset="0"/>
              </a:rPr>
              <a:t>evSecOps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 &amp; Cloud Services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N</a:t>
            </a:r>
            <a:r>
              <a:rPr lang="nl-NL" b="1" dirty="0" err="1">
                <a:latin typeface="Noto Sans" panose="020B0502040504020204" pitchFamily="34" charset="0"/>
              </a:rPr>
              <a:t>amed</a:t>
            </a:r>
            <a:r>
              <a:rPr lang="nl-NL" b="1" dirty="0">
                <a:latin typeface="Noto Sans" panose="020B0502040504020204" pitchFamily="34" charset="0"/>
              </a:rPr>
              <a:t> volumes </a:t>
            </a:r>
            <a:r>
              <a:rPr lang="nl-NL" b="1" dirty="0" err="1">
                <a:latin typeface="Noto Sans" panose="020B0502040504020204" pitchFamily="34" charset="0"/>
              </a:rPr>
              <a:t>for</a:t>
            </a:r>
            <a:r>
              <a:rPr lang="nl-NL" b="1" dirty="0">
                <a:latin typeface="Noto Sans" panose="020B0502040504020204" pitchFamily="34" charset="0"/>
              </a:rPr>
              <a:t> persistent data</a:t>
            </a:r>
            <a:endParaRPr lang="nl-NL" dirty="0"/>
          </a:p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G</a:t>
            </a:r>
            <a:r>
              <a:rPr lang="nl-NL" b="1" dirty="0" err="1">
                <a:latin typeface="Noto Sans" panose="020B0502040504020204" pitchFamily="34" charset="0"/>
              </a:rPr>
              <a:t>rafana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for</a:t>
            </a:r>
            <a:r>
              <a:rPr lang="nl-NL" b="1" dirty="0">
                <a:latin typeface="Noto Sans" panose="020B0502040504020204" pitchFamily="34" charset="0"/>
              </a:rPr>
              <a:t> monitoring </a:t>
            </a:r>
          </a:p>
          <a:p>
            <a:r>
              <a:rPr lang="nl-NL" b="1" dirty="0">
                <a:solidFill>
                  <a:srgbClr val="FF0000"/>
                </a:solidFill>
                <a:latin typeface="Noto Sans" panose="020B0502040504020204" pitchFamily="34" charset="0"/>
              </a:rPr>
              <a:t>T</a:t>
            </a:r>
            <a:r>
              <a:rPr lang="nl-NL" b="1" dirty="0">
                <a:latin typeface="Noto Sans" panose="020B0502040504020204" pitchFamily="34" charset="0"/>
              </a:rPr>
              <a:t>he </a:t>
            </a:r>
            <a:r>
              <a:rPr lang="nl-NL" b="1" dirty="0" err="1">
                <a:latin typeface="Noto Sans" panose="020B0502040504020204" pitchFamily="34" charset="0"/>
              </a:rPr>
              <a:t>usage</a:t>
            </a:r>
            <a:r>
              <a:rPr lang="nl-NL" b="1" dirty="0">
                <a:latin typeface="Noto Sans" panose="020B0502040504020204" pitchFamily="34" charset="0"/>
              </a:rPr>
              <a:t> of </a:t>
            </a:r>
            <a:r>
              <a:rPr lang="nl-NL" b="1" dirty="0" err="1">
                <a:latin typeface="Noto Sans" panose="020B0502040504020204" pitchFamily="34" charset="0"/>
              </a:rPr>
              <a:t>docker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Compose</a:t>
            </a:r>
            <a:r>
              <a:rPr lang="nl-NL" b="1" dirty="0">
                <a:latin typeface="Noto Sans" panose="020B0502040504020204" pitchFamily="34" charset="0"/>
              </a:rPr>
              <a:t> files</a:t>
            </a:r>
          </a:p>
          <a:p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B5210674-E887-4633-8FF3-B9D517C73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619" y="3520578"/>
            <a:ext cx="7860762" cy="279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7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b="1" i="0" dirty="0" err="1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R</a:t>
            </a:r>
            <a:r>
              <a:rPr lang="nl-NL" sz="5400" b="1" i="0" dirty="0" err="1">
                <a:effectLst/>
                <a:latin typeface="Bebas Neue" panose="020B0606020202050201" pitchFamily="34" charset="0"/>
              </a:rPr>
              <a:t>oadmap</a:t>
            </a:r>
            <a:endParaRPr lang="nl-NL" sz="5400" b="1" i="0" dirty="0">
              <a:effectLst/>
              <a:latin typeface="Bebas Neue" panose="020B0606020202050201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b="1" u="sng" dirty="0">
              <a:latin typeface="Noto Sans" panose="020B0502040504020204" pitchFamily="34" charset="0"/>
            </a:endParaRPr>
          </a:p>
          <a:p>
            <a:endParaRPr lang="nl-NL" dirty="0"/>
          </a:p>
          <a:p>
            <a:endParaRPr lang="nl-NL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86A2727-C6EE-476E-9939-85F49C666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833" y="1586902"/>
            <a:ext cx="8342333" cy="490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1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1251</TotalTime>
  <Words>244</Words>
  <Application>Microsoft Office PowerPoint</Application>
  <PresentationFormat>Breedbeeld</PresentationFormat>
  <Paragraphs>81</Paragraphs>
  <Slides>10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7" baseType="lpstr">
      <vt:lpstr>Arial</vt:lpstr>
      <vt:lpstr>Bebas Neue</vt:lpstr>
      <vt:lpstr>Calibri</vt:lpstr>
      <vt:lpstr>Calibri Light</vt:lpstr>
      <vt:lpstr>Lato Extended</vt:lpstr>
      <vt:lpstr>Noto Sans</vt:lpstr>
      <vt:lpstr>Office Theme</vt:lpstr>
      <vt:lpstr>PowerPoint-presentatie</vt:lpstr>
      <vt:lpstr>Introduction </vt:lpstr>
      <vt:lpstr>Sprint goal  </vt:lpstr>
      <vt:lpstr>ACHIEVEMENTS </vt:lpstr>
      <vt:lpstr>Enterprise Architecture &amp;  Software Platforms</vt:lpstr>
      <vt:lpstr>Architecture &amp; Quality</vt:lpstr>
      <vt:lpstr>Messaging &amp; Security-by-Design</vt:lpstr>
      <vt:lpstr>DevSecOps &amp; Cloud Services</vt:lpstr>
      <vt:lpstr>Roadmap</vt:lpstr>
      <vt:lpstr>Next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Mickey Krekels</dc:creator>
  <cp:lastModifiedBy>Mickey Krekels</cp:lastModifiedBy>
  <cp:revision>26</cp:revision>
  <dcterms:created xsi:type="dcterms:W3CDTF">2022-02-15T09:11:01Z</dcterms:created>
  <dcterms:modified xsi:type="dcterms:W3CDTF">2022-05-08T10:12:37Z</dcterms:modified>
</cp:coreProperties>
</file>