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3" r:id="rId4"/>
    <p:sldId id="264" r:id="rId5"/>
    <p:sldId id="259" r:id="rId6"/>
    <p:sldId id="261" r:id="rId7"/>
    <p:sldId id="262" r:id="rId8"/>
    <p:sldId id="258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718" autoAdjust="0"/>
  </p:normalViewPr>
  <p:slideViewPr>
    <p:cSldViewPr snapToGrid="0">
      <p:cViewPr varScale="1">
        <p:scale>
          <a:sx n="81" d="100"/>
          <a:sy n="81" d="100"/>
        </p:scale>
        <p:origin x="984" y="9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D75D1-5100-4406-A47E-5CCD3D421B5D}" type="datetimeFigureOut">
              <a:rPr lang="nl-NL" smtClean="0"/>
              <a:t>8-5-2022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F47B1-297B-474D-8E5C-0BE34F414AD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0509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F47B1-297B-474D-8E5C-0BE34F414AD5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037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F47B1-297B-474D-8E5C-0BE34F414AD5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9199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F47B1-297B-474D-8E5C-0BE34F414AD5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1412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F47B1-297B-474D-8E5C-0BE34F414AD5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6016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F47B1-297B-474D-8E5C-0BE34F414AD5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5392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D3B45"/>
                </a:solidFill>
                <a:effectLst/>
                <a:latin typeface="Lato Extended"/>
              </a:rPr>
              <a:t>Enterprise applications</a:t>
            </a: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 (EA) are applications that are used in an enterprise context and are mainly used to satisfy the information management needs of an </a:t>
            </a:r>
            <a:r>
              <a:rPr lang="en-US" b="1" i="0" dirty="0">
                <a:solidFill>
                  <a:srgbClr val="2D3B45"/>
                </a:solidFill>
                <a:effectLst/>
                <a:latin typeface="Lato Extended"/>
              </a:rPr>
              <a:t>organization</a:t>
            </a: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 rather than </a:t>
            </a:r>
            <a:r>
              <a:rPr lang="en-US" b="1" i="0" dirty="0">
                <a:solidFill>
                  <a:srgbClr val="2D3B45"/>
                </a:solidFill>
                <a:effectLst/>
                <a:latin typeface="Lato Extended"/>
              </a:rPr>
              <a:t>individual users</a:t>
            </a: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F47B1-297B-474D-8E5C-0BE34F414AD5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9971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F47B1-297B-474D-8E5C-0BE34F414AD5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7991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F47B1-297B-474D-8E5C-0BE34F414AD5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3446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F47B1-297B-474D-8E5C-0BE34F414AD5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3860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F47B1-297B-474D-8E5C-0BE34F414AD5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7931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79B7-6556-4B01-89C0-9D7E5718B023}" type="datetimeFigureOut">
              <a:rPr lang="nl-NL" smtClean="0"/>
              <a:t>8-5-2022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C025-2418-43B2-BBDF-4A28079AA3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1124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79B7-6556-4B01-89C0-9D7E5718B023}" type="datetimeFigureOut">
              <a:rPr lang="nl-NL" smtClean="0"/>
              <a:t>8-5-2022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C025-2418-43B2-BBDF-4A28079AA3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235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79B7-6556-4B01-89C0-9D7E5718B023}" type="datetimeFigureOut">
              <a:rPr lang="nl-NL" smtClean="0"/>
              <a:t>8-5-2022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C025-2418-43B2-BBDF-4A28079AA3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2060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79B7-6556-4B01-89C0-9D7E5718B023}" type="datetimeFigureOut">
              <a:rPr lang="nl-NL" smtClean="0"/>
              <a:t>8-5-2022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C025-2418-43B2-BBDF-4A28079AA3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02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79B7-6556-4B01-89C0-9D7E5718B023}" type="datetimeFigureOut">
              <a:rPr lang="nl-NL" smtClean="0"/>
              <a:t>8-5-2022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C025-2418-43B2-BBDF-4A28079AA3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9773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79B7-6556-4B01-89C0-9D7E5718B023}" type="datetimeFigureOut">
              <a:rPr lang="nl-NL" smtClean="0"/>
              <a:t>8-5-2022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C025-2418-43B2-BBDF-4A28079AA3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010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79B7-6556-4B01-89C0-9D7E5718B023}" type="datetimeFigureOut">
              <a:rPr lang="nl-NL" smtClean="0"/>
              <a:t>8-5-2022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C025-2418-43B2-BBDF-4A28079AA3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772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79B7-6556-4B01-89C0-9D7E5718B023}" type="datetimeFigureOut">
              <a:rPr lang="nl-NL" smtClean="0"/>
              <a:t>8-5-2022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C025-2418-43B2-BBDF-4A28079AA3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112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79B7-6556-4B01-89C0-9D7E5718B023}" type="datetimeFigureOut">
              <a:rPr lang="nl-NL" smtClean="0"/>
              <a:t>8-5-2022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C025-2418-43B2-BBDF-4A28079AA3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07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79B7-6556-4B01-89C0-9D7E5718B023}" type="datetimeFigureOut">
              <a:rPr lang="nl-NL" smtClean="0"/>
              <a:t>8-5-2022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C025-2418-43B2-BBDF-4A28079AA3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7845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79B7-6556-4B01-89C0-9D7E5718B023}" type="datetimeFigureOut">
              <a:rPr lang="nl-NL" smtClean="0"/>
              <a:t>8-5-2022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C025-2418-43B2-BBDF-4A28079AA3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531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579B7-6556-4B01-89C0-9D7E5718B023}" type="datetimeFigureOut">
              <a:rPr lang="nl-NL" smtClean="0"/>
              <a:t>8-5-2022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BC025-2418-43B2-BBDF-4A28079AA3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55920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E24F44AA-CB9A-43C8-AC0F-7DC2E9EC6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7535" y="3033627"/>
            <a:ext cx="5296930" cy="1655762"/>
          </a:xfrm>
        </p:spPr>
        <p:txBody>
          <a:bodyPr/>
          <a:lstStyle/>
          <a:p>
            <a:endParaRPr lang="nl-NL" dirty="0">
              <a:latin typeface="Bebas Neue" panose="020B0606020202050201" pitchFamily="34" charset="0"/>
            </a:endParaRPr>
          </a:p>
          <a:p>
            <a:r>
              <a:rPr lang="nl-NL" dirty="0">
                <a:latin typeface="Bebas Neue" panose="020B0606020202050201" pitchFamily="34" charset="0"/>
              </a:rPr>
              <a:t>A </a:t>
            </a:r>
            <a:r>
              <a:rPr lang="nl-NL" dirty="0" err="1">
                <a:latin typeface="Bebas Neue" panose="020B0606020202050201" pitchFamily="34" charset="0"/>
              </a:rPr>
              <a:t>netflix</a:t>
            </a:r>
            <a:r>
              <a:rPr lang="nl-NL" dirty="0">
                <a:latin typeface="Bebas Neue" panose="020B0606020202050201" pitchFamily="34" charset="0"/>
              </a:rPr>
              <a:t> </a:t>
            </a:r>
            <a:r>
              <a:rPr lang="nl-NL" dirty="0" err="1">
                <a:latin typeface="Bebas Neue" panose="020B0606020202050201" pitchFamily="34" charset="0"/>
              </a:rPr>
              <a:t>clone</a:t>
            </a:r>
            <a:r>
              <a:rPr lang="nl-NL" dirty="0">
                <a:latin typeface="Bebas Neue" panose="020B0606020202050201" pitchFamily="34" charset="0"/>
              </a:rPr>
              <a:t> </a:t>
            </a:r>
            <a:r>
              <a:rPr lang="nl-NL" dirty="0">
                <a:solidFill>
                  <a:srgbClr val="FF0000"/>
                </a:solidFill>
                <a:latin typeface="Bebas Neue" panose="020B0606020202050201" pitchFamily="34" charset="0"/>
              </a:rPr>
              <a:t>-</a:t>
            </a:r>
            <a:r>
              <a:rPr lang="nl-NL" dirty="0">
                <a:latin typeface="Bebas Neue" panose="020B0606020202050201" pitchFamily="34" charset="0"/>
              </a:rPr>
              <a:t> </a:t>
            </a:r>
            <a:r>
              <a:rPr lang="nl-NL" dirty="0" err="1">
                <a:latin typeface="Bebas Neue" panose="020B0606020202050201" pitchFamily="34" charset="0"/>
              </a:rPr>
              <a:t>by</a:t>
            </a:r>
            <a:r>
              <a:rPr lang="nl-NL" dirty="0">
                <a:latin typeface="Bebas Neue" panose="020B0606020202050201" pitchFamily="34" charset="0"/>
              </a:rPr>
              <a:t> Mickey Krekels</a:t>
            </a:r>
          </a:p>
          <a:p>
            <a:r>
              <a:rPr lang="nl-NL" dirty="0">
                <a:latin typeface="Bebas Neue" panose="020B0606020202050201" pitchFamily="34" charset="0"/>
              </a:rPr>
              <a:t>Class: RB04</a:t>
            </a:r>
          </a:p>
          <a:p>
            <a:endParaRPr lang="nl-NL" dirty="0">
              <a:latin typeface="Bebas Neue" panose="020B0606020202050201" pitchFamily="34" charset="0"/>
            </a:endParaRPr>
          </a:p>
        </p:txBody>
      </p:sp>
      <p:sp>
        <p:nvSpPr>
          <p:cNvPr id="8" name="Ondertitel 2">
            <a:extLst>
              <a:ext uri="{FF2B5EF4-FFF2-40B4-BE49-F238E27FC236}">
                <a16:creationId xmlns:a16="http://schemas.microsoft.com/office/drawing/2014/main" id="{3CF4C9A7-B790-486F-AD3F-63A6E2F82A36}"/>
              </a:ext>
            </a:extLst>
          </p:cNvPr>
          <p:cNvSpPr txBox="1">
            <a:spLocks/>
          </p:cNvSpPr>
          <p:nvPr/>
        </p:nvSpPr>
        <p:spPr>
          <a:xfrm>
            <a:off x="1524000" y="1095469"/>
            <a:ext cx="9144000" cy="2506569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6400" dirty="0" err="1">
                <a:solidFill>
                  <a:srgbClr val="FF0000"/>
                </a:solidFill>
                <a:effectLst>
                  <a:glow rad="1612900">
                    <a:schemeClr val="tx1">
                      <a:alpha val="0"/>
                    </a:schemeClr>
                  </a:glow>
                </a:effectLst>
                <a:latin typeface="Bebas Neue" panose="020B0606020202050201" pitchFamily="34" charset="0"/>
              </a:rPr>
              <a:t>Micflix</a:t>
            </a:r>
            <a:endParaRPr lang="nl-NL" sz="16400" dirty="0">
              <a:solidFill>
                <a:srgbClr val="FF0000"/>
              </a:solidFill>
              <a:effectLst>
                <a:glow rad="1612900">
                  <a:schemeClr val="tx1">
                    <a:alpha val="0"/>
                  </a:schemeClr>
                </a:glow>
              </a:effectLst>
              <a:latin typeface="Bebas Neue" panose="020B0606020202050201" pitchFamily="34" charset="0"/>
            </a:endParaRPr>
          </a:p>
          <a:p>
            <a:r>
              <a:rPr lang="nl-NL" sz="5200" dirty="0">
                <a:effectLst>
                  <a:glow rad="1612900">
                    <a:schemeClr val="tx1">
                      <a:alpha val="0"/>
                    </a:schemeClr>
                  </a:glow>
                </a:effectLst>
                <a:latin typeface="Bebas Neue" panose="020B0606020202050201" pitchFamily="34" charset="0"/>
              </a:rPr>
              <a:t>Sprint</a:t>
            </a:r>
            <a:r>
              <a:rPr lang="nl-NL" sz="5200" dirty="0">
                <a:solidFill>
                  <a:srgbClr val="FF0000"/>
                </a:solidFill>
                <a:effectLst>
                  <a:glow rad="1612900">
                    <a:schemeClr val="tx1">
                      <a:alpha val="0"/>
                    </a:schemeClr>
                  </a:glow>
                </a:effectLst>
                <a:latin typeface="Bebas Neue" panose="020B0606020202050201" pitchFamily="34" charset="0"/>
              </a:rPr>
              <a:t>: </a:t>
            </a:r>
            <a:r>
              <a:rPr lang="nl-NL" sz="5200" dirty="0">
                <a:effectLst>
                  <a:glow rad="1612900">
                    <a:schemeClr val="tx1">
                      <a:alpha val="0"/>
                    </a:schemeClr>
                  </a:glow>
                </a:effectLst>
                <a:latin typeface="Bebas Neue" panose="020B0606020202050201" pitchFamily="34" charset="0"/>
              </a:rPr>
              <a:t>3</a:t>
            </a:r>
            <a:endParaRPr lang="nl-NL" sz="100" dirty="0">
              <a:effectLst>
                <a:glow rad="1612900">
                  <a:schemeClr val="tx1">
                    <a:alpha val="0"/>
                  </a:schemeClr>
                </a:glow>
              </a:effectLst>
              <a:latin typeface="Bebas Neue" panose="020B0606020202050201" pitchFamily="34" charset="0"/>
            </a:endParaRPr>
          </a:p>
          <a:p>
            <a:endParaRPr lang="nl-NL" sz="900" dirty="0"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589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C8C8A-5F25-4925-BE14-6AC1F72F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sz="5400" b="1" i="0" dirty="0">
                <a:solidFill>
                  <a:srgbClr val="FF0000"/>
                </a:solidFill>
                <a:effectLst/>
                <a:latin typeface="Bebas Neue" panose="020B0606020202050201" pitchFamily="34" charset="0"/>
              </a:rPr>
              <a:t>N</a:t>
            </a:r>
            <a:r>
              <a:rPr lang="nl-NL" sz="5400" b="1" i="0" dirty="0">
                <a:effectLst/>
                <a:latin typeface="Bebas Neue" panose="020B0606020202050201" pitchFamily="34" charset="0"/>
              </a:rPr>
              <a:t>ext steps</a:t>
            </a:r>
            <a:br>
              <a:rPr lang="nl-NL" sz="5400" b="1" i="0" dirty="0">
                <a:effectLst/>
                <a:latin typeface="Bebas Neue" panose="020B0606020202050201" pitchFamily="34" charset="0"/>
              </a:rPr>
            </a:br>
            <a:endParaRPr lang="nl-NL" sz="5400" b="1" i="0" dirty="0">
              <a:effectLst/>
              <a:latin typeface="Bebas Neue" panose="020B0606020202050201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5CE085-1A10-4153-BDF7-78303D40A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912"/>
            <a:ext cx="10515600" cy="4351338"/>
          </a:xfrm>
        </p:spPr>
        <p:txBody>
          <a:bodyPr>
            <a:normAutofit/>
          </a:bodyPr>
          <a:lstStyle/>
          <a:p>
            <a:r>
              <a:rPr lang="nl-NL" b="1" i="0" dirty="0" err="1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D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eploying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</a:t>
            </a:r>
            <a:r>
              <a:rPr lang="nl-NL" b="1" u="sng" dirty="0" err="1">
                <a:solidFill>
                  <a:srgbClr val="FF0000"/>
                </a:solidFill>
                <a:latin typeface="Noto Sans" panose="020B0502040504020204" pitchFamily="34" charset="0"/>
              </a:rPr>
              <a:t>k</a:t>
            </a:r>
            <a:r>
              <a:rPr lang="nl-NL" b="1" u="sng" dirty="0" err="1">
                <a:latin typeface="Noto Sans" panose="020B0502040504020204" pitchFamily="34" charset="0"/>
              </a:rPr>
              <a:t>ubernetes</a:t>
            </a:r>
            <a:r>
              <a:rPr lang="nl-NL" b="1" u="sng" dirty="0">
                <a:latin typeface="Noto Sans" panose="020B0502040504020204" pitchFamily="34" charset="0"/>
              </a:rPr>
              <a:t> </a:t>
            </a:r>
          </a:p>
          <a:p>
            <a:r>
              <a:rPr lang="nl-NL" b="1" i="0" dirty="0" err="1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V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erifying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the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Non-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functional</a:t>
            </a:r>
            <a:endParaRPr lang="nl-NL" b="1" i="0" dirty="0">
              <a:effectLst/>
              <a:latin typeface="Noto Sans" panose="020B0502040504020204" pitchFamily="34" charset="0"/>
            </a:endParaRPr>
          </a:p>
          <a:p>
            <a:pPr lvl="1"/>
            <a:r>
              <a:rPr lang="nl-NL" b="1" dirty="0" err="1">
                <a:latin typeface="Noto Sans" panose="020B0502040504020204" pitchFamily="34" charset="0"/>
              </a:rPr>
              <a:t>Scalability</a:t>
            </a:r>
            <a:endParaRPr lang="nl-NL" b="1" dirty="0">
              <a:latin typeface="Noto Sans" panose="020B0502040504020204" pitchFamily="34" charset="0"/>
            </a:endParaRPr>
          </a:p>
          <a:p>
            <a:pPr lvl="1"/>
            <a:r>
              <a:rPr lang="nl-NL" b="1" dirty="0">
                <a:latin typeface="Noto Sans" panose="020B0502040504020204" pitchFamily="34" charset="0"/>
              </a:rPr>
              <a:t>Security</a:t>
            </a:r>
          </a:p>
          <a:p>
            <a:pPr lvl="1"/>
            <a:r>
              <a:rPr lang="nl-NL" b="1" dirty="0" err="1">
                <a:latin typeface="Noto Sans" panose="020B0502040504020204" pitchFamily="34" charset="0"/>
              </a:rPr>
              <a:t>Reliability</a:t>
            </a:r>
            <a:endParaRPr lang="nl-NL" b="1" dirty="0">
              <a:latin typeface="Noto Sans" panose="020B0502040504020204" pitchFamily="34" charset="0"/>
            </a:endParaRPr>
          </a:p>
          <a:p>
            <a:pPr lvl="1"/>
            <a:r>
              <a:rPr lang="nl-NL" b="1" dirty="0" err="1">
                <a:latin typeface="Noto Sans" panose="020B0502040504020204" pitchFamily="34" charset="0"/>
              </a:rPr>
              <a:t>Maintainability</a:t>
            </a:r>
            <a:endParaRPr lang="nl-NL" b="1" dirty="0">
              <a:latin typeface="Noto Sans" panose="020B0502040504020204" pitchFamily="34" charset="0"/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06075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C8C8A-5F25-4925-BE14-6AC1F72F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6000" b="1" i="0" dirty="0" err="1">
                <a:solidFill>
                  <a:srgbClr val="FF0000"/>
                </a:solidFill>
                <a:effectLst/>
                <a:latin typeface="Bebas Neue" panose="020B0606020202050201" pitchFamily="34" charset="0"/>
              </a:rPr>
              <a:t>I</a:t>
            </a:r>
            <a:r>
              <a:rPr lang="nl-NL" sz="6000" b="1" i="0" dirty="0" err="1">
                <a:effectLst/>
                <a:latin typeface="Bebas Neue" panose="020B0606020202050201" pitchFamily="34" charset="0"/>
              </a:rPr>
              <a:t>ntroduction</a:t>
            </a:r>
            <a:r>
              <a:rPr lang="nl-NL" sz="6000" b="1" i="0" dirty="0">
                <a:solidFill>
                  <a:srgbClr val="FF0000"/>
                </a:solidFill>
                <a:effectLst/>
                <a:latin typeface="Bebas Neue" panose="020B0606020202050201" pitchFamily="34" charset="0"/>
              </a:rPr>
              <a:t>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5CE085-1A10-4153-BDF7-78303D40A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b="1" dirty="0">
                <a:solidFill>
                  <a:srgbClr val="FF0000"/>
                </a:solidFill>
                <a:latin typeface="Noto Sans" panose="020B0502040504020204" pitchFamily="34" charset="0"/>
              </a:rPr>
              <a:t>S</a:t>
            </a:r>
            <a:r>
              <a:rPr lang="nl-NL" b="1" dirty="0">
                <a:latin typeface="Noto Sans" panose="020B0502040504020204" pitchFamily="34" charset="0"/>
              </a:rPr>
              <a:t>print goal</a:t>
            </a:r>
          </a:p>
          <a:p>
            <a:r>
              <a:rPr lang="nl-NL" b="1" dirty="0" err="1">
                <a:solidFill>
                  <a:srgbClr val="FF0000"/>
                </a:solidFill>
                <a:latin typeface="Noto Sans" panose="020B0502040504020204" pitchFamily="34" charset="0"/>
              </a:rPr>
              <a:t>A</a:t>
            </a:r>
            <a:r>
              <a:rPr lang="nl-NL" b="1" dirty="0" err="1">
                <a:latin typeface="Noto Sans" panose="020B0502040504020204" pitchFamily="34" charset="0"/>
              </a:rPr>
              <a:t>chievements</a:t>
            </a:r>
            <a:endParaRPr lang="nl-NL" b="1" dirty="0">
              <a:latin typeface="Noto Sans" panose="020B0502040504020204" pitchFamily="34" charset="0"/>
            </a:endParaRPr>
          </a:p>
          <a:p>
            <a:r>
              <a:rPr lang="nl-NL" b="1" dirty="0">
                <a:solidFill>
                  <a:srgbClr val="FF0000"/>
                </a:solidFill>
                <a:latin typeface="Noto Sans" panose="020B0502040504020204" pitchFamily="34" charset="0"/>
              </a:rPr>
              <a:t>F</a:t>
            </a:r>
            <a:r>
              <a:rPr lang="nl-NL" b="1" dirty="0">
                <a:latin typeface="Noto Sans" panose="020B0502040504020204" pitchFamily="34" charset="0"/>
              </a:rPr>
              <a:t>oundation Topics</a:t>
            </a:r>
          </a:p>
          <a:p>
            <a:pPr>
              <a:buFontTx/>
              <a:buChar char="-"/>
            </a:pPr>
            <a:r>
              <a:rPr lang="nl-NL" sz="2000" b="1" dirty="0">
                <a:latin typeface="Noto Sans" panose="020B0502040504020204" pitchFamily="34" charset="0"/>
              </a:rPr>
              <a:t>Enterprise Architecture &amp; Software Platforms</a:t>
            </a:r>
          </a:p>
          <a:p>
            <a:pPr>
              <a:buFontTx/>
              <a:buChar char="-"/>
            </a:pPr>
            <a:r>
              <a:rPr lang="nl-NL" sz="2000" b="1" dirty="0">
                <a:latin typeface="Noto Sans" panose="020B0502040504020204" pitchFamily="34" charset="0"/>
              </a:rPr>
              <a:t>Architecture &amp; </a:t>
            </a:r>
            <a:r>
              <a:rPr lang="nl-NL" sz="2000" b="1" dirty="0" err="1">
                <a:latin typeface="Noto Sans" panose="020B0502040504020204" pitchFamily="34" charset="0"/>
              </a:rPr>
              <a:t>Quality</a:t>
            </a:r>
            <a:endParaRPr lang="nl-NL" sz="2000" b="1" dirty="0">
              <a:latin typeface="Noto Sans" panose="020B0502040504020204" pitchFamily="34" charset="0"/>
            </a:endParaRPr>
          </a:p>
          <a:p>
            <a:pPr>
              <a:buFontTx/>
              <a:buChar char="-"/>
            </a:pPr>
            <a:r>
              <a:rPr lang="nl-NL" sz="2000" b="1" dirty="0">
                <a:latin typeface="Noto Sans" panose="020B0502040504020204" pitchFamily="34" charset="0"/>
              </a:rPr>
              <a:t>Messaging &amp; Security-</a:t>
            </a:r>
            <a:r>
              <a:rPr lang="nl-NL" sz="2000" b="1" dirty="0" err="1">
                <a:latin typeface="Noto Sans" panose="020B0502040504020204" pitchFamily="34" charset="0"/>
              </a:rPr>
              <a:t>by</a:t>
            </a:r>
            <a:r>
              <a:rPr lang="nl-NL" sz="2000" b="1" dirty="0">
                <a:latin typeface="Noto Sans" panose="020B0502040504020204" pitchFamily="34" charset="0"/>
              </a:rPr>
              <a:t>-Design</a:t>
            </a:r>
          </a:p>
          <a:p>
            <a:pPr>
              <a:buFontTx/>
              <a:buChar char="-"/>
            </a:pPr>
            <a:r>
              <a:rPr lang="nl-NL" sz="2000" b="1" dirty="0" err="1">
                <a:latin typeface="Noto Sans" panose="020B0502040504020204" pitchFamily="34" charset="0"/>
              </a:rPr>
              <a:t>DevSecOps</a:t>
            </a:r>
            <a:r>
              <a:rPr lang="nl-NL" sz="2000" b="1" dirty="0">
                <a:latin typeface="Noto Sans" panose="020B0502040504020204" pitchFamily="34" charset="0"/>
              </a:rPr>
              <a:t> &amp; Cloud Services</a:t>
            </a:r>
          </a:p>
          <a:p>
            <a:r>
              <a:rPr lang="nl-NL" b="1" dirty="0" err="1">
                <a:solidFill>
                  <a:srgbClr val="FF0000"/>
                </a:solidFill>
                <a:latin typeface="Noto Sans" panose="020B0502040504020204" pitchFamily="34" charset="0"/>
              </a:rPr>
              <a:t>R</a:t>
            </a:r>
            <a:r>
              <a:rPr lang="nl-NL" b="1" dirty="0" err="1">
                <a:latin typeface="Noto Sans" panose="020B0502040504020204" pitchFamily="34" charset="0"/>
              </a:rPr>
              <a:t>oadmap</a:t>
            </a:r>
            <a:endParaRPr lang="nl-NL" b="1" dirty="0">
              <a:latin typeface="Noto Sans" panose="020B0502040504020204" pitchFamily="34" charset="0"/>
            </a:endParaRPr>
          </a:p>
          <a:p>
            <a:r>
              <a:rPr lang="nl-NL" b="1" dirty="0">
                <a:solidFill>
                  <a:srgbClr val="FF0000"/>
                </a:solidFill>
                <a:latin typeface="Noto Sans" panose="020B0502040504020204" pitchFamily="34" charset="0"/>
              </a:rPr>
              <a:t>N</a:t>
            </a:r>
            <a:r>
              <a:rPr lang="nl-NL" b="1" dirty="0">
                <a:latin typeface="Noto Sans" panose="020B0502040504020204" pitchFamily="34" charset="0"/>
              </a:rPr>
              <a:t>ext steps</a:t>
            </a:r>
          </a:p>
          <a:p>
            <a:endParaRPr lang="nl-NL" b="1" dirty="0">
              <a:latin typeface="Noto Sans" panose="020B0502040504020204" pitchFamily="34" charset="0"/>
            </a:endParaRPr>
          </a:p>
          <a:p>
            <a:endParaRPr lang="nl-NL" b="1" dirty="0">
              <a:latin typeface="Noto Sans" panose="020B0502040504020204" pitchFamily="34" charset="0"/>
            </a:endParaRPr>
          </a:p>
          <a:p>
            <a:pPr>
              <a:buFontTx/>
              <a:buChar char="-"/>
            </a:pPr>
            <a:endParaRPr lang="nl-NL" b="1" dirty="0">
              <a:latin typeface="Noto Sans" panose="020B0502040504020204" pitchFamily="34" charset="0"/>
            </a:endParaRPr>
          </a:p>
          <a:p>
            <a:pPr>
              <a:buFontTx/>
              <a:buChar char="-"/>
            </a:pPr>
            <a:endParaRPr lang="nl-NL" b="1" dirty="0">
              <a:latin typeface="Noto Sans" panose="020B0502040504020204" pitchFamily="34" charset="0"/>
            </a:endParaRPr>
          </a:p>
          <a:p>
            <a:endParaRPr lang="nl-NL" dirty="0"/>
          </a:p>
          <a:p>
            <a:pPr marL="0" indent="0">
              <a:buNone/>
            </a:pPr>
            <a:endParaRPr lang="en-US" dirty="0"/>
          </a:p>
          <a:p>
            <a:endParaRPr lang="nl-NL" dirty="0"/>
          </a:p>
        </p:txBody>
      </p:sp>
      <p:pic>
        <p:nvPicPr>
          <p:cNvPr id="6" name="Picture 2" descr="Create a Netflix clone from Scratch: JavaScript PHP + MySQL - DEV Community">
            <a:extLst>
              <a:ext uri="{FF2B5EF4-FFF2-40B4-BE49-F238E27FC236}">
                <a16:creationId xmlns:a16="http://schemas.microsoft.com/office/drawing/2014/main" id="{1A6AC1C5-B9C6-4D93-BFF5-D7C1D4E81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682" y="4001294"/>
            <a:ext cx="4901884" cy="2757310"/>
          </a:xfrm>
          <a:prstGeom prst="rect">
            <a:avLst/>
          </a:prstGeom>
          <a:noFill/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012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C8C8A-5F25-4925-BE14-6AC1F72F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sz="6000" b="1" i="0" dirty="0">
                <a:solidFill>
                  <a:srgbClr val="FF0000"/>
                </a:solidFill>
                <a:effectLst/>
                <a:latin typeface="Bebas Neue" panose="020B0606020202050201" pitchFamily="34" charset="0"/>
              </a:rPr>
              <a:t>S</a:t>
            </a:r>
            <a:r>
              <a:rPr lang="nl-NL" sz="6000" b="1" i="0" dirty="0">
                <a:effectLst/>
                <a:latin typeface="Bebas Neue" panose="020B0606020202050201" pitchFamily="34" charset="0"/>
              </a:rPr>
              <a:t>print goal </a:t>
            </a:r>
            <a:br>
              <a:rPr lang="nl-NL" b="1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5CE085-1A10-4153-BDF7-78303D40A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T</a:t>
            </a:r>
            <a:r>
              <a:rPr lang="en-US" b="1" i="0" dirty="0">
                <a:effectLst/>
                <a:latin typeface="Noto Sans" panose="020B0502040504020204" pitchFamily="34" charset="0"/>
              </a:rPr>
              <a:t>he main goal of sprint 3 was to start working on a local Kubernetes cluster and adding additional features</a:t>
            </a:r>
            <a:r>
              <a:rPr lang="en-US" b="1" dirty="0">
                <a:latin typeface="Noto Sans" panose="020B0502040504020204" pitchFamily="34" charset="0"/>
              </a:rPr>
              <a:t>.</a:t>
            </a:r>
            <a:endParaRPr lang="en-US" b="1" i="0" dirty="0">
              <a:effectLst/>
              <a:latin typeface="Noto Sans" panose="020B0502040504020204" pitchFamily="34" charset="0"/>
            </a:endParaRPr>
          </a:p>
          <a:p>
            <a:endParaRPr lang="en-US" b="1" i="0" dirty="0">
              <a:effectLst/>
              <a:latin typeface="Noto Sans" panose="020B0502040504020204" pitchFamily="34" charset="0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T</a:t>
            </a:r>
            <a:r>
              <a:rPr lang="en-US" b="1" i="0" dirty="0">
                <a:effectLst/>
                <a:latin typeface="Noto Sans" panose="020B0502040504020204" pitchFamily="34" charset="0"/>
              </a:rPr>
              <a:t>he issues/stories created for the sprint were: </a:t>
            </a:r>
          </a:p>
          <a:p>
            <a:r>
              <a:rPr lang="en-US" sz="2000" b="1" i="0" dirty="0">
                <a:effectLst/>
                <a:latin typeface="Noto Sans" panose="020B0502040504020204" pitchFamily="34" charset="0"/>
              </a:rPr>
              <a:t>Research how to convert docker compose file to a Kubernetes variant</a:t>
            </a:r>
          </a:p>
          <a:p>
            <a:r>
              <a:rPr lang="en-US" sz="2000" b="1" dirty="0">
                <a:latin typeface="Noto Sans" panose="020B0502040504020204" pitchFamily="34" charset="0"/>
              </a:rPr>
              <a:t>Research how to link databases to services in </a:t>
            </a:r>
            <a:r>
              <a:rPr lang="en-US" sz="2000" b="1" i="0" dirty="0">
                <a:effectLst/>
                <a:latin typeface="Noto Sans" panose="020B0502040504020204" pitchFamily="34" charset="0"/>
              </a:rPr>
              <a:t>Kubernetes</a:t>
            </a:r>
          </a:p>
          <a:p>
            <a:r>
              <a:rPr lang="en-US" sz="2000" b="1" i="0" dirty="0">
                <a:effectLst/>
                <a:latin typeface="Noto Sans" panose="020B0502040504020204" pitchFamily="34" charset="0"/>
              </a:rPr>
              <a:t>Research how to use an Ingress controller</a:t>
            </a:r>
          </a:p>
          <a:p>
            <a:r>
              <a:rPr lang="en-US" sz="2000" b="1" i="0" dirty="0">
                <a:effectLst/>
                <a:latin typeface="Noto Sans" panose="020B0502040504020204" pitchFamily="34" charset="0"/>
              </a:rPr>
              <a:t>Create a local Kubernetes cluster </a:t>
            </a:r>
          </a:p>
          <a:p>
            <a:r>
              <a:rPr lang="en-US" sz="2000" b="1" i="0" dirty="0">
                <a:effectLst/>
                <a:latin typeface="Noto Sans" panose="020B0502040504020204" pitchFamily="34" charset="0"/>
              </a:rPr>
              <a:t>Create an </a:t>
            </a:r>
            <a:r>
              <a:rPr lang="en-US" sz="2000" b="1" dirty="0" err="1">
                <a:latin typeface="Noto Sans" panose="020B0502040504020204" pitchFamily="34" charset="0"/>
              </a:rPr>
              <a:t>o</a:t>
            </a:r>
            <a:r>
              <a:rPr lang="en-US" sz="2000" b="1" i="0" dirty="0" err="1">
                <a:effectLst/>
                <a:latin typeface="Noto Sans" panose="020B0502040504020204" pitchFamily="34" charset="0"/>
              </a:rPr>
              <a:t>wasp</a:t>
            </a:r>
            <a:r>
              <a:rPr lang="en-US" sz="2000" b="1" i="0" dirty="0">
                <a:effectLst/>
                <a:latin typeface="Noto Sans" panose="020B0502040504020204" pitchFamily="34" charset="0"/>
              </a:rPr>
              <a:t> analyses</a:t>
            </a:r>
          </a:p>
          <a:p>
            <a:r>
              <a:rPr lang="en-US" sz="2000" b="1" i="0" dirty="0">
                <a:effectLst/>
                <a:latin typeface="Noto Sans" panose="020B0502040504020204" pitchFamily="34" charset="0"/>
              </a:rPr>
              <a:t>Create an p</a:t>
            </a:r>
            <a:r>
              <a:rPr lang="nl-NL" sz="2000" b="1" i="0" dirty="0" err="1">
                <a:effectLst/>
                <a:latin typeface="Noto Sans" panose="020B0502040504020204" pitchFamily="34" charset="0"/>
              </a:rPr>
              <a:t>erformance</a:t>
            </a:r>
            <a:r>
              <a:rPr lang="nl-NL" sz="2000" b="1" i="0" dirty="0">
                <a:effectLst/>
                <a:latin typeface="Noto Sans" panose="020B0502040504020204" pitchFamily="34" charset="0"/>
              </a:rPr>
              <a:t> analyse</a:t>
            </a:r>
            <a:r>
              <a:rPr lang="en-US" sz="2000" b="1" i="0" dirty="0">
                <a:effectLst/>
                <a:latin typeface="Noto Sans" panose="020B0502040504020204" pitchFamily="34" charset="0"/>
              </a:rPr>
              <a:t> analyses</a:t>
            </a:r>
          </a:p>
          <a:p>
            <a:r>
              <a:rPr lang="en-US" sz="2000" b="1" dirty="0">
                <a:latin typeface="Noto Sans" panose="020B0502040504020204" pitchFamily="34" charset="0"/>
              </a:rPr>
              <a:t>Update the front-end visuals in the style of the Netflix UI</a:t>
            </a:r>
            <a:endParaRPr lang="en-US" sz="2000" b="1" i="0" dirty="0">
              <a:effectLst/>
              <a:latin typeface="Noto Sans" panose="020B0502040504020204" pitchFamily="34" charset="0"/>
            </a:endParaRPr>
          </a:p>
          <a:p>
            <a:endParaRPr lang="en-US" sz="2000" b="1" i="0" dirty="0">
              <a:effectLst/>
              <a:latin typeface="Noto Sans" panose="020B0502040504020204" pitchFamily="34" charset="0"/>
            </a:endParaRPr>
          </a:p>
          <a:p>
            <a:endParaRPr lang="en-US" sz="2000" b="1" i="0" dirty="0">
              <a:effectLst/>
              <a:latin typeface="Noto Sans" panose="020B0502040504020204" pitchFamily="34" charset="0"/>
            </a:endParaRPr>
          </a:p>
          <a:p>
            <a:endParaRPr lang="en-US" sz="2000" b="1" i="0" dirty="0">
              <a:effectLst/>
              <a:latin typeface="Noto Sans" panose="020B0502040504020204" pitchFamily="34" charset="0"/>
            </a:endParaRPr>
          </a:p>
          <a:p>
            <a:endParaRPr lang="nl-NL" b="1" i="0" dirty="0">
              <a:effectLst/>
              <a:latin typeface="Noto Sans" panose="020B0502040504020204" pitchFamily="34" charset="0"/>
            </a:endParaRPr>
          </a:p>
          <a:p>
            <a:endParaRPr lang="nl-NL" dirty="0"/>
          </a:p>
          <a:p>
            <a:pPr marL="0" indent="0">
              <a:buNone/>
            </a:pPr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30465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C8C8A-5F25-4925-BE14-6AC1F72F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sz="6000" b="1" i="0" dirty="0">
                <a:solidFill>
                  <a:srgbClr val="FF0000"/>
                </a:solidFill>
                <a:effectLst/>
                <a:latin typeface="Bebas Neue" panose="020B0606020202050201" pitchFamily="34" charset="0"/>
              </a:rPr>
              <a:t>A</a:t>
            </a:r>
            <a:r>
              <a:rPr lang="nl-NL" sz="6000" b="1" i="0" dirty="0">
                <a:effectLst/>
                <a:latin typeface="Bebas Neue" panose="020B0606020202050201" pitchFamily="34" charset="0"/>
              </a:rPr>
              <a:t>CHIEVEMENTS</a:t>
            </a:r>
            <a:br>
              <a:rPr lang="nl-NL" b="1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5CE085-1A10-4153-BDF7-78303D40A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b="1" i="0" dirty="0">
              <a:effectLst/>
              <a:latin typeface="Noto Sans" panose="020B0502040504020204" pitchFamily="34" charset="0"/>
            </a:endParaRPr>
          </a:p>
          <a:p>
            <a:r>
              <a:rPr lang="nl-NL" b="1" i="0" dirty="0" err="1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L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ocal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Kubernetes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cluster </a:t>
            </a:r>
          </a:p>
          <a:p>
            <a:r>
              <a:rPr lang="nl-NL" b="1" i="0" dirty="0" err="1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I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ngress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controller 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researched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</a:t>
            </a:r>
          </a:p>
          <a:p>
            <a:r>
              <a:rPr lang="nl-NL" b="1" i="0" dirty="0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U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I front-end 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updated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</a:t>
            </a:r>
          </a:p>
          <a:p>
            <a:r>
              <a:rPr lang="nl-NL" b="1" i="0" dirty="0" err="1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O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wasp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analyse 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created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</a:t>
            </a:r>
          </a:p>
          <a:p>
            <a:r>
              <a:rPr lang="nl-NL" b="1" i="0" dirty="0" err="1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O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bservability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&amp; Performance analyse 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created</a:t>
            </a:r>
            <a:endParaRPr lang="nl-NL" b="1" i="0" dirty="0">
              <a:effectLst/>
              <a:latin typeface="Noto Sans" panose="020B0502040504020204" pitchFamily="34" charset="0"/>
            </a:endParaRPr>
          </a:p>
          <a:p>
            <a:r>
              <a:rPr lang="nl-NL" b="1" i="0" dirty="0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C</a:t>
            </a:r>
            <a:r>
              <a:rPr lang="en-US" b="1" i="0" dirty="0" err="1">
                <a:effectLst/>
                <a:latin typeface="Noto Sans" panose="020B0502040504020204" pitchFamily="34" charset="0"/>
              </a:rPr>
              <a:t>onnected</a:t>
            </a:r>
            <a:r>
              <a:rPr lang="en-US" b="1" i="0" dirty="0">
                <a:effectLst/>
                <a:latin typeface="Noto Sans" panose="020B0502040504020204" pitchFamily="34" charset="0"/>
              </a:rPr>
              <a:t> the </a:t>
            </a:r>
            <a:r>
              <a:rPr lang="en-US" b="1" dirty="0" err="1">
                <a:latin typeface="Noto Sans" panose="020B0502040504020204" pitchFamily="34" charset="0"/>
              </a:rPr>
              <a:t>G</a:t>
            </a:r>
            <a:r>
              <a:rPr lang="en-US" b="1" i="0" dirty="0" err="1">
                <a:effectLst/>
                <a:latin typeface="Noto Sans" panose="020B0502040504020204" pitchFamily="34" charset="0"/>
              </a:rPr>
              <a:t>ithub</a:t>
            </a:r>
            <a:r>
              <a:rPr lang="en-US" b="1" i="0" dirty="0">
                <a:effectLst/>
                <a:latin typeface="Noto Sans" panose="020B0502040504020204" pitchFamily="34" charset="0"/>
              </a:rPr>
              <a:t> Actions to </a:t>
            </a:r>
            <a:r>
              <a:rPr lang="en-US" b="1" i="0" dirty="0" err="1">
                <a:effectLst/>
                <a:latin typeface="Noto Sans" panose="020B0502040504020204" pitchFamily="34" charset="0"/>
              </a:rPr>
              <a:t>sonarcloud</a:t>
            </a:r>
            <a:endParaRPr lang="nl-NL" b="1" i="0" dirty="0">
              <a:effectLst/>
              <a:latin typeface="Noto Sans" panose="020B0502040504020204" pitchFamily="34" charset="0"/>
            </a:endParaRPr>
          </a:p>
          <a:p>
            <a:endParaRPr lang="nl-NL" b="1" i="0" dirty="0">
              <a:effectLst/>
              <a:latin typeface="Noto Sans" panose="020B0502040504020204" pitchFamily="34" charset="0"/>
            </a:endParaRPr>
          </a:p>
          <a:p>
            <a:endParaRPr lang="nl-NL" b="1" i="0" dirty="0">
              <a:effectLst/>
              <a:latin typeface="Noto Sans" panose="020B0502040504020204" pitchFamily="34" charset="0"/>
            </a:endParaRPr>
          </a:p>
          <a:p>
            <a:endParaRPr lang="nl-NL" b="1" dirty="0">
              <a:latin typeface="Noto Sans" panose="020B0502040504020204" pitchFamily="34" charset="0"/>
            </a:endParaRPr>
          </a:p>
          <a:p>
            <a:endParaRPr lang="nl-NL" b="1" dirty="0">
              <a:latin typeface="Noto Sans" panose="020B0502040504020204" pitchFamily="34" charset="0"/>
            </a:endParaRPr>
          </a:p>
          <a:p>
            <a:endParaRPr lang="nl-NL" b="1" i="0" dirty="0">
              <a:effectLst/>
              <a:latin typeface="Noto Sans" panose="020B0502040504020204" pitchFamily="34" charset="0"/>
            </a:endParaRPr>
          </a:p>
          <a:p>
            <a:endParaRPr lang="nl-NL" sz="2000" b="1" i="0" dirty="0">
              <a:solidFill>
                <a:srgbClr val="FF0000"/>
              </a:solidFill>
              <a:effectLst/>
              <a:latin typeface="Noto Sans" panose="020B0502040504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21270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C8C8A-5F25-4925-BE14-6AC1F72F6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34816" cy="1325563"/>
          </a:xfrm>
        </p:spPr>
        <p:txBody>
          <a:bodyPr>
            <a:noAutofit/>
          </a:bodyPr>
          <a:lstStyle/>
          <a:p>
            <a:r>
              <a:rPr lang="nl-NL" sz="5400" b="1" i="0" dirty="0">
                <a:solidFill>
                  <a:srgbClr val="FF0000"/>
                </a:solidFill>
                <a:effectLst/>
                <a:latin typeface="Bebas Neue" panose="020B0606020202050201" pitchFamily="34" charset="0"/>
              </a:rPr>
              <a:t>E</a:t>
            </a:r>
            <a:r>
              <a:rPr lang="nl-NL" sz="5400" b="1" i="0" dirty="0">
                <a:effectLst/>
                <a:latin typeface="Bebas Neue" panose="020B0606020202050201" pitchFamily="34" charset="0"/>
              </a:rPr>
              <a:t>nterprise Architecture &amp; </a:t>
            </a:r>
            <a:br>
              <a:rPr lang="nl-NL" sz="5400" b="1" i="0" dirty="0">
                <a:effectLst/>
                <a:latin typeface="Bebas Neue" panose="020B0606020202050201" pitchFamily="34" charset="0"/>
              </a:rPr>
            </a:br>
            <a:r>
              <a:rPr lang="nl-NL" sz="5400" b="1" i="0" dirty="0">
                <a:effectLst/>
                <a:latin typeface="Bebas Neue" panose="020B0606020202050201" pitchFamily="34" charset="0"/>
              </a:rPr>
              <a:t>Software Platforms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5CE085-1A10-4153-BDF7-78303D40A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b="1" i="0" dirty="0" err="1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J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ira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</a:t>
            </a:r>
            <a:endParaRPr lang="nl-NL" b="1" i="0" dirty="0">
              <a:solidFill>
                <a:srgbClr val="FF0000"/>
              </a:solidFill>
              <a:effectLst/>
              <a:latin typeface="Noto Sans" panose="020B0502040504020204" pitchFamily="34" charset="0"/>
            </a:endParaRPr>
          </a:p>
          <a:p>
            <a:pPr marL="0" indent="0">
              <a:buNone/>
            </a:pPr>
            <a:endParaRPr lang="nl-NL" b="1" i="0" dirty="0">
              <a:effectLst/>
              <a:latin typeface="Noto Sans" panose="020B0502040504020204" pitchFamily="34" charset="0"/>
            </a:endParaRPr>
          </a:p>
          <a:p>
            <a:endParaRPr lang="nl-NL" b="1" i="0" dirty="0">
              <a:effectLst/>
              <a:latin typeface="Noto Sans" panose="020B0502040504020204" pitchFamily="34" charset="0"/>
            </a:endParaRPr>
          </a:p>
          <a:p>
            <a:endParaRPr lang="nl-NL" b="1" i="0" dirty="0">
              <a:effectLst/>
              <a:latin typeface="Noto Sans" panose="020B0502040504020204" pitchFamily="34" charset="0"/>
            </a:endParaRPr>
          </a:p>
          <a:p>
            <a:endParaRPr lang="nl-NL" dirty="0"/>
          </a:p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BF34B72-07E2-41F8-A748-8B50D1BF6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045" y="3429000"/>
            <a:ext cx="10675909" cy="303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973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C8C8A-5F25-4925-BE14-6AC1F72F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b="1" i="0" dirty="0">
                <a:solidFill>
                  <a:srgbClr val="FF0000"/>
                </a:solidFill>
                <a:effectLst/>
                <a:latin typeface="Bebas Neue" panose="020B0606020202050201" pitchFamily="34" charset="0"/>
              </a:rPr>
              <a:t>A</a:t>
            </a:r>
            <a:r>
              <a:rPr lang="nl-NL" sz="5400" b="1" i="0" dirty="0">
                <a:effectLst/>
                <a:latin typeface="Bebas Neue" panose="020B0606020202050201" pitchFamily="34" charset="0"/>
              </a:rPr>
              <a:t>rchitecture &amp; </a:t>
            </a:r>
            <a:r>
              <a:rPr lang="nl-NL" sz="5400" b="1" i="0" dirty="0" err="1">
                <a:effectLst/>
                <a:latin typeface="Bebas Neue" panose="020B0606020202050201" pitchFamily="34" charset="0"/>
              </a:rPr>
              <a:t>Quality</a:t>
            </a:r>
            <a:endParaRPr lang="nl-NL" sz="5400" b="1" i="0" dirty="0">
              <a:effectLst/>
              <a:latin typeface="Bebas Neue" panose="020B0606020202050201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5CE085-1A10-4153-BDF7-78303D40A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b="1" i="0" dirty="0" err="1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I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mproved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the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C2 model </a:t>
            </a:r>
          </a:p>
          <a:p>
            <a:pPr>
              <a:buFontTx/>
              <a:buChar char="-"/>
            </a:pPr>
            <a:endParaRPr lang="nl-NL" sz="2800" b="1" i="0" dirty="0">
              <a:effectLst/>
              <a:latin typeface="Noto Sans" panose="020B0502040504020204" pitchFamily="34" charset="0"/>
            </a:endParaRPr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86F67755-C96E-444E-9B4C-6CD1A07275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5" t="15463" b="5766"/>
          <a:stretch/>
        </p:blipFill>
        <p:spPr>
          <a:xfrm>
            <a:off x="2414465" y="2813557"/>
            <a:ext cx="7363069" cy="367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587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C8C8A-5F25-4925-BE14-6AC1F72F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b="1" i="0" dirty="0">
                <a:solidFill>
                  <a:srgbClr val="FF0000"/>
                </a:solidFill>
                <a:effectLst/>
                <a:latin typeface="Bebas Neue" panose="020B0606020202050201" pitchFamily="34" charset="0"/>
              </a:rPr>
              <a:t>M</a:t>
            </a:r>
            <a:r>
              <a:rPr lang="nl-NL" sz="5400" b="1" i="0" dirty="0">
                <a:effectLst/>
                <a:latin typeface="Bebas Neue" panose="020B0606020202050201" pitchFamily="34" charset="0"/>
              </a:rPr>
              <a:t>essaging &amp; Security-</a:t>
            </a:r>
            <a:r>
              <a:rPr lang="nl-NL" sz="5400" b="1" i="0" dirty="0" err="1">
                <a:effectLst/>
                <a:latin typeface="Bebas Neue" panose="020B0606020202050201" pitchFamily="34" charset="0"/>
              </a:rPr>
              <a:t>by</a:t>
            </a:r>
            <a:r>
              <a:rPr lang="nl-NL" sz="5400" b="1" i="0" dirty="0">
                <a:effectLst/>
                <a:latin typeface="Bebas Neue" panose="020B0606020202050201" pitchFamily="34" charset="0"/>
              </a:rPr>
              <a:t>-Design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5CE085-1A10-4153-BDF7-78303D40A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b="1" dirty="0" err="1">
                <a:solidFill>
                  <a:srgbClr val="FF0000"/>
                </a:solidFill>
                <a:latin typeface="Noto Sans" panose="020B0502040504020204" pitchFamily="34" charset="0"/>
              </a:rPr>
              <a:t>A</a:t>
            </a:r>
            <a:r>
              <a:rPr lang="nl-NL" b="1" dirty="0" err="1">
                <a:latin typeface="Noto Sans" panose="020B0502040504020204" pitchFamily="34" charset="0"/>
              </a:rPr>
              <a:t>dded</a:t>
            </a:r>
            <a:r>
              <a:rPr lang="nl-NL" b="1" dirty="0">
                <a:latin typeface="Noto Sans" panose="020B0502040504020204" pitchFamily="34" charset="0"/>
              </a:rPr>
              <a:t> </a:t>
            </a:r>
            <a:r>
              <a:rPr lang="nl-NL" b="1" dirty="0" err="1">
                <a:latin typeface="Noto Sans" panose="020B0502040504020204" pitchFamily="34" charset="0"/>
              </a:rPr>
              <a:t>the</a:t>
            </a:r>
            <a:r>
              <a:rPr lang="nl-NL" b="1" dirty="0">
                <a:latin typeface="Noto Sans" panose="020B0502040504020204" pitchFamily="34" charset="0"/>
              </a:rPr>
              <a:t> OWSP Analysis  </a:t>
            </a: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BE26CC1-E6D1-40B3-9A2A-662F899B6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14" y="3325179"/>
            <a:ext cx="7286364" cy="3409217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7358BCDE-A7A3-4EB0-A8CC-AE30B73FA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0207" y="2383058"/>
            <a:ext cx="45060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910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C8C8A-5F25-4925-BE14-6AC1F72F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b="1" i="0" dirty="0" err="1">
                <a:solidFill>
                  <a:srgbClr val="FF0000"/>
                </a:solidFill>
                <a:effectLst/>
                <a:latin typeface="Bebas Neue" panose="020B0606020202050201" pitchFamily="34" charset="0"/>
              </a:rPr>
              <a:t>D</a:t>
            </a:r>
            <a:r>
              <a:rPr lang="nl-NL" sz="5400" b="1" i="0" dirty="0" err="1">
                <a:effectLst/>
                <a:latin typeface="Bebas Neue" panose="020B0606020202050201" pitchFamily="34" charset="0"/>
              </a:rPr>
              <a:t>evSecOps</a:t>
            </a:r>
            <a:r>
              <a:rPr lang="nl-NL" sz="5400" b="1" i="0" dirty="0">
                <a:effectLst/>
                <a:latin typeface="Bebas Neue" panose="020B0606020202050201" pitchFamily="34" charset="0"/>
              </a:rPr>
              <a:t> &amp; Cloud Services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5CE085-1A10-4153-BDF7-78303D40A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b="1" dirty="0" err="1">
                <a:solidFill>
                  <a:srgbClr val="FF0000"/>
                </a:solidFill>
                <a:latin typeface="Noto Sans" panose="020B0502040504020204" pitchFamily="34" charset="0"/>
              </a:rPr>
              <a:t>C</a:t>
            </a:r>
            <a:r>
              <a:rPr lang="nl-NL" b="1" dirty="0" err="1">
                <a:latin typeface="Noto Sans" panose="020B0502040504020204" pitchFamily="34" charset="0"/>
              </a:rPr>
              <a:t>reated</a:t>
            </a:r>
            <a:r>
              <a:rPr lang="nl-NL" b="1" dirty="0">
                <a:latin typeface="Noto Sans" panose="020B0502040504020204" pitchFamily="34" charset="0"/>
              </a:rPr>
              <a:t> </a:t>
            </a:r>
            <a:r>
              <a:rPr lang="nl-NL" b="1" dirty="0" err="1">
                <a:latin typeface="Noto Sans" panose="020B0502040504020204" pitchFamily="34" charset="0"/>
              </a:rPr>
              <a:t>an</a:t>
            </a:r>
            <a:r>
              <a:rPr lang="nl-NL" b="1" dirty="0">
                <a:latin typeface="Noto Sans" panose="020B0502040504020204" pitchFamily="34" charset="0"/>
              </a:rPr>
              <a:t> </a:t>
            </a:r>
            <a:r>
              <a:rPr lang="nl-NL" b="1" dirty="0" err="1">
                <a:latin typeface="Noto Sans" panose="020B0502040504020204" pitchFamily="34" charset="0"/>
              </a:rPr>
              <a:t>kubemanifests</a:t>
            </a:r>
            <a:r>
              <a:rPr lang="nl-NL" b="1" dirty="0">
                <a:latin typeface="Noto Sans" panose="020B0502040504020204" pitchFamily="34" charset="0"/>
              </a:rPr>
              <a:t> </a:t>
            </a:r>
            <a:r>
              <a:rPr lang="nl-NL" b="1" dirty="0" err="1">
                <a:latin typeface="Noto Sans" panose="020B0502040504020204" pitchFamily="34" charset="0"/>
              </a:rPr>
              <a:t>locally</a:t>
            </a:r>
            <a:endParaRPr lang="nl-NL" dirty="0"/>
          </a:p>
          <a:p>
            <a:r>
              <a:rPr lang="nl-NL" b="1" dirty="0" err="1">
                <a:solidFill>
                  <a:srgbClr val="FF0000"/>
                </a:solidFill>
                <a:latin typeface="Noto Sans" panose="020B0502040504020204" pitchFamily="34" charset="0"/>
              </a:rPr>
              <a:t>S</a:t>
            </a:r>
            <a:r>
              <a:rPr lang="nl-NL" b="1" dirty="0" err="1">
                <a:latin typeface="Noto Sans" panose="020B0502040504020204" pitchFamily="34" charset="0"/>
              </a:rPr>
              <a:t>tarted</a:t>
            </a:r>
            <a:r>
              <a:rPr lang="nl-NL" b="1" dirty="0">
                <a:latin typeface="Noto Sans" panose="020B0502040504020204" pitchFamily="34" charset="0"/>
              </a:rPr>
              <a:t> </a:t>
            </a:r>
            <a:r>
              <a:rPr lang="nl-NL" b="1" dirty="0" err="1">
                <a:latin typeface="Noto Sans" panose="020B0502040504020204" pitchFamily="34" charset="0"/>
              </a:rPr>
              <a:t>working</a:t>
            </a:r>
            <a:r>
              <a:rPr lang="nl-NL" b="1" dirty="0">
                <a:latin typeface="Noto Sans" panose="020B0502040504020204" pitchFamily="34" charset="0"/>
              </a:rPr>
              <a:t> on </a:t>
            </a:r>
            <a:r>
              <a:rPr lang="nl-NL" b="1" dirty="0" err="1">
                <a:latin typeface="Noto Sans" panose="020B0502040504020204" pitchFamily="34" charset="0"/>
              </a:rPr>
              <a:t>an</a:t>
            </a:r>
            <a:r>
              <a:rPr lang="nl-NL" b="1" dirty="0">
                <a:latin typeface="Noto Sans" panose="020B0502040504020204" pitchFamily="34" charset="0"/>
              </a:rPr>
              <a:t> </a:t>
            </a:r>
            <a:r>
              <a:rPr lang="nl-NL" b="1" dirty="0" err="1">
                <a:latin typeface="Noto Sans" panose="020B0502040504020204" pitchFamily="34" charset="0"/>
              </a:rPr>
              <a:t>Ingress</a:t>
            </a:r>
            <a:r>
              <a:rPr lang="nl-NL" b="1" dirty="0">
                <a:latin typeface="Noto Sans" panose="020B0502040504020204" pitchFamily="34" charset="0"/>
              </a:rPr>
              <a:t> </a:t>
            </a:r>
            <a:r>
              <a:rPr lang="nl-NL" b="1" dirty="0" err="1">
                <a:latin typeface="Noto Sans" panose="020B0502040504020204" pitchFamily="34" charset="0"/>
              </a:rPr>
              <a:t>conntroller</a:t>
            </a:r>
            <a:r>
              <a:rPr lang="nl-NL" b="1" dirty="0">
                <a:latin typeface="Noto Sans" panose="020B0502040504020204" pitchFamily="34" charset="0"/>
              </a:rPr>
              <a:t> </a:t>
            </a:r>
            <a:endParaRPr lang="nl-NL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6505943A-75DB-4752-876C-04D74C807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68" y="2953987"/>
            <a:ext cx="10979463" cy="358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47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C8C8A-5F25-4925-BE14-6AC1F72F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b="1" i="0" dirty="0" err="1">
                <a:solidFill>
                  <a:srgbClr val="FF0000"/>
                </a:solidFill>
                <a:effectLst/>
                <a:latin typeface="Bebas Neue" panose="020B0606020202050201" pitchFamily="34" charset="0"/>
              </a:rPr>
              <a:t>R</a:t>
            </a:r>
            <a:r>
              <a:rPr lang="nl-NL" sz="5400" b="1" i="0" dirty="0" err="1">
                <a:effectLst/>
                <a:latin typeface="Bebas Neue" panose="020B0606020202050201" pitchFamily="34" charset="0"/>
              </a:rPr>
              <a:t>oadmap</a:t>
            </a:r>
            <a:endParaRPr lang="nl-NL" sz="5400" b="1" i="0" dirty="0">
              <a:effectLst/>
              <a:latin typeface="Bebas Neue" panose="020B0606020202050201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5CE085-1A10-4153-BDF7-78303D40A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NL" b="1" u="sng" dirty="0">
              <a:latin typeface="Noto Sans" panose="020B0502040504020204" pitchFamily="34" charset="0"/>
            </a:endParaRPr>
          </a:p>
          <a:p>
            <a:endParaRPr lang="nl-NL" dirty="0"/>
          </a:p>
          <a:p>
            <a:endParaRPr lang="nl-NL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86A2727-C6EE-476E-9939-85F49C666D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05"/>
          <a:stretch/>
        </p:blipFill>
        <p:spPr>
          <a:xfrm>
            <a:off x="1303680" y="2237283"/>
            <a:ext cx="9584640" cy="393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18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1300</TotalTime>
  <Words>240</Words>
  <Application>Microsoft Office PowerPoint</Application>
  <PresentationFormat>Breedbeeld</PresentationFormat>
  <Paragraphs>83</Paragraphs>
  <Slides>10</Slides>
  <Notes>10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7" baseType="lpstr">
      <vt:lpstr>Arial</vt:lpstr>
      <vt:lpstr>Bebas Neue</vt:lpstr>
      <vt:lpstr>Calibri</vt:lpstr>
      <vt:lpstr>Calibri Light</vt:lpstr>
      <vt:lpstr>Lato Extended</vt:lpstr>
      <vt:lpstr>Noto Sans</vt:lpstr>
      <vt:lpstr>Office Theme</vt:lpstr>
      <vt:lpstr>PowerPoint-presentatie</vt:lpstr>
      <vt:lpstr>Introduction </vt:lpstr>
      <vt:lpstr>Sprint goal  </vt:lpstr>
      <vt:lpstr>ACHIEVEMENTS </vt:lpstr>
      <vt:lpstr>Enterprise Architecture &amp;  Software Platforms</vt:lpstr>
      <vt:lpstr>Architecture &amp; Quality</vt:lpstr>
      <vt:lpstr>Messaging &amp; Security-by-Design</vt:lpstr>
      <vt:lpstr>DevSecOps &amp; Cloud Services</vt:lpstr>
      <vt:lpstr>Roadmap</vt:lpstr>
      <vt:lpstr>Next steps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Mickey Krekels</dc:creator>
  <cp:lastModifiedBy>Mickey Krekels</cp:lastModifiedBy>
  <cp:revision>30</cp:revision>
  <dcterms:created xsi:type="dcterms:W3CDTF">2022-02-15T09:11:01Z</dcterms:created>
  <dcterms:modified xsi:type="dcterms:W3CDTF">2022-05-08T17:48:34Z</dcterms:modified>
</cp:coreProperties>
</file>