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8" r:id="rId6"/>
    <p:sldId id="259" r:id="rId7"/>
    <p:sldId id="261" r:id="rId8"/>
    <p:sldId id="262" r:id="rId9"/>
    <p:sldId id="258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18" autoAdjust="0"/>
  </p:normalViewPr>
  <p:slideViewPr>
    <p:cSldViewPr snapToGrid="0">
      <p:cViewPr varScale="1">
        <p:scale>
          <a:sx n="116" d="100"/>
          <a:sy n="116" d="100"/>
        </p:scale>
        <p:origin x="1974" y="1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D75D1-5100-4406-A47E-5CCD3D421B5D}" type="datetimeFigureOut">
              <a:rPr lang="nl-NL" smtClean="0"/>
              <a:t>1-6-2022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F47B1-297B-474D-8E5C-0BE34F414A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50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03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2914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7931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19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41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01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39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7589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Enterprise applications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(EA) are applications that are used in an enterprise context and are mainly used to satisfy the information management needs of an 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organization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rather than 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individual users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971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991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44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386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112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35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206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7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1-6-2022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10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1-6-2022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7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1-6-2022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12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1-6-2022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7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1-6-2022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84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1-6-2022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31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79B7-6556-4B01-89C0-9D7E5718B023}" type="datetimeFigureOut">
              <a:rPr lang="nl-NL" smtClean="0"/>
              <a:t>1-6-2022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592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24F44AA-CB9A-43C8-AC0F-7DC2E9EC6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7535" y="3033627"/>
            <a:ext cx="5296930" cy="1655762"/>
          </a:xfrm>
        </p:spPr>
        <p:txBody>
          <a:bodyPr/>
          <a:lstStyle/>
          <a:p>
            <a:endParaRPr lang="nl-NL" dirty="0">
              <a:latin typeface="Bebas Neue" panose="020B0606020202050201" pitchFamily="34" charset="0"/>
            </a:endParaRPr>
          </a:p>
          <a:p>
            <a:r>
              <a:rPr lang="nl-NL" dirty="0">
                <a:latin typeface="Bebas Neue" panose="020B0606020202050201" pitchFamily="34" charset="0"/>
              </a:rPr>
              <a:t>A </a:t>
            </a:r>
            <a:r>
              <a:rPr lang="nl-NL" dirty="0" err="1">
                <a:latin typeface="Bebas Neue" panose="020B0606020202050201" pitchFamily="34" charset="0"/>
              </a:rPr>
              <a:t>netflix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 err="1">
                <a:latin typeface="Bebas Neue" panose="020B0606020202050201" pitchFamily="34" charset="0"/>
              </a:rPr>
              <a:t>clone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>
                <a:solidFill>
                  <a:srgbClr val="FF0000"/>
                </a:solidFill>
                <a:latin typeface="Bebas Neue" panose="020B0606020202050201" pitchFamily="34" charset="0"/>
              </a:rPr>
              <a:t>-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 err="1">
                <a:latin typeface="Bebas Neue" panose="020B0606020202050201" pitchFamily="34" charset="0"/>
              </a:rPr>
              <a:t>by</a:t>
            </a:r>
            <a:r>
              <a:rPr lang="nl-NL" dirty="0">
                <a:latin typeface="Bebas Neue" panose="020B0606020202050201" pitchFamily="34" charset="0"/>
              </a:rPr>
              <a:t> Mickey Krekels</a:t>
            </a:r>
          </a:p>
          <a:p>
            <a:r>
              <a:rPr lang="nl-NL" dirty="0">
                <a:latin typeface="Bebas Neue" panose="020B0606020202050201" pitchFamily="34" charset="0"/>
              </a:rPr>
              <a:t>Class: RB04</a:t>
            </a:r>
          </a:p>
          <a:p>
            <a:endParaRPr lang="nl-NL" dirty="0">
              <a:latin typeface="Bebas Neue" panose="020B0606020202050201" pitchFamily="34" charset="0"/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3CF4C9A7-B790-486F-AD3F-63A6E2F82A36}"/>
              </a:ext>
            </a:extLst>
          </p:cNvPr>
          <p:cNvSpPr txBox="1">
            <a:spLocks/>
          </p:cNvSpPr>
          <p:nvPr/>
        </p:nvSpPr>
        <p:spPr>
          <a:xfrm>
            <a:off x="1524000" y="1095469"/>
            <a:ext cx="9144000" cy="250656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400" dirty="0" err="1">
                <a:solidFill>
                  <a:srgbClr val="FF0000"/>
                </a:solidFill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Micflix</a:t>
            </a:r>
            <a:endParaRPr lang="nl-NL" sz="16400" dirty="0">
              <a:solidFill>
                <a:srgbClr val="FF0000"/>
              </a:solidFill>
              <a:effectLst>
                <a:glow rad="1612900">
                  <a:schemeClr val="tx1">
                    <a:alpha val="0"/>
                  </a:schemeClr>
                </a:glow>
              </a:effectLst>
              <a:latin typeface="Bebas Neue" panose="020B0606020202050201" pitchFamily="34" charset="0"/>
            </a:endParaRPr>
          </a:p>
          <a:p>
            <a:r>
              <a:rPr lang="nl-NL" sz="5200" dirty="0"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Sprint</a:t>
            </a:r>
            <a:r>
              <a:rPr lang="nl-NL" sz="5200" dirty="0">
                <a:solidFill>
                  <a:srgbClr val="FF0000"/>
                </a:solidFill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: 4</a:t>
            </a:r>
            <a:endParaRPr lang="nl-NL" sz="100" dirty="0">
              <a:effectLst>
                <a:glow rad="1612900">
                  <a:schemeClr val="tx1">
                    <a:alpha val="0"/>
                  </a:schemeClr>
                </a:glow>
              </a:effectLst>
              <a:latin typeface="Bebas Neue" panose="020B0606020202050201" pitchFamily="34" charset="0"/>
            </a:endParaRPr>
          </a:p>
          <a:p>
            <a:endParaRPr lang="nl-NL" sz="9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8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NL" sz="88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D</a:t>
            </a:r>
            <a:r>
              <a:rPr lang="nl-NL" sz="8800" b="1" i="0" dirty="0">
                <a:effectLst/>
                <a:latin typeface="Bebas Neue" panose="020B0606020202050201" pitchFamily="34" charset="0"/>
              </a:rPr>
              <a:t>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nl-NL" sz="5400" b="1" dirty="0">
              <a:solidFill>
                <a:srgbClr val="FF0000"/>
              </a:solidFill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4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R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oadmap</a:t>
            </a: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b="1" u="sng" dirty="0"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6A2727-C6EE-476E-9939-85F49C666D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5" t="53549"/>
          <a:stretch/>
        </p:blipFill>
        <p:spPr>
          <a:xfrm>
            <a:off x="1075546" y="2015096"/>
            <a:ext cx="10040908" cy="30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N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ext steps</a:t>
            </a:r>
            <a:br>
              <a:rPr lang="nl-NL" sz="5400" b="1" i="0" dirty="0">
                <a:effectLst/>
                <a:latin typeface="Bebas Neue" panose="020B0606020202050201" pitchFamily="34" charset="0"/>
              </a:rPr>
            </a:b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912"/>
            <a:ext cx="10515600" cy="4351338"/>
          </a:xfrm>
        </p:spPr>
        <p:txBody>
          <a:bodyPr>
            <a:normAutofit/>
          </a:bodyPr>
          <a:lstStyle/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F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ixing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ingress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proble</a:t>
            </a:r>
            <a:r>
              <a:rPr lang="nl-NL" b="1" dirty="0" err="1">
                <a:latin typeface="Noto Sans" panose="020B0502040504020204" pitchFamily="34" charset="0"/>
              </a:rPr>
              <a:t>m</a:t>
            </a:r>
            <a:r>
              <a:rPr lang="nl-NL" b="1" dirty="0">
                <a:latin typeface="Noto Sans" panose="020B0502040504020204" pitchFamily="34" charset="0"/>
              </a:rPr>
              <a:t> on </a:t>
            </a:r>
            <a:r>
              <a:rPr lang="nl-NL" b="1" dirty="0" err="1">
                <a:latin typeface="Noto Sans" panose="020B0502040504020204" pitchFamily="34" charset="0"/>
              </a:rPr>
              <a:t>Azure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Kubernetes</a:t>
            </a:r>
            <a:r>
              <a:rPr lang="nl-NL" b="1" dirty="0">
                <a:latin typeface="Noto Sans" panose="020B0502040504020204" pitchFamily="34" charset="0"/>
              </a:rPr>
              <a:t> cluster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esting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cluster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with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performance tests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A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dding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last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improvements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to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application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for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final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presentation</a:t>
            </a:r>
            <a:r>
              <a:rPr lang="nl-NL" b="1" dirty="0">
                <a:latin typeface="Noto Sans" panose="020B0502040504020204" pitchFamily="34" charset="0"/>
              </a:rPr>
              <a:t>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607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I</a:t>
            </a:r>
            <a:r>
              <a:rPr lang="nl-NL" sz="6000" b="1" i="0" dirty="0" err="1">
                <a:effectLst/>
                <a:latin typeface="Bebas Neue" panose="020B0606020202050201" pitchFamily="34" charset="0"/>
              </a:rPr>
              <a:t>ntroduction</a:t>
            </a:r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S</a:t>
            </a:r>
            <a:r>
              <a:rPr lang="nl-NL" b="1" dirty="0">
                <a:latin typeface="Noto Sans" panose="020B0502040504020204" pitchFamily="34" charset="0"/>
              </a:rPr>
              <a:t>print goal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chievements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>
                <a:latin typeface="Noto Sans" panose="020B0502040504020204" pitchFamily="34" charset="0"/>
              </a:rPr>
              <a:t>rchitecture </a:t>
            </a: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F</a:t>
            </a:r>
            <a:r>
              <a:rPr lang="nl-NL" b="1" dirty="0">
                <a:latin typeface="Noto Sans" panose="020B0502040504020204" pitchFamily="34" charset="0"/>
              </a:rPr>
              <a:t>oundation Topics</a:t>
            </a: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Enterprise Architecture &amp; Software Platforms</a:t>
            </a: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Architecture &amp; </a:t>
            </a:r>
            <a:r>
              <a:rPr lang="nl-NL" sz="2000" b="1" dirty="0" err="1">
                <a:latin typeface="Noto Sans" panose="020B0502040504020204" pitchFamily="34" charset="0"/>
              </a:rPr>
              <a:t>Quality</a:t>
            </a:r>
            <a:endParaRPr lang="nl-NL" sz="2000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Messaging &amp; Security-</a:t>
            </a:r>
            <a:r>
              <a:rPr lang="nl-NL" sz="2000" b="1" dirty="0" err="1">
                <a:latin typeface="Noto Sans" panose="020B0502040504020204" pitchFamily="34" charset="0"/>
              </a:rPr>
              <a:t>by</a:t>
            </a:r>
            <a:r>
              <a:rPr lang="nl-NL" sz="2000" b="1" dirty="0">
                <a:latin typeface="Noto Sans" panose="020B0502040504020204" pitchFamily="34" charset="0"/>
              </a:rPr>
              <a:t>-Design</a:t>
            </a:r>
          </a:p>
          <a:p>
            <a:pPr>
              <a:buFontTx/>
              <a:buChar char="-"/>
            </a:pPr>
            <a:r>
              <a:rPr lang="nl-NL" sz="2000" b="1" dirty="0" err="1">
                <a:latin typeface="Noto Sans" panose="020B0502040504020204" pitchFamily="34" charset="0"/>
              </a:rPr>
              <a:t>DevSecOps</a:t>
            </a:r>
            <a:r>
              <a:rPr lang="nl-NL" sz="2000" b="1" dirty="0">
                <a:latin typeface="Noto Sans" panose="020B0502040504020204" pitchFamily="34" charset="0"/>
              </a:rPr>
              <a:t> &amp; Cloud Services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R</a:t>
            </a:r>
            <a:r>
              <a:rPr lang="nl-NL" b="1" dirty="0" err="1">
                <a:latin typeface="Noto Sans" panose="020B0502040504020204" pitchFamily="34" charset="0"/>
              </a:rPr>
              <a:t>oadmap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N</a:t>
            </a:r>
            <a:r>
              <a:rPr lang="nl-NL" b="1" dirty="0">
                <a:latin typeface="Noto Sans" panose="020B0502040504020204" pitchFamily="34" charset="0"/>
              </a:rPr>
              <a:t>ext steps</a:t>
            </a:r>
          </a:p>
          <a:p>
            <a:endParaRPr lang="nl-NL" b="1" dirty="0">
              <a:latin typeface="Noto Sans" panose="020B0502040504020204" pitchFamily="34" charset="0"/>
            </a:endParaRPr>
          </a:p>
          <a:p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51962BA-4D6F-435E-BD3C-309E0E095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101" y="3585455"/>
            <a:ext cx="4978899" cy="327254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410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S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print goal </a:t>
            </a:r>
            <a:br>
              <a:rPr lang="nl-NL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he main goal for this sprint was to improve upon Security and to deploy the Local Kubernetes cluster to Azure. </a:t>
            </a:r>
          </a:p>
          <a:p>
            <a:pPr marL="0" indent="0">
              <a:buNone/>
            </a:pPr>
            <a:endParaRPr lang="en-US" b="1" i="0" dirty="0"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he issues/stories created for the sprint were: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Research how to create a cluster within Azure 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Research how permissions work in Azure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Research how the Azure CLI works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Research how mocking works within Go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Research types of logging services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Deploy the local cluster on Azure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Improve Unit tests for project </a:t>
            </a:r>
            <a:r>
              <a:rPr lang="en-US" sz="2000" b="1" i="0" dirty="0" err="1">
                <a:effectLst/>
                <a:latin typeface="Noto Sans" panose="020B0502040504020204" pitchFamily="34" charset="0"/>
              </a:rPr>
              <a:t>Micflix</a:t>
            </a:r>
            <a:r>
              <a:rPr lang="en-US" sz="2000" b="1" i="0" dirty="0">
                <a:effectLst/>
                <a:latin typeface="Noto Sans" panose="020B0502040504020204" pitchFamily="34" charset="0"/>
              </a:rPr>
              <a:t>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Add </a:t>
            </a:r>
            <a:r>
              <a:rPr lang="en-US" sz="2000" b="1" i="0" dirty="0" err="1">
                <a:effectLst/>
                <a:latin typeface="Noto Sans" panose="020B0502040504020204" pitchFamily="34" charset="0"/>
              </a:rPr>
              <a:t>Sonarcloud</a:t>
            </a:r>
            <a:r>
              <a:rPr lang="en-US" sz="2000" b="1" i="0" dirty="0">
                <a:effectLst/>
                <a:latin typeface="Noto Sans" panose="020B0502040504020204" pitchFamily="34" charset="0"/>
              </a:rPr>
              <a:t> to the CI/CD pipeline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Add dependency checker to the CI/CD pipeline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Add logging using the Elasticsearch service </a:t>
            </a:r>
          </a:p>
          <a:p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046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CHIEVEMENTS</a:t>
            </a:r>
            <a:br>
              <a:rPr lang="nl-NL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R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esearched how to create a cluster within Azure 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R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esearched how permissions work in Azure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R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esearched how the Azure CLI works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R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esearched how mocking works within Go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R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esearched was types of logging services are available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D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eployed the local cluster on Azure (Ingress still needs to be added)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A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dded improved Unit tests for project </a:t>
            </a:r>
            <a:r>
              <a:rPr lang="en-US" b="1" i="0" dirty="0" err="1">
                <a:effectLst/>
                <a:latin typeface="Noto Sans" panose="020B0502040504020204" pitchFamily="34" charset="0"/>
              </a:rPr>
              <a:t>Micflix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 (User-service)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A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dded </a:t>
            </a:r>
            <a:r>
              <a:rPr lang="en-US" b="1" i="0" dirty="0" err="1">
                <a:effectLst/>
                <a:latin typeface="Noto Sans" panose="020B0502040504020204" pitchFamily="34" charset="0"/>
              </a:rPr>
              <a:t>Sonarcube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 to the CI/CD pipeline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A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dded dependency checker to the CI/CD pipeline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A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dded logging using the Elasticsearch service to the Kubernetes cluster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C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ompleted the “Emerging Trends Research: Deliverables” report </a:t>
            </a:r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dirty="0">
              <a:latin typeface="Noto Sans" panose="020B0502040504020204" pitchFamily="34" charset="0"/>
            </a:endParaRPr>
          </a:p>
          <a:p>
            <a:endParaRPr lang="nl-NL" b="1" dirty="0"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sz="2000" b="1" i="0" dirty="0">
              <a:solidFill>
                <a:srgbClr val="FF0000"/>
              </a:solidFill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27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rchitecture</a:t>
            </a:r>
            <a:endParaRPr lang="nl-NL" sz="6000" b="1" i="0" dirty="0">
              <a:solidFill>
                <a:srgbClr val="FF0000"/>
              </a:solidFill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b="1" dirty="0">
              <a:latin typeface="Noto Sans" panose="020B0502040504020204" pitchFamily="34" charset="0"/>
            </a:endParaRPr>
          </a:p>
          <a:p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7221B7E-5598-4C67-AA8F-CB422F4DB0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9" b="4446"/>
          <a:stretch/>
        </p:blipFill>
        <p:spPr>
          <a:xfrm>
            <a:off x="148741" y="2444072"/>
            <a:ext cx="5586567" cy="427120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AC2CD67-5E5E-4BB6-A3A6-7265FF5BD5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2"/>
          <a:stretch/>
        </p:blipFill>
        <p:spPr>
          <a:xfrm>
            <a:off x="5894239" y="2444090"/>
            <a:ext cx="6149020" cy="427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4816" cy="1325563"/>
          </a:xfrm>
        </p:spPr>
        <p:txBody>
          <a:bodyPr>
            <a:no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E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nterprise Architecture &amp; </a:t>
            </a:r>
            <a:br>
              <a:rPr lang="nl-NL" sz="5400" b="1" i="0" dirty="0">
                <a:effectLst/>
                <a:latin typeface="Bebas Neue" panose="020B0606020202050201" pitchFamily="34" charset="0"/>
              </a:rPr>
            </a:br>
            <a:r>
              <a:rPr lang="nl-NL" sz="5400" b="1" i="0" dirty="0">
                <a:effectLst/>
                <a:latin typeface="Bebas Neue" panose="020B0606020202050201" pitchFamily="34" charset="0"/>
              </a:rPr>
              <a:t>Software Platforms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J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ira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ested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load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balancing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in </a:t>
            </a:r>
            <a:r>
              <a:rPr lang="nl-NL" b="1" dirty="0" err="1">
                <a:latin typeface="Noto Sans" panose="020B0502040504020204" pitchFamily="34" charset="0"/>
              </a:rPr>
              <a:t>K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ubernetes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cluster</a:t>
            </a:r>
            <a:endParaRPr lang="nl-NL" b="1" i="0" dirty="0">
              <a:solidFill>
                <a:srgbClr val="FF0000"/>
              </a:solidFill>
              <a:effectLst/>
              <a:latin typeface="Noto Sans" panose="020B0502040504020204" pitchFamily="34" charset="0"/>
            </a:endParaRPr>
          </a:p>
          <a:p>
            <a:endParaRPr lang="nl-NL" b="1" i="0" dirty="0">
              <a:solidFill>
                <a:srgbClr val="FF0000"/>
              </a:solidFill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AE89D7-4A0D-411E-8A9B-538DB812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429000"/>
            <a:ext cx="11353800" cy="305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7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rchitecture &amp; 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Quality</a:t>
            </a: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A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dded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SonarCloud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to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CI/CD pipeline</a:t>
            </a:r>
          </a:p>
          <a:p>
            <a:pPr>
              <a:buFontTx/>
              <a:buChar char="-"/>
            </a:pPr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A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dded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a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Testing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job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to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CI/CD pipeline</a:t>
            </a:r>
            <a:endParaRPr lang="nl-NL" sz="2800" b="1" i="0" dirty="0">
              <a:effectLst/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A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dded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a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dependency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checker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to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CI/CD pipeline</a:t>
            </a:r>
            <a:endParaRPr lang="nl-NL" sz="2800" b="1" i="0" dirty="0">
              <a:effectLst/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sz="2800" b="1" i="0" dirty="0"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88B3E7B-E974-423B-9549-E9AA3449C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44"/>
          <a:stretch/>
        </p:blipFill>
        <p:spPr>
          <a:xfrm>
            <a:off x="226702" y="3447520"/>
            <a:ext cx="5358552" cy="3349683"/>
          </a:xfrm>
          <a:prstGeom prst="rect">
            <a:avLst/>
          </a:prstGeom>
        </p:spPr>
      </p:pic>
      <p:pic>
        <p:nvPicPr>
          <p:cNvPr id="6" name="Afbeelding 5" descr="Afbeelding met tekst, schermafbeelding, elektronica&#10;&#10;Automatisch gegenereerde beschrijving">
            <a:extLst>
              <a:ext uri="{FF2B5EF4-FFF2-40B4-BE49-F238E27FC236}">
                <a16:creationId xmlns:a16="http://schemas.microsoft.com/office/drawing/2014/main" id="{7170C0AF-5C3F-4289-A71A-3C805A543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60" y="3429000"/>
            <a:ext cx="5488460" cy="328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8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M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essaging &amp; Security-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by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-Design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dded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the</a:t>
            </a:r>
            <a:r>
              <a:rPr lang="nl-NL" b="1" dirty="0">
                <a:latin typeface="Noto Sans" panose="020B0502040504020204" pitchFamily="34" charset="0"/>
              </a:rPr>
              <a:t> GDPR Analysis  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dded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logging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using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Elasticsearch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dded</a:t>
            </a:r>
            <a:r>
              <a:rPr lang="nl-NL" b="1" dirty="0">
                <a:latin typeface="Noto Sans" panose="020B0502040504020204" pitchFamily="34" charset="0"/>
              </a:rPr>
              <a:t> a performance test (</a:t>
            </a:r>
            <a:r>
              <a:rPr lang="nl-NL" b="1" dirty="0" err="1">
                <a:latin typeface="Noto Sans" panose="020B0502040504020204" pitchFamily="34" charset="0"/>
              </a:rPr>
              <a:t>NBomber</a:t>
            </a:r>
            <a:r>
              <a:rPr lang="nl-NL" b="1" dirty="0">
                <a:latin typeface="Noto Sans" panose="020B0502040504020204" pitchFamily="34" charset="0"/>
              </a:rPr>
              <a:t>) </a:t>
            </a:r>
            <a:r>
              <a:rPr lang="nl-NL" b="1" dirty="0" err="1">
                <a:latin typeface="Noto Sans" panose="020B0502040504020204" pitchFamily="34" charset="0"/>
              </a:rPr>
              <a:t>and</a:t>
            </a:r>
            <a:r>
              <a:rPr lang="nl-NL" b="1" dirty="0">
                <a:latin typeface="Noto Sans" panose="020B0502040504020204" pitchFamily="34" charset="0"/>
              </a:rPr>
              <a:t> Unit tests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51D44D-54A2-406D-B894-79885EF66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"/>
          <a:stretch/>
        </p:blipFill>
        <p:spPr>
          <a:xfrm>
            <a:off x="495997" y="3369276"/>
            <a:ext cx="11200005" cy="33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D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evSecOps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 &amp; Cloud Services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R</a:t>
            </a:r>
            <a:r>
              <a:rPr lang="nl-NL" b="1" dirty="0" err="1">
                <a:latin typeface="Noto Sans" panose="020B0502040504020204" pitchFamily="34" charset="0"/>
              </a:rPr>
              <a:t>esearched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how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to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use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the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Azure</a:t>
            </a:r>
            <a:r>
              <a:rPr lang="nl-NL" b="1" dirty="0">
                <a:latin typeface="Noto Sans" panose="020B0502040504020204" pitchFamily="34" charset="0"/>
              </a:rPr>
              <a:t> CLI image</a:t>
            </a:r>
            <a:endParaRPr lang="nl-NL" b="1" dirty="0">
              <a:solidFill>
                <a:srgbClr val="FF0000"/>
              </a:solidFill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D</a:t>
            </a:r>
            <a:r>
              <a:rPr lang="nl-NL" b="1" dirty="0" err="1">
                <a:latin typeface="Noto Sans" panose="020B0502040504020204" pitchFamily="34" charset="0"/>
              </a:rPr>
              <a:t>eployed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the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local</a:t>
            </a:r>
            <a:r>
              <a:rPr lang="nl-NL" b="1" dirty="0">
                <a:latin typeface="Noto Sans" panose="020B0502040504020204" pitchFamily="34" charset="0"/>
              </a:rPr>
              <a:t> cluster </a:t>
            </a:r>
            <a:r>
              <a:rPr lang="nl-NL" b="1" dirty="0" err="1">
                <a:latin typeface="Noto Sans" panose="020B0502040504020204" pitchFamily="34" charset="0"/>
              </a:rPr>
              <a:t>to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Azure</a:t>
            </a:r>
            <a:r>
              <a:rPr lang="nl-NL" b="1" dirty="0">
                <a:latin typeface="Noto Sans" panose="020B0502040504020204" pitchFamily="34" charset="0"/>
              </a:rPr>
              <a:t> (</a:t>
            </a:r>
            <a:r>
              <a:rPr lang="nl-NL" b="1" dirty="0" err="1">
                <a:latin typeface="Noto Sans" panose="020B0502040504020204" pitchFamily="34" charset="0"/>
              </a:rPr>
              <a:t>Ingress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problems</a:t>
            </a:r>
            <a:r>
              <a:rPr lang="nl-NL" b="1" dirty="0">
                <a:latin typeface="Noto Sans" panose="020B0502040504020204" pitchFamily="34" charset="0"/>
              </a:rPr>
              <a:t>)</a:t>
            </a:r>
          </a:p>
          <a:p>
            <a:endParaRPr lang="nl-NL" b="1" dirty="0"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b="1" dirty="0"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b="1" dirty="0"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877A475-1FC2-4EE4-820F-E39B3064F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67" y="3253946"/>
            <a:ext cx="8901346" cy="353815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CF98F52-7896-4783-8932-CF8EF4048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782"/>
          <a:stretch/>
        </p:blipFill>
        <p:spPr>
          <a:xfrm>
            <a:off x="9077047" y="3253946"/>
            <a:ext cx="2933722" cy="353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1659</TotalTime>
  <Words>399</Words>
  <Application>Microsoft Office PowerPoint</Application>
  <PresentationFormat>Breedbeeld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9" baseType="lpstr">
      <vt:lpstr>Arial</vt:lpstr>
      <vt:lpstr>Bebas Neue</vt:lpstr>
      <vt:lpstr>Calibri</vt:lpstr>
      <vt:lpstr>Calibri Light</vt:lpstr>
      <vt:lpstr>Lato Extended</vt:lpstr>
      <vt:lpstr>Noto Sans</vt:lpstr>
      <vt:lpstr>Office Theme</vt:lpstr>
      <vt:lpstr>PowerPoint-presentatie</vt:lpstr>
      <vt:lpstr>Introduction </vt:lpstr>
      <vt:lpstr>Sprint goal  </vt:lpstr>
      <vt:lpstr>ACHIEVEMENTS </vt:lpstr>
      <vt:lpstr>Architecture</vt:lpstr>
      <vt:lpstr>Enterprise Architecture &amp;  Software Platforms</vt:lpstr>
      <vt:lpstr>Architecture &amp; Quality</vt:lpstr>
      <vt:lpstr>Messaging &amp; Security-by-Design</vt:lpstr>
      <vt:lpstr>DevSecOps &amp; Cloud Services</vt:lpstr>
      <vt:lpstr>DEMO</vt:lpstr>
      <vt:lpstr>Roadmap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Mickey Krekels</dc:creator>
  <cp:lastModifiedBy>Mickey Krekels</cp:lastModifiedBy>
  <cp:revision>46</cp:revision>
  <dcterms:created xsi:type="dcterms:W3CDTF">2022-02-15T09:11:01Z</dcterms:created>
  <dcterms:modified xsi:type="dcterms:W3CDTF">2022-06-01T18:39:40Z</dcterms:modified>
</cp:coreProperties>
</file>