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1" r:id="rId20"/>
    <p:sldId id="272" r:id="rId21"/>
  </p:sldIdLst>
  <p:sldSz cx="9144000" cy="5143500" type="screen16x9"/>
  <p:notesSz cx="6797675" cy="9926638"/>
  <p:embeddedFontLst>
    <p:embeddedFont>
      <p:font typeface="Bookman Old Style" panose="02050604050505020204" pitchFamily="18" charset="0"/>
      <p:regular r:id="rId23"/>
      <p:bold r:id="rId24"/>
      <p:italic r:id="rId25"/>
      <p:boldItalic r:id="rId26"/>
    </p:embeddedFont>
    <p:embeddedFont>
      <p:font typeface="Gill Sans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ninAE6s0oOvGuMI/RqPL79nkN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644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01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779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3663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976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5946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926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642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1771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781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3310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04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035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66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32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3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24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77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51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27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2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9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1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2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22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3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3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2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26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2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7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1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18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1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29000"/>
            <a:grayscl/>
          </a:blip>
          <a:tile tx="0" ty="0" sx="100000" sy="100000" flip="none" algn="tl"/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DATABASE MANAGEMENT SYSTEMS</a:t>
            </a:r>
            <a:b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11" name="Google Shape;111;p1"/>
          <p:cNvSpPr txBox="1"/>
          <p:nvPr/>
        </p:nvSpPr>
        <p:spPr>
          <a:xfrm>
            <a:off x="753207" y="904143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rgbClr val="4141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2025 (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Semester)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 2303811724321077</a:t>
            </a: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: 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NETHAJI J</a:t>
            </a: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: II</a:t>
            </a: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:IV</a:t>
            </a: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: B</a:t>
            </a: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:</a:t>
            </a:r>
            <a:r>
              <a:rPr lang="en-US" sz="2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-05-2025</a:t>
            </a:r>
            <a:endParaRPr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C4790-16FF-1C1F-BE8E-30BF34CE05FE}"/>
              </a:ext>
            </a:extLst>
          </p:cNvPr>
          <p:cNvSpPr txBox="1"/>
          <p:nvPr/>
        </p:nvSpPr>
        <p:spPr>
          <a:xfrm>
            <a:off x="2528454" y="4767263"/>
            <a:ext cx="4696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 txBox="1">
            <a:spLocks noGrp="1"/>
          </p:cNvSpPr>
          <p:nvPr>
            <p:ph type="body" idx="1"/>
          </p:nvPr>
        </p:nvSpPr>
        <p:spPr>
          <a:xfrm flipH="1">
            <a:off x="456816" y="4379843"/>
            <a:ext cx="3676339" cy="28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SzPts val="2000"/>
              <a:buNone/>
            </a:pPr>
            <a:r>
              <a:rPr lang="en-IN" sz="15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3025B-FB10-6B66-5EF8-DBCFF46D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6" y="1003257"/>
            <a:ext cx="8119872" cy="3574900"/>
          </a:xfrm>
          <a:prstGeom prst="rect">
            <a:avLst/>
          </a:prstGeom>
        </p:spPr>
      </p:pic>
      <p:sp>
        <p:nvSpPr>
          <p:cNvPr id="4" name="Google Shape;167;p8">
            <a:extLst>
              <a:ext uri="{FF2B5EF4-FFF2-40B4-BE49-F238E27FC236}">
                <a16:creationId xmlns:a16="http://schemas.microsoft.com/office/drawing/2014/main" id="{D7A84C31-9ADF-F857-97F6-308ABDB5C98A}"/>
              </a:ext>
            </a:extLst>
          </p:cNvPr>
          <p:cNvSpPr txBox="1">
            <a:spLocks/>
          </p:cNvSpPr>
          <p:nvPr/>
        </p:nvSpPr>
        <p:spPr>
          <a:xfrm>
            <a:off x="388144" y="182749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68ADA-E29D-0F1C-8D22-BE0B08BA5865}"/>
              </a:ext>
            </a:extLst>
          </p:cNvPr>
          <p:cNvSpPr txBox="1"/>
          <p:nvPr/>
        </p:nvSpPr>
        <p:spPr>
          <a:xfrm>
            <a:off x="2286000" y="4806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A83FB-E422-8699-818F-26130451202E}"/>
              </a:ext>
            </a:extLst>
          </p:cNvPr>
          <p:cNvSpPr txBox="1"/>
          <p:nvPr/>
        </p:nvSpPr>
        <p:spPr>
          <a:xfrm>
            <a:off x="526473" y="474196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latin typeface="Gill Sans" panose="020B060402020202020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sz="1100" dirty="0"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456816" y="4379843"/>
            <a:ext cx="3676339" cy="28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SzPts val="2000"/>
              <a:buNone/>
            </a:pPr>
            <a:r>
              <a:rPr lang="en-IN" sz="15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23888" y="1417198"/>
            <a:ext cx="6961585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69" y="1158722"/>
            <a:ext cx="7058621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Bookstore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Module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BCDC6-2EFE-16DD-8977-5D5E7468FDB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84239" y="2594443"/>
            <a:ext cx="7335874" cy="49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DE094B-0364-BD8E-C041-2E64F3535B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79617" y="1819338"/>
            <a:ext cx="7959761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book records including title, author, price, and stock.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 customer details and purchase history.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sales and generates bills efficiently.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Tracks inventory and provides insightful reports</a:t>
            </a:r>
          </a:p>
        </p:txBody>
      </p:sp>
      <p:sp>
        <p:nvSpPr>
          <p:cNvPr id="6" name="Google Shape;167;p8">
            <a:extLst>
              <a:ext uri="{FF2B5EF4-FFF2-40B4-BE49-F238E27FC236}">
                <a16:creationId xmlns:a16="http://schemas.microsoft.com/office/drawing/2014/main" id="{DCCE3E82-C73C-64D1-87E2-0430795D423C}"/>
              </a:ext>
            </a:extLst>
          </p:cNvPr>
          <p:cNvSpPr txBox="1">
            <a:spLocks/>
          </p:cNvSpPr>
          <p:nvPr/>
        </p:nvSpPr>
        <p:spPr>
          <a:xfrm>
            <a:off x="290513" y="93475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3CBC1-C4F5-07E8-DFD1-33283798B77F}"/>
              </a:ext>
            </a:extLst>
          </p:cNvPr>
          <p:cNvSpPr txBox="1"/>
          <p:nvPr/>
        </p:nvSpPr>
        <p:spPr>
          <a:xfrm>
            <a:off x="2168237" y="47475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3B614-F6CC-2AB7-93BE-6B1F1F840E67}"/>
              </a:ext>
            </a:extLst>
          </p:cNvPr>
          <p:cNvSpPr txBox="1"/>
          <p:nvPr/>
        </p:nvSpPr>
        <p:spPr>
          <a:xfrm>
            <a:off x="519979" y="4747578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latin typeface="Gill Sans" panose="020B060402020202020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 sz="1100" dirty="0"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486165-2764-E4D6-9229-42B54A44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67" y="1032538"/>
            <a:ext cx="7386066" cy="3512685"/>
          </a:xfrm>
          <a:prstGeom prst="rect">
            <a:avLst/>
          </a:prstGeom>
        </p:spPr>
      </p:pic>
      <p:sp>
        <p:nvSpPr>
          <p:cNvPr id="2" name="Google Shape;167;p8">
            <a:extLst>
              <a:ext uri="{FF2B5EF4-FFF2-40B4-BE49-F238E27FC236}">
                <a16:creationId xmlns:a16="http://schemas.microsoft.com/office/drawing/2014/main" id="{6FDF3AD1-E96D-3B1A-E9CC-EF310A299F44}"/>
              </a:ext>
            </a:extLst>
          </p:cNvPr>
          <p:cNvSpPr txBox="1">
            <a:spLocks/>
          </p:cNvSpPr>
          <p:nvPr/>
        </p:nvSpPr>
        <p:spPr>
          <a:xfrm>
            <a:off x="388144" y="182749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33942-EE80-3815-3C33-1972A97FA22D}"/>
              </a:ext>
            </a:extLst>
          </p:cNvPr>
          <p:cNvSpPr txBox="1"/>
          <p:nvPr/>
        </p:nvSpPr>
        <p:spPr>
          <a:xfrm>
            <a:off x="2353437" y="4806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9B31B-CE78-E999-DE85-C9EA4EB53ECA}"/>
              </a:ext>
            </a:extLst>
          </p:cNvPr>
          <p:cNvSpPr txBox="1"/>
          <p:nvPr/>
        </p:nvSpPr>
        <p:spPr>
          <a:xfrm>
            <a:off x="512618" y="4729839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latin typeface="Gill Sans" panose="020B060402020202020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sz="1100" dirty="0"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9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595028" y="4806862"/>
            <a:ext cx="3676339" cy="28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790575" y="1332386"/>
            <a:ext cx="6961585" cy="3089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Expense Module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interface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input expense details:</a:t>
            </a:r>
          </a:p>
          <a:p>
            <a:pPr marL="2571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Amount, Category, Date, Description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inputs (e.g., amount must be numeric)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expense data to the database under the logged-in user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confirmation message after successful entry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integrity with proper data types and validations</a:t>
            </a:r>
          </a:p>
        </p:txBody>
      </p:sp>
      <p:sp>
        <p:nvSpPr>
          <p:cNvPr id="5" name="Google Shape;285;p9">
            <a:extLst>
              <a:ext uri="{FF2B5EF4-FFF2-40B4-BE49-F238E27FC236}">
                <a16:creationId xmlns:a16="http://schemas.microsoft.com/office/drawing/2014/main" id="{944BFA22-41AD-AA7E-0B5C-0882B937F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334" y="160735"/>
            <a:ext cx="8228410" cy="85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24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7;p8">
            <a:extLst>
              <a:ext uri="{FF2B5EF4-FFF2-40B4-BE49-F238E27FC236}">
                <a16:creationId xmlns:a16="http://schemas.microsoft.com/office/drawing/2014/main" id="{DA023A5F-B7FB-F307-BDEE-C9F728A52401}"/>
              </a:ext>
            </a:extLst>
          </p:cNvPr>
          <p:cNvSpPr txBox="1">
            <a:spLocks/>
          </p:cNvSpPr>
          <p:nvPr/>
        </p:nvSpPr>
        <p:spPr>
          <a:xfrm>
            <a:off x="388144" y="182749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C2AB9-3F1D-24D0-6B93-BE51BA32611F}"/>
              </a:ext>
            </a:extLst>
          </p:cNvPr>
          <p:cNvSpPr txBox="1"/>
          <p:nvPr/>
        </p:nvSpPr>
        <p:spPr>
          <a:xfrm>
            <a:off x="1985367" y="4806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96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546871" y="4787230"/>
            <a:ext cx="3676339" cy="28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 sz="1000" dirty="0"/>
          </a:p>
        </p:txBody>
      </p:sp>
      <p:sp>
        <p:nvSpPr>
          <p:cNvPr id="7" name="Google Shape;167;p8">
            <a:extLst>
              <a:ext uri="{FF2B5EF4-FFF2-40B4-BE49-F238E27FC236}">
                <a16:creationId xmlns:a16="http://schemas.microsoft.com/office/drawing/2014/main" id="{E31F1159-1EC1-8113-2AAA-34141443FED9}"/>
              </a:ext>
            </a:extLst>
          </p:cNvPr>
          <p:cNvSpPr txBox="1">
            <a:spLocks/>
          </p:cNvSpPr>
          <p:nvPr/>
        </p:nvSpPr>
        <p:spPr>
          <a:xfrm>
            <a:off x="388144" y="191541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36D01-1130-1B4B-27D7-ADEE7DDDA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1054574"/>
            <a:ext cx="6975763" cy="36125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64511-4386-1837-CA9B-9B903A77E9FB}"/>
              </a:ext>
            </a:extLst>
          </p:cNvPr>
          <p:cNvSpPr txBox="1"/>
          <p:nvPr/>
        </p:nvSpPr>
        <p:spPr>
          <a:xfrm>
            <a:off x="2286000" y="47872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97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539943" y="4806862"/>
            <a:ext cx="3676339" cy="28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 sz="1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47C688-B485-1CE3-BF70-579000924C3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41990" y="2038825"/>
            <a:ext cx="7175754" cy="17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each book sale with customer details.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invoices and receipts instantly.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Applies discounts and promotional offers.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Tracks daily sales and payment history.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4D38D-29C9-5243-15F7-2DF92A72FA00}"/>
              </a:ext>
            </a:extLst>
          </p:cNvPr>
          <p:cNvSpPr txBox="1"/>
          <p:nvPr/>
        </p:nvSpPr>
        <p:spPr>
          <a:xfrm>
            <a:off x="623888" y="1222100"/>
            <a:ext cx="4570857" cy="757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Sales &amp; Transactions</a:t>
            </a:r>
            <a:endParaRPr lang="en-US" sz="25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85;p9">
            <a:extLst>
              <a:ext uri="{FF2B5EF4-FFF2-40B4-BE49-F238E27FC236}">
                <a16:creationId xmlns:a16="http://schemas.microsoft.com/office/drawing/2014/main" id="{90501FF4-3818-C190-2FD9-1657F6686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334" y="160735"/>
            <a:ext cx="8228410" cy="85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24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7;p8">
            <a:extLst>
              <a:ext uri="{FF2B5EF4-FFF2-40B4-BE49-F238E27FC236}">
                <a16:creationId xmlns:a16="http://schemas.microsoft.com/office/drawing/2014/main" id="{4FDBBC81-3C73-D1D8-22A4-2E32FD54F665}"/>
              </a:ext>
            </a:extLst>
          </p:cNvPr>
          <p:cNvSpPr txBox="1">
            <a:spLocks/>
          </p:cNvSpPr>
          <p:nvPr/>
        </p:nvSpPr>
        <p:spPr>
          <a:xfrm>
            <a:off x="388144" y="182749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D9127-AE19-EA77-6F69-4553579B95DA}"/>
              </a:ext>
            </a:extLst>
          </p:cNvPr>
          <p:cNvSpPr txBox="1"/>
          <p:nvPr/>
        </p:nvSpPr>
        <p:spPr>
          <a:xfrm>
            <a:off x="2294985" y="4806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65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456816" y="4379843"/>
            <a:ext cx="3676339" cy="28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SzPts val="2000"/>
              <a:buNone/>
            </a:pPr>
            <a:r>
              <a:rPr lang="en-IN" sz="15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10430D-686B-93A8-6030-C64A7445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Google Shape;167;p8">
            <a:extLst>
              <a:ext uri="{FF2B5EF4-FFF2-40B4-BE49-F238E27FC236}">
                <a16:creationId xmlns:a16="http://schemas.microsoft.com/office/drawing/2014/main" id="{24C5C2A7-A744-766D-3DE7-A0E1487165F7}"/>
              </a:ext>
            </a:extLst>
          </p:cNvPr>
          <p:cNvSpPr txBox="1">
            <a:spLocks/>
          </p:cNvSpPr>
          <p:nvPr/>
        </p:nvSpPr>
        <p:spPr>
          <a:xfrm>
            <a:off x="388144" y="182749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7EEE7-8188-70C6-69C4-40F94749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53" y="1065414"/>
            <a:ext cx="7107381" cy="3482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8E885-277F-9C60-1714-958A9B746D79}"/>
              </a:ext>
            </a:extLst>
          </p:cNvPr>
          <p:cNvSpPr txBox="1"/>
          <p:nvPr/>
        </p:nvSpPr>
        <p:spPr>
          <a:xfrm>
            <a:off x="2216944" y="4806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44037-AFE8-C0A3-8BE7-E3BB84AC4BC5}"/>
              </a:ext>
            </a:extLst>
          </p:cNvPr>
          <p:cNvSpPr txBox="1"/>
          <p:nvPr/>
        </p:nvSpPr>
        <p:spPr>
          <a:xfrm>
            <a:off x="519162" y="47214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Gill Sans" panose="020B060402020202020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dirty="0"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6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456816" y="4379843"/>
            <a:ext cx="3676339" cy="28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SzPts val="2000"/>
              <a:buNone/>
            </a:pPr>
            <a:r>
              <a:rPr lang="en-IN" sz="15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90575" y="1417198"/>
            <a:ext cx="69615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Purchases Modules</a:t>
            </a:r>
            <a:endParaRPr lang="en-US" sz="25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A276A3-1E74-5786-2D45-6355F98B307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93292" y="2159851"/>
            <a:ext cx="8492490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 new stock purchases from suppliers.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book inventory automatically.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supplier details and purchase history.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Tracks purchase costs and generates reports.</a:t>
            </a:r>
          </a:p>
        </p:txBody>
      </p:sp>
      <p:sp>
        <p:nvSpPr>
          <p:cNvPr id="6" name="Google Shape;285;p9">
            <a:extLst>
              <a:ext uri="{FF2B5EF4-FFF2-40B4-BE49-F238E27FC236}">
                <a16:creationId xmlns:a16="http://schemas.microsoft.com/office/drawing/2014/main" id="{79B58E12-D74D-D4C1-574B-07FBD950D5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334" y="160735"/>
            <a:ext cx="8228410" cy="85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24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7;p8">
            <a:extLst>
              <a:ext uri="{FF2B5EF4-FFF2-40B4-BE49-F238E27FC236}">
                <a16:creationId xmlns:a16="http://schemas.microsoft.com/office/drawing/2014/main" id="{5367A6C5-EF91-988B-9D74-A48637361B04}"/>
              </a:ext>
            </a:extLst>
          </p:cNvPr>
          <p:cNvSpPr txBox="1">
            <a:spLocks/>
          </p:cNvSpPr>
          <p:nvPr/>
        </p:nvSpPr>
        <p:spPr>
          <a:xfrm>
            <a:off x="388144" y="182749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6E9F4-7EDC-BCF8-3426-F034F0A1DCF4}"/>
              </a:ext>
            </a:extLst>
          </p:cNvPr>
          <p:cNvSpPr txBox="1"/>
          <p:nvPr/>
        </p:nvSpPr>
        <p:spPr>
          <a:xfrm>
            <a:off x="2215116" y="4786692"/>
            <a:ext cx="48413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44B3B-5BFC-39AB-4094-DA53426BA681}"/>
              </a:ext>
            </a:extLst>
          </p:cNvPr>
          <p:cNvSpPr txBox="1"/>
          <p:nvPr/>
        </p:nvSpPr>
        <p:spPr>
          <a:xfrm>
            <a:off x="520995" y="4786691"/>
            <a:ext cx="48413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Gill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4F3CF-8A1F-DD29-2E7B-4DBCD24EF1CA}"/>
              </a:ext>
            </a:extLst>
          </p:cNvPr>
          <p:cNvSpPr txBox="1"/>
          <p:nvPr/>
        </p:nvSpPr>
        <p:spPr>
          <a:xfrm>
            <a:off x="520995" y="4786690"/>
            <a:ext cx="48413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latin typeface="Gill Sans" panose="020B060402020202020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 sz="1100" dirty="0"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8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456816" y="4379843"/>
            <a:ext cx="3676339" cy="28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SzPts val="2000"/>
              <a:buNone/>
            </a:pPr>
            <a:r>
              <a:rPr lang="en-IN" sz="15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7EEE7-8188-70C6-69C4-40F94749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3" y="963282"/>
            <a:ext cx="8013573" cy="3703865"/>
          </a:xfrm>
          <a:prstGeom prst="rect">
            <a:avLst/>
          </a:prstGeom>
        </p:spPr>
      </p:pic>
      <p:sp>
        <p:nvSpPr>
          <p:cNvPr id="6" name="Google Shape;167;p8">
            <a:extLst>
              <a:ext uri="{FF2B5EF4-FFF2-40B4-BE49-F238E27FC236}">
                <a16:creationId xmlns:a16="http://schemas.microsoft.com/office/drawing/2014/main" id="{EB16FA96-272A-B916-6BF1-FF3698879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AC9A0-5C31-9325-9CB0-EE1470343736}"/>
              </a:ext>
            </a:extLst>
          </p:cNvPr>
          <p:cNvSpPr txBox="1"/>
          <p:nvPr/>
        </p:nvSpPr>
        <p:spPr>
          <a:xfrm>
            <a:off x="2286000" y="48357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547F6-88B3-5323-DA9C-2C5581BA4BD4}"/>
              </a:ext>
            </a:extLst>
          </p:cNvPr>
          <p:cNvSpPr txBox="1"/>
          <p:nvPr/>
        </p:nvSpPr>
        <p:spPr>
          <a:xfrm>
            <a:off x="512618" y="4773179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latin typeface="Gill Sans" panose="020B060402020202020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 sz="1100" dirty="0">
              <a:latin typeface="Gil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E1025D-C775-EBB7-35A4-3DD4B0EC5D0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54380" y="1367908"/>
            <a:ext cx="7776972" cy="265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simplifies book, customer, and sales management.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improves accuracy and reduces manual workload.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of inventory and transactions enhances efficiency.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it provides a reliable and user-friendly solution for bookstore operations.</a:t>
            </a:r>
          </a:p>
        </p:txBody>
      </p:sp>
      <p:sp>
        <p:nvSpPr>
          <p:cNvPr id="5" name="Google Shape;285;p9">
            <a:extLst>
              <a:ext uri="{FF2B5EF4-FFF2-40B4-BE49-F238E27FC236}">
                <a16:creationId xmlns:a16="http://schemas.microsoft.com/office/drawing/2014/main" id="{F75B67D0-C348-65BF-4128-D7C81F7BB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334" y="160735"/>
            <a:ext cx="8228410" cy="85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24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7;p8">
            <a:extLst>
              <a:ext uri="{FF2B5EF4-FFF2-40B4-BE49-F238E27FC236}">
                <a16:creationId xmlns:a16="http://schemas.microsoft.com/office/drawing/2014/main" id="{60C2F97B-0E75-C099-39F3-D36E36AA1225}"/>
              </a:ext>
            </a:extLst>
          </p:cNvPr>
          <p:cNvSpPr txBox="1">
            <a:spLocks/>
          </p:cNvSpPr>
          <p:nvPr/>
        </p:nvSpPr>
        <p:spPr>
          <a:xfrm>
            <a:off x="388144" y="182749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C376D-3AA3-01FE-E45C-E04A410730B0}"/>
              </a:ext>
            </a:extLst>
          </p:cNvPr>
          <p:cNvSpPr txBox="1"/>
          <p:nvPr/>
        </p:nvSpPr>
        <p:spPr>
          <a:xfrm>
            <a:off x="2286000" y="4806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B00EB-4AE9-7EC7-A9F8-819026227BBD}"/>
              </a:ext>
            </a:extLst>
          </p:cNvPr>
          <p:cNvSpPr txBox="1"/>
          <p:nvPr/>
        </p:nvSpPr>
        <p:spPr>
          <a:xfrm>
            <a:off x="498762" y="480619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latin typeface="Gill Sans" panose="020B060402020202020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 sz="1100" dirty="0"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346877" y="2219673"/>
            <a:ext cx="8885045" cy="5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BOOKSTORE MANAGEMENT SYSTEM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531DC-9DC6-AB19-790E-C9880FC55DF0}"/>
              </a:ext>
            </a:extLst>
          </p:cNvPr>
          <p:cNvSpPr txBox="1"/>
          <p:nvPr/>
        </p:nvSpPr>
        <p:spPr>
          <a:xfrm>
            <a:off x="2128405" y="4733806"/>
            <a:ext cx="4617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title"/>
          </p:nvPr>
        </p:nvSpPr>
        <p:spPr>
          <a:xfrm>
            <a:off x="457200" y="19621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B1119-64A2-EF45-875E-37D362695CA1}"/>
              </a:ext>
            </a:extLst>
          </p:cNvPr>
          <p:cNvSpPr txBox="1"/>
          <p:nvPr/>
        </p:nvSpPr>
        <p:spPr>
          <a:xfrm>
            <a:off x="2382981" y="47672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 txBox="1"/>
          <p:nvPr/>
        </p:nvSpPr>
        <p:spPr>
          <a:xfrm>
            <a:off x="862284" y="1047600"/>
            <a:ext cx="4464096" cy="378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58365" indent="-257175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  <a:p>
            <a:pPr marL="258365" indent="-257175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58365" indent="-257175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  <a:p>
            <a:pPr marL="258365" indent="-257175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proposed system</a:t>
            </a:r>
          </a:p>
          <a:p>
            <a:pPr marL="258365" indent="-257175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Concepts </a:t>
            </a:r>
          </a:p>
          <a:p>
            <a:pPr marL="258365" indent="-257175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 </a:t>
            </a:r>
          </a:p>
          <a:p>
            <a:pPr marL="258365" indent="-257175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8365" indent="-257175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 </a:t>
            </a:r>
          </a:p>
          <a:p>
            <a:pPr marL="258365" indent="-257175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611" y="2723607"/>
            <a:ext cx="3716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85;p9">
            <a:extLst>
              <a:ext uri="{FF2B5EF4-FFF2-40B4-BE49-F238E27FC236}">
                <a16:creationId xmlns:a16="http://schemas.microsoft.com/office/drawing/2014/main" id="{9BF7D26C-69A6-8B4E-A05A-312BB3BB6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334" y="160735"/>
            <a:ext cx="8228410" cy="85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24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7;p8">
            <a:extLst>
              <a:ext uri="{FF2B5EF4-FFF2-40B4-BE49-F238E27FC236}">
                <a16:creationId xmlns:a16="http://schemas.microsoft.com/office/drawing/2014/main" id="{FDBC5AB3-E017-DB1A-2AA5-85F55B2744E6}"/>
              </a:ext>
            </a:extLst>
          </p:cNvPr>
          <p:cNvSpPr txBox="1">
            <a:spLocks/>
          </p:cNvSpPr>
          <p:nvPr/>
        </p:nvSpPr>
        <p:spPr>
          <a:xfrm>
            <a:off x="388144" y="182749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92B9-A0B2-075F-C82C-C2ED40617590}"/>
              </a:ext>
            </a:extLst>
          </p:cNvPr>
          <p:cNvSpPr txBox="1"/>
          <p:nvPr/>
        </p:nvSpPr>
        <p:spPr>
          <a:xfrm>
            <a:off x="2398734" y="4806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1351C-4497-DD1A-7FF6-B03221131CB8}"/>
              </a:ext>
            </a:extLst>
          </p:cNvPr>
          <p:cNvSpPr txBox="1"/>
          <p:nvPr/>
        </p:nvSpPr>
        <p:spPr>
          <a:xfrm>
            <a:off x="540611" y="47760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Gill Sans" panose="020B060402020202020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dirty="0"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indent="-257175" defTabSz="6858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book sales and inventory management are time-consuming and error-prone.</a:t>
            </a:r>
          </a:p>
          <a:p>
            <a:pPr marL="257175" indent="-257175" defTabSz="6858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track sales, stock levels, and customer data efficiently.</a:t>
            </a:r>
          </a:p>
          <a:p>
            <a:pPr marL="257175" indent="-257175" defTabSz="6858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and searchable book records.</a:t>
            </a:r>
          </a:p>
          <a:p>
            <a:pPr marL="257175" indent="-257175" defTabSz="6858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customer service due to slow record retrieval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D8F2E-D3ED-33AB-8629-52BAA621ED83}"/>
              </a:ext>
            </a:extLst>
          </p:cNvPr>
          <p:cNvSpPr txBox="1"/>
          <p:nvPr/>
        </p:nvSpPr>
        <p:spPr>
          <a:xfrm>
            <a:off x="2230581" y="47939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14313" indent="-214313" defTabSz="6858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digital system for managing book inventory and sales.</a:t>
            </a:r>
          </a:p>
          <a:p>
            <a:pPr marL="214313" indent="-214313" defTabSz="6858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login-based secure access for staff/admin.</a:t>
            </a:r>
          </a:p>
          <a:p>
            <a:pPr marL="214313" indent="-214313" defTabSz="6858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features like add/update/delete/search books.</a:t>
            </a:r>
          </a:p>
          <a:p>
            <a:pPr marL="214313" indent="-214313" defTabSz="6858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 on stock levels and sales.</a:t>
            </a:r>
          </a:p>
          <a:p>
            <a:pPr marL="214313" indent="-214313" defTabSz="6858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for bookstore operations.</a:t>
            </a:r>
          </a:p>
          <a:p>
            <a:pPr marL="274320" lvl="0" indent="-15849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37552-5A0A-4844-3DDC-6D0A622D32AE}"/>
              </a:ext>
            </a:extLst>
          </p:cNvPr>
          <p:cNvSpPr txBox="1"/>
          <p:nvPr/>
        </p:nvSpPr>
        <p:spPr>
          <a:xfrm>
            <a:off x="2202873" y="47672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CDB59-6025-9476-F4C4-973F182BA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7" y="783355"/>
            <a:ext cx="7403123" cy="3888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7BED2-1084-569C-47E8-F626A326117D}"/>
              </a:ext>
            </a:extLst>
          </p:cNvPr>
          <p:cNvSpPr txBox="1"/>
          <p:nvPr/>
        </p:nvSpPr>
        <p:spPr>
          <a:xfrm>
            <a:off x="2479963" y="47672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Concepts Used</a:t>
            </a: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Session-based login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XAMPP / Localhost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C79AC-7000-AE9B-26C1-5E332612F6A6}"/>
              </a:ext>
            </a:extLst>
          </p:cNvPr>
          <p:cNvSpPr txBox="1"/>
          <p:nvPr/>
        </p:nvSpPr>
        <p:spPr>
          <a:xfrm>
            <a:off x="2286000" y="476726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 dirty="0"/>
          </a:p>
        </p:txBody>
      </p:sp>
      <p:sp>
        <p:nvSpPr>
          <p:cNvPr id="161" name="Google Shape;161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Bookstore Management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dd/Update/Delete Books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Sales &amp; Transactions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Purchases Modules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97648-DDD4-C564-9F93-EAABDCA6B671}"/>
              </a:ext>
            </a:extLst>
          </p:cNvPr>
          <p:cNvSpPr txBox="1"/>
          <p:nvPr/>
        </p:nvSpPr>
        <p:spPr>
          <a:xfrm>
            <a:off x="2286000" y="474073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389334" y="160735"/>
            <a:ext cx="8228410" cy="85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24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456816" y="4379843"/>
            <a:ext cx="3676339" cy="287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SzPts val="2000"/>
              <a:buNone/>
            </a:pPr>
            <a:r>
              <a:rPr lang="en-IN" sz="15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831652" y="1226498"/>
            <a:ext cx="7480697" cy="100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</a:p>
          <a:p>
            <a:pPr>
              <a:lnSpc>
                <a:spcPct val="150000"/>
              </a:lnSpc>
            </a:pP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5553F-9A1A-CEFF-73B1-1C2A632D811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45672" y="1828096"/>
            <a:ext cx="7807037" cy="195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Register/Login system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Session-based security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 invalid login attempts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functionality</a:t>
            </a:r>
          </a:p>
        </p:txBody>
      </p:sp>
      <p:sp>
        <p:nvSpPr>
          <p:cNvPr id="3" name="Google Shape;167;p8">
            <a:extLst>
              <a:ext uri="{FF2B5EF4-FFF2-40B4-BE49-F238E27FC236}">
                <a16:creationId xmlns:a16="http://schemas.microsoft.com/office/drawing/2014/main" id="{817C22E1-0061-3049-256A-06553E344234}"/>
              </a:ext>
            </a:extLst>
          </p:cNvPr>
          <p:cNvSpPr txBox="1">
            <a:spLocks/>
          </p:cNvSpPr>
          <p:nvPr/>
        </p:nvSpPr>
        <p:spPr>
          <a:xfrm>
            <a:off x="388144" y="182749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AC316-E4B3-FD8F-679E-C5E2F5E663F6}"/>
              </a:ext>
            </a:extLst>
          </p:cNvPr>
          <p:cNvSpPr txBox="1"/>
          <p:nvPr/>
        </p:nvSpPr>
        <p:spPr>
          <a:xfrm>
            <a:off x="2367517" y="4751266"/>
            <a:ext cx="4777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CGB1221-DATABASE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14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DB5EE-3E97-9F4F-6E98-BB0650E92A0E}"/>
              </a:ext>
            </a:extLst>
          </p:cNvPr>
          <p:cNvSpPr txBox="1"/>
          <p:nvPr/>
        </p:nvSpPr>
        <p:spPr>
          <a:xfrm>
            <a:off x="552894" y="4751265"/>
            <a:ext cx="4777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smtClean="0">
                <a:latin typeface="Gill Sans" panose="020B0604020202020204" charset="0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sz="1100" dirty="0"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549</Words>
  <Application>Microsoft Office PowerPoint</Application>
  <PresentationFormat>On-screen Show (16:9)</PresentationFormat>
  <Paragraphs>148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Bookman Old Style</vt:lpstr>
      <vt:lpstr>Calibri</vt:lpstr>
      <vt:lpstr>Noto Sans Symbols</vt:lpstr>
      <vt:lpstr>Wingdings</vt:lpstr>
      <vt:lpstr>Gill Sans</vt:lpstr>
      <vt:lpstr>Times New Roman</vt:lpstr>
      <vt:lpstr>Arial</vt:lpstr>
      <vt:lpstr>Origin</vt:lpstr>
      <vt:lpstr>CGB1201 – DATABASE MANAGEMENT SYSTEMS  </vt:lpstr>
      <vt:lpstr>Title of the Project</vt:lpstr>
      <vt:lpstr>PowerPoint Presentation</vt:lpstr>
      <vt:lpstr>Problem Identification </vt:lpstr>
      <vt:lpstr>Objective</vt:lpstr>
      <vt:lpstr>Proposed Architecture</vt:lpstr>
      <vt:lpstr> Concepts Used</vt:lpstr>
      <vt:lpstr>List of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Implementation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</dc:title>
  <dc:creator>Nethaji J</dc:creator>
  <cp:lastModifiedBy>Nethaji J</cp:lastModifiedBy>
  <cp:revision>5</cp:revision>
  <dcterms:modified xsi:type="dcterms:W3CDTF">2025-06-03T13:22:17Z</dcterms:modified>
</cp:coreProperties>
</file>