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eg"/>
  <Override PartName="/ppt/media/image4.jpg" ContentType="image/jpeg"/>
  <Override PartName="/ppt/media/image5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71" r:id="rId10"/>
    <p:sldId id="268" r:id="rId11"/>
    <p:sldId id="272" r:id="rId12"/>
    <p:sldId id="261" r:id="rId13"/>
    <p:sldId id="270" r:id="rId14"/>
    <p:sldId id="269" r:id="rId15"/>
    <p:sldId id="262" r:id="rId16"/>
    <p:sldId id="263" r:id="rId1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3EF581-FE42-4294-899D-93509EC3CE9B}" v="15" dt="2025-05-30T10:38:28.36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C211F-E6C4-4546-93CE-A3CB75E77CF3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C81D1-EB8C-4A7C-BB2B-37CAB9ED3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31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C81D1-EB8C-4A7C-BB2B-37CAB9ED3E0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50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43724" y="267906"/>
            <a:ext cx="920055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43158" y="2535543"/>
            <a:ext cx="11998325" cy="703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43600" y="7353300"/>
            <a:ext cx="5486400" cy="13465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spc="55" dirty="0">
                <a:solidFill>
                  <a:srgbClr val="00AFEF"/>
                </a:solidFill>
                <a:latin typeface="Times New Roman"/>
                <a:cs typeface="Times New Roman"/>
              </a:rPr>
              <a:t>PRESENTED</a:t>
            </a:r>
            <a:r>
              <a:rPr sz="3000" b="1" spc="1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3000" b="1" spc="-25" dirty="0">
                <a:solidFill>
                  <a:srgbClr val="00AFEF"/>
                </a:solidFill>
                <a:latin typeface="Times New Roman"/>
                <a:cs typeface="Times New Roman"/>
              </a:rPr>
              <a:t>BY</a:t>
            </a:r>
            <a:endParaRPr sz="30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ts val="3379"/>
              </a:lnSpc>
            </a:pPr>
            <a:r>
              <a:rPr lang="en-US" sz="3000" b="1" spc="-25" dirty="0">
                <a:solidFill>
                  <a:srgbClr val="00AFEF"/>
                </a:solidFill>
                <a:latin typeface="Times New Roman"/>
                <a:cs typeface="Times New Roman"/>
              </a:rPr>
              <a:t>NETHAJI J</a:t>
            </a:r>
            <a:r>
              <a:rPr sz="3000" b="1" spc="-2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endParaRPr lang="en-IN" sz="3000" b="1" spc="-25" dirty="0">
              <a:solidFill>
                <a:srgbClr val="00AFEF"/>
              </a:solidFill>
              <a:latin typeface="Times New Roman"/>
              <a:cs typeface="Times New Roman"/>
            </a:endParaRPr>
          </a:p>
          <a:p>
            <a:pPr marL="12700" marR="5080" algn="ctr">
              <a:lnSpc>
                <a:spcPts val="3379"/>
              </a:lnSpc>
            </a:pPr>
            <a:r>
              <a:rPr sz="3000"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(23038117243210</a:t>
            </a:r>
            <a:r>
              <a:rPr lang="en-US" sz="3000"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77</a:t>
            </a:r>
            <a:r>
              <a:rPr sz="3000"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)</a:t>
            </a:r>
            <a:endParaRPr sz="30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2570" y="334332"/>
            <a:ext cx="1581149" cy="15716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5030" marR="5080" indent="-213296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0066"/>
                </a:solidFill>
              </a:rPr>
              <a:t>K.RAMAKRISHNAN</a:t>
            </a:r>
            <a:r>
              <a:rPr sz="3000" spc="-25" dirty="0">
                <a:solidFill>
                  <a:srgbClr val="FF0066"/>
                </a:solidFill>
              </a:rPr>
              <a:t> </a:t>
            </a:r>
            <a:r>
              <a:rPr sz="3000" dirty="0">
                <a:solidFill>
                  <a:srgbClr val="FF0066"/>
                </a:solidFill>
              </a:rPr>
              <a:t>COLLEGE</a:t>
            </a:r>
            <a:r>
              <a:rPr sz="3000" spc="-25" dirty="0">
                <a:solidFill>
                  <a:srgbClr val="FF0066"/>
                </a:solidFill>
              </a:rPr>
              <a:t> </a:t>
            </a:r>
            <a:r>
              <a:rPr sz="3000" dirty="0">
                <a:solidFill>
                  <a:srgbClr val="FF0066"/>
                </a:solidFill>
              </a:rPr>
              <a:t>OF</a:t>
            </a:r>
            <a:r>
              <a:rPr sz="3000" spc="-25" dirty="0">
                <a:solidFill>
                  <a:srgbClr val="FF0066"/>
                </a:solidFill>
              </a:rPr>
              <a:t> </a:t>
            </a:r>
            <a:r>
              <a:rPr sz="3000" spc="-10" dirty="0">
                <a:solidFill>
                  <a:srgbClr val="FF0066"/>
                </a:solidFill>
              </a:rPr>
              <a:t>TECHNOLOGY </a:t>
            </a:r>
            <a:r>
              <a:rPr sz="3000" spc="60" dirty="0">
                <a:solidFill>
                  <a:srgbClr val="FF0066"/>
                </a:solidFill>
              </a:rPr>
              <a:t>(AUTONOMOUS),</a:t>
            </a:r>
            <a:r>
              <a:rPr sz="3000" spc="10" dirty="0">
                <a:solidFill>
                  <a:srgbClr val="FF0066"/>
                </a:solidFill>
              </a:rPr>
              <a:t> </a:t>
            </a:r>
            <a:r>
              <a:rPr sz="3000" spc="-10" dirty="0">
                <a:solidFill>
                  <a:srgbClr val="FF0066"/>
                </a:solidFill>
              </a:rPr>
              <a:t>TRICHY</a:t>
            </a:r>
            <a:endParaRPr sz="30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03652" y="388618"/>
            <a:ext cx="1733549" cy="16573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10434" y="2299890"/>
            <a:ext cx="13867130" cy="20903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2154" marR="5080" indent="-3260090">
              <a:lnSpc>
                <a:spcPct val="100000"/>
              </a:lnSpc>
              <a:spcBef>
                <a:spcPts val="100"/>
              </a:spcBef>
              <a:tabLst>
                <a:tab pos="3959860" algn="l"/>
                <a:tab pos="7548880" algn="l"/>
                <a:tab pos="7711440" algn="l"/>
                <a:tab pos="9932670" algn="l"/>
                <a:tab pos="12451715" algn="l"/>
                <a:tab pos="13424535" algn="l"/>
              </a:tabLst>
            </a:pPr>
            <a:r>
              <a:rPr sz="6750" b="1" spc="114" dirty="0">
                <a:latin typeface="Times New Roman"/>
                <a:cs typeface="Times New Roman"/>
              </a:rPr>
              <a:t>Analyzing</a:t>
            </a:r>
            <a:r>
              <a:rPr sz="6750" b="1" dirty="0">
                <a:latin typeface="Times New Roman"/>
                <a:cs typeface="Times New Roman"/>
              </a:rPr>
              <a:t>	</a:t>
            </a:r>
            <a:r>
              <a:rPr sz="6750" b="1" spc="50" dirty="0">
                <a:latin typeface="Times New Roman"/>
                <a:cs typeface="Times New Roman"/>
              </a:rPr>
              <a:t>Age-</a:t>
            </a:r>
            <a:r>
              <a:rPr sz="6750" b="1" spc="-20" dirty="0">
                <a:latin typeface="Times New Roman"/>
                <a:cs typeface="Times New Roman"/>
              </a:rPr>
              <a:t>Wise</a:t>
            </a:r>
            <a:r>
              <a:rPr sz="6750" b="1" dirty="0">
                <a:latin typeface="Times New Roman"/>
                <a:cs typeface="Times New Roman"/>
              </a:rPr>
              <a:t>		</a:t>
            </a:r>
            <a:r>
              <a:rPr sz="6750" b="1" spc="225" dirty="0">
                <a:latin typeface="Times New Roman"/>
                <a:cs typeface="Times New Roman"/>
              </a:rPr>
              <a:t>Distribution</a:t>
            </a:r>
            <a:r>
              <a:rPr lang="en-US" sz="6750" b="1" spc="225" dirty="0">
                <a:latin typeface="Times New Roman"/>
                <a:cs typeface="Times New Roman"/>
              </a:rPr>
              <a:t> </a:t>
            </a:r>
            <a:r>
              <a:rPr sz="6750" b="1" spc="130" dirty="0">
                <a:latin typeface="Times New Roman"/>
                <a:cs typeface="Times New Roman"/>
              </a:rPr>
              <a:t>of</a:t>
            </a:r>
            <a:r>
              <a:rPr lang="en-US" sz="6750" b="1" spc="130" dirty="0">
                <a:latin typeface="Times New Roman"/>
                <a:cs typeface="Times New Roman"/>
              </a:rPr>
              <a:t> </a:t>
            </a:r>
            <a:r>
              <a:rPr sz="6750" b="1" spc="310" dirty="0">
                <a:latin typeface="Times New Roman"/>
                <a:cs typeface="Times New Roman"/>
              </a:rPr>
              <a:t>a </a:t>
            </a:r>
            <a:r>
              <a:rPr sz="6750" b="1" spc="245" dirty="0">
                <a:latin typeface="Times New Roman"/>
                <a:cs typeface="Times New Roman"/>
              </a:rPr>
              <a:t>Population</a:t>
            </a:r>
            <a:r>
              <a:rPr lang="en-US" sz="6750" b="1" spc="245" dirty="0">
                <a:latin typeface="Times New Roman"/>
                <a:cs typeface="Times New Roman"/>
              </a:rPr>
              <a:t> </a:t>
            </a:r>
            <a:r>
              <a:rPr sz="6750" b="1" spc="165" dirty="0">
                <a:latin typeface="Times New Roman"/>
                <a:cs typeface="Times New Roman"/>
              </a:rPr>
              <a:t>Using</a:t>
            </a:r>
            <a:r>
              <a:rPr lang="en-US" sz="6750" b="1" spc="165" dirty="0">
                <a:latin typeface="Times New Roman"/>
                <a:cs typeface="Times New Roman"/>
              </a:rPr>
              <a:t> </a:t>
            </a:r>
            <a:r>
              <a:rPr sz="6750" b="1" spc="625" dirty="0">
                <a:latin typeface="Times New Roman"/>
                <a:cs typeface="Times New Roman"/>
              </a:rPr>
              <a:t>R</a:t>
            </a:r>
            <a:endParaRPr sz="675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76E5-E40B-AD96-3CD5-651A1EDB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724" y="267906"/>
            <a:ext cx="9200550" cy="1477328"/>
          </a:xfrm>
        </p:spPr>
        <p:txBody>
          <a:bodyPr/>
          <a:lstStyle/>
          <a:p>
            <a:r>
              <a:rPr lang="en-US" sz="4800" b="1" dirty="0">
                <a:solidFill>
                  <a:srgbClr val="FF0000"/>
                </a:solidFill>
                <a:latin typeface="Times New Roman"/>
                <a:cs typeface="Times New Roman"/>
              </a:rPr>
              <a:t>              Module Description</a:t>
            </a:r>
            <a:br>
              <a:rPr lang="en-US" sz="4800" b="1" dirty="0">
                <a:solidFill>
                  <a:srgbClr val="FF0000"/>
                </a:solidFill>
                <a:latin typeface="Times New Roman"/>
                <a:cs typeface="Times New Roman"/>
              </a:rPr>
            </a:br>
            <a:r>
              <a:rPr lang="en-US" sz="48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9270328F-E9A5-987C-1531-775468E76A1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49140"/>
            <a:ext cx="1581149" cy="1571624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F3CA0EBF-A930-A36F-C19C-F0E5382A591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49600" y="206277"/>
            <a:ext cx="1733549" cy="1657349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C8F92FED-E635-3809-29FE-5927671BB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458879"/>
            <a:ext cx="1935848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Data Processing and Reactive Logic Module: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reactive() to filter and group the data.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Computes key statistics </a:t>
            </a:r>
            <a:r>
              <a:rPr lang="en-US" alt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use.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 and percentage of population per age group.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Mean, median, min, and max age.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dynamic updates to outputs based on user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31B18F64-4F98-FF4E-491F-0F3E03D53CE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0" y="358677"/>
            <a:ext cx="1733549" cy="16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2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8B7B-A5AB-CFF3-28E6-A80747294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296287"/>
            <a:ext cx="9200550" cy="1477328"/>
          </a:xfrm>
        </p:spPr>
        <p:txBody>
          <a:bodyPr/>
          <a:lstStyle/>
          <a:p>
            <a:r>
              <a:rPr lang="en-US" sz="4800" b="1" dirty="0">
                <a:solidFill>
                  <a:srgbClr val="FF0000"/>
                </a:solidFill>
                <a:latin typeface="Times New Roman"/>
                <a:cs typeface="Times New Roman"/>
              </a:rPr>
              <a:t> Module Description</a:t>
            </a:r>
            <a:br>
              <a:rPr lang="en-US" sz="4800" b="1" dirty="0">
                <a:solidFill>
                  <a:srgbClr val="FF0000"/>
                </a:solidFill>
                <a:latin typeface="Times New Roman"/>
                <a:cs typeface="Times New Roman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44AD6-F79B-E130-DB5D-62EC665AF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2149" y="2628900"/>
            <a:ext cx="13887451" cy="5232202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Visualization Module: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ggplot2 to generate.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Charts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to compare the number of people in each age group.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 Charts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to show percentage distribution.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Histograms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to display age frequency distribution.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Plots update in real-time based on user selections.</a:t>
            </a:r>
          </a:p>
          <a:p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4975B818-39F5-C2F4-8D0E-DAD1731E068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49140"/>
            <a:ext cx="1581149" cy="1571624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D8A2E1DA-86B9-FFD1-C3FF-FB59C12FBE7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49600" y="206277"/>
            <a:ext cx="1733549" cy="16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1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267906"/>
            <a:ext cx="112776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algn="l">
              <a:spcBef>
                <a:spcPts val="100"/>
              </a:spcBef>
            </a:pPr>
            <a:r>
              <a:rPr lang="en-IN" dirty="0"/>
              <a:t>🧩</a:t>
            </a:r>
            <a:r>
              <a:rPr dirty="0"/>
              <a:t>R</a:t>
            </a:r>
            <a:r>
              <a:rPr spc="-260" dirty="0"/>
              <a:t> </a:t>
            </a:r>
            <a:r>
              <a:rPr lang="en-US" sz="4800" b="1" dirty="0">
                <a:latin typeface="Times New Roman"/>
                <a:cs typeface="Times New Roman"/>
              </a:rPr>
              <a:t>Programming Implementation</a:t>
            </a:r>
            <a:br>
              <a:rPr lang="en-US" sz="4800" b="1" dirty="0">
                <a:latin typeface="Times New Roman"/>
                <a:cs typeface="Times New Roman"/>
              </a:rPr>
            </a:br>
            <a:endParaRPr spc="6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995" y="29001"/>
            <a:ext cx="1581149" cy="15716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03652" y="388618"/>
            <a:ext cx="1733549" cy="1657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62570" y="1905957"/>
            <a:ext cx="12942887" cy="80406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1780">
              <a:lnSpc>
                <a:spcPts val="2500"/>
              </a:lnSpc>
              <a:spcBef>
                <a:spcPts val="100"/>
              </a:spcBef>
              <a:buAutoNum type="arabicPeriod"/>
              <a:tabLst>
                <a:tab pos="284480" algn="l"/>
              </a:tabLst>
            </a:pPr>
            <a:r>
              <a:rPr sz="2700" b="1" spc="-20" dirty="0">
                <a:latin typeface="Times New Roman"/>
                <a:cs typeface="Times New Roman"/>
              </a:rPr>
              <a:t>Create</a:t>
            </a:r>
            <a:r>
              <a:rPr sz="2700" b="1" spc="15" dirty="0">
                <a:latin typeface="Times New Roman"/>
                <a:cs typeface="Times New Roman"/>
              </a:rPr>
              <a:t> </a:t>
            </a:r>
            <a:r>
              <a:rPr sz="2700" b="1" spc="-25" dirty="0">
                <a:latin typeface="Times New Roman"/>
                <a:cs typeface="Times New Roman"/>
              </a:rPr>
              <a:t>Population</a:t>
            </a:r>
            <a:r>
              <a:rPr sz="2700" b="1" spc="2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Data</a:t>
            </a:r>
            <a:r>
              <a:rPr sz="2700" b="1" spc="1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(Data</a:t>
            </a:r>
            <a:r>
              <a:rPr sz="2700" b="1" spc="20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Times New Roman"/>
                <a:cs typeface="Times New Roman"/>
              </a:rPr>
              <a:t>Frame)</a:t>
            </a: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ts val="2475"/>
              </a:lnSpc>
            </a:pPr>
            <a:endParaRPr lang="en-US" sz="2300" spc="80" dirty="0">
              <a:latin typeface="Times New Roman"/>
              <a:cs typeface="Times New Roman"/>
            </a:endParaRPr>
          </a:p>
          <a:p>
            <a:pPr marL="12700">
              <a:lnSpc>
                <a:spcPts val="2475"/>
              </a:lnSpc>
            </a:pPr>
            <a:r>
              <a:rPr lang="en-IN" sz="2300" spc="80" dirty="0">
                <a:latin typeface="Times New Roman"/>
                <a:cs typeface="Times New Roman"/>
              </a:rPr>
              <a:t>  </a:t>
            </a:r>
            <a:r>
              <a:rPr sz="2300" spc="80" dirty="0" err="1">
                <a:latin typeface="Times New Roman"/>
                <a:cs typeface="Times New Roman"/>
              </a:rPr>
              <a:t>population_data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95" dirty="0">
                <a:latin typeface="Times New Roman"/>
                <a:cs typeface="Times New Roman"/>
              </a:rPr>
              <a:t>&lt;-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55" dirty="0">
                <a:latin typeface="Times New Roman"/>
                <a:cs typeface="Times New Roman"/>
              </a:rPr>
              <a:t>data.frame(</a:t>
            </a:r>
            <a:endParaRPr sz="2300" dirty="0">
              <a:latin typeface="Times New Roman"/>
              <a:cs typeface="Times New Roman"/>
            </a:endParaRPr>
          </a:p>
          <a:p>
            <a:pPr marL="146050">
              <a:lnSpc>
                <a:spcPts val="2475"/>
              </a:lnSpc>
            </a:pPr>
            <a:r>
              <a:rPr sz="2300" dirty="0">
                <a:latin typeface="Times New Roman"/>
                <a:cs typeface="Times New Roman"/>
              </a:rPr>
              <a:t>Age</a:t>
            </a:r>
            <a:r>
              <a:rPr sz="2300" spc="40" dirty="0">
                <a:latin typeface="Times New Roman"/>
                <a:cs typeface="Times New Roman"/>
              </a:rPr>
              <a:t> </a:t>
            </a:r>
            <a:r>
              <a:rPr sz="2300" spc="200" dirty="0">
                <a:latin typeface="Times New Roman"/>
                <a:cs typeface="Times New Roman"/>
              </a:rPr>
              <a:t>=</a:t>
            </a:r>
            <a:r>
              <a:rPr sz="2300" spc="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c(5,</a:t>
            </a:r>
            <a:r>
              <a:rPr sz="2300" spc="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18,</a:t>
            </a:r>
            <a:r>
              <a:rPr sz="2300" spc="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25,</a:t>
            </a:r>
            <a:r>
              <a:rPr sz="2300" spc="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40,</a:t>
            </a:r>
            <a:r>
              <a:rPr sz="2300" spc="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65,</a:t>
            </a:r>
            <a:r>
              <a:rPr sz="2300" spc="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70,</a:t>
            </a:r>
            <a:r>
              <a:rPr sz="2300" spc="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15,</a:t>
            </a:r>
            <a:r>
              <a:rPr sz="2300" spc="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30,</a:t>
            </a:r>
            <a:r>
              <a:rPr sz="2300" spc="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50,</a:t>
            </a:r>
            <a:r>
              <a:rPr sz="2300" spc="40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80)</a:t>
            </a: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ts val="2500"/>
              </a:lnSpc>
            </a:pPr>
            <a:r>
              <a:rPr sz="2300" spc="-50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5141595" indent="271780">
              <a:lnSpc>
                <a:spcPts val="2480"/>
              </a:lnSpc>
              <a:buAutoNum type="arabicPeriod" startAt="2"/>
              <a:tabLst>
                <a:tab pos="284480" algn="l"/>
              </a:tabLst>
            </a:pPr>
            <a:r>
              <a:rPr sz="2700" b="1" spc="-20" dirty="0">
                <a:latin typeface="Times New Roman"/>
                <a:cs typeface="Times New Roman"/>
              </a:rPr>
              <a:t>Categorize</a:t>
            </a:r>
            <a:r>
              <a:rPr sz="2700" b="1" spc="-60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Times New Roman"/>
                <a:cs typeface="Times New Roman"/>
              </a:rPr>
              <a:t>into</a:t>
            </a:r>
            <a:r>
              <a:rPr sz="2700" b="1" spc="-6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Age</a:t>
            </a:r>
            <a:r>
              <a:rPr sz="2700" b="1" spc="-55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Times New Roman"/>
                <a:cs typeface="Times New Roman"/>
              </a:rPr>
              <a:t>Groups </a:t>
            </a:r>
            <a:endParaRPr lang="en-US" sz="2700" b="1" spc="-10" dirty="0">
              <a:latin typeface="Times New Roman"/>
              <a:cs typeface="Times New Roman"/>
            </a:endParaRPr>
          </a:p>
          <a:p>
            <a:pPr marL="12700" marR="5141595">
              <a:lnSpc>
                <a:spcPts val="2480"/>
              </a:lnSpc>
              <a:tabLst>
                <a:tab pos="284480" algn="l"/>
              </a:tabLst>
            </a:pPr>
            <a:endParaRPr lang="en-IN" sz="2300" b="1" spc="-10" dirty="0">
              <a:latin typeface="Times New Roman"/>
              <a:cs typeface="Times New Roman"/>
            </a:endParaRPr>
          </a:p>
          <a:p>
            <a:pPr marL="12700" marR="5141595">
              <a:lnSpc>
                <a:spcPts val="2480"/>
              </a:lnSpc>
              <a:tabLst>
                <a:tab pos="284480" algn="l"/>
              </a:tabLst>
            </a:pPr>
            <a:r>
              <a:rPr sz="2300" spc="75" dirty="0" err="1">
                <a:latin typeface="Times New Roman"/>
                <a:cs typeface="Times New Roman"/>
              </a:rPr>
              <a:t>population_data$Age_Group</a:t>
            </a:r>
            <a:r>
              <a:rPr sz="2300" spc="45" dirty="0">
                <a:latin typeface="Times New Roman"/>
                <a:cs typeface="Times New Roman"/>
              </a:rPr>
              <a:t> </a:t>
            </a:r>
            <a:r>
              <a:rPr sz="2300" spc="95" dirty="0">
                <a:latin typeface="Times New Roman"/>
                <a:cs typeface="Times New Roman"/>
              </a:rPr>
              <a:t>&lt;-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cut( </a:t>
            </a:r>
            <a:r>
              <a:rPr sz="2300" spc="55" dirty="0">
                <a:latin typeface="Times New Roman"/>
                <a:cs typeface="Times New Roman"/>
              </a:rPr>
              <a:t>population_data$Age,</a:t>
            </a:r>
            <a:endParaRPr sz="2300" dirty="0">
              <a:latin typeface="Times New Roman"/>
              <a:cs typeface="Times New Roman"/>
            </a:endParaRPr>
          </a:p>
          <a:p>
            <a:pPr marL="146050">
              <a:lnSpc>
                <a:spcPts val="2365"/>
              </a:lnSpc>
            </a:pPr>
            <a:r>
              <a:rPr sz="2300" spc="65" dirty="0">
                <a:latin typeface="Times New Roman"/>
                <a:cs typeface="Times New Roman"/>
              </a:rPr>
              <a:t>breaks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spc="200" dirty="0">
                <a:latin typeface="Times New Roman"/>
                <a:cs typeface="Times New Roman"/>
              </a:rPr>
              <a:t>=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c(0,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14,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24,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44,</a:t>
            </a:r>
            <a:r>
              <a:rPr sz="2300" spc="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64,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Inf),</a:t>
            </a:r>
            <a:endParaRPr sz="2300" dirty="0">
              <a:latin typeface="Times New Roman"/>
              <a:cs typeface="Times New Roman"/>
            </a:endParaRPr>
          </a:p>
          <a:p>
            <a:pPr marL="146050">
              <a:lnSpc>
                <a:spcPts val="2475"/>
              </a:lnSpc>
            </a:pPr>
            <a:r>
              <a:rPr sz="2300" dirty="0">
                <a:latin typeface="Times New Roman"/>
                <a:cs typeface="Times New Roman"/>
              </a:rPr>
              <a:t>labels</a:t>
            </a:r>
            <a:r>
              <a:rPr sz="2300" spc="45" dirty="0">
                <a:latin typeface="Times New Roman"/>
                <a:cs typeface="Times New Roman"/>
              </a:rPr>
              <a:t> </a:t>
            </a:r>
            <a:r>
              <a:rPr sz="2300" spc="200" dirty="0">
                <a:latin typeface="Times New Roman"/>
                <a:cs typeface="Times New Roman"/>
              </a:rPr>
              <a:t>=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c("0-</a:t>
            </a:r>
            <a:r>
              <a:rPr sz="2300" dirty="0">
                <a:latin typeface="Times New Roman"/>
                <a:cs typeface="Times New Roman"/>
              </a:rPr>
              <a:t>14",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"15-</a:t>
            </a:r>
            <a:r>
              <a:rPr sz="2300" dirty="0">
                <a:latin typeface="Times New Roman"/>
                <a:cs typeface="Times New Roman"/>
              </a:rPr>
              <a:t>24",</a:t>
            </a:r>
            <a:r>
              <a:rPr sz="2300" spc="4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"25-</a:t>
            </a:r>
            <a:r>
              <a:rPr sz="2300" dirty="0">
                <a:latin typeface="Times New Roman"/>
                <a:cs typeface="Times New Roman"/>
              </a:rPr>
              <a:t>44",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"45-</a:t>
            </a:r>
            <a:r>
              <a:rPr sz="2300" dirty="0">
                <a:latin typeface="Times New Roman"/>
                <a:cs typeface="Times New Roman"/>
              </a:rPr>
              <a:t>64",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"65+")</a:t>
            </a: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ts val="2495"/>
              </a:lnSpc>
            </a:pPr>
            <a:r>
              <a:rPr sz="2300" spc="-50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284480" indent="-271780">
              <a:lnSpc>
                <a:spcPts val="2500"/>
              </a:lnSpc>
              <a:buAutoNum type="arabicPeriod" startAt="3"/>
              <a:tabLst>
                <a:tab pos="284480" algn="l"/>
              </a:tabLst>
            </a:pPr>
            <a:r>
              <a:rPr sz="2800" b="1" spc="-20" dirty="0">
                <a:latin typeface="Times New Roman"/>
                <a:cs typeface="Times New Roman"/>
              </a:rPr>
              <a:t>Visualize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the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35" dirty="0">
                <a:latin typeface="Times New Roman"/>
                <a:cs typeface="Times New Roman"/>
              </a:rPr>
              <a:t>Distribution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(Bar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Chart</a:t>
            </a:r>
            <a:r>
              <a:rPr lang="en-IN" sz="2800" b="1" spc="-10" dirty="0">
                <a:latin typeface="Times New Roman"/>
                <a:cs typeface="Times New Roman"/>
              </a:rPr>
              <a:t>,Pie Chart</a:t>
            </a:r>
            <a:r>
              <a:rPr sz="2300" b="1" spc="-10" dirty="0">
                <a:latin typeface="Times New Roman"/>
                <a:cs typeface="Times New Roman"/>
              </a:rPr>
              <a:t>)</a:t>
            </a: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ts val="2475"/>
              </a:lnSpc>
            </a:pPr>
            <a:endParaRPr lang="en-US" sz="2300" spc="-10" dirty="0">
              <a:latin typeface="Times New Roman"/>
              <a:cs typeface="Times New Roman"/>
            </a:endParaRPr>
          </a:p>
          <a:p>
            <a:pPr marL="12700">
              <a:lnSpc>
                <a:spcPts val="2475"/>
              </a:lnSpc>
            </a:pPr>
            <a:r>
              <a:rPr sz="2300" spc="-10" dirty="0">
                <a:latin typeface="Times New Roman"/>
                <a:cs typeface="Times New Roman"/>
              </a:rPr>
              <a:t>library(ggplot2)</a:t>
            </a:r>
            <a:endParaRPr sz="2300" dirty="0">
              <a:latin typeface="Times New Roman"/>
              <a:cs typeface="Times New Roman"/>
            </a:endParaRPr>
          </a:p>
          <a:p>
            <a:pPr marL="146050" marR="3857625" indent="-133985">
              <a:lnSpc>
                <a:spcPts val="2480"/>
              </a:lnSpc>
              <a:spcBef>
                <a:spcPts val="95"/>
              </a:spcBef>
            </a:pPr>
            <a:r>
              <a:rPr sz="2300" spc="65" dirty="0">
                <a:latin typeface="Times New Roman"/>
                <a:cs typeface="Times New Roman"/>
              </a:rPr>
              <a:t>ggplot(population_data,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aes(x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spc="200" dirty="0">
                <a:latin typeface="Times New Roman"/>
                <a:cs typeface="Times New Roman"/>
              </a:rPr>
              <a:t>=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Times New Roman"/>
                <a:cs typeface="Times New Roman"/>
              </a:rPr>
              <a:t>Age_Group))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spc="150" dirty="0">
                <a:latin typeface="Times New Roman"/>
                <a:cs typeface="Times New Roman"/>
              </a:rPr>
              <a:t>+ </a:t>
            </a:r>
            <a:r>
              <a:rPr sz="2300" dirty="0">
                <a:latin typeface="Times New Roman"/>
                <a:cs typeface="Times New Roman"/>
              </a:rPr>
              <a:t>geom_bar(fill</a:t>
            </a:r>
            <a:r>
              <a:rPr sz="2300" spc="155" dirty="0">
                <a:latin typeface="Times New Roman"/>
                <a:cs typeface="Times New Roman"/>
              </a:rPr>
              <a:t> </a:t>
            </a:r>
            <a:r>
              <a:rPr sz="2300" spc="200" dirty="0">
                <a:latin typeface="Times New Roman"/>
                <a:cs typeface="Times New Roman"/>
              </a:rPr>
              <a:t>=</a:t>
            </a:r>
            <a:r>
              <a:rPr sz="2300" spc="1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"skyblue",</a:t>
            </a:r>
            <a:r>
              <a:rPr sz="2300" spc="160" dirty="0">
                <a:latin typeface="Times New Roman"/>
                <a:cs typeface="Times New Roman"/>
              </a:rPr>
              <a:t> </a:t>
            </a:r>
            <a:r>
              <a:rPr sz="2300" spc="50" dirty="0">
                <a:latin typeface="Times New Roman"/>
                <a:cs typeface="Times New Roman"/>
              </a:rPr>
              <a:t>color</a:t>
            </a:r>
            <a:r>
              <a:rPr sz="2300" spc="155" dirty="0">
                <a:latin typeface="Times New Roman"/>
                <a:cs typeface="Times New Roman"/>
              </a:rPr>
              <a:t> </a:t>
            </a:r>
            <a:r>
              <a:rPr sz="2300" spc="200" dirty="0">
                <a:latin typeface="Times New Roman"/>
                <a:cs typeface="Times New Roman"/>
              </a:rPr>
              <a:t>=</a:t>
            </a:r>
            <a:r>
              <a:rPr sz="2300" spc="1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"black")</a:t>
            </a:r>
            <a:r>
              <a:rPr sz="2300" spc="155" dirty="0">
                <a:latin typeface="Times New Roman"/>
                <a:cs typeface="Times New Roman"/>
              </a:rPr>
              <a:t> </a:t>
            </a:r>
            <a:r>
              <a:rPr sz="2300" spc="150" dirty="0">
                <a:latin typeface="Times New Roman"/>
                <a:cs typeface="Times New Roman"/>
              </a:rPr>
              <a:t>+</a:t>
            </a:r>
            <a:endParaRPr sz="2300" dirty="0">
              <a:latin typeface="Times New Roman"/>
              <a:cs typeface="Times New Roman"/>
            </a:endParaRPr>
          </a:p>
          <a:p>
            <a:pPr marL="146050">
              <a:lnSpc>
                <a:spcPts val="2395"/>
              </a:lnSpc>
            </a:pPr>
            <a:r>
              <a:rPr sz="2300" dirty="0">
                <a:latin typeface="Times New Roman"/>
                <a:cs typeface="Times New Roman"/>
              </a:rPr>
              <a:t>labs(title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200" dirty="0">
                <a:latin typeface="Times New Roman"/>
                <a:cs typeface="Times New Roman"/>
              </a:rPr>
              <a:t>=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"Age-Wise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80" dirty="0">
                <a:latin typeface="Times New Roman"/>
                <a:cs typeface="Times New Roman"/>
              </a:rPr>
              <a:t>Population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Times New Roman"/>
                <a:cs typeface="Times New Roman"/>
              </a:rPr>
              <a:t>Distribution",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x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spc="200" dirty="0">
                <a:latin typeface="Times New Roman"/>
                <a:cs typeface="Times New Roman"/>
              </a:rPr>
              <a:t>=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"Age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spc="80" dirty="0">
                <a:latin typeface="Times New Roman"/>
                <a:cs typeface="Times New Roman"/>
              </a:rPr>
              <a:t>Groups",</a:t>
            </a:r>
            <a:r>
              <a:rPr sz="2300" spc="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y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spc="200" dirty="0">
                <a:latin typeface="Times New Roman"/>
                <a:cs typeface="Times New Roman"/>
              </a:rPr>
              <a:t>=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spc="50" dirty="0">
                <a:latin typeface="Times New Roman"/>
                <a:cs typeface="Times New Roman"/>
              </a:rPr>
              <a:t>"Count")</a:t>
            </a: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284480" indent="-271780">
              <a:lnSpc>
                <a:spcPct val="100000"/>
              </a:lnSpc>
              <a:buAutoNum type="arabicPeriod" startAt="4"/>
              <a:tabLst>
                <a:tab pos="284480" algn="l"/>
              </a:tabLst>
            </a:pPr>
            <a:r>
              <a:rPr sz="2800" b="1" dirty="0">
                <a:latin typeface="Times New Roman"/>
                <a:cs typeface="Times New Roman"/>
              </a:rPr>
              <a:t>Basic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Statistics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 marR="213360">
              <a:lnSpc>
                <a:spcPts val="2470"/>
              </a:lnSpc>
              <a:spcBef>
                <a:spcPts val="5"/>
              </a:spcBef>
              <a:tabLst>
                <a:tab pos="4254500" algn="l"/>
                <a:tab pos="6273800" algn="l"/>
              </a:tabLst>
            </a:pPr>
            <a:r>
              <a:rPr sz="2300" spc="60" dirty="0">
                <a:latin typeface="Times New Roman"/>
                <a:cs typeface="Times New Roman"/>
              </a:rPr>
              <a:t>table(population_data$Age_Group)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345" dirty="0">
                <a:latin typeface="Times New Roman"/>
                <a:cs typeface="Times New Roman"/>
              </a:rPr>
              <a:t>#</a:t>
            </a:r>
            <a:r>
              <a:rPr sz="2300" spc="75" dirty="0">
                <a:latin typeface="Times New Roman"/>
                <a:cs typeface="Times New Roman"/>
              </a:rPr>
              <a:t> </a:t>
            </a:r>
            <a:r>
              <a:rPr sz="2300" spc="100" dirty="0">
                <a:latin typeface="Times New Roman"/>
                <a:cs typeface="Times New Roman"/>
              </a:rPr>
              <a:t>Count</a:t>
            </a:r>
            <a:r>
              <a:rPr sz="2300" spc="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each</a:t>
            </a:r>
            <a:r>
              <a:rPr sz="2300" spc="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age</a:t>
            </a:r>
            <a:r>
              <a:rPr sz="2300" spc="80" dirty="0">
                <a:latin typeface="Times New Roman"/>
                <a:cs typeface="Times New Roman"/>
              </a:rPr>
              <a:t> </a:t>
            </a:r>
            <a:r>
              <a:rPr sz="2300" spc="60" dirty="0">
                <a:latin typeface="Times New Roman"/>
                <a:cs typeface="Times New Roman"/>
              </a:rPr>
              <a:t>group </a:t>
            </a:r>
            <a:r>
              <a:rPr sz="2300" spc="65" dirty="0">
                <a:latin typeface="Times New Roman"/>
                <a:cs typeface="Times New Roman"/>
              </a:rPr>
              <a:t>prop.table(table(population_data$Age_Group))</a:t>
            </a:r>
            <a:r>
              <a:rPr sz="2300" spc="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*</a:t>
            </a:r>
            <a:r>
              <a:rPr sz="2300" spc="60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100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345" dirty="0">
                <a:latin typeface="Times New Roman"/>
                <a:cs typeface="Times New Roman"/>
              </a:rPr>
              <a:t>#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45" dirty="0">
                <a:latin typeface="Times New Roman"/>
                <a:cs typeface="Times New Roman"/>
              </a:rPr>
              <a:t>Percentage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50" dirty="0">
                <a:latin typeface="Times New Roman"/>
                <a:cs typeface="Times New Roman"/>
              </a:rPr>
              <a:t>distribution</a:t>
            </a:r>
            <a:endParaRPr sz="2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CF9C-489D-BF5F-88A8-5F23D566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724" y="267906"/>
            <a:ext cx="9200550" cy="2083263"/>
          </a:xfrm>
        </p:spPr>
        <p:txBody>
          <a:bodyPr/>
          <a:lstStyle/>
          <a:p>
            <a:pPr marL="584200" marR="3428365" indent="-571500">
              <a:lnSpc>
                <a:spcPct val="150000"/>
              </a:lnSpc>
            </a:pPr>
            <a:r>
              <a:rPr lang="en-US" dirty="0"/>
              <a:t>               </a:t>
            </a:r>
            <a:r>
              <a:rPr lang="en-US" sz="4800" b="1" dirty="0">
                <a:solidFill>
                  <a:srgbClr val="FF0000"/>
                </a:solidFill>
                <a:latin typeface="Times New Roman"/>
                <a:cs typeface="Times New Roman"/>
              </a:rPr>
              <a:t>Source Code</a:t>
            </a:r>
            <a:br>
              <a:rPr lang="en-US" sz="4800" b="1" dirty="0">
                <a:solidFill>
                  <a:srgbClr val="FF0000"/>
                </a:solidFill>
                <a:latin typeface="Times New Roman"/>
                <a:cs typeface="Times New Roman"/>
              </a:rPr>
            </a:b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0FB980DA-1995-FB64-4F22-F0ECD61CB44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49140"/>
            <a:ext cx="1581149" cy="1571624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4CEBEF00-68C6-AD73-25D9-8A6630659E1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49600" y="206277"/>
            <a:ext cx="1733549" cy="1657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68E5F8-F434-940E-374F-53416C96A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171700"/>
            <a:ext cx="4572000" cy="716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61F857-5673-A454-FBFA-29BA76CBA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30" y="2085222"/>
            <a:ext cx="4910137" cy="7515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378DAC-C60F-EA86-D77F-B8729842B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767" y="2008851"/>
            <a:ext cx="4181475" cy="748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92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5FA4-008E-E140-D1A7-3926D204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112" y="206277"/>
            <a:ext cx="11686876" cy="1065594"/>
          </a:xfrm>
        </p:spPr>
        <p:txBody>
          <a:bodyPr/>
          <a:lstStyle/>
          <a:p>
            <a:pPr marL="584200" marR="3428365" indent="-571500">
              <a:lnSpc>
                <a:spcPct val="150000"/>
              </a:lnSpc>
            </a:pPr>
            <a:r>
              <a:rPr lang="en-US" sz="4800" b="1" dirty="0">
                <a:solidFill>
                  <a:srgbClr val="FF0000"/>
                </a:solidFill>
                <a:latin typeface="Times New Roman"/>
                <a:cs typeface="Times New Roman"/>
              </a:rPr>
              <a:t>                Output   Screenshot</a:t>
            </a:r>
            <a:br>
              <a:rPr lang="en-US" sz="4800" b="1" dirty="0">
                <a:solidFill>
                  <a:srgbClr val="FF0000"/>
                </a:solidFill>
                <a:latin typeface="Times New Roman"/>
                <a:cs typeface="Times New Roman"/>
              </a:rPr>
            </a:br>
            <a:br>
              <a:rPr lang="en-US" sz="4800" b="1" dirty="0">
                <a:solidFill>
                  <a:srgbClr val="FF0000"/>
                </a:solidFill>
                <a:latin typeface="Times New Roman"/>
                <a:cs typeface="Times New Roman"/>
              </a:rPr>
            </a:b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C12912E1-9763-EDEF-0AF6-3B7B958FB44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49140"/>
            <a:ext cx="1581149" cy="1571624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BCA3F901-A628-F158-07F1-268CDE27119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49600" y="206277"/>
            <a:ext cx="1733549" cy="1657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21203A-4A3B-1680-AAA1-AA2C0C8D6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881745"/>
            <a:ext cx="9200550" cy="655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2A435E-D37C-57C1-A207-5A364C080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5686" y="2892136"/>
            <a:ext cx="787717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57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334332"/>
            <a:ext cx="10414253" cy="149528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226435" marR="5080" indent="-3214370" algn="l">
              <a:lnSpc>
                <a:spcPts val="5700"/>
              </a:lnSpc>
              <a:spcBef>
                <a:spcPts val="259"/>
              </a:spcBef>
              <a:tabLst>
                <a:tab pos="4509135" algn="l"/>
                <a:tab pos="5531485" algn="l"/>
              </a:tabLst>
            </a:pPr>
            <a:r>
              <a:rPr lang="en-IN" dirty="0"/>
              <a:t>                   💡</a:t>
            </a:r>
            <a:r>
              <a:rPr lang="en-US" sz="4800" b="1" dirty="0">
                <a:solidFill>
                  <a:srgbClr val="FF0000"/>
                </a:solidFill>
                <a:latin typeface="Times New Roman"/>
                <a:cs typeface="Times New Roman"/>
              </a:rPr>
              <a:t>Conclusion</a:t>
            </a:r>
            <a:br>
              <a:rPr lang="en-US" sz="4800" b="1" dirty="0">
                <a:solidFill>
                  <a:srgbClr val="FF0000"/>
                </a:solidFill>
                <a:latin typeface="Times New Roman"/>
                <a:cs typeface="Times New Roman"/>
              </a:rPr>
            </a:br>
            <a:endParaRPr spc="90" dirty="0">
              <a:solidFill>
                <a:srgbClr val="FF0066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34332"/>
            <a:ext cx="1581149" cy="15716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49600" y="388618"/>
            <a:ext cx="1733549" cy="16573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914400" y="2045967"/>
            <a:ext cx="16992600" cy="525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sz="3400" b="0" dirty="0"/>
              <a:t>This project helps users easily understand how a population is spread across different age groups. By using R and Shiny, we made a tool that:</a:t>
            </a:r>
          </a:p>
          <a:p>
            <a:pPr>
              <a:buNone/>
            </a:pPr>
            <a:endParaRPr lang="en-US" sz="3400" b="0" dirty="0"/>
          </a:p>
          <a:p>
            <a:pPr>
              <a:buFont typeface="+mj-lt"/>
              <a:buAutoNum type="arabicPeriod"/>
            </a:pPr>
            <a:r>
              <a:rPr lang="en-US" sz="3400" b="0" dirty="0"/>
              <a:t>Filters and groups age data based on user input.</a:t>
            </a:r>
          </a:p>
          <a:p>
            <a:pPr>
              <a:buFont typeface="+mj-lt"/>
              <a:buAutoNum type="arabicPeriod"/>
            </a:pPr>
            <a:r>
              <a:rPr lang="en-US" sz="3400" b="0" dirty="0"/>
              <a:t>Shows visual charts like bar, pie, and histograms for better understanding.</a:t>
            </a:r>
          </a:p>
          <a:p>
            <a:pPr>
              <a:buFont typeface="+mj-lt"/>
              <a:buAutoNum type="arabicPeriod"/>
            </a:pPr>
            <a:r>
              <a:rPr lang="en-US" sz="3400" b="0" dirty="0"/>
              <a:t>Gives useful statistics such as average age and group percentages.</a:t>
            </a:r>
          </a:p>
          <a:p>
            <a:endParaRPr lang="en-US" sz="3400" b="0" dirty="0"/>
          </a:p>
          <a:p>
            <a:r>
              <a:rPr lang="en-US" sz="3400" b="0" dirty="0"/>
              <a:t>           Overall, it’s a simple and effective system to turn raw population data into clear and meaningful insights.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0510" algn="l"/>
              </a:tabLst>
            </a:pPr>
            <a:endParaRPr sz="3400" b="0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800" y="4367646"/>
            <a:ext cx="1021080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2320" algn="l"/>
              </a:tabLst>
            </a:pPr>
            <a:r>
              <a:rPr sz="10000" spc="-10" dirty="0">
                <a:solidFill>
                  <a:srgbClr val="000000"/>
                </a:solidFill>
              </a:rPr>
              <a:t>THANK</a:t>
            </a:r>
            <a:r>
              <a:rPr sz="10000" dirty="0">
                <a:solidFill>
                  <a:srgbClr val="000000"/>
                </a:solidFill>
              </a:rPr>
              <a:t>	</a:t>
            </a:r>
            <a:r>
              <a:rPr sz="10000" spc="140" dirty="0">
                <a:solidFill>
                  <a:srgbClr val="000000"/>
                </a:solidFill>
              </a:rPr>
              <a:t>YOU</a:t>
            </a:r>
            <a:endParaRPr sz="10000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2EE085E-C49B-91BA-846E-DCB84457E25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2570" y="334332"/>
            <a:ext cx="1581149" cy="1571624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4DB97B79-23AE-D63E-5924-92730C5347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03652" y="388618"/>
            <a:ext cx="1733549" cy="16573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400" y="239331"/>
            <a:ext cx="876299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PRESENTATION</a:t>
            </a:r>
            <a:r>
              <a:rPr sz="4500" spc="335" dirty="0"/>
              <a:t> </a:t>
            </a:r>
            <a:r>
              <a:rPr sz="4500" spc="-10" dirty="0"/>
              <a:t>OVERVIEW</a:t>
            </a:r>
            <a:endParaRPr sz="4500" dirty="0"/>
          </a:p>
        </p:txBody>
      </p:sp>
      <p:sp>
        <p:nvSpPr>
          <p:cNvPr id="9" name="object 9"/>
          <p:cNvSpPr txBox="1"/>
          <p:nvPr/>
        </p:nvSpPr>
        <p:spPr>
          <a:xfrm>
            <a:off x="3429000" y="2045967"/>
            <a:ext cx="13182600" cy="840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 algn="l">
              <a:lnSpc>
                <a:spcPct val="150000"/>
              </a:lnSpc>
              <a:spcBef>
                <a:spcPts val="10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sz="3400" b="1" spc="-75" dirty="0">
                <a:solidFill>
                  <a:schemeClr val="tx1"/>
                </a:solidFill>
                <a:latin typeface="Times New Roman"/>
                <a:cs typeface="Times New Roman"/>
              </a:rPr>
              <a:t>Problem</a:t>
            </a:r>
            <a:r>
              <a:rPr sz="3400" b="1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4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Identification</a:t>
            </a:r>
            <a:r>
              <a:rPr lang="en-IN" sz="34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and Analysis</a:t>
            </a:r>
            <a:endParaRPr sz="34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84200" marR="3428365" indent="-57150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sz="34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Objective </a:t>
            </a:r>
            <a:endParaRPr lang="en-US" sz="3400" b="1" spc="-1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84200" marR="3428365" indent="-57150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sz="3400" b="1" spc="-60" dirty="0">
                <a:solidFill>
                  <a:schemeClr val="tx1"/>
                </a:solidFill>
                <a:latin typeface="Times New Roman"/>
                <a:cs typeface="Times New Roman"/>
              </a:rPr>
              <a:t>Proposed</a:t>
            </a:r>
            <a:r>
              <a:rPr sz="3400" b="1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3400" b="1" spc="-60" dirty="0">
                <a:solidFill>
                  <a:schemeClr val="tx1"/>
                </a:solidFill>
                <a:latin typeface="Times New Roman"/>
                <a:cs typeface="Times New Roman"/>
              </a:rPr>
              <a:t>Woke Architecture &amp; Module Design</a:t>
            </a:r>
            <a:endParaRPr lang="en-US" sz="3400" b="1" spc="-6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584200" marR="3428365" indent="-57150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3400" b="1" dirty="0">
                <a:solidFill>
                  <a:schemeClr val="tx1"/>
                </a:solidFill>
                <a:latin typeface="Times New Roman"/>
                <a:cs typeface="Times New Roman"/>
              </a:rPr>
              <a:t>Block diagram of proposed system</a:t>
            </a:r>
          </a:p>
          <a:p>
            <a:pPr marL="584200" marR="3428365" indent="-57150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3400" b="1" dirty="0">
                <a:solidFill>
                  <a:schemeClr val="tx1"/>
                </a:solidFill>
                <a:latin typeface="Times New Roman"/>
                <a:cs typeface="Times New Roman"/>
              </a:rPr>
              <a:t>Module Description</a:t>
            </a:r>
          </a:p>
          <a:p>
            <a:pPr marL="584200" marR="3428365" indent="-57150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3400" b="1" dirty="0">
                <a:solidFill>
                  <a:schemeClr val="tx1"/>
                </a:solidFill>
                <a:latin typeface="Times New Roman"/>
                <a:cs typeface="Times New Roman"/>
              </a:rPr>
              <a:t>Module Implementation</a:t>
            </a:r>
          </a:p>
          <a:p>
            <a:pPr marL="584200" marR="3428365" indent="-57150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3400" b="1" dirty="0">
                <a:solidFill>
                  <a:schemeClr val="tx1"/>
                </a:solidFill>
                <a:latin typeface="Times New Roman"/>
                <a:cs typeface="Times New Roman"/>
              </a:rPr>
              <a:t>R Programming Implementation</a:t>
            </a:r>
          </a:p>
          <a:p>
            <a:pPr marL="584200" marR="3428365" indent="-57150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3400" b="1" dirty="0">
                <a:solidFill>
                  <a:schemeClr val="tx1"/>
                </a:solidFill>
                <a:latin typeface="Times New Roman"/>
                <a:cs typeface="Times New Roman"/>
              </a:rPr>
              <a:t>Source Code</a:t>
            </a:r>
          </a:p>
          <a:p>
            <a:pPr marL="584200" marR="3428365" indent="-57150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3400" b="1" dirty="0">
                <a:solidFill>
                  <a:schemeClr val="tx1"/>
                </a:solidFill>
                <a:latin typeface="Times New Roman"/>
                <a:cs typeface="Times New Roman"/>
              </a:rPr>
              <a:t> Output Screenshot</a:t>
            </a:r>
          </a:p>
          <a:p>
            <a:pPr marL="584200" marR="3428365" indent="-571500" algn="l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3400" b="1" dirty="0">
                <a:solidFill>
                  <a:schemeClr val="tx1"/>
                </a:solidFill>
                <a:latin typeface="Times New Roman"/>
                <a:cs typeface="Times New Roman"/>
              </a:rPr>
              <a:t>Conclusion</a:t>
            </a:r>
          </a:p>
          <a:p>
            <a:pPr algn="l">
              <a:lnSpc>
                <a:spcPct val="100000"/>
              </a:lnSpc>
              <a:spcBef>
                <a:spcPts val="150"/>
              </a:spcBef>
            </a:pPr>
            <a:endParaRPr lang="en-IN" sz="3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2570" y="334332"/>
            <a:ext cx="1581149" cy="15716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03652" y="388618"/>
            <a:ext cx="1733549" cy="16573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999" y="571500"/>
            <a:ext cx="144589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60" dirty="0"/>
              <a:t>🔍Problem Identification and Analysis </a:t>
            </a:r>
            <a:endParaRPr spc="-1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295094"/>
            <a:ext cx="1581149" cy="1571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54400" y="295094"/>
            <a:ext cx="1733549" cy="16573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75CC31-A518-69F9-D7EF-B0080F3AB7D6}"/>
              </a:ext>
            </a:extLst>
          </p:cNvPr>
          <p:cNvSpPr txBox="1"/>
          <p:nvPr/>
        </p:nvSpPr>
        <p:spPr>
          <a:xfrm>
            <a:off x="1981200" y="2476500"/>
            <a:ext cx="135636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government and private organizations need to understand the age structure of a population for planning.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population data can be large and complex, making it hard to interpret age-wise distribution.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analysis, it's difficult to spot trends like aging populations, youth bulges, or dependent age groups.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Challenge: Transforming raw population data into meaningful insights by age group.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647700"/>
            <a:ext cx="92005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5515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🎯 </a:t>
            </a:r>
            <a:r>
              <a:rPr spc="-10" dirty="0"/>
              <a:t>OBJECTIVE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2570" y="334332"/>
            <a:ext cx="1581149" cy="15716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03652" y="388618"/>
            <a:ext cx="1733549" cy="1657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53144" y="2476500"/>
            <a:ext cx="14759788" cy="66986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899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  <a:tabLst>
                <a:tab pos="413384" algn="l"/>
              </a:tabLst>
            </a:pPr>
            <a:r>
              <a:rPr sz="3600" dirty="0">
                <a:latin typeface="Times New Roman"/>
                <a:cs typeface="Times New Roman"/>
              </a:rPr>
              <a:t>Classify</a:t>
            </a:r>
            <a:r>
              <a:rPr sz="3600" spc="50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the</a:t>
            </a:r>
            <a:r>
              <a:rPr sz="3600" spc="55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Times New Roman"/>
                <a:cs typeface="Times New Roman"/>
              </a:rPr>
              <a:t>population</a:t>
            </a:r>
            <a:r>
              <a:rPr sz="3600" spc="55" dirty="0">
                <a:latin typeface="Times New Roman"/>
                <a:cs typeface="Times New Roman"/>
              </a:rPr>
              <a:t> </a:t>
            </a:r>
            <a:r>
              <a:rPr sz="3600" spc="110" dirty="0">
                <a:latin typeface="Times New Roman"/>
                <a:cs typeface="Times New Roman"/>
              </a:rPr>
              <a:t>into</a:t>
            </a:r>
            <a:r>
              <a:rPr sz="3600" spc="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age</a:t>
            </a:r>
            <a:r>
              <a:rPr sz="3600" spc="55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groups</a:t>
            </a:r>
            <a:r>
              <a:rPr sz="3600" spc="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(e.g.,</a:t>
            </a:r>
            <a:r>
              <a:rPr sz="3600" spc="5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0-</a:t>
            </a:r>
            <a:r>
              <a:rPr sz="3600" dirty="0">
                <a:latin typeface="Times New Roman"/>
                <a:cs typeface="Times New Roman"/>
              </a:rPr>
              <a:t>14,</a:t>
            </a:r>
            <a:r>
              <a:rPr sz="3600" spc="5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15-</a:t>
            </a:r>
            <a:r>
              <a:rPr sz="3600" dirty="0">
                <a:latin typeface="Times New Roman"/>
                <a:cs typeface="Times New Roman"/>
              </a:rPr>
              <a:t>24,</a:t>
            </a:r>
            <a:r>
              <a:rPr sz="3600" spc="5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25-</a:t>
            </a:r>
            <a:r>
              <a:rPr sz="3600" dirty="0">
                <a:latin typeface="Times New Roman"/>
                <a:cs typeface="Times New Roman"/>
              </a:rPr>
              <a:t>44,</a:t>
            </a:r>
            <a:r>
              <a:rPr sz="3600" spc="5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45-</a:t>
            </a:r>
            <a:r>
              <a:rPr sz="3600" dirty="0">
                <a:latin typeface="Times New Roman"/>
                <a:cs typeface="Times New Roman"/>
              </a:rPr>
              <a:t>64,</a:t>
            </a:r>
            <a:r>
              <a:rPr sz="3600" spc="55" dirty="0">
                <a:latin typeface="Times New Roman"/>
                <a:cs typeface="Times New Roman"/>
              </a:rPr>
              <a:t> 65+).</a:t>
            </a: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469899" indent="-4572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413384" algn="l"/>
              </a:tabLst>
            </a:pPr>
            <a:r>
              <a:rPr sz="3600" dirty="0">
                <a:latin typeface="Times New Roman"/>
                <a:cs typeface="Times New Roman"/>
              </a:rPr>
              <a:t>Visualize</a:t>
            </a:r>
            <a:r>
              <a:rPr sz="3600" spc="45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the</a:t>
            </a:r>
            <a:r>
              <a:rPr sz="3600" spc="50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distribution</a:t>
            </a:r>
            <a:r>
              <a:rPr sz="3600" spc="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using</a:t>
            </a:r>
            <a:r>
              <a:rPr sz="3600" spc="50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Times New Roman"/>
                <a:cs typeface="Times New Roman"/>
              </a:rPr>
              <a:t>appropriate</a:t>
            </a:r>
            <a:r>
              <a:rPr sz="3600" spc="45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charts</a:t>
            </a:r>
            <a:r>
              <a:rPr sz="3600" spc="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like</a:t>
            </a:r>
            <a:r>
              <a:rPr sz="3600" spc="45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histograms</a:t>
            </a:r>
            <a:r>
              <a:rPr sz="3600" spc="50" dirty="0">
                <a:latin typeface="Times New Roman"/>
                <a:cs typeface="Times New Roman"/>
              </a:rPr>
              <a:t> </a:t>
            </a:r>
            <a:r>
              <a:rPr sz="3600" spc="150" dirty="0">
                <a:latin typeface="Times New Roman"/>
                <a:cs typeface="Times New Roman"/>
              </a:rPr>
              <a:t>or</a:t>
            </a:r>
            <a:r>
              <a:rPr sz="3600" spc="45" dirty="0">
                <a:latin typeface="Times New Roman"/>
                <a:cs typeface="Times New Roman"/>
              </a:rPr>
              <a:t> </a:t>
            </a:r>
            <a:r>
              <a:rPr sz="3600" spc="155" dirty="0">
                <a:latin typeface="Times New Roman"/>
                <a:cs typeface="Times New Roman"/>
              </a:rPr>
              <a:t>bar</a:t>
            </a:r>
            <a:r>
              <a:rPr sz="3600" spc="50" dirty="0">
                <a:latin typeface="Times New Roman"/>
                <a:cs typeface="Times New Roman"/>
              </a:rPr>
              <a:t> </a:t>
            </a:r>
            <a:r>
              <a:rPr sz="3600" spc="80" dirty="0">
                <a:latin typeface="Times New Roman"/>
                <a:cs typeface="Times New Roman"/>
              </a:rPr>
              <a:t>graphs.</a:t>
            </a:r>
            <a:endParaRPr sz="36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endParaRPr sz="3600" dirty="0">
              <a:latin typeface="Times New Roman"/>
              <a:cs typeface="Times New Roman"/>
            </a:endParaRPr>
          </a:p>
          <a:p>
            <a:pPr marL="469899" indent="-4572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413384" algn="l"/>
              </a:tabLst>
            </a:pPr>
            <a:r>
              <a:rPr sz="3600" spc="65" dirty="0">
                <a:latin typeface="Times New Roman"/>
                <a:cs typeface="Times New Roman"/>
              </a:rPr>
              <a:t>Identify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90" dirty="0">
                <a:latin typeface="Times New Roman"/>
                <a:cs typeface="Times New Roman"/>
              </a:rPr>
              <a:t>trends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60" dirty="0">
                <a:latin typeface="Times New Roman"/>
                <a:cs typeface="Times New Roman"/>
              </a:rPr>
              <a:t>such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Times New Roman"/>
                <a:cs typeface="Times New Roman"/>
              </a:rPr>
              <a:t>as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Times New Roman"/>
                <a:cs typeface="Times New Roman"/>
              </a:rPr>
              <a:t>aging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Times New Roman"/>
                <a:cs typeface="Times New Roman"/>
              </a:rPr>
              <a:t>populations,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120" dirty="0">
                <a:latin typeface="Times New Roman"/>
                <a:cs typeface="Times New Roman"/>
              </a:rPr>
              <a:t>youth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85" dirty="0">
                <a:latin typeface="Times New Roman"/>
                <a:cs typeface="Times New Roman"/>
              </a:rPr>
              <a:t>dominance,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150" dirty="0">
                <a:latin typeface="Times New Roman"/>
                <a:cs typeface="Times New Roman"/>
              </a:rPr>
              <a:t>or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Times New Roman"/>
                <a:cs typeface="Times New Roman"/>
              </a:rPr>
              <a:t>workforce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size.</a:t>
            </a:r>
            <a:endParaRPr lang="en-US" sz="3600" spc="-10" dirty="0">
              <a:latin typeface="Times New Roman"/>
              <a:cs typeface="Times New Roman"/>
            </a:endParaRPr>
          </a:p>
          <a:p>
            <a:pPr marL="469899" indent="-4572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413384" algn="l"/>
              </a:tabLst>
            </a:pPr>
            <a:endParaRPr sz="3600" dirty="0">
              <a:latin typeface="Times New Roman"/>
              <a:cs typeface="Times New Roman"/>
            </a:endParaRPr>
          </a:p>
          <a:p>
            <a:pPr marL="469899" indent="-45720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Ø"/>
              <a:tabLst>
                <a:tab pos="413384" algn="l"/>
              </a:tabLst>
            </a:pPr>
            <a:r>
              <a:rPr sz="3600" spc="100" dirty="0">
                <a:latin typeface="Times New Roman"/>
                <a:cs typeface="Times New Roman"/>
              </a:rPr>
              <a:t>Generate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summary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Times New Roman"/>
                <a:cs typeface="Times New Roman"/>
              </a:rPr>
              <a:t>statistics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75" dirty="0">
                <a:latin typeface="Times New Roman"/>
                <a:cs typeface="Times New Roman"/>
              </a:rPr>
              <a:t>(mean,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85" dirty="0">
                <a:latin typeface="Times New Roman"/>
                <a:cs typeface="Times New Roman"/>
              </a:rPr>
              <a:t>median,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65" dirty="0">
                <a:latin typeface="Times New Roman"/>
                <a:cs typeface="Times New Roman"/>
              </a:rPr>
              <a:t>percentage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75" dirty="0">
                <a:latin typeface="Times New Roman"/>
                <a:cs typeface="Times New Roman"/>
              </a:rPr>
              <a:t>distribution).</a:t>
            </a:r>
            <a:endParaRPr sz="3600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endParaRPr sz="3600" dirty="0">
              <a:latin typeface="Times New Roman"/>
              <a:cs typeface="Times New Roman"/>
            </a:endParaRPr>
          </a:p>
          <a:p>
            <a:pPr marL="469899" indent="-4572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413384" algn="l"/>
              </a:tabLst>
            </a:pPr>
            <a:r>
              <a:rPr sz="3600" spc="120" dirty="0">
                <a:latin typeface="Times New Roman"/>
                <a:cs typeface="Times New Roman"/>
              </a:rPr>
              <a:t>Compare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55" dirty="0">
                <a:latin typeface="Times New Roman"/>
                <a:cs typeface="Times New Roman"/>
              </a:rPr>
              <a:t>different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Times New Roman"/>
                <a:cs typeface="Times New Roman"/>
              </a:rPr>
              <a:t>regions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150" dirty="0">
                <a:latin typeface="Times New Roman"/>
                <a:cs typeface="Times New Roman"/>
              </a:rPr>
              <a:t>or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55" dirty="0">
                <a:latin typeface="Times New Roman"/>
                <a:cs typeface="Times New Roman"/>
              </a:rPr>
              <a:t>time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75" dirty="0">
                <a:latin typeface="Times New Roman"/>
                <a:cs typeface="Times New Roman"/>
              </a:rPr>
              <a:t>periods</a:t>
            </a:r>
            <a:r>
              <a:rPr sz="3600" dirty="0">
                <a:latin typeface="Times New Roman"/>
                <a:cs typeface="Times New Roman"/>
              </a:rPr>
              <a:t> if </a:t>
            </a:r>
            <a:r>
              <a:rPr sz="3600" spc="55" dirty="0">
                <a:latin typeface="Times New Roman"/>
                <a:cs typeface="Times New Roman"/>
              </a:rPr>
              <a:t>applicable</a:t>
            </a:r>
            <a:r>
              <a:rPr sz="3100" spc="55" dirty="0">
                <a:latin typeface="Times New Roman"/>
                <a:cs typeface="Times New Roman"/>
              </a:rPr>
              <a:t>.</a:t>
            </a:r>
            <a:endParaRPr sz="3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1810-E481-E03F-2BC2-0F79B44B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495300"/>
            <a:ext cx="10533388" cy="1477328"/>
          </a:xfrm>
        </p:spPr>
        <p:txBody>
          <a:bodyPr/>
          <a:lstStyle/>
          <a:p>
            <a:r>
              <a:rPr lang="en-IN" b="1" spc="-60" dirty="0">
                <a:solidFill>
                  <a:srgbClr val="FF0066"/>
                </a:solidFill>
                <a:latin typeface="Times New Roman"/>
                <a:cs typeface="Times New Roman"/>
              </a:rPr>
              <a:t>                </a:t>
            </a:r>
            <a:r>
              <a:rPr lang="en-IN" b="1" spc="-60" dirty="0">
                <a:latin typeface="Times New Roman"/>
                <a:cs typeface="Times New Roman"/>
              </a:rPr>
              <a:t>Proposed</a:t>
            </a:r>
            <a:r>
              <a:rPr lang="en-IN" b="1" spc="-70" dirty="0">
                <a:latin typeface="Times New Roman"/>
                <a:cs typeface="Times New Roman"/>
              </a:rPr>
              <a:t> </a:t>
            </a:r>
            <a:r>
              <a:rPr lang="en-IN" b="1" spc="-60" dirty="0">
                <a:latin typeface="Times New Roman"/>
                <a:cs typeface="Times New Roman"/>
              </a:rPr>
              <a:t>system</a:t>
            </a:r>
            <a:br>
              <a:rPr lang="en-IN" b="1" spc="-60" dirty="0">
                <a:solidFill>
                  <a:srgbClr val="FF0000"/>
                </a:solidFill>
                <a:latin typeface="Times New Roman"/>
                <a:cs typeface="Times New Roman"/>
              </a:rPr>
            </a:br>
            <a:r>
              <a:rPr lang="en-IN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D75CFF9C-1F20-5CEB-0A86-C1750CCF42F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401004"/>
            <a:ext cx="1581149" cy="1571624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86679776-5113-2FB9-D2C3-896D4AA8217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200" y="285200"/>
            <a:ext cx="1733549" cy="165734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9FB2911-247E-F9AC-CA01-DD9DEA79F7D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057400" y="2769261"/>
            <a:ext cx="13868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Age Group Analysis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Users can filter and analyze population data by custom age ranges in real time.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Visualization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The system creates dynamic bar charts, pie charts, and histograms to clearly display age distribution.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Statistical Summary Generation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Provides key demographic metrics like total count, percentage, mean, and median age.</a:t>
            </a:r>
          </a:p>
        </p:txBody>
      </p:sp>
    </p:spTree>
    <p:extLst>
      <p:ext uri="{BB962C8B-B14F-4D97-AF65-F5344CB8AC3E}">
        <p14:creationId xmlns:p14="http://schemas.microsoft.com/office/powerpoint/2010/main" val="385568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2570" y="334332"/>
            <a:ext cx="1581149" cy="15716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03652" y="388618"/>
            <a:ext cx="1733549" cy="16573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FFB2E4-CE90-B6F0-3C72-7C6A7E6D1649}"/>
              </a:ext>
            </a:extLst>
          </p:cNvPr>
          <p:cNvSpPr txBox="1"/>
          <p:nvPr/>
        </p:nvSpPr>
        <p:spPr>
          <a:xfrm>
            <a:off x="6814782" y="474027"/>
            <a:ext cx="9555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4ACD74-E2B6-BA6E-8520-56E0E3163383}"/>
              </a:ext>
            </a:extLst>
          </p:cNvPr>
          <p:cNvSpPr/>
          <p:nvPr/>
        </p:nvSpPr>
        <p:spPr>
          <a:xfrm>
            <a:off x="8077200" y="2247832"/>
            <a:ext cx="2667000" cy="1077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C75523-D9FB-9EAC-025A-ABC959BFDAD6}"/>
              </a:ext>
            </a:extLst>
          </p:cNvPr>
          <p:cNvSpPr/>
          <p:nvPr/>
        </p:nvSpPr>
        <p:spPr>
          <a:xfrm>
            <a:off x="8140888" y="2161161"/>
            <a:ext cx="21336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1EACFF-14BF-A2FD-8300-CF7977B97BAC}"/>
              </a:ext>
            </a:extLst>
          </p:cNvPr>
          <p:cNvSpPr/>
          <p:nvPr/>
        </p:nvSpPr>
        <p:spPr>
          <a:xfrm>
            <a:off x="8140889" y="3538608"/>
            <a:ext cx="21336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718A18-3100-A16C-DE30-33C485134BDA}"/>
              </a:ext>
            </a:extLst>
          </p:cNvPr>
          <p:cNvSpPr/>
          <p:nvPr/>
        </p:nvSpPr>
        <p:spPr>
          <a:xfrm>
            <a:off x="8189225" y="8953500"/>
            <a:ext cx="21336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&amp; Reporting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EB54C5-E3DC-35AF-6063-0CAADF4E97B1}"/>
              </a:ext>
            </a:extLst>
          </p:cNvPr>
          <p:cNvSpPr/>
          <p:nvPr/>
        </p:nvSpPr>
        <p:spPr>
          <a:xfrm>
            <a:off x="8140889" y="7656693"/>
            <a:ext cx="21336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Statical Analysis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2B5E18-6BB3-F28D-DDDD-118A0E8994C2}"/>
              </a:ext>
            </a:extLst>
          </p:cNvPr>
          <p:cNvSpPr/>
          <p:nvPr/>
        </p:nvSpPr>
        <p:spPr>
          <a:xfrm>
            <a:off x="8140889" y="6411504"/>
            <a:ext cx="21336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3AAEB-52BA-7A73-096C-B3B7F9E785EE}"/>
              </a:ext>
            </a:extLst>
          </p:cNvPr>
          <p:cNvSpPr/>
          <p:nvPr/>
        </p:nvSpPr>
        <p:spPr>
          <a:xfrm>
            <a:off x="8156242" y="4975056"/>
            <a:ext cx="21336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Grouping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48C143-5232-B103-5F4D-C6B741276E4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207688" y="3075561"/>
            <a:ext cx="1" cy="463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739984-BA3B-5DD7-CE2C-DDFD35DE001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9207689" y="4453008"/>
            <a:ext cx="15353" cy="52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A9DE60-78A7-5F04-E76F-98421663B59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192335" y="5869510"/>
            <a:ext cx="15354" cy="54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24AEAB-0287-EBCD-AA47-1F48EC2C97D6}"/>
              </a:ext>
            </a:extLst>
          </p:cNvPr>
          <p:cNvCxnSpPr>
            <a:cxnSpLocks/>
          </p:cNvCxnSpPr>
          <p:nvPr/>
        </p:nvCxnSpPr>
        <p:spPr>
          <a:xfrm>
            <a:off x="9256025" y="8629163"/>
            <a:ext cx="0" cy="324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CD49C0-C0F0-7F56-A8DC-CAD1FE61CF22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9207689" y="7325904"/>
            <a:ext cx="0" cy="33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694E-0DEE-B542-0BDB-90368506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503" y="249140"/>
            <a:ext cx="11001076" cy="738664"/>
          </a:xfrm>
        </p:spPr>
        <p:txBody>
          <a:bodyPr/>
          <a:lstStyle/>
          <a:p>
            <a:pPr algn="l"/>
            <a:r>
              <a:rPr lang="en-US" sz="4800" b="1" dirty="0">
                <a:solidFill>
                  <a:srgbClr val="FF0066"/>
                </a:solidFill>
                <a:latin typeface="Times New Roman"/>
                <a:cs typeface="Times New Roman"/>
              </a:rPr>
              <a:t>                        </a:t>
            </a:r>
            <a:r>
              <a:rPr lang="en-US" dirty="0"/>
              <a:t>Module implementation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D506C-D60F-E5B0-9F67-81F28D838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600" y="2705100"/>
            <a:ext cx="13388883" cy="5170646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dirty="0"/>
              <a:t>File Upload and Data Ingestion Module.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endParaRPr lang="en-US" sz="4800" dirty="0"/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IN" sz="4800" dirty="0"/>
              <a:t>User Input Selection Module.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endParaRPr lang="en-US" sz="4800" dirty="0"/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dirty="0"/>
              <a:t>Data Processing and Reactive Logic Module.</a:t>
            </a:r>
          </a:p>
          <a:p>
            <a:pPr marL="685800" indent="-685800">
              <a:buFont typeface="Wingdings" panose="05000000000000000000" pitchFamily="2" charset="2"/>
              <a:buChar char="q"/>
            </a:pPr>
            <a:endParaRPr lang="en-US" sz="4800" dirty="0"/>
          </a:p>
          <a:p>
            <a:pPr marL="685800" indent="-685800">
              <a:buFont typeface="Wingdings" panose="05000000000000000000" pitchFamily="2" charset="2"/>
              <a:buChar char="q"/>
            </a:pPr>
            <a:r>
              <a:rPr lang="en-IN" sz="4800" dirty="0"/>
              <a:t>Visualization Module.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28D93CD8-4125-07EC-3FBE-45624408D36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49140"/>
            <a:ext cx="1581149" cy="1571624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745A6980-D099-FF14-8BC1-B8FA6D819A5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49600" y="206277"/>
            <a:ext cx="1733549" cy="16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8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DC53-A25C-D5AC-52E9-036415E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724" y="313372"/>
            <a:ext cx="9200550" cy="1477328"/>
          </a:xfrm>
        </p:spPr>
        <p:txBody>
          <a:bodyPr/>
          <a:lstStyle/>
          <a:p>
            <a:r>
              <a:rPr lang="en-US" sz="4800" b="1" dirty="0">
                <a:solidFill>
                  <a:srgbClr val="FF0000"/>
                </a:solidFill>
                <a:latin typeface="Times New Roman"/>
                <a:cs typeface="Times New Roman"/>
              </a:rPr>
              <a:t>                Module Description</a:t>
            </a:r>
            <a:br>
              <a:rPr lang="en-US" sz="4800" b="1" dirty="0">
                <a:solidFill>
                  <a:srgbClr val="FF0000"/>
                </a:solidFill>
                <a:latin typeface="Times New Roman"/>
                <a:cs typeface="Times New Roman"/>
              </a:rPr>
            </a:br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5D8C72AE-17E1-C94F-9A53-1A557A95DF0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49140"/>
            <a:ext cx="1581149" cy="1571624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5F3CA9EE-DFAA-F76A-314E-4F5A32EF6D5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49600" y="206277"/>
            <a:ext cx="1733549" cy="1657349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2CC62EC9-AE76-28A0-FE54-64987760E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459891"/>
            <a:ext cx="14097000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1.File Upload and Data Ingestion Module: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Accepts a .csv file containing population records with an "Age" column.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Reads and validates the data using read.csv().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Cleans data by removing missing or non-numeric age entries.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raw population data into meaningful insights by age group.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3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94A-2AB2-0DA3-F67E-BC5A570E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00" y="419100"/>
            <a:ext cx="9200550" cy="1477328"/>
          </a:xfrm>
        </p:spPr>
        <p:txBody>
          <a:bodyPr/>
          <a:lstStyle/>
          <a:p>
            <a:r>
              <a:rPr lang="en-US" sz="4800" b="1" dirty="0">
                <a:solidFill>
                  <a:srgbClr val="FF0000"/>
                </a:solidFill>
                <a:latin typeface="Times New Roman"/>
                <a:cs typeface="Times New Roman"/>
              </a:rPr>
              <a:t> Module Description</a:t>
            </a:r>
            <a:br>
              <a:rPr lang="en-US" sz="4800" b="1" dirty="0">
                <a:solidFill>
                  <a:srgbClr val="FF0000"/>
                </a:solidFill>
                <a:latin typeface="Times New Roman"/>
                <a:cs typeface="Times New Roman"/>
              </a:rPr>
            </a:br>
            <a:endParaRPr lang="en-IN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271CF0D-22DF-2817-1BFF-A3114BFCD6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49600" y="206277"/>
            <a:ext cx="1733549" cy="1657349"/>
          </a:xfrm>
          <a:prstGeom prst="rect">
            <a:avLst/>
          </a:prstGeom>
        </p:spPr>
      </p:pic>
      <p:pic>
        <p:nvPicPr>
          <p:cNvPr id="5" name="object 3">
            <a:extLst>
              <a:ext uri="{FF2B5EF4-FFF2-40B4-BE49-F238E27FC236}">
                <a16:creationId xmlns:a16="http://schemas.microsoft.com/office/drawing/2014/main" id="{3A3F8DB3-4661-6BDC-4F91-3EF77028203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249140"/>
            <a:ext cx="1581149" cy="1571624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EB421EA1-9753-6862-89ED-E8DECC33037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0" y="358677"/>
            <a:ext cx="1733549" cy="1657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C8BFAB-5D8C-B30C-0332-D3F0580EEB39}"/>
              </a:ext>
            </a:extLst>
          </p:cNvPr>
          <p:cNvSpPr txBox="1"/>
          <p:nvPr/>
        </p:nvSpPr>
        <p:spPr>
          <a:xfrm>
            <a:off x="1600200" y="2705100"/>
            <a:ext cx="146304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User Input Selection Module: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interactive UI elements (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sliderInput,selectInput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age range for analysis.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bin width for age grouping (e.g., intervals of 5 or 10).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chart type (bar, pie, histogram).</a:t>
            </a:r>
          </a:p>
        </p:txBody>
      </p:sp>
    </p:spTree>
    <p:extLst>
      <p:ext uri="{BB962C8B-B14F-4D97-AF65-F5344CB8AC3E}">
        <p14:creationId xmlns:p14="http://schemas.microsoft.com/office/powerpoint/2010/main" val="139711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841</Words>
  <Application>Microsoft Office PowerPoint</Application>
  <PresentationFormat>Custom</PresentationFormat>
  <Paragraphs>122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Courier New</vt:lpstr>
      <vt:lpstr>Times New Roman</vt:lpstr>
      <vt:lpstr>Wingdings</vt:lpstr>
      <vt:lpstr>Office Theme</vt:lpstr>
      <vt:lpstr>K.RAMAKRISHNAN COLLEGE OF TECHNOLOGY (AUTONOMOUS), TRICHY</vt:lpstr>
      <vt:lpstr>PRESENTATION OVERVIEW</vt:lpstr>
      <vt:lpstr>🔍Problem Identification and Analysis </vt:lpstr>
      <vt:lpstr>🎯 OBJECTIVE</vt:lpstr>
      <vt:lpstr>                Proposed system   </vt:lpstr>
      <vt:lpstr>PowerPoint Presentation</vt:lpstr>
      <vt:lpstr>                        Module implementation</vt:lpstr>
      <vt:lpstr>                Module Description </vt:lpstr>
      <vt:lpstr> Module Description </vt:lpstr>
      <vt:lpstr>              Module Description  </vt:lpstr>
      <vt:lpstr> Module Description </vt:lpstr>
      <vt:lpstr>🧩R Programming Implementation </vt:lpstr>
      <vt:lpstr>               Source Code </vt:lpstr>
      <vt:lpstr>                Output   Screenshot  </vt:lpstr>
      <vt:lpstr>                   💡Conclusion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TCPR Template.pptx</dc:title>
  <dc:creator>Aravindhraj Visvanathan</dc:creator>
  <cp:keywords>DAGgaPYLIdU,BAGBLzsI0wQ,0</cp:keywords>
  <cp:lastModifiedBy>Nethaji J</cp:lastModifiedBy>
  <cp:revision>6</cp:revision>
  <dcterms:created xsi:type="dcterms:W3CDTF">2025-03-01T03:47:42Z</dcterms:created>
  <dcterms:modified xsi:type="dcterms:W3CDTF">2025-05-30T10:54:26Z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2025-02-28T00:00:00Z</vt:filetime>
  </property>
  <property fmtid="{D5CDD505-2E9C-101B-9397-08002B2CF9AE}" pid="3" name="Creator">
    <vt:lpwstr>Canva</vt:lpwstr>
  </property>
  <property fmtid="{D5CDD505-2E9C-101B-9397-08002B2CF9AE}" pid="4" name="LastSaved">
    <vt:filetime>2025-03-01T00:00:00Z</vt:filetime>
  </property>
  <property fmtid="{D5CDD505-2E9C-101B-9397-08002B2CF9AE}" pid="5" name="Producer">
    <vt:lpwstr>Canva</vt:lpwstr>
  </property>
</Properties>
</file>