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0"/>
  </p:notesMasterIdLst>
  <p:handoutMasterIdLst>
    <p:handoutMasterId r:id="rId21"/>
  </p:handoutMasterIdLst>
  <p:sldIdLst>
    <p:sldId id="529" r:id="rId2"/>
    <p:sldId id="495" r:id="rId3"/>
    <p:sldId id="514" r:id="rId4"/>
    <p:sldId id="515" r:id="rId5"/>
    <p:sldId id="517" r:id="rId6"/>
    <p:sldId id="516" r:id="rId7"/>
    <p:sldId id="538" r:id="rId8"/>
    <p:sldId id="520" r:id="rId9"/>
    <p:sldId id="530" r:id="rId10"/>
    <p:sldId id="531" r:id="rId11"/>
    <p:sldId id="532" r:id="rId12"/>
    <p:sldId id="539" r:id="rId13"/>
    <p:sldId id="541" r:id="rId14"/>
    <p:sldId id="533" r:id="rId15"/>
    <p:sldId id="536" r:id="rId16"/>
    <p:sldId id="537" r:id="rId17"/>
    <p:sldId id="534" r:id="rId18"/>
    <p:sldId id="528" r:id="rId19"/>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133" d="100"/>
          <a:sy n="133" d="100"/>
        </p:scale>
        <p:origin x="810" y="10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6</a:t>
            </a:fld>
            <a:endParaRPr lang="en-US" altLang="en-US"/>
          </a:p>
        </p:txBody>
      </p:sp>
    </p:spTree>
    <p:extLst>
      <p:ext uri="{BB962C8B-B14F-4D97-AF65-F5344CB8AC3E}">
        <p14:creationId xmlns:p14="http://schemas.microsoft.com/office/powerpoint/2010/main" val="193361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13E7CAB-5B14-D080-CBEC-1F398BD2150C}"/>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61DDA2B4-8F35-FFBE-637F-1EC324A2303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9DC3FA6-0223-C079-2F29-2B05A746208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 xmlns:a16="http://schemas.microsoft.com/office/drawing/2014/main" id="{76DE3F0F-840C-A944-6D6F-CAD4662F65C7}"/>
              </a:ext>
            </a:extLst>
          </p:cNvPr>
          <p:cNvSpPr>
            <a:spLocks noGrp="1"/>
          </p:cNvSpPr>
          <p:nvPr>
            <p:ph type="sldNum" sz="quarter" idx="5"/>
          </p:nvPr>
        </p:nvSpPr>
        <p:spPr/>
        <p:txBody>
          <a:bodyPr/>
          <a:lstStyle/>
          <a:p>
            <a:pPr>
              <a:defRPr/>
            </a:pPr>
            <a:fld id="{F2D8CC3F-ADB2-4AF7-880C-111F7E6C7FE6}" type="slidenum">
              <a:rPr lang="en-US" altLang="en-US" smtClean="0"/>
              <a:pPr>
                <a:defRPr/>
              </a:pPr>
              <a:t>7</a:t>
            </a:fld>
            <a:endParaRPr lang="en-US" altLang="en-US"/>
          </a:p>
        </p:txBody>
      </p:sp>
    </p:spTree>
    <p:extLst>
      <p:ext uri="{BB962C8B-B14F-4D97-AF65-F5344CB8AC3E}">
        <p14:creationId xmlns:p14="http://schemas.microsoft.com/office/powerpoint/2010/main" val="4155341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257557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685800" y="958635"/>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a:t>
            </a:r>
            <a:r>
              <a:rPr lang="en-US" sz="2500" b="1">
                <a:solidFill>
                  <a:schemeClr val="tx1"/>
                </a:solidFill>
                <a:latin typeface="Times New Roman" pitchFamily="18" charset="0"/>
                <a:cs typeface="Times New Roman" pitchFamily="18" charset="0"/>
              </a:rPr>
              <a:t>	: 2303811724321077</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Name				</a:t>
            </a:r>
            <a:r>
              <a:rPr lang="en-US" sz="2500" b="1">
                <a:solidFill>
                  <a:schemeClr val="tx1"/>
                </a:solidFill>
                <a:latin typeface="Times New Roman" pitchFamily="18" charset="0"/>
                <a:cs typeface="Times New Roman" pitchFamily="18" charset="0"/>
              </a:rPr>
              <a:t>	: NETHAJI J</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Year				</a:t>
            </a:r>
            <a:r>
              <a:rPr lang="en-US" sz="2500" b="1">
                <a:solidFill>
                  <a:schemeClr val="tx1"/>
                </a:solidFill>
                <a:latin typeface="Times New Roman" pitchFamily="18" charset="0"/>
                <a:cs typeface="Times New Roman" pitchFamily="18" charset="0"/>
              </a:rPr>
              <a:t>	: II</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Semester			</a:t>
            </a:r>
            <a:r>
              <a:rPr lang="en-US" sz="2500" b="1">
                <a:solidFill>
                  <a:schemeClr val="tx1"/>
                </a:solidFill>
                <a:latin typeface="Times New Roman" pitchFamily="18" charset="0"/>
                <a:cs typeface="Times New Roman" pitchFamily="18" charset="0"/>
              </a:rPr>
              <a:t>	: III</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Section			</a:t>
            </a:r>
            <a:r>
              <a:rPr lang="en-US" sz="2500" b="1">
                <a:solidFill>
                  <a:schemeClr val="tx1"/>
                </a:solidFill>
                <a:latin typeface="Times New Roman" pitchFamily="18" charset="0"/>
                <a:cs typeface="Times New Roman" pitchFamily="18" charset="0"/>
              </a:rPr>
              <a:t>	: B</a:t>
            </a: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Date				</a:t>
            </a:r>
            <a:r>
              <a:rPr lang="en-US" sz="2500" b="1">
                <a:solidFill>
                  <a:schemeClr val="tx1"/>
                </a:solidFill>
                <a:latin typeface="Times New Roman" pitchFamily="18" charset="0"/>
                <a:cs typeface="Times New Roman" pitchFamily="18" charset="0"/>
              </a:rPr>
              <a:t>	: 3/12/2024</a:t>
            </a:r>
            <a:endParaRPr lang="en-US" sz="25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5" name="Content Placeholder 4"/>
          <p:cNvSpPr>
            <a:spLocks noGrp="1"/>
          </p:cNvSpPr>
          <p:nvPr>
            <p:ph sz="quarter" idx="1"/>
          </p:nvPr>
        </p:nvSpPr>
        <p:spPr/>
        <p:txBody>
          <a:bodyPr/>
          <a:lstStyle/>
          <a:p>
            <a:pPr>
              <a:lnSpc>
                <a:spcPct val="150000"/>
              </a:lnSpc>
            </a:pPr>
            <a:r>
              <a:rPr lang="en-IN" sz="1800" b="1" i="0" u="none" strike="noStrike">
                <a:solidFill>
                  <a:srgbClr val="000000"/>
                </a:solidFill>
                <a:effectLst/>
                <a:latin typeface="Times New Roman" panose="02020603050405020304" pitchFamily="18" charset="0"/>
              </a:rPr>
              <a:t>Real-time Communication Module: </a:t>
            </a:r>
            <a:r>
              <a:rPr lang="en-US" sz="1800" i="0" u="none" strike="noStrike">
                <a:solidFill>
                  <a:srgbClr val="000000"/>
                </a:solidFill>
                <a:effectLst/>
                <a:latin typeface="Times New Roman" panose="02020603050405020304" pitchFamily="18" charset="0"/>
              </a:rPr>
              <a:t>This module sends notifications on new disasters, status updates, and rescue deployments via email, SMS, or app alerts. It ensures timely, accurate communication to support swift response efforts.</a:t>
            </a:r>
          </a:p>
          <a:p>
            <a:pPr>
              <a:lnSpc>
                <a:spcPct val="150000"/>
              </a:lnSpc>
            </a:pPr>
            <a:r>
              <a:rPr lang="en-IN" sz="1800" b="1" i="0" u="none" strike="noStrike">
                <a:solidFill>
                  <a:srgbClr val="000000"/>
                </a:solidFill>
                <a:effectLst/>
                <a:latin typeface="Times New Roman" panose="02020603050405020304" pitchFamily="18" charset="0"/>
              </a:rPr>
              <a:t>Resource Allocation And Management Module: </a:t>
            </a:r>
            <a:r>
              <a:rPr lang="en-US" sz="1800" i="0" u="none" strike="noStrike">
                <a:solidFill>
                  <a:srgbClr val="000000"/>
                </a:solidFill>
                <a:effectLst/>
                <a:latin typeface="Times New Roman" panose="02020603050405020304" pitchFamily="18" charset="0"/>
              </a:rPr>
              <a:t>This module tracks and allocates critical resources like medical kits, food, and rescue vehicles in real-time, ensuring efficient distribution to disaster zones and preventing resource wastage.</a:t>
            </a:r>
          </a:p>
          <a:p>
            <a:pPr>
              <a:lnSpc>
                <a:spcPct val="150000"/>
              </a:lnSpc>
            </a:pPr>
            <a:r>
              <a:rPr lang="en-IN" sz="1800" b="1" i="0" u="none" strike="noStrike">
                <a:solidFill>
                  <a:srgbClr val="000000"/>
                </a:solidFill>
                <a:effectLst/>
                <a:latin typeface="Times New Roman" panose="02020603050405020304" pitchFamily="18" charset="0"/>
              </a:rPr>
              <a:t>Reporting And Analytics Module: </a:t>
            </a:r>
            <a:r>
              <a:rPr lang="en-US" sz="1800" i="0" u="none" strike="noStrike">
                <a:solidFill>
                  <a:srgbClr val="000000"/>
                </a:solidFill>
                <a:effectLst/>
                <a:latin typeface="Times New Roman" panose="02020603050405020304" pitchFamily="18" charset="0"/>
              </a:rPr>
              <a:t>This module generates reports on disaster data and response metrics, offering insights to improve future operations.</a:t>
            </a:r>
            <a:endParaRPr lang="en-IN" sz="1800" i="0" u="none" strike="noStrike">
              <a:solidFill>
                <a:srgbClr val="000000"/>
              </a:solidFill>
              <a:effectLst/>
              <a:latin typeface="Times New Roman" panose="02020603050405020304" pitchFamily="18" charset="0"/>
            </a:endParaRPr>
          </a:p>
          <a:p>
            <a:pPr>
              <a:lnSpc>
                <a:spcPct val="150000"/>
              </a:lnSpc>
            </a:pPr>
            <a:endParaRPr lang="en-IN" sz="1800">
              <a:solidFill>
                <a:srgbClr val="000000"/>
              </a:solidFill>
              <a:latin typeface="Times New Roman" panose="02020603050405020304" pitchFamily="18" charset="0"/>
            </a:endParaRPr>
          </a:p>
          <a:p>
            <a:pPr>
              <a:lnSpc>
                <a:spcPct val="150000"/>
              </a:lnSpc>
            </a:pPr>
            <a:endParaRPr lang="en-US" sz="1800" i="0" u="none" strike="noStrike">
              <a:solidFill>
                <a:srgbClr val="000000"/>
              </a:solidFill>
              <a:effectLst/>
              <a:latin typeface="Times New Roman" panose="02020603050405020304" pitchFamily="18" charset="0"/>
            </a:endParaRPr>
          </a:p>
          <a:p>
            <a:pPr>
              <a:lnSpc>
                <a:spcPct val="150000"/>
              </a:lnSpc>
            </a:pPr>
            <a:endParaRPr lang="en-IN" sz="1800" i="0" u="none" strike="noStrike">
              <a:solidFill>
                <a:srgbClr val="000000"/>
              </a:solidFill>
              <a:effectLst/>
              <a:latin typeface="Times New Roman" panose="02020603050405020304" pitchFamily="18" charset="0"/>
            </a:endParaRPr>
          </a:p>
          <a:p>
            <a:endParaRPr lang="en-IN" sz="1800" i="0" u="none" strike="noStrike">
              <a:solidFill>
                <a:srgbClr val="000000"/>
              </a:solidFill>
              <a:effectLst/>
              <a:latin typeface="Times New Roman" panose="02020603050405020304" pitchFamily="18" charset="0"/>
            </a:endParaRPr>
          </a:p>
          <a:p>
            <a:endParaRPr lang="en-US" dirty="0"/>
          </a:p>
        </p:txBody>
      </p:sp>
      <p:sp>
        <p:nvSpPr>
          <p:cNvPr id="7"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pic>
        <p:nvPicPr>
          <p:cNvPr id="7" name="Content Placeholder 6">
            <a:extLst>
              <a:ext uri="{FF2B5EF4-FFF2-40B4-BE49-F238E27FC236}">
                <a16:creationId xmlns="" xmlns:a16="http://schemas.microsoft.com/office/drawing/2014/main" id="{C96CCB22-1C50-C9DD-4D1D-CB636186FB83}"/>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685800" y="960437"/>
            <a:ext cx="3276600" cy="3703638"/>
          </a:xfrm>
        </p:spPr>
      </p:pic>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9" name="Picture 8">
            <a:extLst>
              <a:ext uri="{FF2B5EF4-FFF2-40B4-BE49-F238E27FC236}">
                <a16:creationId xmlns="" xmlns:a16="http://schemas.microsoft.com/office/drawing/2014/main" id="{274BDF12-D4AB-006A-96AF-5DBCCADB12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960437"/>
            <a:ext cx="3276600" cy="37036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E70C43F-80EE-2053-7F2E-EE0D50E91A5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90C00FE-4567-E280-A096-E877F3D29C53}"/>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67B511F2-A9B0-E83A-4C47-BF8AF3641BAE}"/>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7" name="Content Placeholder 6">
            <a:extLst>
              <a:ext uri="{FF2B5EF4-FFF2-40B4-BE49-F238E27FC236}">
                <a16:creationId xmlns="" xmlns:a16="http://schemas.microsoft.com/office/drawing/2014/main" id="{F2FA40B2-2306-3A8D-6D04-E483FFBEF5E8}"/>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981492"/>
            <a:ext cx="3144205" cy="3703638"/>
          </a:xfrm>
        </p:spPr>
      </p:pic>
      <p:sp>
        <p:nvSpPr>
          <p:cNvPr id="6" name="Footer Placeholder 4">
            <a:extLst>
              <a:ext uri="{FF2B5EF4-FFF2-40B4-BE49-F238E27FC236}">
                <a16:creationId xmlns="" xmlns:a16="http://schemas.microsoft.com/office/drawing/2014/main" id="{88FC803A-0E0F-3B05-AF06-38F5DB196F7F}"/>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9" name="Picture 8">
            <a:extLst>
              <a:ext uri="{FF2B5EF4-FFF2-40B4-BE49-F238E27FC236}">
                <a16:creationId xmlns="" xmlns:a16="http://schemas.microsoft.com/office/drawing/2014/main" id="{ACD2BEB9-D010-7D37-89BB-899404947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981492"/>
            <a:ext cx="3033863" cy="3703638"/>
          </a:xfrm>
          <a:prstGeom prst="rect">
            <a:avLst/>
          </a:prstGeom>
        </p:spPr>
      </p:pic>
    </p:spTree>
    <p:extLst>
      <p:ext uri="{BB962C8B-B14F-4D97-AF65-F5344CB8AC3E}">
        <p14:creationId xmlns:p14="http://schemas.microsoft.com/office/powerpoint/2010/main" val="3487759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52B0555-3579-1A0F-2F86-F86D9BB024C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BA42E03-C996-3AED-8938-15D1C17B176D}"/>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Source Code</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8DDB1CE1-8E33-D574-AE5C-34DF43357460}"/>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pic>
        <p:nvPicPr>
          <p:cNvPr id="7" name="Content Placeholder 6">
            <a:extLst>
              <a:ext uri="{FF2B5EF4-FFF2-40B4-BE49-F238E27FC236}">
                <a16:creationId xmlns="" xmlns:a16="http://schemas.microsoft.com/office/drawing/2014/main" id="{F9F7F8EA-EC26-004C-8247-AACF04E8F8B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93847" y="1047750"/>
            <a:ext cx="3926073" cy="3511550"/>
          </a:xfrm>
        </p:spPr>
      </p:pic>
      <p:sp>
        <p:nvSpPr>
          <p:cNvPr id="6" name="Footer Placeholder 4">
            <a:extLst>
              <a:ext uri="{FF2B5EF4-FFF2-40B4-BE49-F238E27FC236}">
                <a16:creationId xmlns="" xmlns:a16="http://schemas.microsoft.com/office/drawing/2014/main" id="{AA73EBDF-DE9E-AD64-4BBC-762C3AD5860D}"/>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1123475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8" name="Picture 7">
            <a:extLst>
              <a:ext uri="{FF2B5EF4-FFF2-40B4-BE49-F238E27FC236}">
                <a16:creationId xmlns="" xmlns:a16="http://schemas.microsoft.com/office/drawing/2014/main" id="{CF799E77-0CDA-E516-EECE-8381A94DE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1276350"/>
            <a:ext cx="8324850" cy="828675"/>
          </a:xfrm>
          <a:prstGeom prst="rect">
            <a:avLst/>
          </a:prstGeom>
        </p:spPr>
      </p:pic>
      <p:pic>
        <p:nvPicPr>
          <p:cNvPr id="10" name="Picture 9">
            <a:extLst>
              <a:ext uri="{FF2B5EF4-FFF2-40B4-BE49-F238E27FC236}">
                <a16:creationId xmlns="" xmlns:a16="http://schemas.microsoft.com/office/drawing/2014/main" id="{70762120-4523-700C-30B1-83A909337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2800350"/>
            <a:ext cx="8324850" cy="828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423C053-ECF7-7CBA-7E8C-9FF75A3A460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F1D7415-D1F9-0DBD-9C33-0119B44E71EC}"/>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CED671D9-7A4A-AD70-9C87-6669A28CE7D9}"/>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6" name="Footer Placeholder 4">
            <a:extLst>
              <a:ext uri="{FF2B5EF4-FFF2-40B4-BE49-F238E27FC236}">
                <a16:creationId xmlns="" xmlns:a16="http://schemas.microsoft.com/office/drawing/2014/main" id="{8AA2DCB4-2D50-9F2C-E955-5A0F8367C614}"/>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7" name="Picture 2">
            <a:extLst>
              <a:ext uri="{FF2B5EF4-FFF2-40B4-BE49-F238E27FC236}">
                <a16:creationId xmlns="" xmlns:a16="http://schemas.microsoft.com/office/drawing/2014/main" id="{7E5D7AA8-0C57-9D23-512D-42302DED9CB1}"/>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12648" y="1047750"/>
            <a:ext cx="7848600" cy="1311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 xmlns:a16="http://schemas.microsoft.com/office/drawing/2014/main" id="{77EC6891-D5BB-9980-D24D-1BF07E4BE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648" y="2796950"/>
            <a:ext cx="7848600" cy="1311835"/>
          </a:xfrm>
          <a:prstGeom prst="rect">
            <a:avLst/>
          </a:prstGeom>
        </p:spPr>
      </p:pic>
    </p:spTree>
    <p:extLst>
      <p:ext uri="{BB962C8B-B14F-4D97-AF65-F5344CB8AC3E}">
        <p14:creationId xmlns:p14="http://schemas.microsoft.com/office/powerpoint/2010/main" val="3214304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2C522F7-634E-DC30-75CE-F56EB31CCEA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01D79BB-915E-3F22-69A9-55FB683496A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24ACA17B-A46C-063A-B374-DE6D4208CC75}"/>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6" name="Footer Placeholder 4">
            <a:extLst>
              <a:ext uri="{FF2B5EF4-FFF2-40B4-BE49-F238E27FC236}">
                <a16:creationId xmlns="" xmlns:a16="http://schemas.microsoft.com/office/drawing/2014/main" id="{82FD6C6C-3F6B-C8B2-32FD-0A1721BBA927}"/>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pic>
        <p:nvPicPr>
          <p:cNvPr id="8" name="Content Placeholder 7">
            <a:extLst>
              <a:ext uri="{FF2B5EF4-FFF2-40B4-BE49-F238E27FC236}">
                <a16:creationId xmlns="" xmlns:a16="http://schemas.microsoft.com/office/drawing/2014/main" id="{A033D127-8073-8A50-765A-FCA945314DA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909124"/>
            <a:ext cx="8229600" cy="1714190"/>
          </a:xfrm>
        </p:spPr>
      </p:pic>
    </p:spTree>
    <p:extLst>
      <p:ext uri="{BB962C8B-B14F-4D97-AF65-F5344CB8AC3E}">
        <p14:creationId xmlns:p14="http://schemas.microsoft.com/office/powerpoint/2010/main" val="3492741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5" name="Content Placeholder 4"/>
          <p:cNvSpPr>
            <a:spLocks noGrp="1"/>
          </p:cNvSpPr>
          <p:nvPr>
            <p:ph sz="quarter" idx="1"/>
          </p:nvPr>
        </p:nvSpPr>
        <p:spPr/>
        <p:txBody>
          <a:bodyPr>
            <a:normAutofit/>
          </a:bodyPr>
          <a:lstStyle/>
          <a:p>
            <a:pPr>
              <a:lnSpc>
                <a:spcPct val="150000"/>
              </a:lnSpc>
            </a:pPr>
            <a:r>
              <a:rPr lang="en-US" sz="1800">
                <a:latin typeface="Times New Roman" panose="02020603050405020304" pitchFamily="18" charset="0"/>
                <a:cs typeface="Times New Roman" panose="02020603050405020304" pitchFamily="18" charset="0"/>
              </a:rPr>
              <a:t>The Disaster Management System integrates key modules for efficient disaster response, including disaster data management, rescue team coordination, resource allocation, and real-time communication. </a:t>
            </a:r>
          </a:p>
          <a:p>
            <a:pPr>
              <a:lnSpc>
                <a:spcPct val="150000"/>
              </a:lnSpc>
            </a:pPr>
            <a:r>
              <a:rPr lang="en-US" sz="1800">
                <a:latin typeface="Times New Roman" panose="02020603050405020304" pitchFamily="18" charset="0"/>
                <a:cs typeface="Times New Roman" panose="02020603050405020304" pitchFamily="18" charset="0"/>
              </a:rPr>
              <a:t>It ensures rapid deployment of skilled teams, efficient resource use, and keeps all stakeholders informed for swift action.</a:t>
            </a:r>
          </a:p>
          <a:p>
            <a:pPr>
              <a:lnSpc>
                <a:spcPct val="150000"/>
              </a:lnSpc>
            </a:pPr>
            <a:r>
              <a:rPr lang="en-US" sz="1800">
                <a:latin typeface="Times New Roman" panose="02020603050405020304" pitchFamily="18" charset="0"/>
                <a:cs typeface="Times New Roman" panose="02020603050405020304" pitchFamily="18" charset="0"/>
              </a:rPr>
              <a:t>Keeps all stakeholders informed with timely notifications, enabling swift action and coordination.</a:t>
            </a:r>
            <a:endParaRPr lang="en-US" sz="18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18</a:t>
            </a:fld>
            <a:endParaRPr lang="en-US" altLang="en-US" dirty="0"/>
          </a:p>
        </p:txBody>
      </p:sp>
      <p:sp>
        <p:nvSpPr>
          <p:cNvPr id="6" name="Title 1">
            <a:extLst>
              <a:ext uri="{FF2B5EF4-FFF2-40B4-BE49-F238E27FC236}">
                <a16:creationId xmlns=""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 xmlns:a16="http://schemas.microsoft.com/office/drawing/2014/main" id="{65894BDA-3057-096C-18BB-A0D0D182A5A7}"/>
              </a:ext>
            </a:extLst>
          </p:cNvPr>
          <p:cNvSpPr>
            <a:spLocks noGrp="1"/>
          </p:cNvSpPr>
          <p:nvPr>
            <p:ph sz="quarter" idx="1"/>
          </p:nvPr>
        </p:nvSpPr>
        <p:spPr>
          <a:xfrm>
            <a:off x="457200" y="2190750"/>
            <a:ext cx="8229600" cy="938213"/>
          </a:xfrm>
        </p:spPr>
        <p:txBody>
          <a:bodyPr/>
          <a:lstStyle/>
          <a:p>
            <a:pPr marL="0" indent="0">
              <a:buNone/>
            </a:pPr>
            <a:r>
              <a:rPr lang="en-IN">
                <a:latin typeface="Times New Roman" pitchFamily="18" charset="0"/>
                <a:cs typeface="Times New Roman" pitchFamily="18" charset="0"/>
              </a:rPr>
              <a:t>              </a:t>
            </a:r>
            <a:r>
              <a:rPr lang="en-IN" b="1">
                <a:latin typeface="Times New Roman" pitchFamily="18" charset="0"/>
                <a:cs typeface="Times New Roman" pitchFamily="18" charset="0"/>
              </a:rPr>
              <a:t>DISASTER MANAGEMENT SYSTEM</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 xmlns:a16="http://schemas.microsoft.com/office/drawing/2014/main" id="{65894BDA-3057-096C-18BB-A0D0D182A5A7}"/>
              </a:ext>
            </a:extLst>
          </p:cNvPr>
          <p:cNvSpPr>
            <a:spLocks noGrp="1"/>
          </p:cNvSpPr>
          <p:nvPr>
            <p:ph sz="quarter" idx="1"/>
          </p:nvPr>
        </p:nvSpPr>
        <p:spPr/>
        <p:txBody>
          <a:bodyPr>
            <a:normAutofit/>
          </a:bodyPr>
          <a:lstStyle/>
          <a:p>
            <a:pPr>
              <a:lnSpc>
                <a:spcPct val="150000"/>
              </a:lnSpc>
            </a:pPr>
            <a:r>
              <a:rPr lang="en-US" sz="1800">
                <a:latin typeface="Times New Roman" pitchFamily="18" charset="0"/>
                <a:cs typeface="Times New Roman" pitchFamily="18" charset="0"/>
              </a:rPr>
              <a:t>Traditional systems struggle to process and update disaster information dynamically, leading to delays. </a:t>
            </a:r>
          </a:p>
          <a:p>
            <a:pPr>
              <a:lnSpc>
                <a:spcPct val="150000"/>
              </a:lnSpc>
            </a:pPr>
            <a:r>
              <a:rPr lang="en-US" sz="1800">
                <a:latin typeface="Times New Roman" pitchFamily="18" charset="0"/>
                <a:cs typeface="Times New Roman" pitchFamily="18" charset="0"/>
              </a:rPr>
              <a:t>Absence of event-driven programming makes it difficult to handle user inputs like adding or retrieving data efficiently. </a:t>
            </a:r>
          </a:p>
          <a:p>
            <a:pPr>
              <a:lnSpc>
                <a:spcPct val="150000"/>
              </a:lnSpc>
            </a:pPr>
            <a:r>
              <a:rPr lang="en-US" sz="1800">
                <a:latin typeface="Times New Roman" pitchFamily="18" charset="0"/>
                <a:cs typeface="Times New Roman" pitchFamily="18" charset="0"/>
              </a:rPr>
              <a:t>Ensuring seamless, intuitive interaction for users is critical but often overlooked in conventional systems.</a:t>
            </a:r>
          </a:p>
          <a:p>
            <a:pPr>
              <a:lnSpc>
                <a:spcPct val="150000"/>
              </a:lnSpc>
            </a:pPr>
            <a:r>
              <a:rPr lang="en-US" sz="1800">
                <a:latin typeface="Times New Roman" pitchFamily="18" charset="0"/>
                <a:cs typeface="Times New Roman" pitchFamily="18" charset="0"/>
              </a:rPr>
              <a:t>Handling increasing user inputs or events simultaneously may overwhelm non-event-driven systems.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 xmlns:a16="http://schemas.microsoft.com/office/drawing/2014/main" id="{5753BF69-1C78-F823-3EFC-69FA8564C97F}"/>
              </a:ext>
            </a:extLst>
          </p:cNvPr>
          <p:cNvSpPr>
            <a:spLocks noGrp="1"/>
          </p:cNvSpPr>
          <p:nvPr>
            <p:ph sz="quarter" idx="1"/>
          </p:nvPr>
        </p:nvSpPr>
        <p:spPr>
          <a:xfrm>
            <a:off x="461375" y="1063943"/>
            <a:ext cx="8229600" cy="3703320"/>
          </a:xfrm>
        </p:spPr>
        <p:txBody>
          <a:bodyPr>
            <a:normAutofit/>
          </a:bodyPr>
          <a:lstStyle/>
          <a:p>
            <a:pPr>
              <a:lnSpc>
                <a:spcPct val="150000"/>
              </a:lnSpc>
            </a:pPr>
            <a:r>
              <a:rPr lang="en-US" sz="1800">
                <a:latin typeface="Times New Roman" pitchFamily="18" charset="0"/>
                <a:cs typeface="Times New Roman" pitchFamily="18" charset="0"/>
              </a:rPr>
              <a:t>To provide an efficient platform for managing disaster reports and rescue team</a:t>
            </a:r>
            <a:r>
              <a:rPr lang="en-IN" sz="1800">
                <a:latin typeface="Times New Roman" pitchFamily="18" charset="0"/>
                <a:cs typeface="Times New Roman" pitchFamily="18" charset="0"/>
              </a:rPr>
              <a:t> data.</a:t>
            </a:r>
            <a:endParaRPr lang="en-IN" sz="1800" dirty="0">
              <a:latin typeface="Times New Roman" pitchFamily="18" charset="0"/>
              <a:cs typeface="Times New Roman" pitchFamily="18" charset="0"/>
            </a:endParaRPr>
          </a:p>
          <a:p>
            <a:pPr>
              <a:lnSpc>
                <a:spcPct val="150000"/>
              </a:lnSpc>
            </a:pPr>
            <a:r>
              <a:rPr lang="en-US" sz="1800">
                <a:latin typeface="Times New Roman" pitchFamily="18" charset="0"/>
                <a:cs typeface="Times New Roman" pitchFamily="18" charset="0"/>
              </a:rPr>
              <a:t>To simplify the process of adding, viewing, and retrieving critical disaster-related information.</a:t>
            </a:r>
          </a:p>
          <a:p>
            <a:pPr>
              <a:lnSpc>
                <a:spcPct val="150000"/>
              </a:lnSpc>
            </a:pPr>
            <a:r>
              <a:rPr lang="en-US" sz="1800">
                <a:latin typeface="Times New Roman" pitchFamily="18" charset="0"/>
                <a:cs typeface="Times New Roman" pitchFamily="18" charset="0"/>
              </a:rPr>
              <a:t>To enable real-time updates through an intuitive message display area.</a:t>
            </a:r>
          </a:p>
          <a:p>
            <a:pPr>
              <a:lnSpc>
                <a:spcPct val="150000"/>
              </a:lnSpc>
            </a:pPr>
            <a:r>
              <a:rPr lang="en-US" sz="1800">
                <a:latin typeface="Times New Roman" pitchFamily="18" charset="0"/>
                <a:cs typeface="Times New Roman" pitchFamily="18" charset="0"/>
              </a:rPr>
              <a:t>To support timely decision-making during emergencies.</a:t>
            </a:r>
          </a:p>
          <a:p>
            <a:pPr>
              <a:lnSpc>
                <a:spcPct val="150000"/>
              </a:lnSpc>
            </a:pPr>
            <a:r>
              <a:rPr lang="en-US" sz="1800" b="0" i="0" u="none" strike="noStrike">
                <a:solidFill>
                  <a:srgbClr val="000000"/>
                </a:solidFill>
                <a:effectLst/>
                <a:latin typeface="Times New Roman" panose="02020603050405020304" pitchFamily="18" charset="0"/>
              </a:rPr>
              <a:t>To enhance coordination between rescue teams and disaster management personnel.</a:t>
            </a:r>
          </a:p>
          <a:p>
            <a:pPr>
              <a:lnSpc>
                <a:spcPct val="150000"/>
              </a:lnSpc>
            </a:pPr>
            <a:r>
              <a:rPr lang="en-US" sz="1800" b="0" i="0" u="none" strike="noStrike">
                <a:solidFill>
                  <a:srgbClr val="000000"/>
                </a:solidFill>
                <a:effectLst/>
                <a:latin typeface="Times New Roman" panose="02020603050405020304" pitchFamily="18" charset="0"/>
              </a:rPr>
              <a:t>To improve disaster preparedness and response efforts.</a:t>
            </a:r>
            <a:endParaRPr lang="en-US" sz="1800" b="0" i="0" u="none" strike="noStrike">
              <a:solidFill>
                <a:srgbClr val="000000"/>
              </a:solidFill>
              <a:effectLst/>
              <a:latin typeface="Noto Sans Symbols"/>
            </a:endParaRPr>
          </a:p>
          <a:p>
            <a:endParaRPr lang="en-US" sz="1800" b="0" i="0" u="none" strike="noStrike">
              <a:solidFill>
                <a:srgbClr val="000000"/>
              </a:solidFill>
              <a:effectLst/>
              <a:latin typeface="Noto Sans Symbols"/>
            </a:endParaRPr>
          </a:p>
          <a:p>
            <a:endParaRPr lang="en-US" sz="2000">
              <a:latin typeface="Times New Roman" pitchFamily="18" charset="0"/>
              <a:cs typeface="Times New Roman" pitchFamily="18" charset="0"/>
            </a:endParaRPr>
          </a:p>
          <a:p>
            <a:endParaRPr lang="en-US" sz="200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1026" name="Picture 2">
            <a:extLst>
              <a:ext uri="{FF2B5EF4-FFF2-40B4-BE49-F238E27FC236}">
                <a16:creationId xmlns="" xmlns:a16="http://schemas.microsoft.com/office/drawing/2014/main" id="{85CF3F94-AF6C-5A58-5F0B-D15EE8C5107A}"/>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06206" y="1047750"/>
            <a:ext cx="4496346" cy="349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 xmlns:a16="http://schemas.microsoft.com/office/drawing/2014/main" id="{2AC2A75F-B902-2E39-B132-184CA4C15438}"/>
              </a:ext>
            </a:extLst>
          </p:cNvPr>
          <p:cNvSpPr>
            <a:spLocks noGrp="1"/>
          </p:cNvSpPr>
          <p:nvPr>
            <p:ph sz="quarter" idx="1"/>
          </p:nvPr>
        </p:nvSpPr>
        <p:spPr/>
        <p:txBody>
          <a:bodyPr/>
          <a:lstStyle/>
          <a:p>
            <a:pPr>
              <a:lnSpc>
                <a:spcPct val="150000"/>
              </a:lnSpc>
            </a:pPr>
            <a:r>
              <a:rPr lang="en-IN" sz="1800" b="1" i="0" u="none" strike="noStrike">
                <a:solidFill>
                  <a:srgbClr val="000000"/>
                </a:solidFill>
                <a:effectLst/>
                <a:latin typeface="Times New Roman" panose="02020603050405020304" pitchFamily="18" charset="0"/>
              </a:rPr>
              <a:t>COLLECTION FRAMEWORK (ARRAYLIST): </a:t>
            </a:r>
            <a:r>
              <a:rPr lang="en-US" sz="1800" i="0" u="none" strike="noStrike">
                <a:solidFill>
                  <a:srgbClr val="000000"/>
                </a:solidFill>
                <a:effectLst/>
                <a:latin typeface="Times New Roman" panose="02020603050405020304" pitchFamily="18" charset="0"/>
              </a:rPr>
              <a:t>The Disaster Management System leverages Java's ArrayList for efficient storage and management of disaster and rescue team information. ArrayList's dynamic resizing and methods for adding, removing, and retrieving elements support scalability. For instance, new disasters are added dynamically, and the list can be retrieved or filtered as needed, ensuring performance even with growing data.</a:t>
            </a:r>
            <a:r>
              <a:rPr lang="en-US" sz="1200"/>
              <a:t> </a:t>
            </a:r>
            <a:r>
              <a:rPr lang="en-US" sz="1800">
                <a:latin typeface="Times New Roman" panose="02020603050405020304" pitchFamily="18" charset="0"/>
                <a:cs typeface="Times New Roman" panose="02020603050405020304" pitchFamily="18" charset="0"/>
              </a:rPr>
              <a:t>This flexibility makes it ideal for managing real-time updates in disaster scenarios.</a:t>
            </a:r>
            <a:endParaRPr lang="en-US" sz="1800" i="0" u="none" strike="noStrike">
              <a:solidFill>
                <a:srgbClr val="000000"/>
              </a:solidFill>
              <a:effectLst/>
              <a:latin typeface="Times New Roman" panose="02020603050405020304" pitchFamily="18" charset="0"/>
              <a:cs typeface="Times New Roman" panose="02020603050405020304" pitchFamily="18" charset="0"/>
            </a:endParaRPr>
          </a:p>
          <a:p>
            <a:endParaRPr lang="en-IN" sz="1800" i="0" u="none" strike="noStrike">
              <a:solidFill>
                <a:srgbClr val="000000"/>
              </a:solidFill>
              <a:effectLst/>
              <a:latin typeface="Times New Roman" panose="02020603050405020304" pitchFamily="18" charset="0"/>
            </a:endParaRPr>
          </a:p>
          <a:p>
            <a:endParaRPr lang="en-IN" b="1">
              <a:effectLst/>
            </a:endParaRP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23F0703-960E-2C1F-2D4D-902E6D0BD80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E470D64-93A9-E6CF-EC80-B4527AB6F12F}"/>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 xmlns:a16="http://schemas.microsoft.com/office/drawing/2014/main" id="{219B5CFB-18C7-A1AC-C9BB-A6072AA8B866}"/>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60B1CAA9-1478-27CD-C157-06BF3FACBEC4}"/>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 xmlns:a16="http://schemas.microsoft.com/office/drawing/2014/main" id="{FD9390E3-21B2-55E8-2EE6-5646C46CA5C6}"/>
              </a:ext>
            </a:extLst>
          </p:cNvPr>
          <p:cNvSpPr>
            <a:spLocks noGrp="1"/>
          </p:cNvSpPr>
          <p:nvPr>
            <p:ph sz="quarter" idx="1"/>
          </p:nvPr>
        </p:nvSpPr>
        <p:spPr>
          <a:xfrm>
            <a:off x="457200" y="1176037"/>
            <a:ext cx="8229600" cy="3703320"/>
          </a:xfrm>
        </p:spPr>
        <p:txBody>
          <a:bodyPr/>
          <a:lstStyle/>
          <a:p>
            <a:pPr>
              <a:lnSpc>
                <a:spcPct val="150000"/>
              </a:lnSpc>
            </a:pPr>
            <a:r>
              <a:rPr lang="en-IN" sz="1800" b="1" i="0" u="none" strike="noStrike">
                <a:solidFill>
                  <a:srgbClr val="000000"/>
                </a:solidFill>
                <a:effectLst/>
                <a:latin typeface="Times New Roman" panose="02020603050405020304" pitchFamily="18" charset="0"/>
              </a:rPr>
              <a:t>EVENT-DRIVEN PROGRAMMING</a:t>
            </a:r>
            <a:r>
              <a:rPr lang="en-IN" sz="1800" b="1">
                <a:solidFill>
                  <a:srgbClr val="000000"/>
                </a:solidFill>
                <a:latin typeface="Times New Roman" panose="02020603050405020304" pitchFamily="18" charset="0"/>
              </a:rPr>
              <a:t>: </a:t>
            </a:r>
            <a:r>
              <a:rPr lang="en-US" sz="1800">
                <a:solidFill>
                  <a:srgbClr val="000000"/>
                </a:solidFill>
                <a:latin typeface="Times New Roman" panose="02020603050405020304" pitchFamily="18" charset="0"/>
              </a:rPr>
              <a:t>The Disaster Management System uses AWT components like buttons and text fields for event-driven programming, with ActionListener handling user interactions. For example, clicking "Add Disaster" triggers input collection and updates the message board, while "View Disasters" dynamically displays reports. This approach ensures interactivity, seamless user engagement, and efficient real-time system responses.</a:t>
            </a:r>
            <a:endParaRPr lang="en-US" sz="1800" i="0" u="none" strike="noStrike">
              <a:solidFill>
                <a:srgbClr val="000000"/>
              </a:solidFill>
              <a:effectLst/>
              <a:latin typeface="Times New Roman" panose="02020603050405020304" pitchFamily="18" charset="0"/>
              <a:cs typeface="Times New Roman" panose="02020603050405020304" pitchFamily="18" charset="0"/>
            </a:endParaRPr>
          </a:p>
          <a:p>
            <a:endParaRPr lang="en-IN" sz="1800" i="0" u="none" strike="noStrike">
              <a:solidFill>
                <a:srgbClr val="000000"/>
              </a:solidFill>
              <a:effectLst/>
              <a:latin typeface="Times New Roman" panose="02020603050405020304" pitchFamily="18" charset="0"/>
            </a:endParaRPr>
          </a:p>
          <a:p>
            <a:endParaRPr lang="en-IN" b="1">
              <a:effectLst/>
            </a:endParaRP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35730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 xmlns:a16="http://schemas.microsoft.com/office/drawing/2014/main" id="{F498DCEC-7ACA-7687-5074-5D991881E0C3}"/>
              </a:ext>
            </a:extLst>
          </p:cNvPr>
          <p:cNvSpPr>
            <a:spLocks noGrp="1"/>
          </p:cNvSpPr>
          <p:nvPr>
            <p:ph sz="quarter" idx="1"/>
          </p:nvPr>
        </p:nvSpPr>
        <p:spPr/>
        <p:txBody>
          <a:bodyPr/>
          <a:lstStyle/>
          <a:p>
            <a:pPr>
              <a:lnSpc>
                <a:spcPct val="150000"/>
              </a:lnSpc>
            </a:pPr>
            <a:r>
              <a:rPr lang="en-IN" sz="1800" i="0" u="none" strike="noStrike">
                <a:solidFill>
                  <a:srgbClr val="000000"/>
                </a:solidFill>
                <a:effectLst/>
                <a:latin typeface="Times New Roman" panose="02020603050405020304" pitchFamily="18" charset="0"/>
              </a:rPr>
              <a:t>Disaster Information Management Module</a:t>
            </a:r>
            <a:endParaRPr lang="en-IN" sz="1800">
              <a:effectLst/>
            </a:endParaRPr>
          </a:p>
          <a:p>
            <a:pPr>
              <a:lnSpc>
                <a:spcPct val="150000"/>
              </a:lnSpc>
            </a:pPr>
            <a:r>
              <a:rPr lang="en-IN" sz="1800" i="0" u="none" strike="noStrike">
                <a:solidFill>
                  <a:srgbClr val="000000"/>
                </a:solidFill>
                <a:effectLst/>
                <a:latin typeface="Times New Roman" panose="02020603050405020304" pitchFamily="18" charset="0"/>
              </a:rPr>
              <a:t>Rescue Team Management Module</a:t>
            </a:r>
            <a:endParaRPr lang="en-IN" sz="1800">
              <a:effectLst/>
            </a:endParaRPr>
          </a:p>
          <a:p>
            <a:pPr>
              <a:lnSpc>
                <a:spcPct val="150000"/>
              </a:lnSpc>
            </a:pPr>
            <a:r>
              <a:rPr lang="en-IN" sz="1800" i="0" u="none" strike="noStrike">
                <a:solidFill>
                  <a:srgbClr val="000000"/>
                </a:solidFill>
                <a:effectLst/>
                <a:latin typeface="Times New Roman" panose="02020603050405020304" pitchFamily="18" charset="0"/>
              </a:rPr>
              <a:t>Real-time Communication Module</a:t>
            </a:r>
          </a:p>
          <a:p>
            <a:pPr>
              <a:lnSpc>
                <a:spcPct val="150000"/>
              </a:lnSpc>
            </a:pPr>
            <a:r>
              <a:rPr lang="en-IN" sz="1800" i="0" u="none" strike="noStrike">
                <a:solidFill>
                  <a:srgbClr val="000000"/>
                </a:solidFill>
                <a:effectLst/>
                <a:latin typeface="Times New Roman" panose="02020603050405020304" pitchFamily="18" charset="0"/>
              </a:rPr>
              <a:t>Resource Allocation And Management Module</a:t>
            </a:r>
            <a:endParaRPr lang="en-IN" sz="1800">
              <a:solidFill>
                <a:srgbClr val="000000"/>
              </a:solidFill>
              <a:latin typeface="Times New Roman" panose="02020603050405020304" pitchFamily="18" charset="0"/>
            </a:endParaRPr>
          </a:p>
          <a:p>
            <a:pPr>
              <a:lnSpc>
                <a:spcPct val="150000"/>
              </a:lnSpc>
            </a:pPr>
            <a:r>
              <a:rPr lang="en-IN" sz="1800" i="0" u="none" strike="noStrike">
                <a:solidFill>
                  <a:srgbClr val="000000"/>
                </a:solidFill>
                <a:effectLst/>
                <a:latin typeface="Times New Roman" panose="02020603050405020304" pitchFamily="18" charset="0"/>
              </a:rPr>
              <a:t>Reporting And Analytics Module</a:t>
            </a:r>
          </a:p>
          <a:p>
            <a:endParaRPr lang="en-IN" sz="1800" b="1" i="0" u="none" strike="noStrike">
              <a:solidFill>
                <a:srgbClr val="000000"/>
              </a:solidFill>
              <a:effectLst/>
              <a:latin typeface="Times New Roman" panose="02020603050405020304"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p:txBody>
          <a:bodyPr>
            <a:normAutofit/>
          </a:bodyPr>
          <a:lstStyle/>
          <a:p>
            <a:pPr>
              <a:lnSpc>
                <a:spcPct val="150000"/>
              </a:lnSpc>
            </a:pPr>
            <a:r>
              <a:rPr lang="en-IN" sz="1800" b="1" i="0" u="none" strike="noStrike">
                <a:solidFill>
                  <a:srgbClr val="000000"/>
                </a:solidFill>
                <a:effectLst/>
                <a:latin typeface="Times New Roman" panose="02020603050405020304" pitchFamily="18" charset="0"/>
              </a:rPr>
              <a:t>Disaster Information Management Module: </a:t>
            </a:r>
            <a:r>
              <a:rPr lang="en-US" sz="1800" i="0" u="none" strike="noStrike">
                <a:solidFill>
                  <a:srgbClr val="000000"/>
                </a:solidFill>
                <a:effectLst/>
                <a:latin typeface="Times New Roman" panose="02020603050405020304" pitchFamily="18" charset="0"/>
              </a:rPr>
              <a:t>The disaster module tracks natural events like earthquakes, floods, or fires, including their location, date, and severity. Data is entered manually, imported, or updated in real-time via news or weather service integration.</a:t>
            </a:r>
            <a:endParaRPr lang="en-IN" sz="1800" i="0" u="none" strike="noStrike">
              <a:solidFill>
                <a:srgbClr val="000000"/>
              </a:solidFill>
              <a:effectLst/>
              <a:latin typeface="Times New Roman" panose="02020603050405020304" pitchFamily="18" charset="0"/>
            </a:endParaRPr>
          </a:p>
          <a:p>
            <a:pPr>
              <a:lnSpc>
                <a:spcPct val="150000"/>
              </a:lnSpc>
            </a:pPr>
            <a:r>
              <a:rPr lang="en-IN" sz="1800" b="1" i="0" u="none" strike="noStrike">
                <a:solidFill>
                  <a:srgbClr val="000000"/>
                </a:solidFill>
                <a:effectLst/>
                <a:latin typeface="Times New Roman" panose="02020603050405020304" pitchFamily="18" charset="0"/>
              </a:rPr>
              <a:t>Rescue Team Management Module: </a:t>
            </a:r>
            <a:r>
              <a:rPr lang="en-US" sz="1800" i="0" u="none" strike="noStrike">
                <a:solidFill>
                  <a:srgbClr val="000000"/>
                </a:solidFill>
                <a:effectLst/>
                <a:latin typeface="Times New Roman" panose="02020603050405020304" pitchFamily="18" charset="0"/>
              </a:rPr>
              <a:t>The module manages rescue team details, including name, members, skills, availability, and location. It ensures real-time tracking to prevent over-assignment or underutilization, enabling timely and effective disaster response.</a:t>
            </a:r>
            <a:endParaRPr lang="en-IN" sz="1800">
              <a:effectLst/>
            </a:endParaRPr>
          </a:p>
          <a:p>
            <a:pPr>
              <a:lnSpc>
                <a:spcPct val="150000"/>
              </a:lnSpc>
            </a:pPr>
            <a:endParaRPr lang="en-IN" sz="1800" b="1">
              <a:effectLst/>
            </a:endParaRPr>
          </a:p>
          <a:p>
            <a:pPr>
              <a:lnSpc>
                <a:spcPct val="150000"/>
              </a:lnSpc>
            </a:pPr>
            <a:endParaRPr lang="en-US" sz="1800" b="1">
              <a:effectLst/>
            </a:endParaRPr>
          </a:p>
          <a:p>
            <a:endParaRPr lang="en-IN" sz="1800" b="1">
              <a:effectLst/>
            </a:endParaRPr>
          </a:p>
          <a:p>
            <a:endParaRPr lang="en-US" dirty="0"/>
          </a:p>
        </p:txBody>
      </p:sp>
      <p:sp>
        <p:nvSpPr>
          <p:cNvPr id="6" name="Footer Placeholder 4">
            <a:extLst>
              <a:ext uri="{FF2B5EF4-FFF2-40B4-BE49-F238E27FC236}">
                <a16:creationId xmlns=""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593</Words>
  <Application>Microsoft Office PowerPoint</Application>
  <PresentationFormat>On-screen Show (16:9)</PresentationFormat>
  <Paragraphs>103</Paragraphs>
  <Slides>18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Gill Sans MT</vt:lpstr>
      <vt:lpstr>Noto Sans Symbols</vt:lpstr>
      <vt:lpstr>Times New Roman</vt:lpstr>
      <vt:lpstr>Wingdings</vt:lpstr>
      <vt:lpstr>Wingdings 3</vt:lpstr>
      <vt:lpstr>Origin</vt:lpstr>
      <vt:lpstr>CGB1201 – JAVA PROGRAMMING </vt:lpstr>
      <vt:lpstr>Title of the Project</vt:lpstr>
      <vt:lpstr>Problem Identification </vt:lpstr>
      <vt:lpstr>Objective</vt:lpstr>
      <vt:lpstr>Proposed Architecture</vt:lpstr>
      <vt:lpstr>Java Programming  - Concepts Used</vt:lpstr>
      <vt:lpstr>Java Programming  - Concepts Used</vt:lpstr>
      <vt:lpstr>List of Modules</vt:lpstr>
      <vt:lpstr>Module Description</vt:lpstr>
      <vt:lpstr>Module Description (Cont..)</vt:lpstr>
      <vt:lpstr>Source Code</vt:lpstr>
      <vt:lpstr>Source Code</vt:lpstr>
      <vt:lpstr>Source Code</vt:lpstr>
      <vt:lpstr>Results </vt:lpstr>
      <vt:lpstr>Results </vt:lpstr>
      <vt:lpstr>Results </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2024-12-02T15:08:10Z</dcterms:modified>
</cp:coreProperties>
</file>