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97" r:id="rId2"/>
    <p:sldId id="435" r:id="rId3"/>
    <p:sldId id="434" r:id="rId4"/>
    <p:sldId id="443" r:id="rId5"/>
    <p:sldId id="445" r:id="rId6"/>
    <p:sldId id="444" r:id="rId7"/>
    <p:sldId id="447" r:id="rId8"/>
    <p:sldId id="446" r:id="rId9"/>
    <p:sldId id="448" r:id="rId10"/>
    <p:sldId id="449" r:id="rId11"/>
    <p:sldId id="472" r:id="rId12"/>
    <p:sldId id="459" r:id="rId13"/>
    <p:sldId id="469" r:id="rId14"/>
    <p:sldId id="450" r:id="rId15"/>
    <p:sldId id="461" r:id="rId16"/>
    <p:sldId id="451" r:id="rId17"/>
    <p:sldId id="463" r:id="rId18"/>
    <p:sldId id="453" r:id="rId19"/>
    <p:sldId id="464" r:id="rId20"/>
    <p:sldId id="454" r:id="rId21"/>
    <p:sldId id="465" r:id="rId22"/>
    <p:sldId id="455" r:id="rId23"/>
    <p:sldId id="466" r:id="rId24"/>
    <p:sldId id="456" r:id="rId25"/>
    <p:sldId id="467" r:id="rId26"/>
    <p:sldId id="457" r:id="rId27"/>
    <p:sldId id="468" r:id="rId28"/>
    <p:sldId id="470" r:id="rId29"/>
    <p:sldId id="442" r:id="rId30"/>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8D31EE-7A83-4061-A76E-906007AAEE20}">
          <p14:sldIdLst>
            <p14:sldId id="297"/>
            <p14:sldId id="435"/>
            <p14:sldId id="434"/>
          </p14:sldIdLst>
        </p14:section>
        <p14:section name="Working with Hansken" id="{AD1FB0D7-125D-4448-A165-8B42339686C1}">
          <p14:sldIdLst>
            <p14:sldId id="443"/>
            <p14:sldId id="445"/>
            <p14:sldId id="444"/>
            <p14:sldId id="447"/>
            <p14:sldId id="446"/>
            <p14:sldId id="448"/>
            <p14:sldId id="449"/>
            <p14:sldId id="472"/>
            <p14:sldId id="459"/>
            <p14:sldId id="469"/>
            <p14:sldId id="450"/>
            <p14:sldId id="461"/>
            <p14:sldId id="451"/>
            <p14:sldId id="463"/>
            <p14:sldId id="453"/>
            <p14:sldId id="464"/>
            <p14:sldId id="454"/>
            <p14:sldId id="465"/>
            <p14:sldId id="455"/>
            <p14:sldId id="466"/>
            <p14:sldId id="456"/>
            <p14:sldId id="467"/>
            <p14:sldId id="457"/>
            <p14:sldId id="468"/>
            <p14:sldId id="470"/>
            <p14:sldId id="4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5F5F5"/>
    <a:srgbClr val="FCFCFC"/>
    <a:srgbClr val="FF6E00"/>
    <a:srgbClr val="6DA4DE"/>
    <a:srgbClr val="3C85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80" autoAdjust="0"/>
  </p:normalViewPr>
  <p:slideViewPr>
    <p:cSldViewPr snapToGrid="0">
      <p:cViewPr>
        <p:scale>
          <a:sx n="100" d="100"/>
          <a:sy n="100" d="100"/>
        </p:scale>
        <p:origin x="99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r>
              <a:rPr lang="en-US"/>
              <a:t>Hansken, the open digital forensic platform</a:t>
            </a: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3CD9F30-DB04-4A45-B660-BEB067FCC518}" type="datetimeFigureOut">
              <a:rPr lang="en-US" smtClean="0"/>
              <a:t>9/20/2023</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CBB9766-623F-451C-B005-B84C2AD6938F}" type="slidenum">
              <a:rPr lang="en-US" smtClean="0"/>
              <a:t>‹nr.›</a:t>
            </a:fld>
            <a:endParaRPr lang="en-US"/>
          </a:p>
        </p:txBody>
      </p:sp>
    </p:spTree>
    <p:extLst>
      <p:ext uri="{BB962C8B-B14F-4D97-AF65-F5344CB8AC3E}">
        <p14:creationId xmlns:p14="http://schemas.microsoft.com/office/powerpoint/2010/main" val="7395218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r>
              <a:rPr lang="nl-NL"/>
              <a:t>Hansken, the open digital forensic platform</a:t>
            </a: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A0001DCB-76B0-44E3-B4AE-0E21015D703E}" type="datetimeFigureOut">
              <a:rPr lang="nl-NL" smtClean="0"/>
              <a:t>20-9-2023</a:t>
            </a:fld>
            <a:endParaRPr lang="nl-NL"/>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7F6840A-095E-473A-8841-CC2D0048775A}" type="slidenum">
              <a:rPr lang="nl-NL" smtClean="0"/>
              <a:t>‹nr.›</a:t>
            </a:fld>
            <a:endParaRPr lang="nl-NL"/>
          </a:p>
        </p:txBody>
      </p:sp>
    </p:spTree>
    <p:extLst>
      <p:ext uri="{BB962C8B-B14F-4D97-AF65-F5344CB8AC3E}">
        <p14:creationId xmlns:p14="http://schemas.microsoft.com/office/powerpoint/2010/main" val="1052582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517999F-B29F-4080-A363-AFE308801A4E}"/>
              </a:ext>
            </a:extLst>
          </p:cNvPr>
          <p:cNvSpPr/>
          <p:nvPr userDrawn="1"/>
        </p:nvSpPr>
        <p:spPr>
          <a:xfrm>
            <a:off x="1" y="6234625"/>
            <a:ext cx="12191999" cy="623375"/>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dirty="0"/>
          </a:p>
        </p:txBody>
      </p:sp>
      <p:pic>
        <p:nvPicPr>
          <p:cNvPr id="11" name="Picture 10">
            <a:extLst>
              <a:ext uri="{FF2B5EF4-FFF2-40B4-BE49-F238E27FC236}">
                <a16:creationId xmlns:a16="http://schemas.microsoft.com/office/drawing/2014/main" id="{5F2CE926-611B-4CA6-9160-8B6483C5471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6852" t="-2300" r="-5002" b="-1279"/>
          <a:stretch/>
        </p:blipFill>
        <p:spPr>
          <a:xfrm>
            <a:off x="3466511" y="951257"/>
            <a:ext cx="5258977" cy="4885731"/>
          </a:xfrm>
          <a:prstGeom prst="rect">
            <a:avLst/>
          </a:prstGeom>
        </p:spPr>
      </p:pic>
      <p:cxnSp>
        <p:nvCxnSpPr>
          <p:cNvPr id="17" name="Straight Connector 16">
            <a:extLst>
              <a:ext uri="{FF2B5EF4-FFF2-40B4-BE49-F238E27FC236}">
                <a16:creationId xmlns:a16="http://schemas.microsoft.com/office/drawing/2014/main" id="{1882372B-ABDA-4495-AC3B-5892DE9B8763}"/>
              </a:ext>
            </a:extLst>
          </p:cNvPr>
          <p:cNvCxnSpPr/>
          <p:nvPr userDrawn="1"/>
        </p:nvCxnSpPr>
        <p:spPr>
          <a:xfrm>
            <a:off x="895057" y="6309287"/>
            <a:ext cx="0" cy="44873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sp>
        <p:nvSpPr>
          <p:cNvPr id="22" name="Date Placeholder 21">
            <a:extLst>
              <a:ext uri="{FF2B5EF4-FFF2-40B4-BE49-F238E27FC236}">
                <a16:creationId xmlns:a16="http://schemas.microsoft.com/office/drawing/2014/main" id="{443615D0-B91E-4911-9C21-C10ABE244F1C}"/>
              </a:ext>
            </a:extLst>
          </p:cNvPr>
          <p:cNvSpPr>
            <a:spLocks noGrp="1"/>
          </p:cNvSpPr>
          <p:nvPr>
            <p:ph type="dt" sz="half" idx="10"/>
          </p:nvPr>
        </p:nvSpPr>
        <p:spPr/>
        <p:txBody>
          <a:bodyPr/>
          <a:lstStyle/>
          <a:p>
            <a:r>
              <a:rPr lang="nl-NL"/>
              <a:t>Hansken.io, 20 &amp; 21 september</a:t>
            </a:r>
            <a:endParaRPr lang="nl-NL" dirty="0"/>
          </a:p>
        </p:txBody>
      </p:sp>
    </p:spTree>
    <p:extLst>
      <p:ext uri="{BB962C8B-B14F-4D97-AF65-F5344CB8AC3E}">
        <p14:creationId xmlns:p14="http://schemas.microsoft.com/office/powerpoint/2010/main" val="327287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B40BB7E-2F63-4212-9185-3FC9064A1CA8}"/>
              </a:ext>
            </a:extLst>
          </p:cNvPr>
          <p:cNvSpPr>
            <a:spLocks noGrp="1"/>
          </p:cNvSpPr>
          <p:nvPr>
            <p:ph type="pic" sz="quarter" idx="14"/>
          </p:nvPr>
        </p:nvSpPr>
        <p:spPr>
          <a:xfrm>
            <a:off x="7186613" y="1192213"/>
            <a:ext cx="4487862" cy="4473575"/>
          </a:xfrm>
          <a:solidFill>
            <a:schemeClr val="accent6"/>
          </a:solidFill>
        </p:spPr>
        <p:txBody>
          <a:bodyPr/>
          <a:lstStyle/>
          <a:p>
            <a:endParaRPr lang="nl-NL" dirty="0"/>
          </a:p>
        </p:txBody>
      </p:sp>
      <p:sp>
        <p:nvSpPr>
          <p:cNvPr id="9" name="Title 8">
            <a:extLst>
              <a:ext uri="{FF2B5EF4-FFF2-40B4-BE49-F238E27FC236}">
                <a16:creationId xmlns:a16="http://schemas.microsoft.com/office/drawing/2014/main" id="{9EAF2308-D03C-4373-8E68-C4D6D30F52BD}"/>
              </a:ext>
            </a:extLst>
          </p:cNvPr>
          <p:cNvSpPr>
            <a:spLocks noGrp="1"/>
          </p:cNvSpPr>
          <p:nvPr>
            <p:ph type="title" hasCustomPrompt="1"/>
          </p:nvPr>
        </p:nvSpPr>
        <p:spPr>
          <a:xfrm>
            <a:off x="959158" y="1191491"/>
            <a:ext cx="5332146"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5" name="Text Placeholder 14">
            <a:extLst>
              <a:ext uri="{FF2B5EF4-FFF2-40B4-BE49-F238E27FC236}">
                <a16:creationId xmlns:a16="http://schemas.microsoft.com/office/drawing/2014/main" id="{3FF71CE0-D94F-4049-ACE2-F205A6E3C1A8}"/>
              </a:ext>
            </a:extLst>
          </p:cNvPr>
          <p:cNvSpPr>
            <a:spLocks noGrp="1"/>
          </p:cNvSpPr>
          <p:nvPr>
            <p:ph type="body" sz="quarter" idx="13" hasCustomPrompt="1"/>
          </p:nvPr>
        </p:nvSpPr>
        <p:spPr>
          <a:xfrm>
            <a:off x="958850" y="1752600"/>
            <a:ext cx="5349875" cy="3875088"/>
          </a:xfrm>
        </p:spPr>
        <p:txBody>
          <a:bodyPr/>
          <a:lstStyle>
            <a:lvl1pPr>
              <a:defRPr/>
            </a:lvl1pPr>
          </a:lstStyle>
          <a:p>
            <a:pPr lvl="0"/>
            <a:r>
              <a:rPr lang="en-US" dirty="0"/>
              <a:t>Click here to edit text</a:t>
            </a:r>
          </a:p>
          <a:p>
            <a:pPr lvl="1"/>
            <a:r>
              <a:rPr lang="en-US" dirty="0"/>
              <a:t>Second level</a:t>
            </a:r>
          </a:p>
        </p:txBody>
      </p:sp>
      <p:sp>
        <p:nvSpPr>
          <p:cNvPr id="21" name="Date Placeholder 20">
            <a:extLst>
              <a:ext uri="{FF2B5EF4-FFF2-40B4-BE49-F238E27FC236}">
                <a16:creationId xmlns:a16="http://schemas.microsoft.com/office/drawing/2014/main" id="{C88AE7B4-586A-4F13-8D43-7DCA25076826}"/>
              </a:ext>
            </a:extLst>
          </p:cNvPr>
          <p:cNvSpPr>
            <a:spLocks noGrp="1"/>
          </p:cNvSpPr>
          <p:nvPr>
            <p:ph type="dt" sz="half" idx="15"/>
          </p:nvPr>
        </p:nvSpPr>
        <p:spPr/>
        <p:txBody>
          <a:bodyPr/>
          <a:lstStyle/>
          <a:p>
            <a:r>
              <a:rPr lang="nl-NL"/>
              <a:t>Hansken.io, 20 &amp; 21 september</a:t>
            </a:r>
            <a:endParaRPr lang="nl-NL" dirty="0"/>
          </a:p>
        </p:txBody>
      </p:sp>
      <p:sp>
        <p:nvSpPr>
          <p:cNvPr id="22" name="Footer Placeholder 21">
            <a:extLst>
              <a:ext uri="{FF2B5EF4-FFF2-40B4-BE49-F238E27FC236}">
                <a16:creationId xmlns:a16="http://schemas.microsoft.com/office/drawing/2014/main" id="{2F3ECD8A-1CEE-40A7-B99B-4E9497EC9091}"/>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23" name="Slide Number Placeholder 22">
            <a:extLst>
              <a:ext uri="{FF2B5EF4-FFF2-40B4-BE49-F238E27FC236}">
                <a16:creationId xmlns:a16="http://schemas.microsoft.com/office/drawing/2014/main" id="{9135D567-F7AF-45AF-85AF-5521937FC8E1}"/>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5121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2">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E3AD2574-18C7-4715-8885-3B3EEF344B74}"/>
              </a:ext>
            </a:extLst>
          </p:cNvPr>
          <p:cNvSpPr>
            <a:spLocks noGrp="1"/>
          </p:cNvSpPr>
          <p:nvPr>
            <p:ph type="title" hasCustomPrompt="1"/>
          </p:nvPr>
        </p:nvSpPr>
        <p:spPr>
          <a:xfrm>
            <a:off x="6417732" y="1191491"/>
            <a:ext cx="5265978" cy="424596"/>
          </a:xfrm>
          <a:prstGeom prst="rect">
            <a:avLst/>
          </a:prstGeom>
        </p:spPr>
        <p:txBody>
          <a:bodyPr/>
          <a:lstStyle>
            <a:lvl1pPr>
              <a:defRPr sz="2400">
                <a:latin typeface="+mn-lt"/>
              </a:defRPr>
            </a:lvl1pPr>
          </a:lstStyle>
          <a:p>
            <a:r>
              <a:rPr lang="en-US" dirty="0"/>
              <a:t>Click to edit title slide</a:t>
            </a:r>
            <a:endParaRPr lang="nl-NL" dirty="0"/>
          </a:p>
        </p:txBody>
      </p:sp>
      <p:sp>
        <p:nvSpPr>
          <p:cNvPr id="7" name="Text Placeholder 14">
            <a:extLst>
              <a:ext uri="{FF2B5EF4-FFF2-40B4-BE49-F238E27FC236}">
                <a16:creationId xmlns:a16="http://schemas.microsoft.com/office/drawing/2014/main" id="{8314CD1A-5F10-42F5-82BD-D16951FC96D6}"/>
              </a:ext>
            </a:extLst>
          </p:cNvPr>
          <p:cNvSpPr>
            <a:spLocks noGrp="1"/>
          </p:cNvSpPr>
          <p:nvPr>
            <p:ph type="body" sz="quarter" idx="13" hasCustomPrompt="1"/>
          </p:nvPr>
        </p:nvSpPr>
        <p:spPr>
          <a:xfrm>
            <a:off x="6418023" y="1752600"/>
            <a:ext cx="5265978" cy="3875088"/>
          </a:xfrm>
        </p:spPr>
        <p:txBody>
          <a:bodyPr/>
          <a:lstStyle>
            <a:lvl1pPr>
              <a:defRPr/>
            </a:lvl1pPr>
          </a:lstStyle>
          <a:p>
            <a:pPr lvl="0"/>
            <a:r>
              <a:rPr lang="en-US" dirty="0"/>
              <a:t>Click here to edit text</a:t>
            </a:r>
          </a:p>
          <a:p>
            <a:pPr lvl="1"/>
            <a:r>
              <a:rPr lang="en-US" dirty="0"/>
              <a:t>Second level</a:t>
            </a:r>
          </a:p>
        </p:txBody>
      </p:sp>
      <p:sp>
        <p:nvSpPr>
          <p:cNvPr id="8" name="Picture Placeholder 16">
            <a:extLst>
              <a:ext uri="{FF2B5EF4-FFF2-40B4-BE49-F238E27FC236}">
                <a16:creationId xmlns:a16="http://schemas.microsoft.com/office/drawing/2014/main" id="{0AF0C0DC-73B0-4FDC-ABAA-B4298D5706AE}"/>
              </a:ext>
            </a:extLst>
          </p:cNvPr>
          <p:cNvSpPr>
            <a:spLocks noGrp="1"/>
          </p:cNvSpPr>
          <p:nvPr>
            <p:ph type="pic" sz="quarter" idx="14"/>
          </p:nvPr>
        </p:nvSpPr>
        <p:spPr>
          <a:xfrm>
            <a:off x="0" y="717551"/>
            <a:ext cx="5543550" cy="5518150"/>
          </a:xfrm>
          <a:solidFill>
            <a:schemeClr val="accent6"/>
          </a:solidFill>
        </p:spPr>
        <p:txBody>
          <a:bodyPr/>
          <a:lstStyle/>
          <a:p>
            <a:endParaRPr lang="nl-NL" dirty="0"/>
          </a:p>
        </p:txBody>
      </p:sp>
      <p:sp>
        <p:nvSpPr>
          <p:cNvPr id="14" name="Date Placeholder 13">
            <a:extLst>
              <a:ext uri="{FF2B5EF4-FFF2-40B4-BE49-F238E27FC236}">
                <a16:creationId xmlns:a16="http://schemas.microsoft.com/office/drawing/2014/main" id="{17455ADA-20BA-459A-9C63-120F659FCA09}"/>
              </a:ext>
            </a:extLst>
          </p:cNvPr>
          <p:cNvSpPr>
            <a:spLocks noGrp="1"/>
          </p:cNvSpPr>
          <p:nvPr>
            <p:ph type="dt" sz="half" idx="15"/>
          </p:nvPr>
        </p:nvSpPr>
        <p:spPr/>
        <p:txBody>
          <a:bodyPr/>
          <a:lstStyle/>
          <a:p>
            <a:r>
              <a:rPr lang="nl-NL"/>
              <a:t>Hansken.io, 20 &amp; 21 september</a:t>
            </a:r>
            <a:endParaRPr lang="nl-NL" dirty="0"/>
          </a:p>
        </p:txBody>
      </p:sp>
      <p:sp>
        <p:nvSpPr>
          <p:cNvPr id="15" name="Footer Placeholder 14">
            <a:extLst>
              <a:ext uri="{FF2B5EF4-FFF2-40B4-BE49-F238E27FC236}">
                <a16:creationId xmlns:a16="http://schemas.microsoft.com/office/drawing/2014/main" id="{39129FA5-911B-486C-93C5-3C3C90B06B0A}"/>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6" name="Slide Number Placeholder 15">
            <a:extLst>
              <a:ext uri="{FF2B5EF4-FFF2-40B4-BE49-F238E27FC236}">
                <a16:creationId xmlns:a16="http://schemas.microsoft.com/office/drawing/2014/main" id="{513547D8-16CE-4DBA-B180-DB5CDFFAE318}"/>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246546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3">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48468B06-686F-4A41-A6BF-2112DA8508F4}"/>
              </a:ext>
            </a:extLst>
          </p:cNvPr>
          <p:cNvSpPr>
            <a:spLocks noGrp="1"/>
          </p:cNvSpPr>
          <p:nvPr>
            <p:ph type="body" sz="quarter" idx="14" hasCustomPrompt="1"/>
          </p:nvPr>
        </p:nvSpPr>
        <p:spPr>
          <a:xfrm>
            <a:off x="959157" y="1752600"/>
            <a:ext cx="8964056" cy="3875088"/>
          </a:xfrm>
        </p:spPr>
        <p:txBody>
          <a:bodyPr/>
          <a:lstStyle>
            <a:lvl1pPr>
              <a:defRPr/>
            </a:lvl1pPr>
          </a:lstStyle>
          <a:p>
            <a:pPr lvl="0"/>
            <a:r>
              <a:rPr lang="en-US" dirty="0"/>
              <a:t>Click here to edit text</a:t>
            </a:r>
          </a:p>
          <a:p>
            <a:pPr lvl="1"/>
            <a:r>
              <a:rPr lang="en-US" dirty="0"/>
              <a:t>Second level</a:t>
            </a:r>
          </a:p>
        </p:txBody>
      </p:sp>
      <p:sp>
        <p:nvSpPr>
          <p:cNvPr id="9" name="Title 8">
            <a:extLst>
              <a:ext uri="{FF2B5EF4-FFF2-40B4-BE49-F238E27FC236}">
                <a16:creationId xmlns:a16="http://schemas.microsoft.com/office/drawing/2014/main" id="{2E5D7E85-E10E-4924-AD60-9AF04FF2F6CF}"/>
              </a:ext>
            </a:extLst>
          </p:cNvPr>
          <p:cNvSpPr>
            <a:spLocks noGrp="1"/>
          </p:cNvSpPr>
          <p:nvPr>
            <p:ph type="title" hasCustomPrompt="1"/>
          </p:nvPr>
        </p:nvSpPr>
        <p:spPr>
          <a:xfrm>
            <a:off x="959156" y="1191491"/>
            <a:ext cx="8964055"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0" name="Date Placeholder 9">
            <a:extLst>
              <a:ext uri="{FF2B5EF4-FFF2-40B4-BE49-F238E27FC236}">
                <a16:creationId xmlns:a16="http://schemas.microsoft.com/office/drawing/2014/main" id="{4EB5A884-8390-4FF9-A382-B0E1ED6AFF48}"/>
              </a:ext>
            </a:extLst>
          </p:cNvPr>
          <p:cNvSpPr>
            <a:spLocks noGrp="1"/>
          </p:cNvSpPr>
          <p:nvPr>
            <p:ph type="dt" sz="half" idx="15"/>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FB9810F6-9E84-4D51-A26A-69B2852E82DA}"/>
              </a:ext>
            </a:extLst>
          </p:cNvPr>
          <p:cNvSpPr>
            <a:spLocks noGrp="1"/>
          </p:cNvSpPr>
          <p:nvPr>
            <p:ph type="ftr" sz="quarter" idx="16"/>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E2EFC855-964F-4BBC-AD57-6EBA39696787}"/>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27555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s 1">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995377F-AF06-46F2-A655-C7B7CC7754A4}"/>
              </a:ext>
            </a:extLst>
          </p:cNvPr>
          <p:cNvSpPr>
            <a:spLocks noGrp="1"/>
          </p:cNvSpPr>
          <p:nvPr>
            <p:ph type="body" sz="quarter" idx="17" hasCustomPrompt="1"/>
          </p:nvPr>
        </p:nvSpPr>
        <p:spPr>
          <a:xfrm>
            <a:off x="517524" y="5042951"/>
            <a:ext cx="5549706" cy="276999"/>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here to edit image description</a:t>
            </a:r>
          </a:p>
        </p:txBody>
      </p:sp>
      <p:sp>
        <p:nvSpPr>
          <p:cNvPr id="8" name="Picture Placeholder 16">
            <a:extLst>
              <a:ext uri="{FF2B5EF4-FFF2-40B4-BE49-F238E27FC236}">
                <a16:creationId xmlns:a16="http://schemas.microsoft.com/office/drawing/2014/main" id="{D22FA652-616C-4E1C-A24A-59A976C038A6}"/>
              </a:ext>
            </a:extLst>
          </p:cNvPr>
          <p:cNvSpPr>
            <a:spLocks noGrp="1"/>
          </p:cNvSpPr>
          <p:nvPr>
            <p:ph type="pic" sz="quarter" idx="15"/>
          </p:nvPr>
        </p:nvSpPr>
        <p:spPr>
          <a:xfrm>
            <a:off x="517525" y="1192212"/>
            <a:ext cx="5549706" cy="3699804"/>
          </a:xfrm>
          <a:solidFill>
            <a:schemeClr val="accent6"/>
          </a:solidFill>
        </p:spPr>
        <p:txBody>
          <a:bodyPr/>
          <a:lstStyle/>
          <a:p>
            <a:endParaRPr lang="nl-NL" dirty="0"/>
          </a:p>
        </p:txBody>
      </p:sp>
      <p:sp>
        <p:nvSpPr>
          <p:cNvPr id="10" name="Picture Placeholder 16">
            <a:extLst>
              <a:ext uri="{FF2B5EF4-FFF2-40B4-BE49-F238E27FC236}">
                <a16:creationId xmlns:a16="http://schemas.microsoft.com/office/drawing/2014/main" id="{733D255C-9689-4AE0-A25F-AF2FEA3B8CA5}"/>
              </a:ext>
            </a:extLst>
          </p:cNvPr>
          <p:cNvSpPr>
            <a:spLocks noGrp="1"/>
          </p:cNvSpPr>
          <p:nvPr>
            <p:ph type="pic" sz="quarter" idx="16"/>
          </p:nvPr>
        </p:nvSpPr>
        <p:spPr>
          <a:xfrm>
            <a:off x="6160250" y="1192212"/>
            <a:ext cx="5514225" cy="3699804"/>
          </a:xfrm>
          <a:solidFill>
            <a:schemeClr val="accent6"/>
          </a:solidFill>
        </p:spPr>
        <p:txBody>
          <a:bodyPr/>
          <a:lstStyle/>
          <a:p>
            <a:endParaRPr lang="nl-NL" dirty="0"/>
          </a:p>
        </p:txBody>
      </p:sp>
      <p:sp>
        <p:nvSpPr>
          <p:cNvPr id="15" name="Text Placeholder 13">
            <a:extLst>
              <a:ext uri="{FF2B5EF4-FFF2-40B4-BE49-F238E27FC236}">
                <a16:creationId xmlns:a16="http://schemas.microsoft.com/office/drawing/2014/main" id="{C835C938-AB18-44F7-8B5C-EA8F205D0C7E}"/>
              </a:ext>
            </a:extLst>
          </p:cNvPr>
          <p:cNvSpPr>
            <a:spLocks noGrp="1"/>
          </p:cNvSpPr>
          <p:nvPr>
            <p:ph type="body" sz="quarter" idx="18" hasCustomPrompt="1"/>
          </p:nvPr>
        </p:nvSpPr>
        <p:spPr>
          <a:xfrm>
            <a:off x="6160625" y="5042951"/>
            <a:ext cx="5513850" cy="276999"/>
          </a:xfrm>
        </p:spPr>
        <p:txBody>
          <a:bodyPr anchor="ctr">
            <a:normAutofit/>
          </a:bodyPr>
          <a:lstStyle>
            <a:lvl1pPr>
              <a:defRPr sz="1200" i="1"/>
            </a:lvl1pPr>
          </a:lstStyle>
          <a:p>
            <a:pPr lvl="0"/>
            <a:r>
              <a:rPr lang="en-US" dirty="0"/>
              <a:t>Click here to edit image description</a:t>
            </a:r>
          </a:p>
        </p:txBody>
      </p:sp>
      <p:sp>
        <p:nvSpPr>
          <p:cNvPr id="17" name="Date Placeholder 16">
            <a:extLst>
              <a:ext uri="{FF2B5EF4-FFF2-40B4-BE49-F238E27FC236}">
                <a16:creationId xmlns:a16="http://schemas.microsoft.com/office/drawing/2014/main" id="{F29FFDA0-31A7-427B-8293-AD13FA9FB391}"/>
              </a:ext>
            </a:extLst>
          </p:cNvPr>
          <p:cNvSpPr>
            <a:spLocks noGrp="1"/>
          </p:cNvSpPr>
          <p:nvPr>
            <p:ph type="dt" sz="half" idx="19"/>
          </p:nvPr>
        </p:nvSpPr>
        <p:spPr/>
        <p:txBody>
          <a:bodyPr/>
          <a:lstStyle/>
          <a:p>
            <a:r>
              <a:rPr lang="nl-NL"/>
              <a:t>Hansken.io, 20 &amp; 21 september</a:t>
            </a:r>
            <a:endParaRPr lang="nl-NL" dirty="0"/>
          </a:p>
        </p:txBody>
      </p:sp>
      <p:sp>
        <p:nvSpPr>
          <p:cNvPr id="18" name="Footer Placeholder 17">
            <a:extLst>
              <a:ext uri="{FF2B5EF4-FFF2-40B4-BE49-F238E27FC236}">
                <a16:creationId xmlns:a16="http://schemas.microsoft.com/office/drawing/2014/main" id="{A78477EB-6020-4D8F-B850-9C4A215852EB}"/>
              </a:ext>
            </a:extLst>
          </p:cNvPr>
          <p:cNvSpPr>
            <a:spLocks noGrp="1"/>
          </p:cNvSpPr>
          <p:nvPr>
            <p:ph type="ftr" sz="quarter" idx="20"/>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9" name="Slide Number Placeholder 18">
            <a:extLst>
              <a:ext uri="{FF2B5EF4-FFF2-40B4-BE49-F238E27FC236}">
                <a16:creationId xmlns:a16="http://schemas.microsoft.com/office/drawing/2014/main" id="{9BB2D9F5-F269-46A0-802C-76FE60E4A785}"/>
              </a:ext>
            </a:extLst>
          </p:cNvPr>
          <p:cNvSpPr>
            <a:spLocks noGrp="1"/>
          </p:cNvSpPr>
          <p:nvPr>
            <p:ph type="sldNum" sz="quarter" idx="21"/>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662812725"/>
      </p:ext>
    </p:extLst>
  </p:cSld>
  <p:clrMapOvr>
    <a:masterClrMapping/>
  </p:clrMapOvr>
  <p:extLst>
    <p:ext uri="{DCECCB84-F9BA-43D5-87BE-67443E8EF086}">
      <p15:sldGuideLst xmlns:p15="http://schemas.microsoft.com/office/powerpoint/2012/main">
        <p15:guide id="1" orient="horz" pos="2160">
          <p15:clr>
            <a:srgbClr val="FBAE40"/>
          </p15:clr>
        </p15:guide>
        <p15:guide id="2" pos="32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utures 2">
    <p:spTree>
      <p:nvGrpSpPr>
        <p:cNvPr id="1" name=""/>
        <p:cNvGrpSpPr/>
        <p:nvPr/>
      </p:nvGrpSpPr>
      <p:grpSpPr>
        <a:xfrm>
          <a:off x="0" y="0"/>
          <a:ext cx="0" cy="0"/>
          <a:chOff x="0" y="0"/>
          <a:chExt cx="0" cy="0"/>
        </a:xfrm>
      </p:grpSpPr>
      <p:sp>
        <p:nvSpPr>
          <p:cNvPr id="8" name="Picture Placeholder 16">
            <a:extLst>
              <a:ext uri="{FF2B5EF4-FFF2-40B4-BE49-F238E27FC236}">
                <a16:creationId xmlns:a16="http://schemas.microsoft.com/office/drawing/2014/main" id="{5B1836FE-DC38-4B76-A8A5-F40100480467}"/>
              </a:ext>
            </a:extLst>
          </p:cNvPr>
          <p:cNvSpPr>
            <a:spLocks noGrp="1"/>
          </p:cNvSpPr>
          <p:nvPr>
            <p:ph type="pic" sz="quarter" idx="15"/>
          </p:nvPr>
        </p:nvSpPr>
        <p:spPr>
          <a:xfrm>
            <a:off x="2643041" y="1078276"/>
            <a:ext cx="7191276" cy="4800048"/>
          </a:xfrm>
          <a:solidFill>
            <a:schemeClr val="accent6"/>
          </a:solidFill>
        </p:spPr>
        <p:txBody>
          <a:bodyPr/>
          <a:lstStyle/>
          <a:p>
            <a:endParaRPr lang="nl-NL" dirty="0"/>
          </a:p>
        </p:txBody>
      </p:sp>
      <p:sp>
        <p:nvSpPr>
          <p:cNvPr id="10" name="Date Placeholder 9">
            <a:extLst>
              <a:ext uri="{FF2B5EF4-FFF2-40B4-BE49-F238E27FC236}">
                <a16:creationId xmlns:a16="http://schemas.microsoft.com/office/drawing/2014/main" id="{67DCBE27-0AC2-4B9E-9060-4DE369B993A3}"/>
              </a:ext>
            </a:extLst>
          </p:cNvPr>
          <p:cNvSpPr>
            <a:spLocks noGrp="1"/>
          </p:cNvSpPr>
          <p:nvPr>
            <p:ph type="dt" sz="half" idx="16"/>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5F79FD1C-A886-4A09-B742-3438F3DB0E29}"/>
              </a:ext>
            </a:extLst>
          </p:cNvPr>
          <p:cNvSpPr>
            <a:spLocks noGrp="1"/>
          </p:cNvSpPr>
          <p:nvPr>
            <p:ph type="ftr" sz="quarter" idx="17"/>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0C45297C-8D56-4760-BFE7-1FAF9D514CB6}"/>
              </a:ext>
            </a:extLst>
          </p:cNvPr>
          <p:cNvSpPr>
            <a:spLocks noGrp="1"/>
          </p:cNvSpPr>
          <p:nvPr>
            <p:ph type="sldNum" sz="quarter" idx="18"/>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195007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3F72644-5739-4A80-8038-670527BB1049}"/>
              </a:ext>
            </a:extLst>
          </p:cNvPr>
          <p:cNvSpPr>
            <a:spLocks noGrp="1"/>
          </p:cNvSpPr>
          <p:nvPr>
            <p:ph type="dt" sz="half" idx="10"/>
          </p:nvPr>
        </p:nvSpPr>
        <p:spPr/>
        <p:txBody>
          <a:bodyPr/>
          <a:lstStyle/>
          <a:p>
            <a:r>
              <a:rPr lang="nl-NL"/>
              <a:t>Hansken.io, 20 &amp; 21 september</a:t>
            </a:r>
            <a:endParaRPr lang="nl-NL" dirty="0"/>
          </a:p>
        </p:txBody>
      </p:sp>
      <p:sp>
        <p:nvSpPr>
          <p:cNvPr id="10" name="Footer Placeholder 9">
            <a:extLst>
              <a:ext uri="{FF2B5EF4-FFF2-40B4-BE49-F238E27FC236}">
                <a16:creationId xmlns:a16="http://schemas.microsoft.com/office/drawing/2014/main" id="{6ABD11B3-0AB6-4BD3-959F-92313257D5CC}"/>
              </a:ext>
            </a:extLst>
          </p:cNvPr>
          <p:cNvSpPr>
            <a:spLocks noGrp="1"/>
          </p:cNvSpPr>
          <p:nvPr>
            <p:ph type="ftr" sz="quarter" idx="11"/>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1" name="Slide Number Placeholder 10">
            <a:extLst>
              <a:ext uri="{FF2B5EF4-FFF2-40B4-BE49-F238E27FC236}">
                <a16:creationId xmlns:a16="http://schemas.microsoft.com/office/drawing/2014/main" id="{F44613BA-94BB-4BD2-B5D1-909E491727D2}"/>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3307482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832C9D-3120-43A5-BF03-7327A6FDACC9}"/>
              </a:ext>
            </a:extLst>
          </p:cNvPr>
          <p:cNvSpPr>
            <a:spLocks noGrp="1"/>
          </p:cNvSpPr>
          <p:nvPr>
            <p:ph type="sldNum" sz="quarter" idx="11"/>
          </p:nvPr>
        </p:nvSpPr>
        <p:spPr/>
        <p:txBody>
          <a:bodyPr/>
          <a:lstStyle/>
          <a:p>
            <a:fld id="{160BE829-8AC6-42C9-8EA5-BC79E6490B8A}" type="slidenum">
              <a:rPr lang="nl-NL" smtClean="0"/>
              <a:pPr/>
              <a:t>‹nr.›</a:t>
            </a:fld>
            <a:endParaRPr lang="nl-NL" dirty="0"/>
          </a:p>
        </p:txBody>
      </p:sp>
      <p:sp>
        <p:nvSpPr>
          <p:cNvPr id="5" name="Date Placeholder 4">
            <a:extLst>
              <a:ext uri="{FF2B5EF4-FFF2-40B4-BE49-F238E27FC236}">
                <a16:creationId xmlns:a16="http://schemas.microsoft.com/office/drawing/2014/main" id="{96EDFF4C-2E91-48B0-B42D-1E46F213D8CD}"/>
              </a:ext>
            </a:extLst>
          </p:cNvPr>
          <p:cNvSpPr>
            <a:spLocks noGrp="1"/>
          </p:cNvSpPr>
          <p:nvPr>
            <p:ph type="dt" sz="half" idx="12"/>
          </p:nvPr>
        </p:nvSpPr>
        <p:spPr/>
        <p:txBody>
          <a:bodyPr/>
          <a:lstStyle/>
          <a:p>
            <a:r>
              <a:rPr lang="nl-NL"/>
              <a:t>Hansken.io, 20 &amp; 21 september</a:t>
            </a:r>
            <a:endParaRPr lang="nl-NL" dirty="0"/>
          </a:p>
        </p:txBody>
      </p:sp>
      <p:sp>
        <p:nvSpPr>
          <p:cNvPr id="8" name="TextBox 7">
            <a:extLst>
              <a:ext uri="{FF2B5EF4-FFF2-40B4-BE49-F238E27FC236}">
                <a16:creationId xmlns:a16="http://schemas.microsoft.com/office/drawing/2014/main" id="{A1D8CE78-AE13-4B58-ADC4-75DEE1DF2E06}"/>
              </a:ext>
            </a:extLst>
          </p:cNvPr>
          <p:cNvSpPr txBox="1"/>
          <p:nvPr userDrawn="1"/>
        </p:nvSpPr>
        <p:spPr>
          <a:xfrm>
            <a:off x="959157" y="202312"/>
            <a:ext cx="569564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600" dirty="0">
                <a:solidFill>
                  <a:schemeClr val="tx1"/>
                </a:solidFill>
                <a:latin typeface="+mj-lt"/>
              </a:rPr>
              <a:t>How to use this PowerPoint template?</a:t>
            </a:r>
          </a:p>
        </p:txBody>
      </p:sp>
      <p:sp>
        <p:nvSpPr>
          <p:cNvPr id="12" name="TextBox 11">
            <a:extLst>
              <a:ext uri="{FF2B5EF4-FFF2-40B4-BE49-F238E27FC236}">
                <a16:creationId xmlns:a16="http://schemas.microsoft.com/office/drawing/2014/main" id="{9A2524DB-C22B-4C27-B608-40C08ADC415A}"/>
              </a:ext>
            </a:extLst>
          </p:cNvPr>
          <p:cNvSpPr txBox="1"/>
          <p:nvPr userDrawn="1"/>
        </p:nvSpPr>
        <p:spPr>
          <a:xfrm>
            <a:off x="959157" y="1495785"/>
            <a:ext cx="3365193" cy="692497"/>
          </a:xfrm>
          <a:prstGeom prst="rect">
            <a:avLst/>
          </a:prstGeom>
          <a:noFill/>
        </p:spPr>
        <p:txBody>
          <a:bodyPr wrap="square" rtlCol="0">
            <a:spAutoFit/>
          </a:bodyPr>
          <a:lstStyle/>
          <a:p>
            <a:pPr lvl="0"/>
            <a:r>
              <a:rPr lang="en-US" sz="900" dirty="0"/>
              <a:t>When you open a new presentation, it exists of several basic slides. You can add new slides or other layouts by:</a:t>
            </a:r>
          </a:p>
          <a:p>
            <a:pPr lvl="0"/>
            <a:endParaRPr lang="en-US" sz="1050" dirty="0"/>
          </a:p>
          <a:p>
            <a:pPr algn="l"/>
            <a:endParaRPr lang="nl-NL" sz="1050" dirty="0">
              <a:solidFill>
                <a:schemeClr val="tx2"/>
              </a:solidFill>
            </a:endParaRPr>
          </a:p>
        </p:txBody>
      </p:sp>
      <p:sp>
        <p:nvSpPr>
          <p:cNvPr id="13" name="TextBox 12">
            <a:extLst>
              <a:ext uri="{FF2B5EF4-FFF2-40B4-BE49-F238E27FC236}">
                <a16:creationId xmlns:a16="http://schemas.microsoft.com/office/drawing/2014/main" id="{B629A4EE-5A4C-42E6-816D-7265422FF3EC}"/>
              </a:ext>
            </a:extLst>
          </p:cNvPr>
          <p:cNvSpPr txBox="1"/>
          <p:nvPr userDrawn="1"/>
        </p:nvSpPr>
        <p:spPr>
          <a:xfrm>
            <a:off x="959157" y="1191491"/>
            <a:ext cx="3454400" cy="338554"/>
          </a:xfrm>
          <a:prstGeom prst="rect">
            <a:avLst/>
          </a:prstGeom>
          <a:noFill/>
        </p:spPr>
        <p:txBody>
          <a:bodyPr wrap="square" rtlCol="0">
            <a:spAutoFit/>
          </a:bodyPr>
          <a:lstStyle/>
          <a:p>
            <a:pPr algn="l"/>
            <a:r>
              <a:rPr lang="nl-NL" sz="1600" dirty="0">
                <a:solidFill>
                  <a:schemeClr val="tx1"/>
                </a:solidFill>
              </a:rPr>
              <a:t>Add new slides and layouts</a:t>
            </a:r>
          </a:p>
        </p:txBody>
      </p:sp>
      <p:pic>
        <p:nvPicPr>
          <p:cNvPr id="14" name="Picture 13">
            <a:extLst>
              <a:ext uri="{FF2B5EF4-FFF2-40B4-BE49-F238E27FC236}">
                <a16:creationId xmlns:a16="http://schemas.microsoft.com/office/drawing/2014/main" id="{3DA44188-E8F0-4A03-9BDF-987A16040590}"/>
              </a:ext>
            </a:extLst>
          </p:cNvPr>
          <p:cNvPicPr>
            <a:picLocks noChangeAspect="1"/>
          </p:cNvPicPr>
          <p:nvPr userDrawn="1"/>
        </p:nvPicPr>
        <p:blipFill>
          <a:blip r:embed="rId2"/>
          <a:stretch>
            <a:fillRect/>
          </a:stretch>
        </p:blipFill>
        <p:spPr>
          <a:xfrm>
            <a:off x="1060450" y="1917700"/>
            <a:ext cx="887412" cy="653135"/>
          </a:xfrm>
          <a:prstGeom prst="rect">
            <a:avLst/>
          </a:prstGeom>
        </p:spPr>
      </p:pic>
      <p:sp>
        <p:nvSpPr>
          <p:cNvPr id="15" name="TextBox 14">
            <a:extLst>
              <a:ext uri="{FF2B5EF4-FFF2-40B4-BE49-F238E27FC236}">
                <a16:creationId xmlns:a16="http://schemas.microsoft.com/office/drawing/2014/main" id="{58E614B2-EED4-4E51-8994-034AED6F894C}"/>
              </a:ext>
            </a:extLst>
          </p:cNvPr>
          <p:cNvSpPr txBox="1"/>
          <p:nvPr userDrawn="1"/>
        </p:nvSpPr>
        <p:spPr>
          <a:xfrm>
            <a:off x="2049154" y="1917700"/>
            <a:ext cx="2275195" cy="2031325"/>
          </a:xfrm>
          <a:prstGeom prst="rect">
            <a:avLst/>
          </a:prstGeom>
          <a:noFill/>
        </p:spPr>
        <p:txBody>
          <a:bodyPr wrap="square" rtlCol="0">
            <a:spAutoFit/>
          </a:bodyPr>
          <a:lstStyle/>
          <a:p>
            <a:pPr marL="228600" lvl="0" indent="-228600">
              <a:buFont typeface="+mj-lt"/>
              <a:buAutoNum type="arabicPeriod"/>
            </a:pPr>
            <a:r>
              <a:rPr lang="en-US" sz="900" dirty="0"/>
              <a:t>Click on the tab </a:t>
            </a:r>
            <a:r>
              <a:rPr lang="en-US" sz="900" b="1" dirty="0"/>
              <a:t>Home</a:t>
            </a:r>
            <a:r>
              <a:rPr lang="en-US" sz="900" dirty="0"/>
              <a:t> on </a:t>
            </a:r>
            <a:r>
              <a:rPr lang="en-US" sz="900" b="1" dirty="0"/>
              <a:t>New Slide</a:t>
            </a:r>
            <a:r>
              <a:rPr lang="en-US" sz="900" dirty="0"/>
              <a:t> (Start – Nieuwe dia). A pop up will show you the different options. </a:t>
            </a:r>
            <a:br>
              <a:rPr lang="en-US" sz="900" dirty="0"/>
            </a:br>
            <a:endParaRPr lang="en-US" sz="900" dirty="0"/>
          </a:p>
          <a:p>
            <a:pPr marL="228600" lvl="0" indent="-228600">
              <a:buFont typeface="+mj-lt"/>
              <a:buAutoNum type="arabicPeriod"/>
            </a:pPr>
            <a:r>
              <a:rPr lang="en-US" sz="900" dirty="0"/>
              <a:t>Click on the </a:t>
            </a:r>
            <a:r>
              <a:rPr lang="en-US" sz="900" b="1" dirty="0"/>
              <a:t>Layout</a:t>
            </a:r>
            <a:r>
              <a:rPr lang="en-US" sz="900" dirty="0"/>
              <a:t> (Diaindeling) you want to add to the presentation and fill it with content.</a:t>
            </a:r>
            <a:br>
              <a:rPr lang="en-US" sz="900" dirty="0"/>
            </a:br>
            <a:endParaRPr lang="en-US" sz="900" dirty="0"/>
          </a:p>
          <a:p>
            <a:pPr marL="228600" lvl="0" indent="-228600">
              <a:buFont typeface="+mj-lt"/>
              <a:buAutoNum type="arabicPeriod"/>
            </a:pPr>
            <a:r>
              <a:rPr lang="en-US" sz="900" dirty="0"/>
              <a:t>The </a:t>
            </a:r>
            <a:r>
              <a:rPr lang="en-US" sz="900" b="1" dirty="0"/>
              <a:t>reset</a:t>
            </a:r>
            <a:r>
              <a:rPr lang="en-US" sz="900" dirty="0"/>
              <a:t> (opnieuw instellen) button applies the original layout to your slide. This is useful when you accidently moved text boxes or place holders.</a:t>
            </a:r>
          </a:p>
          <a:p>
            <a:pPr algn="l"/>
            <a:endParaRPr lang="nl-NL" sz="900" dirty="0">
              <a:solidFill>
                <a:schemeClr val="tx2"/>
              </a:solidFill>
            </a:endParaRPr>
          </a:p>
        </p:txBody>
      </p:sp>
      <p:pic>
        <p:nvPicPr>
          <p:cNvPr id="16" name="Picture 15">
            <a:extLst>
              <a:ext uri="{FF2B5EF4-FFF2-40B4-BE49-F238E27FC236}">
                <a16:creationId xmlns:a16="http://schemas.microsoft.com/office/drawing/2014/main" id="{A63D4D9B-B1F6-43C5-8ABE-4C18E70D392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060450" y="2603500"/>
            <a:ext cx="889000" cy="1828800"/>
          </a:xfrm>
          <a:prstGeom prst="rect">
            <a:avLst/>
          </a:prstGeom>
        </p:spPr>
      </p:pic>
      <p:sp>
        <p:nvSpPr>
          <p:cNvPr id="17" name="Oval 16">
            <a:extLst>
              <a:ext uri="{FF2B5EF4-FFF2-40B4-BE49-F238E27FC236}">
                <a16:creationId xmlns:a16="http://schemas.microsoft.com/office/drawing/2014/main" id="{ECBDAA4F-5073-4E7E-90C2-A51C0FBF916F}"/>
              </a:ext>
            </a:extLst>
          </p:cNvPr>
          <p:cNvSpPr/>
          <p:nvPr userDrawn="1"/>
        </p:nvSpPr>
        <p:spPr>
          <a:xfrm>
            <a:off x="1003122" y="1854200"/>
            <a:ext cx="215900" cy="215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t>1</a:t>
            </a:r>
          </a:p>
        </p:txBody>
      </p:sp>
      <p:sp>
        <p:nvSpPr>
          <p:cNvPr id="18" name="Oval 17">
            <a:extLst>
              <a:ext uri="{FF2B5EF4-FFF2-40B4-BE49-F238E27FC236}">
                <a16:creationId xmlns:a16="http://schemas.microsoft.com/office/drawing/2014/main" id="{117CE5BB-4EF7-4125-9413-3B62702E9E03}"/>
              </a:ext>
            </a:extLst>
          </p:cNvPr>
          <p:cNvSpPr/>
          <p:nvPr userDrawn="1"/>
        </p:nvSpPr>
        <p:spPr>
          <a:xfrm>
            <a:off x="1397000" y="2673350"/>
            <a:ext cx="215900" cy="215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t>2</a:t>
            </a:r>
          </a:p>
        </p:txBody>
      </p:sp>
      <p:sp>
        <p:nvSpPr>
          <p:cNvPr id="19" name="Oval 18">
            <a:extLst>
              <a:ext uri="{FF2B5EF4-FFF2-40B4-BE49-F238E27FC236}">
                <a16:creationId xmlns:a16="http://schemas.microsoft.com/office/drawing/2014/main" id="{BA3FFFB9-9CF1-49A9-A753-9567FAFA82F2}"/>
              </a:ext>
            </a:extLst>
          </p:cNvPr>
          <p:cNvSpPr/>
          <p:nvPr userDrawn="1"/>
        </p:nvSpPr>
        <p:spPr>
          <a:xfrm>
            <a:off x="1790700" y="2070100"/>
            <a:ext cx="215900" cy="2159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b="1" dirty="0"/>
              <a:t>3</a:t>
            </a:r>
          </a:p>
        </p:txBody>
      </p:sp>
      <p:sp>
        <p:nvSpPr>
          <p:cNvPr id="20" name="TextBox 19">
            <a:extLst>
              <a:ext uri="{FF2B5EF4-FFF2-40B4-BE49-F238E27FC236}">
                <a16:creationId xmlns:a16="http://schemas.microsoft.com/office/drawing/2014/main" id="{631174B1-CDCD-4BCD-90F6-D8B1CBEB5A96}"/>
              </a:ext>
            </a:extLst>
          </p:cNvPr>
          <p:cNvSpPr txBox="1"/>
          <p:nvPr userDrawn="1"/>
        </p:nvSpPr>
        <p:spPr>
          <a:xfrm>
            <a:off x="4667253" y="1191491"/>
            <a:ext cx="3454400" cy="338554"/>
          </a:xfrm>
          <a:prstGeom prst="rect">
            <a:avLst/>
          </a:prstGeom>
          <a:noFill/>
        </p:spPr>
        <p:txBody>
          <a:bodyPr wrap="square" rtlCol="0">
            <a:spAutoFit/>
          </a:bodyPr>
          <a:lstStyle/>
          <a:p>
            <a:pPr algn="l"/>
            <a:r>
              <a:rPr lang="nl-NL" sz="1600" dirty="0">
                <a:solidFill>
                  <a:schemeClr val="tx1"/>
                </a:solidFill>
              </a:rPr>
              <a:t>Hansken Theme colors</a:t>
            </a:r>
          </a:p>
        </p:txBody>
      </p:sp>
      <p:pic>
        <p:nvPicPr>
          <p:cNvPr id="21" name="Picture 20">
            <a:extLst>
              <a:ext uri="{FF2B5EF4-FFF2-40B4-BE49-F238E27FC236}">
                <a16:creationId xmlns:a16="http://schemas.microsoft.com/office/drawing/2014/main" id="{78EBE630-182D-4844-9E71-33B75FC96D1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800604" y="1917700"/>
            <a:ext cx="1244293" cy="812164"/>
          </a:xfrm>
          <a:prstGeom prst="rect">
            <a:avLst/>
          </a:prstGeom>
        </p:spPr>
      </p:pic>
      <p:sp>
        <p:nvSpPr>
          <p:cNvPr id="22" name="TextBox 21">
            <a:extLst>
              <a:ext uri="{FF2B5EF4-FFF2-40B4-BE49-F238E27FC236}">
                <a16:creationId xmlns:a16="http://schemas.microsoft.com/office/drawing/2014/main" id="{333B1B18-2E3E-4C1A-BEA7-D46992B40586}"/>
              </a:ext>
            </a:extLst>
          </p:cNvPr>
          <p:cNvSpPr txBox="1"/>
          <p:nvPr userDrawn="1"/>
        </p:nvSpPr>
        <p:spPr>
          <a:xfrm>
            <a:off x="4667252" y="1495785"/>
            <a:ext cx="3365193" cy="369332"/>
          </a:xfrm>
          <a:prstGeom prst="rect">
            <a:avLst/>
          </a:prstGeom>
          <a:noFill/>
        </p:spPr>
        <p:txBody>
          <a:bodyPr wrap="square" rtlCol="0">
            <a:spAutoFit/>
          </a:bodyPr>
          <a:lstStyle/>
          <a:p>
            <a:pPr lvl="0"/>
            <a:r>
              <a:rPr lang="en-US" sz="900" dirty="0"/>
              <a:t>We use the main Hansken colors established in the brand guide. These are the colors in the top row. </a:t>
            </a:r>
            <a:endParaRPr lang="nl-NL" sz="1050" dirty="0">
              <a:solidFill>
                <a:schemeClr val="tx2"/>
              </a:solidFill>
            </a:endParaRPr>
          </a:p>
        </p:txBody>
      </p:sp>
      <p:sp>
        <p:nvSpPr>
          <p:cNvPr id="23" name="TextBox 22">
            <a:extLst>
              <a:ext uri="{FF2B5EF4-FFF2-40B4-BE49-F238E27FC236}">
                <a16:creationId xmlns:a16="http://schemas.microsoft.com/office/drawing/2014/main" id="{704FFC71-EA5A-4E95-8288-C37E8083E035}"/>
              </a:ext>
            </a:extLst>
          </p:cNvPr>
          <p:cNvSpPr txBox="1"/>
          <p:nvPr userDrawn="1"/>
        </p:nvSpPr>
        <p:spPr>
          <a:xfrm>
            <a:off x="6178249" y="1872893"/>
            <a:ext cx="1854196" cy="1200329"/>
          </a:xfrm>
          <a:prstGeom prst="rect">
            <a:avLst/>
          </a:prstGeom>
          <a:noFill/>
        </p:spPr>
        <p:txBody>
          <a:bodyPr wrap="square" rtlCol="0">
            <a:spAutoFit/>
          </a:bodyPr>
          <a:lstStyle/>
          <a:p>
            <a:pPr algn="l"/>
            <a:r>
              <a:rPr lang="nl-NL" sz="900" dirty="0">
                <a:solidFill>
                  <a:schemeClr val="tx1"/>
                </a:solidFill>
              </a:rPr>
              <a:t>Powerpoint automatically makes different variations of the main colors. These do not correspond with the color variations described in the brand guide. Therefore, we recommend to you to only use the main colors to fill or outline shapes.  </a:t>
            </a:r>
          </a:p>
        </p:txBody>
      </p:sp>
      <p:sp>
        <p:nvSpPr>
          <p:cNvPr id="24" name="TextBox 23">
            <a:extLst>
              <a:ext uri="{FF2B5EF4-FFF2-40B4-BE49-F238E27FC236}">
                <a16:creationId xmlns:a16="http://schemas.microsoft.com/office/drawing/2014/main" id="{CA54DD3C-1699-4DE8-9D0D-605DC288DA95}"/>
              </a:ext>
            </a:extLst>
          </p:cNvPr>
          <p:cNvSpPr txBox="1"/>
          <p:nvPr userDrawn="1"/>
        </p:nvSpPr>
        <p:spPr>
          <a:xfrm>
            <a:off x="4667253" y="3125805"/>
            <a:ext cx="3454400" cy="338554"/>
          </a:xfrm>
          <a:prstGeom prst="rect">
            <a:avLst/>
          </a:prstGeom>
          <a:noFill/>
        </p:spPr>
        <p:txBody>
          <a:bodyPr wrap="square" rtlCol="0">
            <a:spAutoFit/>
          </a:bodyPr>
          <a:lstStyle/>
          <a:p>
            <a:pPr algn="l"/>
            <a:r>
              <a:rPr lang="nl-NL" sz="1600" dirty="0">
                <a:solidFill>
                  <a:schemeClr val="tx1"/>
                </a:solidFill>
              </a:rPr>
              <a:t>Add document title</a:t>
            </a:r>
          </a:p>
        </p:txBody>
      </p:sp>
      <p:sp>
        <p:nvSpPr>
          <p:cNvPr id="25" name="TextBox 24">
            <a:extLst>
              <a:ext uri="{FF2B5EF4-FFF2-40B4-BE49-F238E27FC236}">
                <a16:creationId xmlns:a16="http://schemas.microsoft.com/office/drawing/2014/main" id="{D6E48CB5-3B6B-4CFD-8701-DE41CACB5FA5}"/>
              </a:ext>
            </a:extLst>
          </p:cNvPr>
          <p:cNvSpPr txBox="1"/>
          <p:nvPr userDrawn="1"/>
        </p:nvSpPr>
        <p:spPr>
          <a:xfrm>
            <a:off x="4667251" y="3417300"/>
            <a:ext cx="3365193" cy="507831"/>
          </a:xfrm>
          <a:prstGeom prst="rect">
            <a:avLst/>
          </a:prstGeom>
          <a:noFill/>
        </p:spPr>
        <p:txBody>
          <a:bodyPr wrap="square" rtlCol="0">
            <a:spAutoFit/>
          </a:bodyPr>
          <a:lstStyle/>
          <a:p>
            <a:pPr lvl="0"/>
            <a:r>
              <a:rPr lang="en-US" sz="900" dirty="0"/>
              <a:t>Add the title of the presentation (at the top of the slide) via the tab </a:t>
            </a:r>
            <a:r>
              <a:rPr lang="en-US" sz="900" b="1" dirty="0"/>
              <a:t>Insert – Header &amp; Footer </a:t>
            </a:r>
            <a:r>
              <a:rPr lang="en-US" sz="900" dirty="0"/>
              <a:t>(Invoegen – Koptekst en voettekst). The title will appear on all slides automatically.</a:t>
            </a:r>
            <a:endParaRPr lang="nl-NL" sz="1050" dirty="0">
              <a:solidFill>
                <a:schemeClr val="tx2"/>
              </a:solidFill>
            </a:endParaRPr>
          </a:p>
        </p:txBody>
      </p:sp>
      <p:sp>
        <p:nvSpPr>
          <p:cNvPr id="26" name="TextBox 25">
            <a:extLst>
              <a:ext uri="{FF2B5EF4-FFF2-40B4-BE49-F238E27FC236}">
                <a16:creationId xmlns:a16="http://schemas.microsoft.com/office/drawing/2014/main" id="{81861262-5FC2-4FEF-9483-214BCDA7BF55}"/>
              </a:ext>
            </a:extLst>
          </p:cNvPr>
          <p:cNvSpPr txBox="1"/>
          <p:nvPr userDrawn="1"/>
        </p:nvSpPr>
        <p:spPr>
          <a:xfrm>
            <a:off x="4667251" y="4112770"/>
            <a:ext cx="3454400" cy="338554"/>
          </a:xfrm>
          <a:prstGeom prst="rect">
            <a:avLst/>
          </a:prstGeom>
          <a:noFill/>
        </p:spPr>
        <p:txBody>
          <a:bodyPr wrap="square" rtlCol="0">
            <a:spAutoFit/>
          </a:bodyPr>
          <a:lstStyle/>
          <a:p>
            <a:pPr algn="l"/>
            <a:r>
              <a:rPr lang="nl-NL" sz="1600" dirty="0">
                <a:solidFill>
                  <a:schemeClr val="tx1"/>
                </a:solidFill>
              </a:rPr>
              <a:t>Add picture</a:t>
            </a:r>
          </a:p>
        </p:txBody>
      </p:sp>
      <p:sp>
        <p:nvSpPr>
          <p:cNvPr id="27" name="TextBox 26">
            <a:extLst>
              <a:ext uri="{FF2B5EF4-FFF2-40B4-BE49-F238E27FC236}">
                <a16:creationId xmlns:a16="http://schemas.microsoft.com/office/drawing/2014/main" id="{220C4446-E242-42A8-97A6-E6D6DDF280DF}"/>
              </a:ext>
            </a:extLst>
          </p:cNvPr>
          <p:cNvSpPr txBox="1"/>
          <p:nvPr userDrawn="1"/>
        </p:nvSpPr>
        <p:spPr>
          <a:xfrm>
            <a:off x="4667249" y="4404265"/>
            <a:ext cx="3365193" cy="1338828"/>
          </a:xfrm>
          <a:prstGeom prst="rect">
            <a:avLst/>
          </a:prstGeom>
          <a:noFill/>
        </p:spPr>
        <p:txBody>
          <a:bodyPr wrap="square" rtlCol="0">
            <a:spAutoFit/>
          </a:bodyPr>
          <a:lstStyle/>
          <a:p>
            <a:pPr lvl="0"/>
            <a:r>
              <a:rPr lang="en-US" sz="900" dirty="0"/>
              <a:t>When you add a picture to a image placeholder you can change the cutout of the picture.</a:t>
            </a:r>
          </a:p>
          <a:p>
            <a:pPr lvl="0"/>
            <a:endParaRPr lang="en-US" sz="900" dirty="0">
              <a:solidFill>
                <a:schemeClr val="tx2"/>
              </a:solidFill>
            </a:endParaRPr>
          </a:p>
          <a:p>
            <a:pPr marL="228600" lvl="0" indent="-228600">
              <a:buFont typeface="+mj-lt"/>
              <a:buAutoNum type="arabicPeriod"/>
            </a:pPr>
            <a:r>
              <a:rPr lang="en-US" sz="900" dirty="0">
                <a:solidFill>
                  <a:schemeClr val="tx1"/>
                </a:solidFill>
              </a:rPr>
              <a:t>Select the picture (double click)</a:t>
            </a:r>
          </a:p>
          <a:p>
            <a:pPr marL="228600" lvl="0" indent="-228600">
              <a:buFont typeface="+mj-lt"/>
              <a:buAutoNum type="arabicPeriod"/>
            </a:pPr>
            <a:r>
              <a:rPr lang="en-US" sz="900" dirty="0">
                <a:solidFill>
                  <a:schemeClr val="tx1"/>
                </a:solidFill>
              </a:rPr>
              <a:t>Go to </a:t>
            </a:r>
            <a:r>
              <a:rPr lang="en-US" sz="900" b="1" dirty="0">
                <a:solidFill>
                  <a:schemeClr val="tx1"/>
                </a:solidFill>
              </a:rPr>
              <a:t>Picture tools – Format </a:t>
            </a:r>
            <a:r>
              <a:rPr lang="en-US" sz="900" dirty="0">
                <a:solidFill>
                  <a:schemeClr val="tx1"/>
                </a:solidFill>
              </a:rPr>
              <a:t>(Hulpmiddelen voor afbeeldingen – Opmaak) </a:t>
            </a:r>
          </a:p>
          <a:p>
            <a:pPr marL="228600" lvl="0" indent="-228600">
              <a:buFont typeface="+mj-lt"/>
              <a:buAutoNum type="arabicPeriod"/>
            </a:pPr>
            <a:r>
              <a:rPr lang="en-US" sz="900" dirty="0">
                <a:solidFill>
                  <a:schemeClr val="tx1"/>
                </a:solidFill>
              </a:rPr>
              <a:t>Click on the </a:t>
            </a:r>
            <a:r>
              <a:rPr lang="en-US" sz="900" b="1" dirty="0">
                <a:solidFill>
                  <a:schemeClr val="tx1"/>
                </a:solidFill>
              </a:rPr>
              <a:t>Crop</a:t>
            </a:r>
            <a:r>
              <a:rPr lang="en-US" sz="900" dirty="0">
                <a:solidFill>
                  <a:schemeClr val="tx1"/>
                </a:solidFill>
              </a:rPr>
              <a:t> (Bijsnijden) tool</a:t>
            </a:r>
          </a:p>
          <a:p>
            <a:pPr marL="228600" lvl="0" indent="-228600">
              <a:buFont typeface="+mj-lt"/>
              <a:buAutoNum type="arabicPeriod"/>
            </a:pPr>
            <a:r>
              <a:rPr lang="en-US" sz="900" dirty="0">
                <a:solidFill>
                  <a:schemeClr val="tx1"/>
                </a:solidFill>
              </a:rPr>
              <a:t>Move the picture in the placeholder to the point where it is in the right position.</a:t>
            </a:r>
            <a:endParaRPr lang="nl-NL" sz="1050" dirty="0">
              <a:solidFill>
                <a:schemeClr val="tx1"/>
              </a:solidFill>
            </a:endParaRPr>
          </a:p>
        </p:txBody>
      </p:sp>
      <p:sp>
        <p:nvSpPr>
          <p:cNvPr id="28" name="TextBox 27">
            <a:extLst>
              <a:ext uri="{FF2B5EF4-FFF2-40B4-BE49-F238E27FC236}">
                <a16:creationId xmlns:a16="http://schemas.microsoft.com/office/drawing/2014/main" id="{055EB62B-6C65-450B-9847-C6422DE255D8}"/>
              </a:ext>
            </a:extLst>
          </p:cNvPr>
          <p:cNvSpPr txBox="1"/>
          <p:nvPr userDrawn="1"/>
        </p:nvSpPr>
        <p:spPr>
          <a:xfrm>
            <a:off x="8375347" y="1191491"/>
            <a:ext cx="3454400" cy="338554"/>
          </a:xfrm>
          <a:prstGeom prst="rect">
            <a:avLst/>
          </a:prstGeom>
          <a:noFill/>
        </p:spPr>
        <p:txBody>
          <a:bodyPr wrap="square" rtlCol="0">
            <a:spAutoFit/>
          </a:bodyPr>
          <a:lstStyle/>
          <a:p>
            <a:pPr algn="l"/>
            <a:r>
              <a:rPr lang="nl-NL" sz="1600" dirty="0">
                <a:solidFill>
                  <a:schemeClr val="tx1"/>
                </a:solidFill>
              </a:rPr>
              <a:t>Fonts and sizes</a:t>
            </a:r>
          </a:p>
        </p:txBody>
      </p:sp>
      <p:sp>
        <p:nvSpPr>
          <p:cNvPr id="29" name="TextBox 28">
            <a:extLst>
              <a:ext uri="{FF2B5EF4-FFF2-40B4-BE49-F238E27FC236}">
                <a16:creationId xmlns:a16="http://schemas.microsoft.com/office/drawing/2014/main" id="{C46E5D1B-E37C-4736-B93D-AAA9AEF34965}"/>
              </a:ext>
            </a:extLst>
          </p:cNvPr>
          <p:cNvSpPr txBox="1"/>
          <p:nvPr userDrawn="1"/>
        </p:nvSpPr>
        <p:spPr>
          <a:xfrm>
            <a:off x="8375347" y="1501262"/>
            <a:ext cx="3365193" cy="2985433"/>
          </a:xfrm>
          <a:prstGeom prst="rect">
            <a:avLst/>
          </a:prstGeom>
          <a:noFill/>
        </p:spPr>
        <p:txBody>
          <a:bodyPr wrap="square" rtlCol="0">
            <a:spAutoFit/>
          </a:bodyPr>
          <a:lstStyle/>
          <a:p>
            <a:pPr lvl="0"/>
            <a:r>
              <a:rPr lang="en-US" sz="900" dirty="0">
                <a:solidFill>
                  <a:schemeClr val="tx1"/>
                </a:solidFill>
              </a:rPr>
              <a:t>The main font is Roboto. If Roboto is not installed we use Calibri.</a:t>
            </a:r>
          </a:p>
          <a:p>
            <a:pPr lvl="0"/>
            <a:endParaRPr lang="en-US" sz="900" dirty="0">
              <a:solidFill>
                <a:schemeClr val="tx1"/>
              </a:solidFill>
            </a:endParaRPr>
          </a:p>
          <a:p>
            <a:pPr lvl="0"/>
            <a:r>
              <a:rPr lang="en-US" sz="2400" dirty="0">
                <a:solidFill>
                  <a:schemeClr val="tx1"/>
                </a:solidFill>
              </a:rPr>
              <a:t>Titles </a:t>
            </a:r>
          </a:p>
          <a:p>
            <a:pPr lvl="0"/>
            <a:r>
              <a:rPr lang="en-US" sz="2400" dirty="0">
                <a:solidFill>
                  <a:schemeClr val="tx1"/>
                </a:solidFill>
              </a:rPr>
              <a:t>Roboto (body) 24 </a:t>
            </a:r>
            <a:r>
              <a:rPr lang="en-US" sz="2400" dirty="0" err="1">
                <a:solidFill>
                  <a:schemeClr val="tx1"/>
                </a:solidFill>
              </a:rPr>
              <a:t>pt</a:t>
            </a:r>
            <a:endParaRPr lang="en-US" sz="2400" dirty="0">
              <a:solidFill>
                <a:schemeClr val="tx1"/>
              </a:solidFill>
            </a:endParaRPr>
          </a:p>
          <a:p>
            <a:pPr lvl="0"/>
            <a:endParaRPr lang="en-US" sz="900" dirty="0">
              <a:solidFill>
                <a:schemeClr val="tx1"/>
              </a:solidFill>
            </a:endParaRPr>
          </a:p>
          <a:p>
            <a:pPr lvl="0"/>
            <a:r>
              <a:rPr lang="en-US" sz="1600" dirty="0">
                <a:solidFill>
                  <a:schemeClr val="tx1"/>
                </a:solidFill>
              </a:rPr>
              <a:t>Plain text</a:t>
            </a:r>
          </a:p>
          <a:p>
            <a:pPr lvl="0"/>
            <a:r>
              <a:rPr lang="en-US" sz="1600" dirty="0">
                <a:solidFill>
                  <a:schemeClr val="tx1"/>
                </a:solidFill>
              </a:rPr>
              <a:t>Roboto (body) 16 </a:t>
            </a:r>
            <a:r>
              <a:rPr lang="en-US" sz="1600" dirty="0" err="1">
                <a:solidFill>
                  <a:schemeClr val="tx1"/>
                </a:solidFill>
              </a:rPr>
              <a:t>pt</a:t>
            </a:r>
            <a:endParaRPr lang="en-US" sz="1600" dirty="0">
              <a:solidFill>
                <a:schemeClr val="tx1"/>
              </a:solidFill>
            </a:endParaRPr>
          </a:p>
          <a:p>
            <a:pPr lvl="0"/>
            <a:endParaRPr lang="en-US" sz="1600" dirty="0">
              <a:solidFill>
                <a:schemeClr val="tx1"/>
              </a:solidFill>
            </a:endParaRPr>
          </a:p>
          <a:p>
            <a:pPr lvl="0"/>
            <a:r>
              <a:rPr lang="en-US" sz="1200" i="1" dirty="0">
                <a:solidFill>
                  <a:schemeClr val="tx1"/>
                </a:solidFill>
              </a:rPr>
              <a:t>Image description</a:t>
            </a:r>
          </a:p>
          <a:p>
            <a:pPr lvl="0"/>
            <a:r>
              <a:rPr lang="en-US" sz="1200" i="1" dirty="0">
                <a:solidFill>
                  <a:schemeClr val="tx1"/>
                </a:solidFill>
              </a:rPr>
              <a:t>Roboto (body) Italic 12 </a:t>
            </a:r>
            <a:r>
              <a:rPr lang="en-US" sz="1200" i="1" dirty="0" err="1">
                <a:solidFill>
                  <a:schemeClr val="tx1"/>
                </a:solidFill>
              </a:rPr>
              <a:t>pt</a:t>
            </a:r>
            <a:endParaRPr lang="en-US" sz="1200" i="1" dirty="0">
              <a:solidFill>
                <a:schemeClr val="tx1"/>
              </a:solidFill>
            </a:endParaRPr>
          </a:p>
          <a:p>
            <a:pPr lvl="0"/>
            <a:endParaRPr lang="en-US" sz="1600" dirty="0">
              <a:solidFill>
                <a:schemeClr val="tx1"/>
              </a:solidFill>
            </a:endParaRPr>
          </a:p>
          <a:p>
            <a:pPr marL="285750" lvl="0" indent="-285750">
              <a:buClr>
                <a:schemeClr val="accent2"/>
              </a:buClr>
              <a:buFont typeface="Arial" panose="020B0604020202020204" pitchFamily="34" charset="0"/>
              <a:buChar char="•"/>
            </a:pPr>
            <a:r>
              <a:rPr lang="en-US" sz="1600" dirty="0">
                <a:solidFill>
                  <a:schemeClr val="tx1"/>
                </a:solidFill>
              </a:rPr>
              <a:t>Bullet points are orange</a:t>
            </a:r>
            <a:endParaRPr lang="nl-NL" sz="2000" dirty="0">
              <a:solidFill>
                <a:schemeClr val="tx1"/>
              </a:solidFill>
            </a:endParaRPr>
          </a:p>
        </p:txBody>
      </p:sp>
    </p:spTree>
    <p:extLst>
      <p:ext uri="{BB962C8B-B14F-4D97-AF65-F5344CB8AC3E}">
        <p14:creationId xmlns:p14="http://schemas.microsoft.com/office/powerpoint/2010/main" val="3849323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B117D-9CBD-4D5C-8E40-A7E1D7BDAF27}"/>
              </a:ext>
            </a:extLst>
          </p:cNvPr>
          <p:cNvSpPr>
            <a:spLocks noGrp="1"/>
          </p:cNvSpPr>
          <p:nvPr>
            <p:ph type="dt" sz="half" idx="10"/>
          </p:nvPr>
        </p:nvSpPr>
        <p:spPr/>
        <p:txBody>
          <a:bodyPr/>
          <a:lstStyle/>
          <a:p>
            <a:r>
              <a:rPr lang="nl-NL"/>
              <a:t>Hansken.io, 20 &amp; 21 september</a:t>
            </a:r>
          </a:p>
        </p:txBody>
      </p:sp>
      <p:sp>
        <p:nvSpPr>
          <p:cNvPr id="3" name="Footer Placeholder 2">
            <a:extLst>
              <a:ext uri="{FF2B5EF4-FFF2-40B4-BE49-F238E27FC236}">
                <a16:creationId xmlns:a16="http://schemas.microsoft.com/office/drawing/2014/main" id="{6AAF6D75-1B8F-48EF-8979-02B6A3ED0235}"/>
              </a:ext>
            </a:extLst>
          </p:cNvPr>
          <p:cNvSpPr>
            <a:spLocks noGrp="1"/>
          </p:cNvSpPr>
          <p:nvPr>
            <p:ph type="ftr" sz="quarter" idx="11"/>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4" name="Slide Number Placeholder 3">
            <a:extLst>
              <a:ext uri="{FF2B5EF4-FFF2-40B4-BE49-F238E27FC236}">
                <a16:creationId xmlns:a16="http://schemas.microsoft.com/office/drawing/2014/main" id="{6162BEBA-133B-4110-8340-BA32EF2B6047}"/>
              </a:ext>
            </a:extLst>
          </p:cNvPr>
          <p:cNvSpPr>
            <a:spLocks noGrp="1"/>
          </p:cNvSpPr>
          <p:nvPr>
            <p:ph type="sldNum" sz="quarter" idx="12"/>
          </p:nvPr>
        </p:nvSpPr>
        <p:spPr>
          <a:xfrm>
            <a:off x="9263495" y="6356350"/>
            <a:ext cx="2743200" cy="365125"/>
          </a:xfrm>
          <a:prstGeom prst="rect">
            <a:avLst/>
          </a:prstGeom>
        </p:spPr>
        <p:txBody>
          <a:bodyPr/>
          <a:lstStyle/>
          <a:p>
            <a:fld id="{160BE829-8AC6-42C9-8EA5-BC79E6490B8A}" type="slidenum">
              <a:rPr lang="nl-NL" smtClean="0"/>
              <a:t>‹nr.›</a:t>
            </a:fld>
            <a:endParaRPr lang="nl-NL"/>
          </a:p>
        </p:txBody>
      </p:sp>
    </p:spTree>
    <p:extLst>
      <p:ext uri="{BB962C8B-B14F-4D97-AF65-F5344CB8AC3E}">
        <p14:creationId xmlns:p14="http://schemas.microsoft.com/office/powerpoint/2010/main" val="2703467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nl-NL" dirty="0"/>
          </a:p>
        </p:txBody>
      </p:sp>
      <p:sp>
        <p:nvSpPr>
          <p:cNvPr id="12" name="Tijdelijke aanduiding voor datum 11"/>
          <p:cNvSpPr>
            <a:spLocks noGrp="1"/>
          </p:cNvSpPr>
          <p:nvPr>
            <p:ph type="dt" sz="half" idx="10"/>
          </p:nvPr>
        </p:nvSpPr>
        <p:spPr>
          <a:xfrm>
            <a:off x="635000" y="6543488"/>
            <a:ext cx="5003800" cy="264272"/>
          </a:xfrm>
          <a:prstGeom prst="rect">
            <a:avLst/>
          </a:prstGeom>
        </p:spPr>
        <p:txBody>
          <a:bodyPr/>
          <a:lstStyle/>
          <a:p>
            <a:r>
              <a:rPr lang="nl-NL"/>
              <a:t>Hansken.io, 20 &amp; 21 september</a:t>
            </a:r>
            <a:endParaRPr lang="nl-NL" dirty="0"/>
          </a:p>
        </p:txBody>
      </p:sp>
      <p:sp>
        <p:nvSpPr>
          <p:cNvPr id="13" name="Tijdelijke aanduiding voor voettekst 12"/>
          <p:cNvSpPr>
            <a:spLocks noGrp="1"/>
          </p:cNvSpPr>
          <p:nvPr>
            <p:ph type="ftr" sz="quarter" idx="11"/>
          </p:nvPr>
        </p:nvSpPr>
        <p:spPr>
          <a:xfrm>
            <a:off x="635000" y="6221413"/>
            <a:ext cx="5003800" cy="322075"/>
          </a:xfrm>
          <a:prstGeom prst="rect">
            <a:avLst/>
          </a:prstGeom>
        </p:spPr>
        <p:txBody>
          <a:bodyPr/>
          <a:lstStyle/>
          <a:p>
            <a:r>
              <a:rPr lang="en-US"/>
              <a:t>Hansken code notebooks and extraction plugins</a:t>
            </a:r>
            <a:endParaRPr lang="nl-NL" dirty="0"/>
          </a:p>
        </p:txBody>
      </p:sp>
      <p:sp>
        <p:nvSpPr>
          <p:cNvPr id="14" name="Tijdelijke aanduiding voor dianummer 13"/>
          <p:cNvSpPr>
            <a:spLocks noGrp="1"/>
          </p:cNvSpPr>
          <p:nvPr>
            <p:ph type="sldNum" sz="quarter" idx="12"/>
          </p:nvPr>
        </p:nvSpPr>
        <p:spPr>
          <a:xfrm>
            <a:off x="6553199" y="6221413"/>
            <a:ext cx="5005389" cy="322075"/>
          </a:xfrm>
          <a:prstGeom prst="rect">
            <a:avLst/>
          </a:prstGeom>
        </p:spPr>
        <p:txBody>
          <a:bodyPr/>
          <a:lstStyle/>
          <a:p>
            <a:fld id="{10A0A6AF-03C5-477E-939A-E28F7E7F05EA}" type="slidenum">
              <a:rPr lang="nl-NL" smtClean="0"/>
              <a:pPr/>
              <a:t>‹nr.›</a:t>
            </a:fld>
            <a:endParaRPr lang="nl-NL" dirty="0"/>
          </a:p>
        </p:txBody>
      </p:sp>
    </p:spTree>
    <p:extLst>
      <p:ext uri="{BB962C8B-B14F-4D97-AF65-F5344CB8AC3E}">
        <p14:creationId xmlns:p14="http://schemas.microsoft.com/office/powerpoint/2010/main" val="3083023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numCol="2" spcCol="468000"/>
          <a:lstStyle/>
          <a:p>
            <a:pPr lvl="0"/>
            <a:r>
              <a:rPr lang="en-US"/>
              <a:t>Edit Master text styles</a:t>
            </a:r>
          </a:p>
        </p:txBody>
      </p:sp>
      <p:sp>
        <p:nvSpPr>
          <p:cNvPr id="2" name="Titel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8618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3A1AC0-37F5-4E5B-98AF-72E85D7612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047673"/>
            <a:ext cx="3084727" cy="2173855"/>
          </a:xfrm>
          <a:prstGeom prst="rect">
            <a:avLst/>
          </a:prstGeom>
        </p:spPr>
      </p:pic>
      <p:sp>
        <p:nvSpPr>
          <p:cNvPr id="2" name="Title 1">
            <a:extLst>
              <a:ext uri="{FF2B5EF4-FFF2-40B4-BE49-F238E27FC236}">
                <a16:creationId xmlns:a16="http://schemas.microsoft.com/office/drawing/2014/main" id="{C1E04B99-8746-4B2B-9B44-23879CB6FB32}"/>
              </a:ext>
            </a:extLst>
          </p:cNvPr>
          <p:cNvSpPr>
            <a:spLocks noGrp="1"/>
          </p:cNvSpPr>
          <p:nvPr>
            <p:ph type="ctrTitle" hasCustomPrompt="1"/>
          </p:nvPr>
        </p:nvSpPr>
        <p:spPr>
          <a:xfrm>
            <a:off x="1295400" y="1664676"/>
            <a:ext cx="9486900" cy="1821777"/>
          </a:xfrm>
          <a:prstGeom prst="rect">
            <a:avLst/>
          </a:prstGeom>
        </p:spPr>
        <p:txBody>
          <a:bodyPr anchor="ctr"/>
          <a:lstStyle>
            <a:lvl1pPr algn="ctr">
              <a:lnSpc>
                <a:spcPct val="100000"/>
              </a:lnSpc>
              <a:defRPr sz="6000">
                <a:solidFill>
                  <a:schemeClr val="tx2"/>
                </a:solidFill>
              </a:defRPr>
            </a:lvl1pPr>
          </a:lstStyle>
          <a:p>
            <a:r>
              <a:rPr lang="en-US" dirty="0"/>
              <a:t>Presentation title</a:t>
            </a:r>
            <a:br>
              <a:rPr lang="en-US" dirty="0"/>
            </a:br>
            <a:r>
              <a:rPr lang="en-US" dirty="0"/>
              <a:t>(max 2 lines)</a:t>
            </a:r>
            <a:endParaRPr lang="nl-NL" dirty="0"/>
          </a:p>
        </p:txBody>
      </p:sp>
      <p:pic>
        <p:nvPicPr>
          <p:cNvPr id="16" name="Graphic 15">
            <a:extLst>
              <a:ext uri="{FF2B5EF4-FFF2-40B4-BE49-F238E27FC236}">
                <a16:creationId xmlns:a16="http://schemas.microsoft.com/office/drawing/2014/main" id="{F0800639-8E98-4407-97AA-CD634FDE711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41623" y="3986373"/>
            <a:ext cx="1852753" cy="1852753"/>
          </a:xfrm>
          <a:prstGeom prst="rect">
            <a:avLst/>
          </a:prstGeom>
        </p:spPr>
      </p:pic>
      <p:sp>
        <p:nvSpPr>
          <p:cNvPr id="3" name="Subtitle 2">
            <a:extLst>
              <a:ext uri="{FF2B5EF4-FFF2-40B4-BE49-F238E27FC236}">
                <a16:creationId xmlns:a16="http://schemas.microsoft.com/office/drawing/2014/main" id="{66812294-7AC4-4DCD-80DF-7762339F5034}"/>
              </a:ext>
            </a:extLst>
          </p:cNvPr>
          <p:cNvSpPr>
            <a:spLocks noGrp="1"/>
          </p:cNvSpPr>
          <p:nvPr>
            <p:ph type="subTitle" idx="1" hasCustomPrompt="1"/>
          </p:nvPr>
        </p:nvSpPr>
        <p:spPr>
          <a:xfrm>
            <a:off x="1295400" y="3619624"/>
            <a:ext cx="9486900" cy="1655762"/>
          </a:xfrm>
        </p:spPr>
        <p:txBody>
          <a:bodyPr>
            <a:normAutofit/>
          </a:bodyPr>
          <a:lstStyle>
            <a:lvl1pPr marL="0" indent="0" algn="ctr">
              <a:lnSpc>
                <a:spcPct val="100000"/>
              </a:lnSpc>
              <a:buNone/>
              <a:defRPr sz="4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a:p>
            <a:r>
              <a:rPr lang="en-US" dirty="0"/>
              <a:t>(max 2 lines)</a:t>
            </a:r>
            <a:endParaRPr lang="nl-NL" dirty="0"/>
          </a:p>
        </p:txBody>
      </p:sp>
      <p:sp>
        <p:nvSpPr>
          <p:cNvPr id="4" name="Date Placeholder 3">
            <a:extLst>
              <a:ext uri="{FF2B5EF4-FFF2-40B4-BE49-F238E27FC236}">
                <a16:creationId xmlns:a16="http://schemas.microsoft.com/office/drawing/2014/main" id="{1B6D3519-65CA-4EC8-8844-73453753B030}"/>
              </a:ext>
            </a:extLst>
          </p:cNvPr>
          <p:cNvSpPr>
            <a:spLocks noGrp="1"/>
          </p:cNvSpPr>
          <p:nvPr>
            <p:ph type="dt" sz="half" idx="10"/>
          </p:nvPr>
        </p:nvSpPr>
        <p:spPr/>
        <p:txBody>
          <a:bodyPr/>
          <a:lstStyle/>
          <a:p>
            <a:r>
              <a:rPr lang="nl-NL"/>
              <a:t>Hansken.io, 20 &amp; 21 september</a:t>
            </a:r>
            <a:endParaRPr lang="nl-NL" dirty="0"/>
          </a:p>
        </p:txBody>
      </p:sp>
      <p:sp>
        <p:nvSpPr>
          <p:cNvPr id="6" name="Slide Number Placeholder 5">
            <a:extLst>
              <a:ext uri="{FF2B5EF4-FFF2-40B4-BE49-F238E27FC236}">
                <a16:creationId xmlns:a16="http://schemas.microsoft.com/office/drawing/2014/main" id="{EF07A9AA-D18C-40A1-BF35-6692E0271825}"/>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
        <p:nvSpPr>
          <p:cNvPr id="8" name="Rectangle 7">
            <a:extLst>
              <a:ext uri="{FF2B5EF4-FFF2-40B4-BE49-F238E27FC236}">
                <a16:creationId xmlns:a16="http://schemas.microsoft.com/office/drawing/2014/main" id="{7E5AE936-3D9A-4D4F-85C9-B3AA246B5A30}"/>
              </a:ext>
            </a:extLst>
          </p:cNvPr>
          <p:cNvSpPr/>
          <p:nvPr userDrawn="1"/>
        </p:nvSpPr>
        <p:spPr>
          <a:xfrm>
            <a:off x="0" y="0"/>
            <a:ext cx="12192000" cy="80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51749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endParaRPr lang="nl-NL" altLang="en-US" dirty="0"/>
          </a:p>
        </p:txBody>
      </p:sp>
    </p:spTree>
    <p:extLst>
      <p:ext uri="{BB962C8B-B14F-4D97-AF65-F5344CB8AC3E}">
        <p14:creationId xmlns:p14="http://schemas.microsoft.com/office/powerpoint/2010/main" val="3247610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eldia horizontaal">
    <p:spTree>
      <p:nvGrpSpPr>
        <p:cNvPr id="1" name=""/>
        <p:cNvGrpSpPr/>
        <p:nvPr/>
      </p:nvGrpSpPr>
      <p:grpSpPr>
        <a:xfrm>
          <a:off x="0" y="0"/>
          <a:ext cx="0" cy="0"/>
          <a:chOff x="0" y="0"/>
          <a:chExt cx="0" cy="0"/>
        </a:xfrm>
      </p:grpSpPr>
      <p:sp>
        <p:nvSpPr>
          <p:cNvPr id="6" name="Rechthoek 5"/>
          <p:cNvSpPr/>
          <p:nvPr/>
        </p:nvSpPr>
        <p:spPr>
          <a:xfrm>
            <a:off x="0" y="-1"/>
            <a:ext cx="12192000" cy="34274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a:xfrm>
            <a:off x="635000" y="1879600"/>
            <a:ext cx="10923588" cy="1547813"/>
          </a:xfrm>
        </p:spPr>
        <p:txBody>
          <a:bodyPr anchor="ctr" anchorCtr="0">
            <a:normAutofit/>
          </a:bodyPr>
          <a:lstStyle>
            <a:lvl1pPr>
              <a:defRPr sz="4800">
                <a:solidFill>
                  <a:schemeClr val="bg1"/>
                </a:solidFill>
              </a:defRPr>
            </a:lvl1pPr>
          </a:lstStyle>
          <a:p>
            <a:r>
              <a:rPr lang="en-US"/>
              <a:t>Click to edit Master title style</a:t>
            </a:r>
            <a:endParaRPr lang="nl-NL" dirty="0"/>
          </a:p>
        </p:txBody>
      </p:sp>
      <p:pic>
        <p:nvPicPr>
          <p:cNvPr id="7" name="Afbeelding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175" y="0"/>
            <a:ext cx="12198350" cy="1066800"/>
          </a:xfrm>
          <a:prstGeom prst="rect">
            <a:avLst/>
          </a:prstGeom>
        </p:spPr>
      </p:pic>
      <p:sp>
        <p:nvSpPr>
          <p:cNvPr id="15" name="Tijdelijke aanduiding voor datum 14"/>
          <p:cNvSpPr>
            <a:spLocks noGrp="1"/>
          </p:cNvSpPr>
          <p:nvPr>
            <p:ph type="dt" sz="half" idx="14"/>
          </p:nvPr>
        </p:nvSpPr>
        <p:spPr>
          <a:xfrm>
            <a:off x="635000" y="6543488"/>
            <a:ext cx="5003800" cy="264272"/>
          </a:xfrm>
          <a:prstGeom prst="rect">
            <a:avLst/>
          </a:prstGeom>
        </p:spPr>
        <p:txBody>
          <a:bodyPr/>
          <a:lstStyle/>
          <a:p>
            <a:r>
              <a:rPr lang="nl-NL"/>
              <a:t>Hansken.io, 20 &amp; 21 september</a:t>
            </a:r>
            <a:endParaRPr lang="nl-NL" dirty="0"/>
          </a:p>
        </p:txBody>
      </p:sp>
      <p:sp>
        <p:nvSpPr>
          <p:cNvPr id="16" name="Tijdelijke aanduiding voor voettekst 15"/>
          <p:cNvSpPr>
            <a:spLocks noGrp="1"/>
          </p:cNvSpPr>
          <p:nvPr>
            <p:ph type="ftr" sz="quarter" idx="15"/>
          </p:nvPr>
        </p:nvSpPr>
        <p:spPr>
          <a:xfrm>
            <a:off x="635000" y="6221413"/>
            <a:ext cx="5003800" cy="322075"/>
          </a:xfrm>
          <a:prstGeom prst="rect">
            <a:avLst/>
          </a:prstGeom>
        </p:spPr>
        <p:txBody>
          <a:bodyPr/>
          <a:lstStyle/>
          <a:p>
            <a:r>
              <a:rPr lang="en-US"/>
              <a:t>Hansken code notebooks and extraction plugins</a:t>
            </a:r>
            <a:endParaRPr lang="nl-NL" dirty="0"/>
          </a:p>
        </p:txBody>
      </p:sp>
      <p:sp>
        <p:nvSpPr>
          <p:cNvPr id="17" name="Tijdelijke aanduiding voor dianummer 16"/>
          <p:cNvSpPr>
            <a:spLocks noGrp="1"/>
          </p:cNvSpPr>
          <p:nvPr>
            <p:ph type="sldNum" sz="quarter" idx="16"/>
          </p:nvPr>
        </p:nvSpPr>
        <p:spPr>
          <a:xfrm>
            <a:off x="6553199" y="6221413"/>
            <a:ext cx="5005389" cy="322075"/>
          </a:xfrm>
          <a:prstGeom prst="rect">
            <a:avLst/>
          </a:prstGeom>
        </p:spPr>
        <p:txBody>
          <a:bodyPr/>
          <a:lstStyle/>
          <a:p>
            <a:fld id="{10A0A6AF-03C5-477E-939A-E28F7E7F05EA}" type="slidenum">
              <a:rPr lang="nl-NL" smtClean="0"/>
              <a:pPr/>
              <a:t>‹nr.›</a:t>
            </a:fld>
            <a:endParaRPr lang="nl-NL" dirty="0"/>
          </a:p>
        </p:txBody>
      </p:sp>
      <p:sp>
        <p:nvSpPr>
          <p:cNvPr id="9" name="Ondertitel 2"/>
          <p:cNvSpPr>
            <a:spLocks noGrp="1"/>
          </p:cNvSpPr>
          <p:nvPr>
            <p:ph type="subTitle" idx="1"/>
          </p:nvPr>
        </p:nvSpPr>
        <p:spPr>
          <a:xfrm>
            <a:off x="635000" y="3749487"/>
            <a:ext cx="10925176" cy="2077232"/>
          </a:xfrm>
        </p:spPr>
        <p:txBody>
          <a:bodyPr lIns="104400" tIns="90000" rIns="90000" bIns="46800"/>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10" name="Tijdelijke aanduiding voor tekst 16"/>
          <p:cNvSpPr>
            <a:spLocks noGrp="1"/>
          </p:cNvSpPr>
          <p:nvPr>
            <p:ph type="body" sz="quarter" idx="10" hasCustomPrompt="1"/>
          </p:nvPr>
        </p:nvSpPr>
        <p:spPr>
          <a:xfrm>
            <a:off x="633412" y="5829386"/>
            <a:ext cx="5005388" cy="389360"/>
          </a:xfrm>
        </p:spPr>
        <p:txBody>
          <a:bodyPr lIns="86400" anchor="b" anchorCtr="0">
            <a:noAutofit/>
          </a:bodyPr>
          <a:lstStyle>
            <a:lvl1pPr marL="0" indent="0" algn="l">
              <a:buNone/>
              <a:defRPr sz="16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nl-NL" dirty="0"/>
              <a:t>Naam spreker</a:t>
            </a:r>
          </a:p>
        </p:txBody>
      </p:sp>
      <p:pic>
        <p:nvPicPr>
          <p:cNvPr id="12" name="Afbeelding 11">
            <a:extLst>
              <a:ext uri="{FF2B5EF4-FFF2-40B4-BE49-F238E27FC236}">
                <a16:creationId xmlns:a16="http://schemas.microsoft.com/office/drawing/2014/main" id="{9EB05636-7F8C-1348-B5BB-6852BA80BA3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2192000" cy="1682750"/>
          </a:xfrm>
          <a:prstGeom prst="rect">
            <a:avLst/>
          </a:prstGeom>
        </p:spPr>
      </p:pic>
      <p:sp>
        <p:nvSpPr>
          <p:cNvPr id="11" name="Rechthoek 10">
            <a:extLst>
              <a:ext uri="{FF2B5EF4-FFF2-40B4-BE49-F238E27FC236}">
                <a16:creationId xmlns:a16="http://schemas.microsoft.com/office/drawing/2014/main" id="{679F565F-B957-4035-815B-EFFDCC8D261B}"/>
              </a:ext>
            </a:extLst>
          </p:cNvPr>
          <p:cNvSpPr/>
          <p:nvPr userDrawn="1"/>
        </p:nvSpPr>
        <p:spPr>
          <a:xfrm>
            <a:off x="0" y="-1"/>
            <a:ext cx="12192000" cy="342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3" name="Picture 1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753622" y="-64581"/>
            <a:ext cx="4172670" cy="1662793"/>
          </a:xfrm>
          <a:prstGeom prst="rect">
            <a:avLst/>
          </a:prstGeom>
        </p:spPr>
      </p:pic>
    </p:spTree>
    <p:extLst>
      <p:ext uri="{BB962C8B-B14F-4D97-AF65-F5344CB8AC3E}">
        <p14:creationId xmlns:p14="http://schemas.microsoft.com/office/powerpoint/2010/main" val="19189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3A1AC0-37F5-4E5B-98AF-72E85D7612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047673"/>
            <a:ext cx="3084727" cy="2173855"/>
          </a:xfrm>
          <a:prstGeom prst="rect">
            <a:avLst/>
          </a:prstGeom>
        </p:spPr>
      </p:pic>
      <p:sp>
        <p:nvSpPr>
          <p:cNvPr id="2" name="Title 1">
            <a:extLst>
              <a:ext uri="{FF2B5EF4-FFF2-40B4-BE49-F238E27FC236}">
                <a16:creationId xmlns:a16="http://schemas.microsoft.com/office/drawing/2014/main" id="{C1E04B99-8746-4B2B-9B44-23879CB6FB32}"/>
              </a:ext>
            </a:extLst>
          </p:cNvPr>
          <p:cNvSpPr>
            <a:spLocks noGrp="1"/>
          </p:cNvSpPr>
          <p:nvPr>
            <p:ph type="ctrTitle" hasCustomPrompt="1"/>
          </p:nvPr>
        </p:nvSpPr>
        <p:spPr>
          <a:xfrm>
            <a:off x="1295400" y="1664676"/>
            <a:ext cx="9486900" cy="1821777"/>
          </a:xfrm>
          <a:prstGeom prst="rect">
            <a:avLst/>
          </a:prstGeom>
        </p:spPr>
        <p:txBody>
          <a:bodyPr anchor="ctr"/>
          <a:lstStyle>
            <a:lvl1pPr algn="ctr">
              <a:lnSpc>
                <a:spcPct val="100000"/>
              </a:lnSpc>
              <a:defRPr sz="6000">
                <a:solidFill>
                  <a:schemeClr val="tx2"/>
                </a:solidFill>
              </a:defRPr>
            </a:lvl1pPr>
          </a:lstStyle>
          <a:p>
            <a:r>
              <a:rPr lang="en-US" dirty="0"/>
              <a:t>Presentation title</a:t>
            </a:r>
            <a:br>
              <a:rPr lang="en-US" dirty="0"/>
            </a:br>
            <a:r>
              <a:rPr lang="en-US" dirty="0"/>
              <a:t>(max 2 lines)</a:t>
            </a:r>
            <a:endParaRPr lang="nl-NL" dirty="0"/>
          </a:p>
        </p:txBody>
      </p:sp>
      <p:pic>
        <p:nvPicPr>
          <p:cNvPr id="16" name="Graphic 15">
            <a:extLst>
              <a:ext uri="{FF2B5EF4-FFF2-40B4-BE49-F238E27FC236}">
                <a16:creationId xmlns:a16="http://schemas.microsoft.com/office/drawing/2014/main" id="{F0800639-8E98-4407-97AA-CD634FDE711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741623" y="3986373"/>
            <a:ext cx="1852753" cy="1852753"/>
          </a:xfrm>
          <a:prstGeom prst="rect">
            <a:avLst/>
          </a:prstGeom>
        </p:spPr>
      </p:pic>
      <p:sp>
        <p:nvSpPr>
          <p:cNvPr id="3" name="Subtitle 2">
            <a:extLst>
              <a:ext uri="{FF2B5EF4-FFF2-40B4-BE49-F238E27FC236}">
                <a16:creationId xmlns:a16="http://schemas.microsoft.com/office/drawing/2014/main" id="{66812294-7AC4-4DCD-80DF-7762339F5034}"/>
              </a:ext>
            </a:extLst>
          </p:cNvPr>
          <p:cNvSpPr>
            <a:spLocks noGrp="1"/>
          </p:cNvSpPr>
          <p:nvPr>
            <p:ph type="subTitle" idx="1" hasCustomPrompt="1"/>
          </p:nvPr>
        </p:nvSpPr>
        <p:spPr>
          <a:xfrm>
            <a:off x="1295400" y="3619624"/>
            <a:ext cx="9486900" cy="1655762"/>
          </a:xfrm>
        </p:spPr>
        <p:txBody>
          <a:bodyPr>
            <a:normAutofit/>
          </a:bodyPr>
          <a:lstStyle>
            <a:lvl1pPr marL="0" indent="0" algn="ctr">
              <a:lnSpc>
                <a:spcPct val="100000"/>
              </a:lnSpc>
              <a:buNone/>
              <a:defRPr sz="4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a:p>
            <a:r>
              <a:rPr lang="en-US" dirty="0"/>
              <a:t>(max 2 lines)</a:t>
            </a:r>
            <a:endParaRPr lang="nl-NL" dirty="0"/>
          </a:p>
        </p:txBody>
      </p:sp>
      <p:sp>
        <p:nvSpPr>
          <p:cNvPr id="4" name="Date Placeholder 3">
            <a:extLst>
              <a:ext uri="{FF2B5EF4-FFF2-40B4-BE49-F238E27FC236}">
                <a16:creationId xmlns:a16="http://schemas.microsoft.com/office/drawing/2014/main" id="{BBE662BB-7F98-471B-98EA-1FB2A04FD712}"/>
              </a:ext>
            </a:extLst>
          </p:cNvPr>
          <p:cNvSpPr>
            <a:spLocks noGrp="1"/>
          </p:cNvSpPr>
          <p:nvPr>
            <p:ph type="dt" sz="half" idx="10"/>
          </p:nvPr>
        </p:nvSpPr>
        <p:spPr/>
        <p:txBody>
          <a:bodyPr/>
          <a:lstStyle/>
          <a:p>
            <a:r>
              <a:rPr lang="nl-NL"/>
              <a:t>Hansken.io, 20 &amp; 21 september</a:t>
            </a:r>
            <a:endParaRPr lang="nl-NL" dirty="0"/>
          </a:p>
        </p:txBody>
      </p:sp>
      <p:sp>
        <p:nvSpPr>
          <p:cNvPr id="5" name="Footer Placeholder 4">
            <a:extLst>
              <a:ext uri="{FF2B5EF4-FFF2-40B4-BE49-F238E27FC236}">
                <a16:creationId xmlns:a16="http://schemas.microsoft.com/office/drawing/2014/main" id="{7C1E3E30-ABC4-4BF7-901E-191F6A0DE097}"/>
              </a:ext>
            </a:extLst>
          </p:cNvPr>
          <p:cNvSpPr>
            <a:spLocks noGrp="1"/>
          </p:cNvSpPr>
          <p:nvPr>
            <p:ph type="ftr" sz="quarter" idx="11"/>
          </p:nvPr>
        </p:nvSpPr>
        <p:spPr/>
        <p:txBody>
          <a:bodyPr/>
          <a:lstStyle/>
          <a:p>
            <a:r>
              <a:rPr lang="en-US"/>
              <a:t>Hansken code notebooks and extraction plugins</a:t>
            </a:r>
            <a:endParaRPr lang="nl-NL" dirty="0"/>
          </a:p>
        </p:txBody>
      </p:sp>
      <p:sp>
        <p:nvSpPr>
          <p:cNvPr id="6" name="Slide Number Placeholder 5">
            <a:extLst>
              <a:ext uri="{FF2B5EF4-FFF2-40B4-BE49-F238E27FC236}">
                <a16:creationId xmlns:a16="http://schemas.microsoft.com/office/drawing/2014/main" id="{996B80AE-15CF-4FE0-B67E-802CEEDE4827}"/>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304205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0423C7-9078-413F-923B-B6DE8AE7925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805" y="657733"/>
            <a:ext cx="1028001" cy="3949890"/>
          </a:xfrm>
          <a:prstGeom prst="rect">
            <a:avLst/>
          </a:prstGeom>
        </p:spPr>
      </p:pic>
      <p:sp>
        <p:nvSpPr>
          <p:cNvPr id="17" name="Picture Placeholder 16">
            <a:extLst>
              <a:ext uri="{FF2B5EF4-FFF2-40B4-BE49-F238E27FC236}">
                <a16:creationId xmlns:a16="http://schemas.microsoft.com/office/drawing/2014/main" id="{9B40BB7E-2F63-4212-9185-3FC9064A1CA8}"/>
              </a:ext>
            </a:extLst>
          </p:cNvPr>
          <p:cNvSpPr>
            <a:spLocks noGrp="1"/>
          </p:cNvSpPr>
          <p:nvPr>
            <p:ph type="pic" sz="quarter" idx="14"/>
          </p:nvPr>
        </p:nvSpPr>
        <p:spPr>
          <a:xfrm>
            <a:off x="7186613" y="1192213"/>
            <a:ext cx="4487862" cy="4473575"/>
          </a:xfrm>
          <a:solidFill>
            <a:schemeClr val="accent6"/>
          </a:solidFill>
        </p:spPr>
        <p:txBody>
          <a:bodyPr/>
          <a:lstStyle/>
          <a:p>
            <a:endParaRPr lang="nl-NL" dirty="0"/>
          </a:p>
        </p:txBody>
      </p:sp>
      <p:sp>
        <p:nvSpPr>
          <p:cNvPr id="9" name="Title 8">
            <a:extLst>
              <a:ext uri="{FF2B5EF4-FFF2-40B4-BE49-F238E27FC236}">
                <a16:creationId xmlns:a16="http://schemas.microsoft.com/office/drawing/2014/main" id="{9EAF2308-D03C-4373-8E68-C4D6D30F52BD}"/>
              </a:ext>
            </a:extLst>
          </p:cNvPr>
          <p:cNvSpPr>
            <a:spLocks noGrp="1"/>
          </p:cNvSpPr>
          <p:nvPr>
            <p:ph type="title" hasCustomPrompt="1"/>
          </p:nvPr>
        </p:nvSpPr>
        <p:spPr>
          <a:xfrm>
            <a:off x="959158" y="1191491"/>
            <a:ext cx="5332146"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5" name="Text Placeholder 14">
            <a:extLst>
              <a:ext uri="{FF2B5EF4-FFF2-40B4-BE49-F238E27FC236}">
                <a16:creationId xmlns:a16="http://schemas.microsoft.com/office/drawing/2014/main" id="{3FF71CE0-D94F-4049-ACE2-F205A6E3C1A8}"/>
              </a:ext>
            </a:extLst>
          </p:cNvPr>
          <p:cNvSpPr>
            <a:spLocks noGrp="1"/>
          </p:cNvSpPr>
          <p:nvPr>
            <p:ph type="body" sz="quarter" idx="13" hasCustomPrompt="1"/>
          </p:nvPr>
        </p:nvSpPr>
        <p:spPr>
          <a:xfrm>
            <a:off x="958850" y="1752600"/>
            <a:ext cx="5349875" cy="3875088"/>
          </a:xfrm>
        </p:spPr>
        <p:txBody>
          <a:bodyPr/>
          <a:lstStyle>
            <a:lvl1pPr>
              <a:defRPr/>
            </a:lvl1pPr>
          </a:lstStyle>
          <a:p>
            <a:pPr lvl="0"/>
            <a:r>
              <a:rPr lang="en-US" dirty="0"/>
              <a:t>Click here to edit text</a:t>
            </a:r>
          </a:p>
          <a:p>
            <a:pPr lvl="1"/>
            <a:r>
              <a:rPr lang="en-US" dirty="0"/>
              <a:t>Second level</a:t>
            </a:r>
          </a:p>
        </p:txBody>
      </p:sp>
      <p:sp>
        <p:nvSpPr>
          <p:cNvPr id="21" name="Date Placeholder 20">
            <a:extLst>
              <a:ext uri="{FF2B5EF4-FFF2-40B4-BE49-F238E27FC236}">
                <a16:creationId xmlns:a16="http://schemas.microsoft.com/office/drawing/2014/main" id="{C88AE7B4-586A-4F13-8D43-7DCA25076826}"/>
              </a:ext>
            </a:extLst>
          </p:cNvPr>
          <p:cNvSpPr>
            <a:spLocks noGrp="1"/>
          </p:cNvSpPr>
          <p:nvPr>
            <p:ph type="dt" sz="half" idx="15"/>
          </p:nvPr>
        </p:nvSpPr>
        <p:spPr/>
        <p:txBody>
          <a:bodyPr/>
          <a:lstStyle/>
          <a:p>
            <a:r>
              <a:rPr lang="nl-NL"/>
              <a:t>Hansken.io, 20 &amp; 21 september</a:t>
            </a:r>
            <a:endParaRPr lang="nl-NL" dirty="0"/>
          </a:p>
        </p:txBody>
      </p:sp>
      <p:sp>
        <p:nvSpPr>
          <p:cNvPr id="22" name="Footer Placeholder 21">
            <a:extLst>
              <a:ext uri="{FF2B5EF4-FFF2-40B4-BE49-F238E27FC236}">
                <a16:creationId xmlns:a16="http://schemas.microsoft.com/office/drawing/2014/main" id="{2F3ECD8A-1CEE-40A7-B99B-4E9497EC9091}"/>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23" name="Slide Number Placeholder 22">
            <a:extLst>
              <a:ext uri="{FF2B5EF4-FFF2-40B4-BE49-F238E27FC236}">
                <a16:creationId xmlns:a16="http://schemas.microsoft.com/office/drawing/2014/main" id="{9135D567-F7AF-45AF-85AF-5521937FC8E1}"/>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256267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B1B21F-9E69-454B-BB96-B0D2B4296D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461819" y="2441196"/>
            <a:ext cx="1730181" cy="3794505"/>
          </a:xfrm>
          <a:prstGeom prst="rect">
            <a:avLst/>
          </a:prstGeom>
        </p:spPr>
      </p:pic>
      <p:sp>
        <p:nvSpPr>
          <p:cNvPr id="6" name="Title 8">
            <a:extLst>
              <a:ext uri="{FF2B5EF4-FFF2-40B4-BE49-F238E27FC236}">
                <a16:creationId xmlns:a16="http://schemas.microsoft.com/office/drawing/2014/main" id="{E3AD2574-18C7-4715-8885-3B3EEF344B74}"/>
              </a:ext>
            </a:extLst>
          </p:cNvPr>
          <p:cNvSpPr>
            <a:spLocks noGrp="1"/>
          </p:cNvSpPr>
          <p:nvPr>
            <p:ph type="title" hasCustomPrompt="1"/>
          </p:nvPr>
        </p:nvSpPr>
        <p:spPr>
          <a:xfrm>
            <a:off x="6417732" y="1191491"/>
            <a:ext cx="5265978" cy="424596"/>
          </a:xfrm>
          <a:prstGeom prst="rect">
            <a:avLst/>
          </a:prstGeom>
        </p:spPr>
        <p:txBody>
          <a:bodyPr/>
          <a:lstStyle>
            <a:lvl1pPr>
              <a:defRPr sz="2400">
                <a:latin typeface="+mn-lt"/>
              </a:defRPr>
            </a:lvl1pPr>
          </a:lstStyle>
          <a:p>
            <a:r>
              <a:rPr lang="en-US" dirty="0"/>
              <a:t>Click to edit title slide</a:t>
            </a:r>
            <a:endParaRPr lang="nl-NL" dirty="0"/>
          </a:p>
        </p:txBody>
      </p:sp>
      <p:sp>
        <p:nvSpPr>
          <p:cNvPr id="7" name="Text Placeholder 14">
            <a:extLst>
              <a:ext uri="{FF2B5EF4-FFF2-40B4-BE49-F238E27FC236}">
                <a16:creationId xmlns:a16="http://schemas.microsoft.com/office/drawing/2014/main" id="{8314CD1A-5F10-42F5-82BD-D16951FC96D6}"/>
              </a:ext>
            </a:extLst>
          </p:cNvPr>
          <p:cNvSpPr>
            <a:spLocks noGrp="1"/>
          </p:cNvSpPr>
          <p:nvPr>
            <p:ph type="body" sz="quarter" idx="13" hasCustomPrompt="1"/>
          </p:nvPr>
        </p:nvSpPr>
        <p:spPr>
          <a:xfrm>
            <a:off x="6418023" y="1752600"/>
            <a:ext cx="5265978" cy="3875088"/>
          </a:xfrm>
        </p:spPr>
        <p:txBody>
          <a:bodyPr/>
          <a:lstStyle>
            <a:lvl1pPr>
              <a:defRPr/>
            </a:lvl1pPr>
          </a:lstStyle>
          <a:p>
            <a:pPr lvl="0"/>
            <a:r>
              <a:rPr lang="en-US" dirty="0"/>
              <a:t>Click here to edit text</a:t>
            </a:r>
          </a:p>
          <a:p>
            <a:pPr lvl="1"/>
            <a:r>
              <a:rPr lang="en-US" dirty="0"/>
              <a:t>Second level</a:t>
            </a:r>
          </a:p>
        </p:txBody>
      </p:sp>
      <p:sp>
        <p:nvSpPr>
          <p:cNvPr id="8" name="Picture Placeholder 16">
            <a:extLst>
              <a:ext uri="{FF2B5EF4-FFF2-40B4-BE49-F238E27FC236}">
                <a16:creationId xmlns:a16="http://schemas.microsoft.com/office/drawing/2014/main" id="{0AF0C0DC-73B0-4FDC-ABAA-B4298D5706AE}"/>
              </a:ext>
            </a:extLst>
          </p:cNvPr>
          <p:cNvSpPr>
            <a:spLocks noGrp="1"/>
          </p:cNvSpPr>
          <p:nvPr>
            <p:ph type="pic" sz="quarter" idx="14"/>
          </p:nvPr>
        </p:nvSpPr>
        <p:spPr>
          <a:xfrm>
            <a:off x="0" y="717551"/>
            <a:ext cx="5543550" cy="5518150"/>
          </a:xfrm>
          <a:solidFill>
            <a:schemeClr val="accent6"/>
          </a:solidFill>
        </p:spPr>
        <p:txBody>
          <a:bodyPr/>
          <a:lstStyle/>
          <a:p>
            <a:endParaRPr lang="nl-NL" dirty="0"/>
          </a:p>
        </p:txBody>
      </p:sp>
      <p:sp>
        <p:nvSpPr>
          <p:cNvPr id="14" name="Date Placeholder 13">
            <a:extLst>
              <a:ext uri="{FF2B5EF4-FFF2-40B4-BE49-F238E27FC236}">
                <a16:creationId xmlns:a16="http://schemas.microsoft.com/office/drawing/2014/main" id="{17455ADA-20BA-459A-9C63-120F659FCA09}"/>
              </a:ext>
            </a:extLst>
          </p:cNvPr>
          <p:cNvSpPr>
            <a:spLocks noGrp="1"/>
          </p:cNvSpPr>
          <p:nvPr>
            <p:ph type="dt" sz="half" idx="15"/>
          </p:nvPr>
        </p:nvSpPr>
        <p:spPr/>
        <p:txBody>
          <a:bodyPr/>
          <a:lstStyle/>
          <a:p>
            <a:r>
              <a:rPr lang="nl-NL"/>
              <a:t>Hansken.io, 20 &amp; 21 september</a:t>
            </a:r>
            <a:endParaRPr lang="nl-NL" dirty="0"/>
          </a:p>
        </p:txBody>
      </p:sp>
      <p:sp>
        <p:nvSpPr>
          <p:cNvPr id="15" name="Footer Placeholder 14">
            <a:extLst>
              <a:ext uri="{FF2B5EF4-FFF2-40B4-BE49-F238E27FC236}">
                <a16:creationId xmlns:a16="http://schemas.microsoft.com/office/drawing/2014/main" id="{39129FA5-911B-486C-93C5-3C3C90B06B0A}"/>
              </a:ext>
            </a:extLst>
          </p:cNvPr>
          <p:cNvSpPr>
            <a:spLocks noGrp="1"/>
          </p:cNvSpPr>
          <p:nvPr>
            <p:ph type="ftr" sz="quarter" idx="16"/>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6" name="Slide Number Placeholder 15">
            <a:extLst>
              <a:ext uri="{FF2B5EF4-FFF2-40B4-BE49-F238E27FC236}">
                <a16:creationId xmlns:a16="http://schemas.microsoft.com/office/drawing/2014/main" id="{513547D8-16CE-4DBA-B180-DB5CDFFAE318}"/>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1095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DDC62E3-9AA8-44EE-B327-3D44727868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88108" y="3537533"/>
            <a:ext cx="3866578" cy="2691293"/>
          </a:xfrm>
          <a:prstGeom prst="rect">
            <a:avLst/>
          </a:prstGeom>
        </p:spPr>
      </p:pic>
      <p:sp>
        <p:nvSpPr>
          <p:cNvPr id="8" name="Text Placeholder 14">
            <a:extLst>
              <a:ext uri="{FF2B5EF4-FFF2-40B4-BE49-F238E27FC236}">
                <a16:creationId xmlns:a16="http://schemas.microsoft.com/office/drawing/2014/main" id="{48468B06-686F-4A41-A6BF-2112DA8508F4}"/>
              </a:ext>
            </a:extLst>
          </p:cNvPr>
          <p:cNvSpPr>
            <a:spLocks noGrp="1"/>
          </p:cNvSpPr>
          <p:nvPr>
            <p:ph type="body" sz="quarter" idx="14" hasCustomPrompt="1"/>
          </p:nvPr>
        </p:nvSpPr>
        <p:spPr>
          <a:xfrm>
            <a:off x="959157" y="1752600"/>
            <a:ext cx="8964056" cy="3875088"/>
          </a:xfrm>
        </p:spPr>
        <p:txBody>
          <a:bodyPr/>
          <a:lstStyle>
            <a:lvl1pPr>
              <a:defRPr/>
            </a:lvl1pPr>
          </a:lstStyle>
          <a:p>
            <a:pPr lvl="0"/>
            <a:r>
              <a:rPr lang="en-US" dirty="0"/>
              <a:t>Click here to edit text</a:t>
            </a:r>
          </a:p>
          <a:p>
            <a:pPr lvl="1"/>
            <a:r>
              <a:rPr lang="en-US" dirty="0"/>
              <a:t>Second level</a:t>
            </a:r>
          </a:p>
        </p:txBody>
      </p:sp>
      <p:sp>
        <p:nvSpPr>
          <p:cNvPr id="9" name="Title 8">
            <a:extLst>
              <a:ext uri="{FF2B5EF4-FFF2-40B4-BE49-F238E27FC236}">
                <a16:creationId xmlns:a16="http://schemas.microsoft.com/office/drawing/2014/main" id="{2E5D7E85-E10E-4924-AD60-9AF04FF2F6CF}"/>
              </a:ext>
            </a:extLst>
          </p:cNvPr>
          <p:cNvSpPr>
            <a:spLocks noGrp="1"/>
          </p:cNvSpPr>
          <p:nvPr>
            <p:ph type="title" hasCustomPrompt="1"/>
          </p:nvPr>
        </p:nvSpPr>
        <p:spPr>
          <a:xfrm>
            <a:off x="959156" y="1191491"/>
            <a:ext cx="8964055" cy="424596"/>
          </a:xfrm>
          <a:prstGeom prst="rect">
            <a:avLst/>
          </a:prstGeom>
        </p:spPr>
        <p:txBody>
          <a:bodyPr/>
          <a:lstStyle>
            <a:lvl1pPr>
              <a:defRPr sz="2400">
                <a:latin typeface="+mn-lt"/>
              </a:defRPr>
            </a:lvl1pPr>
          </a:lstStyle>
          <a:p>
            <a:r>
              <a:rPr lang="en-US" dirty="0"/>
              <a:t>Click to edit title slide</a:t>
            </a:r>
            <a:endParaRPr lang="nl-NL" dirty="0"/>
          </a:p>
        </p:txBody>
      </p:sp>
      <p:sp>
        <p:nvSpPr>
          <p:cNvPr id="10" name="Date Placeholder 9">
            <a:extLst>
              <a:ext uri="{FF2B5EF4-FFF2-40B4-BE49-F238E27FC236}">
                <a16:creationId xmlns:a16="http://schemas.microsoft.com/office/drawing/2014/main" id="{4EB5A884-8390-4FF9-A382-B0E1ED6AFF48}"/>
              </a:ext>
            </a:extLst>
          </p:cNvPr>
          <p:cNvSpPr>
            <a:spLocks noGrp="1"/>
          </p:cNvSpPr>
          <p:nvPr>
            <p:ph type="dt" sz="half" idx="15"/>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FB9810F6-9E84-4D51-A26A-69B2852E82DA}"/>
              </a:ext>
            </a:extLst>
          </p:cNvPr>
          <p:cNvSpPr>
            <a:spLocks noGrp="1"/>
          </p:cNvSpPr>
          <p:nvPr>
            <p:ph type="ftr" sz="quarter" idx="16"/>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E2EFC855-964F-4BBC-AD57-6EBA39696787}"/>
              </a:ext>
            </a:extLst>
          </p:cNvPr>
          <p:cNvSpPr>
            <a:spLocks noGrp="1"/>
          </p:cNvSpPr>
          <p:nvPr>
            <p:ph type="sldNum" sz="quarter" idx="17"/>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1842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s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02194B-9E6D-472B-B1D4-B88EA665B3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430839"/>
            <a:ext cx="2837204" cy="799046"/>
          </a:xfrm>
          <a:prstGeom prst="rect">
            <a:avLst/>
          </a:prstGeom>
        </p:spPr>
      </p:pic>
      <p:sp>
        <p:nvSpPr>
          <p:cNvPr id="14" name="Text Placeholder 13">
            <a:extLst>
              <a:ext uri="{FF2B5EF4-FFF2-40B4-BE49-F238E27FC236}">
                <a16:creationId xmlns:a16="http://schemas.microsoft.com/office/drawing/2014/main" id="{7995377F-AF06-46F2-A655-C7B7CC7754A4}"/>
              </a:ext>
            </a:extLst>
          </p:cNvPr>
          <p:cNvSpPr>
            <a:spLocks noGrp="1"/>
          </p:cNvSpPr>
          <p:nvPr>
            <p:ph type="body" sz="quarter" idx="17" hasCustomPrompt="1"/>
          </p:nvPr>
        </p:nvSpPr>
        <p:spPr>
          <a:xfrm>
            <a:off x="517524" y="5042951"/>
            <a:ext cx="5549706" cy="276999"/>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i="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here to edit image description</a:t>
            </a:r>
          </a:p>
        </p:txBody>
      </p:sp>
      <p:sp>
        <p:nvSpPr>
          <p:cNvPr id="8" name="Picture Placeholder 16">
            <a:extLst>
              <a:ext uri="{FF2B5EF4-FFF2-40B4-BE49-F238E27FC236}">
                <a16:creationId xmlns:a16="http://schemas.microsoft.com/office/drawing/2014/main" id="{D22FA652-616C-4E1C-A24A-59A976C038A6}"/>
              </a:ext>
            </a:extLst>
          </p:cNvPr>
          <p:cNvSpPr>
            <a:spLocks noGrp="1"/>
          </p:cNvSpPr>
          <p:nvPr>
            <p:ph type="pic" sz="quarter" idx="15"/>
          </p:nvPr>
        </p:nvSpPr>
        <p:spPr>
          <a:xfrm>
            <a:off x="517525" y="1192212"/>
            <a:ext cx="5549706" cy="3699804"/>
          </a:xfrm>
          <a:solidFill>
            <a:schemeClr val="accent6"/>
          </a:solidFill>
        </p:spPr>
        <p:txBody>
          <a:bodyPr/>
          <a:lstStyle/>
          <a:p>
            <a:endParaRPr lang="nl-NL" dirty="0"/>
          </a:p>
        </p:txBody>
      </p:sp>
      <p:sp>
        <p:nvSpPr>
          <p:cNvPr id="10" name="Picture Placeholder 16">
            <a:extLst>
              <a:ext uri="{FF2B5EF4-FFF2-40B4-BE49-F238E27FC236}">
                <a16:creationId xmlns:a16="http://schemas.microsoft.com/office/drawing/2014/main" id="{733D255C-9689-4AE0-A25F-AF2FEA3B8CA5}"/>
              </a:ext>
            </a:extLst>
          </p:cNvPr>
          <p:cNvSpPr>
            <a:spLocks noGrp="1"/>
          </p:cNvSpPr>
          <p:nvPr>
            <p:ph type="pic" sz="quarter" idx="16"/>
          </p:nvPr>
        </p:nvSpPr>
        <p:spPr>
          <a:xfrm>
            <a:off x="6160250" y="1192212"/>
            <a:ext cx="5514225" cy="3699804"/>
          </a:xfrm>
          <a:solidFill>
            <a:schemeClr val="accent6"/>
          </a:solidFill>
        </p:spPr>
        <p:txBody>
          <a:bodyPr/>
          <a:lstStyle/>
          <a:p>
            <a:endParaRPr lang="nl-NL" dirty="0"/>
          </a:p>
        </p:txBody>
      </p:sp>
      <p:sp>
        <p:nvSpPr>
          <p:cNvPr id="15" name="Text Placeholder 13">
            <a:extLst>
              <a:ext uri="{FF2B5EF4-FFF2-40B4-BE49-F238E27FC236}">
                <a16:creationId xmlns:a16="http://schemas.microsoft.com/office/drawing/2014/main" id="{C835C938-AB18-44F7-8B5C-EA8F205D0C7E}"/>
              </a:ext>
            </a:extLst>
          </p:cNvPr>
          <p:cNvSpPr>
            <a:spLocks noGrp="1"/>
          </p:cNvSpPr>
          <p:nvPr>
            <p:ph type="body" sz="quarter" idx="18" hasCustomPrompt="1"/>
          </p:nvPr>
        </p:nvSpPr>
        <p:spPr>
          <a:xfrm>
            <a:off x="6160625" y="5042951"/>
            <a:ext cx="5513850" cy="276999"/>
          </a:xfrm>
        </p:spPr>
        <p:txBody>
          <a:bodyPr anchor="ctr">
            <a:normAutofit/>
          </a:bodyPr>
          <a:lstStyle>
            <a:lvl1pPr>
              <a:defRPr sz="1200" i="1"/>
            </a:lvl1pPr>
          </a:lstStyle>
          <a:p>
            <a:pPr lvl="0"/>
            <a:r>
              <a:rPr lang="en-US" dirty="0"/>
              <a:t>Click here to edit image description</a:t>
            </a:r>
          </a:p>
        </p:txBody>
      </p:sp>
      <p:sp>
        <p:nvSpPr>
          <p:cNvPr id="17" name="Date Placeholder 16">
            <a:extLst>
              <a:ext uri="{FF2B5EF4-FFF2-40B4-BE49-F238E27FC236}">
                <a16:creationId xmlns:a16="http://schemas.microsoft.com/office/drawing/2014/main" id="{F29FFDA0-31A7-427B-8293-AD13FA9FB391}"/>
              </a:ext>
            </a:extLst>
          </p:cNvPr>
          <p:cNvSpPr>
            <a:spLocks noGrp="1"/>
          </p:cNvSpPr>
          <p:nvPr>
            <p:ph type="dt" sz="half" idx="19"/>
          </p:nvPr>
        </p:nvSpPr>
        <p:spPr/>
        <p:txBody>
          <a:bodyPr/>
          <a:lstStyle/>
          <a:p>
            <a:r>
              <a:rPr lang="nl-NL"/>
              <a:t>Hansken.io, 20 &amp; 21 september</a:t>
            </a:r>
            <a:endParaRPr lang="nl-NL" dirty="0"/>
          </a:p>
        </p:txBody>
      </p:sp>
      <p:sp>
        <p:nvSpPr>
          <p:cNvPr id="18" name="Footer Placeholder 17">
            <a:extLst>
              <a:ext uri="{FF2B5EF4-FFF2-40B4-BE49-F238E27FC236}">
                <a16:creationId xmlns:a16="http://schemas.microsoft.com/office/drawing/2014/main" id="{A78477EB-6020-4D8F-B850-9C4A215852EB}"/>
              </a:ext>
            </a:extLst>
          </p:cNvPr>
          <p:cNvSpPr>
            <a:spLocks noGrp="1"/>
          </p:cNvSpPr>
          <p:nvPr>
            <p:ph type="ftr" sz="quarter" idx="20"/>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9" name="Slide Number Placeholder 18">
            <a:extLst>
              <a:ext uri="{FF2B5EF4-FFF2-40B4-BE49-F238E27FC236}">
                <a16:creationId xmlns:a16="http://schemas.microsoft.com/office/drawing/2014/main" id="{9BB2D9F5-F269-46A0-802C-76FE60E4A785}"/>
              </a:ext>
            </a:extLst>
          </p:cNvPr>
          <p:cNvSpPr>
            <a:spLocks noGrp="1"/>
          </p:cNvSpPr>
          <p:nvPr>
            <p:ph type="sldNum" sz="quarter" idx="21"/>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17746188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s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2E69F07-9083-435D-A92B-5345E96CD1D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922661"/>
            <a:ext cx="1479108" cy="2745422"/>
          </a:xfrm>
          <a:prstGeom prst="rect">
            <a:avLst/>
          </a:prstGeom>
        </p:spPr>
      </p:pic>
      <p:sp>
        <p:nvSpPr>
          <p:cNvPr id="8" name="Picture Placeholder 16">
            <a:extLst>
              <a:ext uri="{FF2B5EF4-FFF2-40B4-BE49-F238E27FC236}">
                <a16:creationId xmlns:a16="http://schemas.microsoft.com/office/drawing/2014/main" id="{5B1836FE-DC38-4B76-A8A5-F40100480467}"/>
              </a:ext>
            </a:extLst>
          </p:cNvPr>
          <p:cNvSpPr>
            <a:spLocks noGrp="1"/>
          </p:cNvSpPr>
          <p:nvPr>
            <p:ph type="pic" sz="quarter" idx="15"/>
          </p:nvPr>
        </p:nvSpPr>
        <p:spPr>
          <a:xfrm>
            <a:off x="2643041" y="1078276"/>
            <a:ext cx="7191276" cy="4800048"/>
          </a:xfrm>
          <a:solidFill>
            <a:schemeClr val="accent6"/>
          </a:solidFill>
        </p:spPr>
        <p:txBody>
          <a:bodyPr/>
          <a:lstStyle/>
          <a:p>
            <a:endParaRPr lang="nl-NL" dirty="0"/>
          </a:p>
        </p:txBody>
      </p:sp>
      <p:sp>
        <p:nvSpPr>
          <p:cNvPr id="10" name="Date Placeholder 9">
            <a:extLst>
              <a:ext uri="{FF2B5EF4-FFF2-40B4-BE49-F238E27FC236}">
                <a16:creationId xmlns:a16="http://schemas.microsoft.com/office/drawing/2014/main" id="{67DCBE27-0AC2-4B9E-9060-4DE369B993A3}"/>
              </a:ext>
            </a:extLst>
          </p:cNvPr>
          <p:cNvSpPr>
            <a:spLocks noGrp="1"/>
          </p:cNvSpPr>
          <p:nvPr>
            <p:ph type="dt" sz="half" idx="16"/>
          </p:nvPr>
        </p:nvSpPr>
        <p:spPr/>
        <p:txBody>
          <a:bodyPr/>
          <a:lstStyle/>
          <a:p>
            <a:r>
              <a:rPr lang="nl-NL"/>
              <a:t>Hansken.io, 20 &amp; 21 september</a:t>
            </a:r>
            <a:endParaRPr lang="nl-NL" dirty="0"/>
          </a:p>
        </p:txBody>
      </p:sp>
      <p:sp>
        <p:nvSpPr>
          <p:cNvPr id="11" name="Footer Placeholder 10">
            <a:extLst>
              <a:ext uri="{FF2B5EF4-FFF2-40B4-BE49-F238E27FC236}">
                <a16:creationId xmlns:a16="http://schemas.microsoft.com/office/drawing/2014/main" id="{5F79FD1C-A886-4A09-B742-3438F3DB0E29}"/>
              </a:ext>
            </a:extLst>
          </p:cNvPr>
          <p:cNvSpPr>
            <a:spLocks noGrp="1"/>
          </p:cNvSpPr>
          <p:nvPr>
            <p:ph type="ftr" sz="quarter" idx="17"/>
          </p:nvPr>
        </p:nvSpPr>
        <p:spPr>
          <a:xfrm>
            <a:off x="959157" y="221959"/>
            <a:ext cx="6514301" cy="299261"/>
          </a:xfrm>
          <a:prstGeom prst="rect">
            <a:avLst/>
          </a:prstGeom>
        </p:spPr>
        <p:txBody>
          <a:bodyPr/>
          <a:lstStyle/>
          <a:p>
            <a:r>
              <a:rPr lang="en-US"/>
              <a:t>Hansken code notebooks and extraction plugins</a:t>
            </a:r>
            <a:endParaRPr lang="nl-NL" dirty="0"/>
          </a:p>
        </p:txBody>
      </p:sp>
      <p:sp>
        <p:nvSpPr>
          <p:cNvPr id="12" name="Slide Number Placeholder 11">
            <a:extLst>
              <a:ext uri="{FF2B5EF4-FFF2-40B4-BE49-F238E27FC236}">
                <a16:creationId xmlns:a16="http://schemas.microsoft.com/office/drawing/2014/main" id="{0C45297C-8D56-4760-BFE7-1FAF9D514CB6}"/>
              </a:ext>
            </a:extLst>
          </p:cNvPr>
          <p:cNvSpPr>
            <a:spLocks noGrp="1"/>
          </p:cNvSpPr>
          <p:nvPr>
            <p:ph type="sldNum" sz="quarter" idx="18"/>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21168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4B99-8746-4B2B-9B44-23879CB6FB32}"/>
              </a:ext>
            </a:extLst>
          </p:cNvPr>
          <p:cNvSpPr>
            <a:spLocks noGrp="1"/>
          </p:cNvSpPr>
          <p:nvPr>
            <p:ph type="ctrTitle" hasCustomPrompt="1"/>
          </p:nvPr>
        </p:nvSpPr>
        <p:spPr>
          <a:xfrm>
            <a:off x="1295400" y="1664676"/>
            <a:ext cx="9486900" cy="1821777"/>
          </a:xfrm>
          <a:prstGeom prst="rect">
            <a:avLst/>
          </a:prstGeom>
        </p:spPr>
        <p:txBody>
          <a:bodyPr anchor="ctr"/>
          <a:lstStyle>
            <a:lvl1pPr algn="ctr">
              <a:lnSpc>
                <a:spcPct val="100000"/>
              </a:lnSpc>
              <a:defRPr sz="6000">
                <a:solidFill>
                  <a:schemeClr val="tx2"/>
                </a:solidFill>
              </a:defRPr>
            </a:lvl1pPr>
          </a:lstStyle>
          <a:p>
            <a:r>
              <a:rPr lang="en-US" dirty="0"/>
              <a:t>Presentation title</a:t>
            </a:r>
            <a:br>
              <a:rPr lang="en-US" dirty="0"/>
            </a:br>
            <a:r>
              <a:rPr lang="en-US" dirty="0"/>
              <a:t>(max 2 lines)</a:t>
            </a:r>
            <a:endParaRPr lang="nl-NL" dirty="0"/>
          </a:p>
        </p:txBody>
      </p:sp>
      <p:pic>
        <p:nvPicPr>
          <p:cNvPr id="16" name="Graphic 15">
            <a:extLst>
              <a:ext uri="{FF2B5EF4-FFF2-40B4-BE49-F238E27FC236}">
                <a16:creationId xmlns:a16="http://schemas.microsoft.com/office/drawing/2014/main" id="{F0800639-8E98-4407-97AA-CD634FDE71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41623" y="3986373"/>
            <a:ext cx="1852753" cy="1852753"/>
          </a:xfrm>
          <a:prstGeom prst="rect">
            <a:avLst/>
          </a:prstGeom>
        </p:spPr>
      </p:pic>
      <p:sp>
        <p:nvSpPr>
          <p:cNvPr id="3" name="Subtitle 2">
            <a:extLst>
              <a:ext uri="{FF2B5EF4-FFF2-40B4-BE49-F238E27FC236}">
                <a16:creationId xmlns:a16="http://schemas.microsoft.com/office/drawing/2014/main" id="{66812294-7AC4-4DCD-80DF-7762339F5034}"/>
              </a:ext>
            </a:extLst>
          </p:cNvPr>
          <p:cNvSpPr>
            <a:spLocks noGrp="1"/>
          </p:cNvSpPr>
          <p:nvPr>
            <p:ph type="subTitle" idx="1" hasCustomPrompt="1"/>
          </p:nvPr>
        </p:nvSpPr>
        <p:spPr>
          <a:xfrm>
            <a:off x="1295400" y="3619624"/>
            <a:ext cx="9486900" cy="1655762"/>
          </a:xfrm>
        </p:spPr>
        <p:txBody>
          <a:bodyPr>
            <a:normAutofit/>
          </a:bodyPr>
          <a:lstStyle>
            <a:lvl1pPr marL="0" indent="0" algn="ctr">
              <a:lnSpc>
                <a:spcPct val="100000"/>
              </a:lnSpc>
              <a:buNone/>
              <a:defRPr sz="4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a:p>
            <a:r>
              <a:rPr lang="en-US" dirty="0"/>
              <a:t>(max 2 lines)</a:t>
            </a:r>
            <a:endParaRPr lang="nl-NL" dirty="0"/>
          </a:p>
        </p:txBody>
      </p:sp>
      <p:sp>
        <p:nvSpPr>
          <p:cNvPr id="22" name="Date Placeholder 21">
            <a:extLst>
              <a:ext uri="{FF2B5EF4-FFF2-40B4-BE49-F238E27FC236}">
                <a16:creationId xmlns:a16="http://schemas.microsoft.com/office/drawing/2014/main" id="{DD67D4E3-6504-4361-9C27-625A41333155}"/>
              </a:ext>
            </a:extLst>
          </p:cNvPr>
          <p:cNvSpPr>
            <a:spLocks noGrp="1"/>
          </p:cNvSpPr>
          <p:nvPr>
            <p:ph type="dt" sz="half" idx="10"/>
          </p:nvPr>
        </p:nvSpPr>
        <p:spPr/>
        <p:txBody>
          <a:bodyPr/>
          <a:lstStyle/>
          <a:p>
            <a:r>
              <a:rPr lang="nl-NL"/>
              <a:t>Hansken.io, 20 &amp; 21 september</a:t>
            </a:r>
            <a:endParaRPr lang="nl-NL" dirty="0"/>
          </a:p>
        </p:txBody>
      </p:sp>
      <p:sp>
        <p:nvSpPr>
          <p:cNvPr id="23" name="Footer Placeholder 22">
            <a:extLst>
              <a:ext uri="{FF2B5EF4-FFF2-40B4-BE49-F238E27FC236}">
                <a16:creationId xmlns:a16="http://schemas.microsoft.com/office/drawing/2014/main" id="{A499C3A2-2341-4D8A-95F2-095A45BC2CEE}"/>
              </a:ext>
            </a:extLst>
          </p:cNvPr>
          <p:cNvSpPr>
            <a:spLocks noGrp="1"/>
          </p:cNvSpPr>
          <p:nvPr>
            <p:ph type="ftr" sz="quarter" idx="11"/>
          </p:nvPr>
        </p:nvSpPr>
        <p:spPr>
          <a:xfrm>
            <a:off x="959157" y="221959"/>
            <a:ext cx="6514301" cy="299261"/>
          </a:xfrm>
          <a:prstGeom prst="rect">
            <a:avLst/>
          </a:prstGeom>
        </p:spPr>
        <p:txBody>
          <a:bodyPr/>
          <a:lstStyle>
            <a:lvl1pPr>
              <a:defRPr/>
            </a:lvl1pPr>
          </a:lstStyle>
          <a:p>
            <a:r>
              <a:rPr lang="en-US"/>
              <a:t>Hansken code notebooks and extraction plugins</a:t>
            </a:r>
            <a:endParaRPr lang="nl-NL" dirty="0"/>
          </a:p>
        </p:txBody>
      </p:sp>
      <p:sp>
        <p:nvSpPr>
          <p:cNvPr id="24" name="Slide Number Placeholder 23">
            <a:extLst>
              <a:ext uri="{FF2B5EF4-FFF2-40B4-BE49-F238E27FC236}">
                <a16:creationId xmlns:a16="http://schemas.microsoft.com/office/drawing/2014/main" id="{B4CB12C0-7BDC-4276-9D15-12090188422C}"/>
              </a:ext>
            </a:extLst>
          </p:cNvPr>
          <p:cNvSpPr>
            <a:spLocks noGrp="1"/>
          </p:cNvSpPr>
          <p:nvPr>
            <p:ph type="sldNum" sz="quarter" idx="12"/>
          </p:nvPr>
        </p:nvSpPr>
        <p:spPr/>
        <p:txBody>
          <a:bodyPr/>
          <a:lstStyle/>
          <a:p>
            <a:fld id="{160BE829-8AC6-42C9-8EA5-BC79E6490B8A}" type="slidenum">
              <a:rPr lang="nl-NL" smtClean="0"/>
              <a:pPr/>
              <a:t>‹nr.›</a:t>
            </a:fld>
            <a:endParaRPr lang="nl-NL" dirty="0"/>
          </a:p>
        </p:txBody>
      </p:sp>
    </p:spTree>
    <p:extLst>
      <p:ext uri="{BB962C8B-B14F-4D97-AF65-F5344CB8AC3E}">
        <p14:creationId xmlns:p14="http://schemas.microsoft.com/office/powerpoint/2010/main" val="423089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15DBD1-08EB-413C-81C6-EB81AEAD9F0C}"/>
              </a:ext>
            </a:extLst>
          </p:cNvPr>
          <p:cNvSpPr/>
          <p:nvPr userDrawn="1"/>
        </p:nvSpPr>
        <p:spPr>
          <a:xfrm>
            <a:off x="0" y="1"/>
            <a:ext cx="12192000" cy="72197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a:p>
        </p:txBody>
      </p:sp>
      <p:sp>
        <p:nvSpPr>
          <p:cNvPr id="5" name="Footer Placeholder 4">
            <a:extLst>
              <a:ext uri="{FF2B5EF4-FFF2-40B4-BE49-F238E27FC236}">
                <a16:creationId xmlns:a16="http://schemas.microsoft.com/office/drawing/2014/main" id="{163DAC6A-D2A6-4687-8B67-AB951E08AB81}"/>
              </a:ext>
            </a:extLst>
          </p:cNvPr>
          <p:cNvSpPr>
            <a:spLocks noGrp="1"/>
          </p:cNvSpPr>
          <p:nvPr>
            <p:ph type="ftr" sz="quarter" idx="3"/>
          </p:nvPr>
        </p:nvSpPr>
        <p:spPr>
          <a:xfrm>
            <a:off x="959157" y="221959"/>
            <a:ext cx="6514301" cy="299261"/>
          </a:xfrm>
          <a:prstGeom prst="rect">
            <a:avLst/>
          </a:prstGeom>
        </p:spPr>
        <p:txBody>
          <a:bodyPr vert="horz" lIns="91440" tIns="45720" rIns="91440" bIns="45720" rtlCol="0" anchor="ctr"/>
          <a:lstStyle>
            <a:lvl1pPr algn="l">
              <a:defRPr sz="1600" b="0">
                <a:solidFill>
                  <a:schemeClr val="tx1"/>
                </a:solidFill>
                <a:latin typeface="+mj-lt"/>
              </a:defRPr>
            </a:lvl1pPr>
          </a:lstStyle>
          <a:p>
            <a:r>
              <a:rPr lang="en-US"/>
              <a:t>Hansken code notebooks and extraction plugins</a:t>
            </a:r>
            <a:endParaRPr lang="nl-NL" dirty="0"/>
          </a:p>
        </p:txBody>
      </p:sp>
      <p:sp>
        <p:nvSpPr>
          <p:cNvPr id="7" name="Rectangle 6">
            <a:extLst>
              <a:ext uri="{FF2B5EF4-FFF2-40B4-BE49-F238E27FC236}">
                <a16:creationId xmlns:a16="http://schemas.microsoft.com/office/drawing/2014/main" id="{E0D7F515-743C-434A-83DA-94C7D5196274}"/>
              </a:ext>
            </a:extLst>
          </p:cNvPr>
          <p:cNvSpPr/>
          <p:nvPr userDrawn="1"/>
        </p:nvSpPr>
        <p:spPr>
          <a:xfrm>
            <a:off x="1" y="6234624"/>
            <a:ext cx="12191999" cy="623375"/>
          </a:xfrm>
          <a:prstGeom prst="rect">
            <a:avLst/>
          </a:prstGeom>
          <a:solidFill>
            <a:schemeClr val="accent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nl-NL" dirty="0"/>
          </a:p>
        </p:txBody>
      </p:sp>
      <p:sp>
        <p:nvSpPr>
          <p:cNvPr id="6" name="Slide Number Placeholder 5">
            <a:extLst>
              <a:ext uri="{FF2B5EF4-FFF2-40B4-BE49-F238E27FC236}">
                <a16:creationId xmlns:a16="http://schemas.microsoft.com/office/drawing/2014/main" id="{22ABCE12-862C-4A23-A9D3-488530E0840C}"/>
              </a:ext>
            </a:extLst>
          </p:cNvPr>
          <p:cNvSpPr>
            <a:spLocks noGrp="1"/>
          </p:cNvSpPr>
          <p:nvPr>
            <p:ph type="sldNum" sz="quarter" idx="4"/>
          </p:nvPr>
        </p:nvSpPr>
        <p:spPr>
          <a:xfrm>
            <a:off x="9263495"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160BE829-8AC6-42C9-8EA5-BC79E6490B8A}" type="slidenum">
              <a:rPr lang="nl-NL" smtClean="0"/>
              <a:pPr/>
              <a:t>‹nr.›</a:t>
            </a:fld>
            <a:endParaRPr lang="nl-NL" dirty="0"/>
          </a:p>
        </p:txBody>
      </p:sp>
      <p:sp>
        <p:nvSpPr>
          <p:cNvPr id="3" name="Text Placeholder 2">
            <a:extLst>
              <a:ext uri="{FF2B5EF4-FFF2-40B4-BE49-F238E27FC236}">
                <a16:creationId xmlns:a16="http://schemas.microsoft.com/office/drawing/2014/main" id="{35B3A2D4-67A8-42BE-A736-2B811E1A3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0"/>
            <a:endParaRPr lang="en-US" dirty="0"/>
          </a:p>
        </p:txBody>
      </p:sp>
      <p:sp>
        <p:nvSpPr>
          <p:cNvPr id="4" name="Date Placeholder 3">
            <a:extLst>
              <a:ext uri="{FF2B5EF4-FFF2-40B4-BE49-F238E27FC236}">
                <a16:creationId xmlns:a16="http://schemas.microsoft.com/office/drawing/2014/main" id="{789A5B16-0B32-4132-94F8-084D30D58200}"/>
              </a:ext>
            </a:extLst>
          </p:cNvPr>
          <p:cNvSpPr>
            <a:spLocks noGrp="1"/>
          </p:cNvSpPr>
          <p:nvPr>
            <p:ph type="dt" sz="half" idx="2"/>
          </p:nvPr>
        </p:nvSpPr>
        <p:spPr>
          <a:xfrm>
            <a:off x="965022" y="6356350"/>
            <a:ext cx="2616377" cy="365125"/>
          </a:xfrm>
          <a:prstGeom prst="rect">
            <a:avLst/>
          </a:prstGeom>
        </p:spPr>
        <p:txBody>
          <a:bodyPr vert="horz" lIns="91440" tIns="45720" rIns="91440" bIns="45720" rtlCol="0" anchor="ctr"/>
          <a:lstStyle>
            <a:lvl1pPr algn="l">
              <a:defRPr sz="900">
                <a:solidFill>
                  <a:schemeClr val="bg1"/>
                </a:solidFill>
              </a:defRPr>
            </a:lvl1pPr>
          </a:lstStyle>
          <a:p>
            <a:r>
              <a:rPr lang="nl-NL"/>
              <a:t>Hansken.io, 20 &amp; 21 september</a:t>
            </a:r>
            <a:endParaRPr lang="nl-NL" dirty="0"/>
          </a:p>
        </p:txBody>
      </p:sp>
      <p:pic>
        <p:nvPicPr>
          <p:cNvPr id="9" name="Picture 8">
            <a:extLst>
              <a:ext uri="{FF2B5EF4-FFF2-40B4-BE49-F238E27FC236}">
                <a16:creationId xmlns:a16="http://schemas.microsoft.com/office/drawing/2014/main" id="{CA2D28EE-089D-4995-83B1-E8EA9890D58C}"/>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08978" y="45720"/>
            <a:ext cx="721976" cy="721976"/>
          </a:xfrm>
          <a:prstGeom prst="rect">
            <a:avLst/>
          </a:prstGeom>
        </p:spPr>
      </p:pic>
      <p:cxnSp>
        <p:nvCxnSpPr>
          <p:cNvPr id="10" name="Straight Connector 9">
            <a:extLst>
              <a:ext uri="{FF2B5EF4-FFF2-40B4-BE49-F238E27FC236}">
                <a16:creationId xmlns:a16="http://schemas.microsoft.com/office/drawing/2014/main" id="{95F140F3-7B92-45F8-A006-89DD0D602EEE}"/>
              </a:ext>
            </a:extLst>
          </p:cNvPr>
          <p:cNvCxnSpPr/>
          <p:nvPr userDrawn="1"/>
        </p:nvCxnSpPr>
        <p:spPr>
          <a:xfrm>
            <a:off x="895057" y="136621"/>
            <a:ext cx="0" cy="44873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49352D6D-AD22-4828-A884-6A9764840CC3}"/>
              </a:ext>
            </a:extLst>
          </p:cNvPr>
          <p:cNvCxnSpPr/>
          <p:nvPr userDrawn="1"/>
        </p:nvCxnSpPr>
        <p:spPr>
          <a:xfrm>
            <a:off x="895057" y="6309287"/>
            <a:ext cx="0" cy="448733"/>
          </a:xfrm>
          <a:prstGeom prst="line">
            <a:avLst/>
          </a:prstGeom>
          <a:ln w="28575">
            <a:solidFill>
              <a:schemeClr val="accent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67725894"/>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73" r:id="rId3"/>
    <p:sldLayoutId id="2147483650" r:id="rId4"/>
    <p:sldLayoutId id="2147483661"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62" r:id="rId15"/>
    <p:sldLayoutId id="2147483672" r:id="rId16"/>
    <p:sldLayoutId id="2147483655" r:id="rId17"/>
    <p:sldLayoutId id="2147483674" r:id="rId18"/>
    <p:sldLayoutId id="2147483675" r:id="rId19"/>
    <p:sldLayoutId id="2147483676" r:id="rId20"/>
    <p:sldLayoutId id="2147483677" r:id="rId21"/>
  </p:sldLayoutIdLst>
  <p:hf hdr="0"/>
  <p:txStyles>
    <p:titleStyle>
      <a:lvl1pPr algn="l" defTabSz="914400" rtl="0" eaLnBrk="1" latinLnBrk="0" hangingPunct="1">
        <a:lnSpc>
          <a:spcPct val="90000"/>
        </a:lnSpc>
        <a:spcBef>
          <a:spcPct val="0"/>
        </a:spcBef>
        <a:buNone/>
        <a:defRPr sz="16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266700" indent="-266700" algn="l" defTabSz="914400" rtl="0" eaLnBrk="1" latinLnBrk="0" hangingPunct="1">
        <a:lnSpc>
          <a:spcPct val="90000"/>
        </a:lnSpc>
        <a:spcBef>
          <a:spcPts val="500"/>
        </a:spcBef>
        <a:buClr>
          <a:schemeClr val="accent2"/>
        </a:buClr>
        <a:buFont typeface="Arial" panose="020B0604020202020204" pitchFamily="34" charset="0"/>
        <a:buChar char="•"/>
        <a:tabLst>
          <a:tab pos="266700" algn="l"/>
        </a:tabLst>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netherlandsforensicinstitute.github.io/hansken-extraction-plugin-sdk-documentation/latest/dev/examples.html" TargetMode="External"/><Relationship Id="rId3" Type="http://schemas.openxmlformats.org/officeDocument/2006/relationships/hyperlink" Target="https://www.java.com/" TargetMode="External"/><Relationship Id="rId7" Type="http://schemas.openxmlformats.org/officeDocument/2006/relationships/hyperlink" Target="https://netherlandsforensicinstitute.github.io/hansken-extraction-plugin-sdk-documentation/latest/index.html" TargetMode="External"/><Relationship Id="rId2" Type="http://schemas.openxmlformats.org/officeDocument/2006/relationships/hyperlink" Target="https://netherlandsforensicinstitute.github.io/hansken-extraction-plugin-sdk-documentation/latest/dev/java.html" TargetMode="External"/><Relationship Id="rId1" Type="http://schemas.openxmlformats.org/officeDocument/2006/relationships/slideLayout" Target="../slideLayouts/slideLayout12.xml"/><Relationship Id="rId6" Type="http://schemas.openxmlformats.org/officeDocument/2006/relationships/hyperlink" Target="https://netherlandsforensicinstitute.github.io/hansken-extraction-plugin-sdk-documentation/latest/dev/concepts/test_framework.html" TargetMode="External"/><Relationship Id="rId5" Type="http://schemas.openxmlformats.org/officeDocument/2006/relationships/hyperlink" Target="https://www.python.org/" TargetMode="External"/><Relationship Id="rId4" Type="http://schemas.openxmlformats.org/officeDocument/2006/relationships/hyperlink" Target="https://netherlandsforensicinstitute.github.io/hansken-extraction-plugin-sdk-documentation/latest/dev/python.html" TargetMode="External"/><Relationship Id="rId9" Type="http://schemas.openxmlformats.org/officeDocument/2006/relationships/hyperlink" Target="https://git.eminjenv.nl/hanskaton/extraction-plugin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etherlandsForensicInstitute/hansken-extraction-plugin-template-python"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bing.com/ck/a?!&amp;&amp;p=9f6da14f06442c61JmltdHM9MTY5NTA4MTYwMCZpZ3VpZD0yODkwOTgwOS03NTgyLTZhZGUtMmJmZC04Yjk4NzRlMzZiZDEmaW5zaWQ9NTUyNg&amp;ptn=3&amp;hsh=3&amp;fclid=28909809-7582-6ade-2bfd-8b9874e36bd1&amp;psq=emoji+book&amp;u=a1aHR0cHM6Ly9lbW9qaXBlZGlhLm9yZy9tYW4tdGVhY2hlci8&amp;ntb=1"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mac4n6.com/blog/2018/8/5/knowledge-is-power-using-the-knowledgecdb-database-on-macos-and-ios-to-determine-precise-user-and-application-usage" TargetMode="External"/><Relationship Id="rId2" Type="http://schemas.openxmlformats.org/officeDocument/2006/relationships/hyperlink" Target="https://www.doubleblak.com/m/blogPosts.php?id=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576669-EF16-4770-8EF7-9EC79928B60C}"/>
              </a:ext>
            </a:extLst>
          </p:cNvPr>
          <p:cNvSpPr>
            <a:spLocks noGrp="1"/>
          </p:cNvSpPr>
          <p:nvPr>
            <p:ph type="sldNum" sz="quarter" idx="4294967295"/>
          </p:nvPr>
        </p:nvSpPr>
        <p:spPr>
          <a:xfrm>
            <a:off x="9448800" y="6356350"/>
            <a:ext cx="2743200" cy="365125"/>
          </a:xfrm>
        </p:spPr>
        <p:txBody>
          <a:bodyPr/>
          <a:lstStyle/>
          <a:p>
            <a:fld id="{160BE829-8AC6-42C9-8EA5-BC79E6490B8A}" type="slidenum">
              <a:rPr lang="nl-NL" smtClean="0"/>
              <a:t>1</a:t>
            </a:fld>
            <a:endParaRPr lang="nl-NL" dirty="0"/>
          </a:p>
        </p:txBody>
      </p:sp>
      <p:sp>
        <p:nvSpPr>
          <p:cNvPr id="3" name="Date Placeholder 2"/>
          <p:cNvSpPr>
            <a:spLocks noGrp="1"/>
          </p:cNvSpPr>
          <p:nvPr>
            <p:ph type="dt" sz="half" idx="10"/>
          </p:nvPr>
        </p:nvSpPr>
        <p:spPr/>
        <p:txBody>
          <a:bodyPr/>
          <a:lstStyle/>
          <a:p>
            <a:r>
              <a:rPr lang="nl-NL" dirty="0"/>
              <a:t>Hansken.io, 20 &amp; 21 september</a:t>
            </a:r>
          </a:p>
        </p:txBody>
      </p:sp>
      <p:pic>
        <p:nvPicPr>
          <p:cNvPr id="6" name="Afbeelding 5">
            <a:extLst>
              <a:ext uri="{FF2B5EF4-FFF2-40B4-BE49-F238E27FC236}">
                <a16:creationId xmlns:a16="http://schemas.microsoft.com/office/drawing/2014/main" id="{F46CAD7D-D8F6-BCC1-1AB6-DAA643CE6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hthoek 1">
            <a:extLst>
              <a:ext uri="{FF2B5EF4-FFF2-40B4-BE49-F238E27FC236}">
                <a16:creationId xmlns:a16="http://schemas.microsoft.com/office/drawing/2014/main" id="{12C5FB40-4F9A-6FE8-3526-86BECB7512D6}"/>
              </a:ext>
            </a:extLst>
          </p:cNvPr>
          <p:cNvSpPr/>
          <p:nvPr/>
        </p:nvSpPr>
        <p:spPr>
          <a:xfrm>
            <a:off x="4069080" y="4626864"/>
            <a:ext cx="3749040" cy="41148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96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b="1" dirty="0">
                <a:solidFill>
                  <a:srgbClr val="FF0000"/>
                </a:solidFill>
              </a:rPr>
              <a:t>(3 min) </a:t>
            </a:r>
            <a:r>
              <a:rPr lang="nl-NL" b="1" dirty="0" err="1">
                <a:solidFill>
                  <a:srgbClr val="FF0000"/>
                </a:solidFill>
              </a:rPr>
              <a:t>Extraction</a:t>
            </a:r>
            <a:r>
              <a:rPr lang="nl-NL" b="1" dirty="0">
                <a:solidFill>
                  <a:srgbClr val="FF0000"/>
                </a:solidFill>
              </a:rPr>
              <a:t> </a:t>
            </a:r>
            <a:r>
              <a:rPr lang="nl-NL" b="1" dirty="0" err="1">
                <a:solidFill>
                  <a:srgbClr val="FF0000"/>
                </a:solidFill>
              </a:rPr>
              <a:t>plugin</a:t>
            </a:r>
            <a:r>
              <a:rPr lang="nl-NL" b="1" dirty="0">
                <a:solidFill>
                  <a:srgbClr val="FF0000"/>
                </a:solidFill>
              </a:rPr>
              <a:t> </a:t>
            </a:r>
            <a:r>
              <a:rPr lang="nl-NL" b="1" dirty="0" err="1">
                <a:solidFill>
                  <a:srgbClr val="FF0000"/>
                </a:solidFill>
              </a:rPr>
              <a:t>concepts</a:t>
            </a:r>
            <a:endParaRPr lang="nl-NL" b="1" dirty="0">
              <a:solidFill>
                <a:srgbClr val="FF0000"/>
              </a:solidFill>
            </a:endParaRPr>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dirty="0"/>
              <a:t>(5 min) Run </a:t>
            </a:r>
            <a:r>
              <a:rPr lang="nl-NL" dirty="0" err="1"/>
              <a:t>with</a:t>
            </a:r>
            <a:r>
              <a:rPr lang="nl-NL" dirty="0"/>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10</a:t>
            </a:fld>
            <a:endParaRPr lang="nl-NL" dirty="0"/>
          </a:p>
        </p:txBody>
      </p:sp>
    </p:spTree>
    <p:extLst>
      <p:ext uri="{BB962C8B-B14F-4D97-AF65-F5344CB8AC3E}">
        <p14:creationId xmlns:p14="http://schemas.microsoft.com/office/powerpoint/2010/main" val="113364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Extraction</a:t>
            </a:r>
            <a:r>
              <a:rPr lang="nl-NL" dirty="0"/>
              <a:t> </a:t>
            </a:r>
            <a:r>
              <a:rPr lang="nl-NL" dirty="0" err="1"/>
              <a:t>plugin</a:t>
            </a:r>
            <a:r>
              <a:rPr lang="nl-NL" dirty="0"/>
              <a:t> </a:t>
            </a:r>
            <a:r>
              <a:rPr lang="nl-NL" dirty="0" err="1"/>
              <a:t>concepts</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dirty="0"/>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11</a:t>
            </a:fld>
            <a:endParaRPr lang="nl-NL" dirty="0"/>
          </a:p>
        </p:txBody>
      </p:sp>
      <p:sp>
        <p:nvSpPr>
          <p:cNvPr id="11" name="Ovaal 10">
            <a:extLst>
              <a:ext uri="{FF2B5EF4-FFF2-40B4-BE49-F238E27FC236}">
                <a16:creationId xmlns:a16="http://schemas.microsoft.com/office/drawing/2014/main" id="{6080B8E9-5911-9A7D-12B6-B71A9E3D5E91}"/>
              </a:ext>
            </a:extLst>
          </p:cNvPr>
          <p:cNvSpPr/>
          <p:nvPr/>
        </p:nvSpPr>
        <p:spPr>
          <a:xfrm>
            <a:off x="3193142" y="2467429"/>
            <a:ext cx="2902857" cy="274320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al 11">
            <a:extLst>
              <a:ext uri="{FF2B5EF4-FFF2-40B4-BE49-F238E27FC236}">
                <a16:creationId xmlns:a16="http://schemas.microsoft.com/office/drawing/2014/main" id="{10D0F507-1C4F-7C91-6394-169CB6672F18}"/>
              </a:ext>
            </a:extLst>
          </p:cNvPr>
          <p:cNvSpPr/>
          <p:nvPr/>
        </p:nvSpPr>
        <p:spPr>
          <a:xfrm>
            <a:off x="4824786" y="2467429"/>
            <a:ext cx="2902857" cy="2743200"/>
          </a:xfrm>
          <a:prstGeom prst="ellipse">
            <a:avLst/>
          </a:prstGeom>
          <a:noFill/>
          <a:ln w="762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NL" dirty="0"/>
          </a:p>
        </p:txBody>
      </p:sp>
      <p:sp>
        <p:nvSpPr>
          <p:cNvPr id="13" name="Tekstvak 12">
            <a:extLst>
              <a:ext uri="{FF2B5EF4-FFF2-40B4-BE49-F238E27FC236}">
                <a16:creationId xmlns:a16="http://schemas.microsoft.com/office/drawing/2014/main" id="{2C45B989-B3A6-CC24-B128-BB26E1D42FB7}"/>
              </a:ext>
            </a:extLst>
          </p:cNvPr>
          <p:cNvSpPr txBox="1"/>
          <p:nvPr/>
        </p:nvSpPr>
        <p:spPr>
          <a:xfrm>
            <a:off x="0" y="2033141"/>
            <a:ext cx="3193142" cy="2949525"/>
          </a:xfrm>
          <a:prstGeom prst="rect">
            <a:avLst/>
          </a:prstGeom>
          <a:noFill/>
        </p:spPr>
        <p:txBody>
          <a:bodyPr wrap="square" rtlCol="0">
            <a:spAutoFit/>
          </a:bodyPr>
          <a:lstStyle/>
          <a:p>
            <a:pPr algn="r">
              <a:lnSpc>
                <a:spcPct val="150000"/>
              </a:lnSpc>
            </a:pPr>
            <a:r>
              <a:rPr lang="en-US" b="1" dirty="0">
                <a:solidFill>
                  <a:schemeClr val="tx2"/>
                </a:solidFill>
              </a:rPr>
              <a:t>Hansken.py</a:t>
            </a:r>
          </a:p>
          <a:p>
            <a:pPr algn="r">
              <a:lnSpc>
                <a:spcPct val="150000"/>
              </a:lnSpc>
            </a:pPr>
            <a:r>
              <a:rPr lang="en-US" dirty="0">
                <a:solidFill>
                  <a:schemeClr val="tx2"/>
                </a:solidFill>
              </a:rPr>
              <a:t>Uses </a:t>
            </a:r>
            <a:r>
              <a:rPr lang="en-US" dirty="0" err="1">
                <a:solidFill>
                  <a:schemeClr val="tx2"/>
                </a:solidFill>
              </a:rPr>
              <a:t>Hanskens</a:t>
            </a:r>
            <a:r>
              <a:rPr lang="en-US" dirty="0">
                <a:solidFill>
                  <a:schemeClr val="tx2"/>
                </a:solidFill>
              </a:rPr>
              <a:t> REST API * </a:t>
            </a:r>
          </a:p>
          <a:p>
            <a:pPr algn="r">
              <a:lnSpc>
                <a:spcPct val="150000"/>
              </a:lnSpc>
            </a:pPr>
            <a:r>
              <a:rPr lang="en-US" dirty="0">
                <a:solidFill>
                  <a:schemeClr val="tx2"/>
                </a:solidFill>
              </a:rPr>
              <a:t>Analysis of multiple traces *</a:t>
            </a:r>
          </a:p>
          <a:p>
            <a:pPr algn="r">
              <a:lnSpc>
                <a:spcPct val="150000"/>
              </a:lnSpc>
            </a:pPr>
            <a:r>
              <a:rPr lang="en-US" dirty="0">
                <a:solidFill>
                  <a:schemeClr val="tx2"/>
                </a:solidFill>
              </a:rPr>
              <a:t>Visualizations *</a:t>
            </a:r>
          </a:p>
          <a:p>
            <a:pPr algn="r">
              <a:lnSpc>
                <a:spcPct val="150000"/>
              </a:lnSpc>
            </a:pPr>
            <a:r>
              <a:rPr lang="en-US" dirty="0">
                <a:solidFill>
                  <a:schemeClr val="tx2"/>
                </a:solidFill>
              </a:rPr>
              <a:t>Can add data to Hansken* </a:t>
            </a:r>
            <a:br>
              <a:rPr lang="en-US" dirty="0">
                <a:solidFill>
                  <a:schemeClr val="tx2"/>
                </a:solidFill>
              </a:rPr>
            </a:br>
            <a:r>
              <a:rPr lang="en-US" dirty="0">
                <a:solidFill>
                  <a:schemeClr val="tx2"/>
                </a:solidFill>
              </a:rPr>
              <a:t>Manually repeatable *</a:t>
            </a:r>
          </a:p>
          <a:p>
            <a:pPr algn="r">
              <a:lnSpc>
                <a:spcPct val="150000"/>
              </a:lnSpc>
            </a:pPr>
            <a:endParaRPr lang="en-US" dirty="0">
              <a:solidFill>
                <a:schemeClr val="tx2"/>
              </a:solidFill>
            </a:endParaRPr>
          </a:p>
        </p:txBody>
      </p:sp>
      <p:sp>
        <p:nvSpPr>
          <p:cNvPr id="14" name="Tekstvak 13">
            <a:extLst>
              <a:ext uri="{FF2B5EF4-FFF2-40B4-BE49-F238E27FC236}">
                <a16:creationId xmlns:a16="http://schemas.microsoft.com/office/drawing/2014/main" id="{42C963F4-2256-819F-E8CB-97F3DFE09B77}"/>
              </a:ext>
            </a:extLst>
          </p:cNvPr>
          <p:cNvSpPr txBox="1"/>
          <p:nvPr/>
        </p:nvSpPr>
        <p:spPr>
          <a:xfrm>
            <a:off x="7727643" y="2033141"/>
            <a:ext cx="4616753" cy="4611519"/>
          </a:xfrm>
          <a:prstGeom prst="rect">
            <a:avLst/>
          </a:prstGeom>
          <a:noFill/>
        </p:spPr>
        <p:txBody>
          <a:bodyPr wrap="square" rtlCol="0">
            <a:spAutoFit/>
          </a:bodyPr>
          <a:lstStyle/>
          <a:p>
            <a:pPr algn="l">
              <a:lnSpc>
                <a:spcPct val="150000"/>
              </a:lnSpc>
            </a:pPr>
            <a:r>
              <a:rPr lang="en-US" b="1" dirty="0">
                <a:solidFill>
                  <a:schemeClr val="accent2">
                    <a:lumMod val="75000"/>
                  </a:schemeClr>
                </a:solidFill>
              </a:rPr>
              <a:t>Extraction Plugins</a:t>
            </a:r>
          </a:p>
          <a:p>
            <a:pPr algn="l">
              <a:lnSpc>
                <a:spcPct val="150000"/>
              </a:lnSpc>
            </a:pPr>
            <a:r>
              <a:rPr lang="en-US" dirty="0">
                <a:solidFill>
                  <a:schemeClr val="accent2">
                    <a:lumMod val="75000"/>
                  </a:schemeClr>
                </a:solidFill>
              </a:rPr>
              <a:t>* Runs inside Hansken </a:t>
            </a:r>
            <a:r>
              <a:rPr lang="en-US" i="1" dirty="0">
                <a:solidFill>
                  <a:schemeClr val="accent2">
                    <a:lumMod val="75000"/>
                  </a:schemeClr>
                </a:solidFill>
              </a:rPr>
              <a:t>during</a:t>
            </a:r>
            <a:r>
              <a:rPr lang="en-US" dirty="0">
                <a:solidFill>
                  <a:schemeClr val="accent2">
                    <a:lumMod val="75000"/>
                  </a:schemeClr>
                </a:solidFill>
              </a:rPr>
              <a:t> an extraction</a:t>
            </a:r>
          </a:p>
          <a:p>
            <a:pPr algn="l">
              <a:lnSpc>
                <a:spcPct val="150000"/>
              </a:lnSpc>
            </a:pPr>
            <a:r>
              <a:rPr lang="en-US" dirty="0">
                <a:solidFill>
                  <a:schemeClr val="accent2">
                    <a:lumMod val="75000"/>
                  </a:schemeClr>
                </a:solidFill>
              </a:rPr>
              <a:t>* Great for processing a lot of traces</a:t>
            </a:r>
          </a:p>
          <a:p>
            <a:pPr>
              <a:lnSpc>
                <a:spcPct val="150000"/>
              </a:lnSpc>
            </a:pPr>
            <a:r>
              <a:rPr lang="en-US" dirty="0">
                <a:solidFill>
                  <a:schemeClr val="accent2">
                    <a:lumMod val="75000"/>
                  </a:schemeClr>
                </a:solidFill>
              </a:rPr>
              <a:t>* Great for adding (a lot) of extracted data </a:t>
            </a:r>
            <a:br>
              <a:rPr lang="en-US" dirty="0">
                <a:solidFill>
                  <a:schemeClr val="accent2">
                    <a:lumMod val="75000"/>
                  </a:schemeClr>
                </a:solidFill>
              </a:rPr>
            </a:br>
            <a:r>
              <a:rPr lang="en-US" dirty="0">
                <a:solidFill>
                  <a:schemeClr val="accent2">
                    <a:lumMod val="75000"/>
                  </a:schemeClr>
                </a:solidFill>
              </a:rPr>
              <a:t>   or child traces</a:t>
            </a:r>
            <a:br>
              <a:rPr lang="en-US" dirty="0">
                <a:solidFill>
                  <a:schemeClr val="accent2">
                    <a:lumMod val="75000"/>
                  </a:schemeClr>
                </a:solidFill>
              </a:rPr>
            </a:br>
            <a:r>
              <a:rPr lang="en-US" dirty="0">
                <a:solidFill>
                  <a:schemeClr val="accent2">
                    <a:lumMod val="75000"/>
                  </a:schemeClr>
                </a:solidFill>
              </a:rPr>
              <a:t>* Automatically repeatable</a:t>
            </a:r>
          </a:p>
          <a:p>
            <a:pPr>
              <a:lnSpc>
                <a:spcPct val="150000"/>
              </a:lnSpc>
            </a:pPr>
            <a:r>
              <a:rPr lang="en-US" dirty="0">
                <a:solidFill>
                  <a:schemeClr val="accent2">
                    <a:lumMod val="75000"/>
                  </a:schemeClr>
                </a:solidFill>
              </a:rPr>
              <a:t>* Full chain of evidence preserved</a:t>
            </a:r>
          </a:p>
          <a:p>
            <a:pPr>
              <a:lnSpc>
                <a:spcPct val="150000"/>
              </a:lnSpc>
            </a:pPr>
            <a:r>
              <a:rPr lang="en-US" dirty="0">
                <a:solidFill>
                  <a:schemeClr val="accent2">
                    <a:lumMod val="75000"/>
                  </a:schemeClr>
                </a:solidFill>
              </a:rPr>
              <a:t>* Run in total isolation  </a:t>
            </a:r>
            <a:r>
              <a:rPr lang="en-US" dirty="0">
                <a:solidFill>
                  <a:schemeClr val="bg1">
                    <a:lumMod val="50000"/>
                  </a:schemeClr>
                </a:solidFill>
              </a:rPr>
              <a:t>(no network &amp; root)</a:t>
            </a:r>
          </a:p>
          <a:p>
            <a:pPr>
              <a:lnSpc>
                <a:spcPct val="150000"/>
              </a:lnSpc>
            </a:pPr>
            <a:br>
              <a:rPr lang="en-US" dirty="0">
                <a:solidFill>
                  <a:schemeClr val="tx2"/>
                </a:solidFill>
              </a:rPr>
            </a:br>
            <a:r>
              <a:rPr lang="en-US" dirty="0">
                <a:solidFill>
                  <a:schemeClr val="tx2"/>
                </a:solidFill>
              </a:rPr>
              <a:t>* Follows the syntax of Hansken.py</a:t>
            </a:r>
          </a:p>
          <a:p>
            <a:pPr algn="l">
              <a:lnSpc>
                <a:spcPct val="150000"/>
              </a:lnSpc>
            </a:pPr>
            <a:endParaRPr lang="en-US" dirty="0">
              <a:solidFill>
                <a:schemeClr val="tx2"/>
              </a:solidFill>
            </a:endParaRPr>
          </a:p>
        </p:txBody>
      </p:sp>
      <p:cxnSp>
        <p:nvCxnSpPr>
          <p:cNvPr id="16" name="Rechte verbindingslijn met pijl 15">
            <a:extLst>
              <a:ext uri="{FF2B5EF4-FFF2-40B4-BE49-F238E27FC236}">
                <a16:creationId xmlns:a16="http://schemas.microsoft.com/office/drawing/2014/main" id="{3D878E32-878C-A63C-EF1A-23D5873DB109}"/>
              </a:ext>
            </a:extLst>
          </p:cNvPr>
          <p:cNvCxnSpPr>
            <a:cxnSpLocks/>
          </p:cNvCxnSpPr>
          <p:nvPr/>
        </p:nvCxnSpPr>
        <p:spPr>
          <a:xfrm flipV="1">
            <a:off x="5441183" y="5137150"/>
            <a:ext cx="0" cy="5669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8" name="Tekstvak 17">
            <a:extLst>
              <a:ext uri="{FF2B5EF4-FFF2-40B4-BE49-F238E27FC236}">
                <a16:creationId xmlns:a16="http://schemas.microsoft.com/office/drawing/2014/main" id="{67824647-C293-6627-F4A6-0128E1BCF1D2}"/>
              </a:ext>
            </a:extLst>
          </p:cNvPr>
          <p:cNvSpPr txBox="1"/>
          <p:nvPr/>
        </p:nvSpPr>
        <p:spPr>
          <a:xfrm>
            <a:off x="4213971" y="5644917"/>
            <a:ext cx="3513672" cy="646331"/>
          </a:xfrm>
          <a:prstGeom prst="rect">
            <a:avLst/>
          </a:prstGeom>
          <a:noFill/>
        </p:spPr>
        <p:txBody>
          <a:bodyPr wrap="square" rtlCol="0">
            <a:spAutoFit/>
          </a:bodyPr>
          <a:lstStyle/>
          <a:p>
            <a:pPr algn="l"/>
            <a:r>
              <a:rPr lang="nl-NL" b="1" dirty="0" err="1">
                <a:solidFill>
                  <a:schemeClr val="tx2"/>
                </a:solidFill>
              </a:rPr>
              <a:t>Extraction</a:t>
            </a:r>
            <a:r>
              <a:rPr lang="nl-NL" b="1" dirty="0">
                <a:solidFill>
                  <a:schemeClr val="tx2"/>
                </a:solidFill>
              </a:rPr>
              <a:t> </a:t>
            </a:r>
            <a:r>
              <a:rPr lang="nl-NL" b="1" dirty="0" err="1">
                <a:solidFill>
                  <a:schemeClr val="tx2"/>
                </a:solidFill>
              </a:rPr>
              <a:t>Plugins</a:t>
            </a:r>
            <a:br>
              <a:rPr lang="nl-NL" b="1" dirty="0">
                <a:solidFill>
                  <a:schemeClr val="tx2"/>
                </a:solidFill>
              </a:rPr>
            </a:br>
            <a:r>
              <a:rPr lang="nl-NL" b="1" i="1" dirty="0" err="1">
                <a:solidFill>
                  <a:schemeClr val="tx2"/>
                </a:solidFill>
              </a:rPr>
              <a:t>can</a:t>
            </a:r>
            <a:r>
              <a:rPr lang="nl-NL" b="1" dirty="0">
                <a:solidFill>
                  <a:schemeClr val="tx2"/>
                </a:solidFill>
              </a:rPr>
              <a:t> run as Hansken.py scripts</a:t>
            </a:r>
          </a:p>
        </p:txBody>
      </p:sp>
    </p:spTree>
    <p:extLst>
      <p:ext uri="{BB962C8B-B14F-4D97-AF65-F5344CB8AC3E}">
        <p14:creationId xmlns:p14="http://schemas.microsoft.com/office/powerpoint/2010/main" val="87613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nl-NL" b="1" dirty="0" err="1"/>
              <a:t>Extraction</a:t>
            </a:r>
            <a:r>
              <a:rPr lang="nl-NL" b="1" dirty="0"/>
              <a:t> </a:t>
            </a:r>
            <a:r>
              <a:rPr lang="nl-NL" b="1" dirty="0" err="1"/>
              <a:t>plugin</a:t>
            </a:r>
            <a:r>
              <a:rPr lang="nl-NL" b="1" dirty="0"/>
              <a:t> Software Development Kit (SDK):</a:t>
            </a:r>
          </a:p>
          <a:p>
            <a:pPr lvl="1"/>
            <a:r>
              <a:rPr lang="en-US" b="0" i="0" u="none" strike="noStrike" dirty="0">
                <a:solidFill>
                  <a:srgbClr val="3091D1"/>
                </a:solidFill>
                <a:effectLst/>
                <a:latin typeface="Lato"/>
                <a:hlinkClick r:id="rId2"/>
              </a:rPr>
              <a:t>Java API and tooling</a:t>
            </a:r>
            <a:r>
              <a:rPr lang="en-US" b="0" i="0" dirty="0">
                <a:solidFill>
                  <a:srgbClr val="404040"/>
                </a:solidFill>
                <a:effectLst/>
                <a:latin typeface="Lato"/>
              </a:rPr>
              <a:t>, to be able to write an extraction plugin with the </a:t>
            </a:r>
            <a:r>
              <a:rPr lang="en-US" b="0" i="0" u="none" strike="noStrike" dirty="0">
                <a:solidFill>
                  <a:srgbClr val="2980B9"/>
                </a:solidFill>
                <a:effectLst/>
                <a:latin typeface="Lato"/>
                <a:hlinkClick r:id="rId3"/>
              </a:rPr>
              <a:t>Java</a:t>
            </a:r>
            <a:r>
              <a:rPr lang="en-US" b="0" i="0" dirty="0">
                <a:solidFill>
                  <a:srgbClr val="404040"/>
                </a:solidFill>
                <a:effectLst/>
                <a:latin typeface="Lato"/>
              </a:rPr>
              <a:t> programming language</a:t>
            </a:r>
          </a:p>
          <a:p>
            <a:pPr lvl="1"/>
            <a:r>
              <a:rPr lang="en-US" b="0" i="0" u="none" strike="noStrike" dirty="0">
                <a:solidFill>
                  <a:srgbClr val="2980B9"/>
                </a:solidFill>
                <a:effectLst/>
                <a:latin typeface="Lato"/>
                <a:hlinkClick r:id="rId4"/>
              </a:rPr>
              <a:t>Python API and tooling</a:t>
            </a:r>
            <a:r>
              <a:rPr lang="en-US" b="0" i="0" dirty="0">
                <a:solidFill>
                  <a:srgbClr val="404040"/>
                </a:solidFill>
                <a:effectLst/>
                <a:latin typeface="Lato"/>
              </a:rPr>
              <a:t>, to be able to write an extraction plugin with </a:t>
            </a:r>
            <a:r>
              <a:rPr lang="en-US" b="0" i="0" u="none" strike="noStrike" dirty="0">
                <a:solidFill>
                  <a:srgbClr val="2980B9"/>
                </a:solidFill>
                <a:effectLst/>
                <a:latin typeface="Lato"/>
                <a:hlinkClick r:id="rId5"/>
              </a:rPr>
              <a:t>Python</a:t>
            </a:r>
            <a:r>
              <a:rPr lang="en-US" b="0" i="0" dirty="0">
                <a:solidFill>
                  <a:srgbClr val="404040"/>
                </a:solidFill>
                <a:effectLst/>
                <a:latin typeface="Lato"/>
              </a:rPr>
              <a:t> programming language</a:t>
            </a:r>
          </a:p>
          <a:p>
            <a:pPr lvl="1"/>
            <a:r>
              <a:rPr lang="en-US" b="0" i="0" u="none" strike="noStrike" dirty="0">
                <a:solidFill>
                  <a:srgbClr val="2980B9"/>
                </a:solidFill>
                <a:effectLst/>
                <a:latin typeface="Lato"/>
                <a:hlinkClick r:id="rId6"/>
              </a:rPr>
              <a:t>Test framework</a:t>
            </a:r>
            <a:r>
              <a:rPr lang="en-US" b="0" i="0" dirty="0">
                <a:solidFill>
                  <a:srgbClr val="404040"/>
                </a:solidFill>
                <a:effectLst/>
                <a:latin typeface="Lato"/>
              </a:rPr>
              <a:t>, to be able to test extraction plugins before they are used production</a:t>
            </a:r>
          </a:p>
          <a:p>
            <a:pPr lvl="1"/>
            <a:r>
              <a:rPr lang="en-US" b="0" i="0" dirty="0">
                <a:solidFill>
                  <a:srgbClr val="404040"/>
                </a:solidFill>
                <a:effectLst/>
                <a:latin typeface="Lato"/>
                <a:hlinkClick r:id="rId7"/>
              </a:rPr>
              <a:t>Documentation</a:t>
            </a:r>
            <a:endParaRPr lang="en-US" b="0" i="0" dirty="0">
              <a:solidFill>
                <a:srgbClr val="404040"/>
              </a:solidFill>
              <a:effectLst/>
              <a:latin typeface="Lato"/>
            </a:endParaRPr>
          </a:p>
          <a:p>
            <a:pPr lvl="1"/>
            <a:r>
              <a:rPr lang="en-US" b="0" i="0" u="none" strike="noStrike" dirty="0">
                <a:solidFill>
                  <a:srgbClr val="2980B9"/>
                </a:solidFill>
                <a:effectLst/>
                <a:latin typeface="Lato"/>
                <a:hlinkClick r:id="rId8"/>
              </a:rPr>
              <a:t>Examples</a:t>
            </a:r>
            <a:r>
              <a:rPr lang="en-US" b="0" i="0" u="none" strike="noStrike" dirty="0">
                <a:solidFill>
                  <a:srgbClr val="2980B9"/>
                </a:solidFill>
                <a:effectLst/>
                <a:latin typeface="Lato"/>
              </a:rPr>
              <a:t> </a:t>
            </a:r>
            <a:r>
              <a:rPr lang="en-US" b="0" i="0" dirty="0">
                <a:solidFill>
                  <a:srgbClr val="404040"/>
                </a:solidFill>
                <a:effectLst/>
                <a:latin typeface="Lato"/>
              </a:rPr>
              <a:t>(</a:t>
            </a:r>
            <a:r>
              <a:rPr lang="en-US" b="0" i="0" dirty="0" err="1">
                <a:solidFill>
                  <a:srgbClr val="404040"/>
                </a:solidFill>
                <a:effectLst/>
                <a:latin typeface="Lato"/>
              </a:rPr>
              <a:t>Github</a:t>
            </a:r>
            <a:r>
              <a:rPr lang="en-US" b="0" i="0" dirty="0">
                <a:solidFill>
                  <a:srgbClr val="404040"/>
                </a:solidFill>
                <a:effectLst/>
                <a:latin typeface="Lato"/>
              </a:rPr>
              <a:t>)</a:t>
            </a:r>
          </a:p>
          <a:p>
            <a:endParaRPr lang="nl-NL" dirty="0">
              <a:hlinkClick r:id="rId9"/>
            </a:endParaRPr>
          </a:p>
          <a:p>
            <a:pPr marL="285750" indent="-285750">
              <a:buFont typeface="Arial" panose="020B0604020202020204" pitchFamily="34" charset="0"/>
              <a:buChar char="•"/>
            </a:pPr>
            <a:r>
              <a:rPr lang="nl-NL" dirty="0"/>
              <a:t>Community: </a:t>
            </a:r>
            <a:r>
              <a:rPr lang="nl-NL" dirty="0" err="1">
                <a:hlinkClick r:id="rId9"/>
              </a:rPr>
              <a:t>Extraction</a:t>
            </a:r>
            <a:r>
              <a:rPr lang="nl-NL" dirty="0">
                <a:hlinkClick r:id="rId9"/>
              </a:rPr>
              <a:t> </a:t>
            </a:r>
            <a:r>
              <a:rPr lang="nl-NL" dirty="0" err="1">
                <a:hlinkClick r:id="rId9"/>
              </a:rPr>
              <a:t>plugins</a:t>
            </a:r>
            <a:r>
              <a:rPr lang="nl-NL" dirty="0">
                <a:hlinkClick r:id="rId9"/>
              </a:rPr>
              <a:t> made </a:t>
            </a:r>
            <a:r>
              <a:rPr lang="nl-NL" dirty="0" err="1">
                <a:hlinkClick r:id="rId9"/>
              </a:rPr>
              <a:t>by</a:t>
            </a:r>
            <a:r>
              <a:rPr lang="nl-NL" dirty="0">
                <a:hlinkClick r:id="rId9"/>
              </a:rPr>
              <a:t> </a:t>
            </a:r>
            <a:r>
              <a:rPr lang="nl-NL" dirty="0" err="1">
                <a:hlinkClick r:id="rId9"/>
              </a:rPr>
              <a:t>the</a:t>
            </a:r>
            <a:r>
              <a:rPr lang="nl-NL" dirty="0">
                <a:hlinkClick r:id="rId9"/>
              </a:rPr>
              <a:t> community on </a:t>
            </a:r>
            <a:r>
              <a:rPr lang="nl-NL" dirty="0" err="1">
                <a:hlinkClick r:id="rId9"/>
              </a:rPr>
              <a:t>Gitlab</a:t>
            </a: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Extraction</a:t>
            </a:r>
            <a:r>
              <a:rPr lang="nl-NL" dirty="0"/>
              <a:t> </a:t>
            </a:r>
            <a:r>
              <a:rPr lang="nl-NL" dirty="0" err="1"/>
              <a:t>plugin</a:t>
            </a:r>
            <a:r>
              <a:rPr lang="nl-NL" dirty="0"/>
              <a:t> </a:t>
            </a:r>
            <a:r>
              <a:rPr lang="nl-NL" dirty="0" err="1"/>
              <a:t>concepts</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12</a:t>
            </a:fld>
            <a:endParaRPr lang="nl-NL" dirty="0"/>
          </a:p>
        </p:txBody>
      </p:sp>
    </p:spTree>
    <p:extLst>
      <p:ext uri="{BB962C8B-B14F-4D97-AF65-F5344CB8AC3E}">
        <p14:creationId xmlns:p14="http://schemas.microsoft.com/office/powerpoint/2010/main" val="156017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D4B1C2A2-0270-D662-A746-DB168E0F90AA}"/>
              </a:ext>
            </a:extLst>
          </p:cNvPr>
          <p:cNvSpPr>
            <a:spLocks noGrp="1"/>
          </p:cNvSpPr>
          <p:nvPr>
            <p:ph type="body" sz="quarter" idx="14"/>
          </p:nvPr>
        </p:nvSpPr>
        <p:spPr>
          <a:xfrm>
            <a:off x="9923211" y="5738123"/>
            <a:ext cx="2146352" cy="365125"/>
          </a:xfrm>
        </p:spPr>
        <p:txBody>
          <a:bodyPr>
            <a:normAutofit lnSpcReduction="10000"/>
          </a:bodyPr>
          <a:lstStyle/>
          <a:p>
            <a:br>
              <a:rPr lang="en-US" sz="1000" dirty="0"/>
            </a:br>
            <a:r>
              <a:rPr lang="en-US" sz="1000" dirty="0"/>
              <a:t>Image by rawpixel.com on </a:t>
            </a:r>
            <a:r>
              <a:rPr lang="en-US" sz="1000" dirty="0" err="1"/>
              <a:t>Freepik</a:t>
            </a:r>
            <a:endParaRPr lang="nl-NL" sz="1000" dirty="0"/>
          </a:p>
        </p:txBody>
      </p:sp>
      <p:sp>
        <p:nvSpPr>
          <p:cNvPr id="4" name="Tijdelijke aanduiding voor datum 3">
            <a:extLst>
              <a:ext uri="{FF2B5EF4-FFF2-40B4-BE49-F238E27FC236}">
                <a16:creationId xmlns:a16="http://schemas.microsoft.com/office/drawing/2014/main" id="{EC9126B9-1D9B-670B-EBA2-B07D7F138DAD}"/>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185F6D15-E5FF-2CBD-78DF-884922A1BAD6}"/>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85993101-804E-B673-D73D-5262036EA269}"/>
              </a:ext>
            </a:extLst>
          </p:cNvPr>
          <p:cNvSpPr>
            <a:spLocks noGrp="1"/>
          </p:cNvSpPr>
          <p:nvPr>
            <p:ph type="sldNum" sz="quarter" idx="17"/>
          </p:nvPr>
        </p:nvSpPr>
        <p:spPr/>
        <p:txBody>
          <a:bodyPr/>
          <a:lstStyle/>
          <a:p>
            <a:fld id="{160BE829-8AC6-42C9-8EA5-BC79E6490B8A}" type="slidenum">
              <a:rPr lang="nl-NL" smtClean="0"/>
              <a:pPr/>
              <a:t>13</a:t>
            </a:fld>
            <a:endParaRPr lang="nl-NL" dirty="0"/>
          </a:p>
        </p:txBody>
      </p:sp>
      <p:pic>
        <p:nvPicPr>
          <p:cNvPr id="8" name="Afbeelding 7">
            <a:extLst>
              <a:ext uri="{FF2B5EF4-FFF2-40B4-BE49-F238E27FC236}">
                <a16:creationId xmlns:a16="http://schemas.microsoft.com/office/drawing/2014/main" id="{47F5E539-8608-9EEB-9F0E-E1051E566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382" y="860012"/>
            <a:ext cx="5243236" cy="5243236"/>
          </a:xfrm>
          <a:prstGeom prst="rect">
            <a:avLst/>
          </a:prstGeom>
        </p:spPr>
      </p:pic>
      <p:sp>
        <p:nvSpPr>
          <p:cNvPr id="3" name="Tekstvak 2">
            <a:extLst>
              <a:ext uri="{FF2B5EF4-FFF2-40B4-BE49-F238E27FC236}">
                <a16:creationId xmlns:a16="http://schemas.microsoft.com/office/drawing/2014/main" id="{9C722807-BC6B-E076-D070-F2F6B1125663}"/>
              </a:ext>
            </a:extLst>
          </p:cNvPr>
          <p:cNvSpPr txBox="1"/>
          <p:nvPr/>
        </p:nvSpPr>
        <p:spPr>
          <a:xfrm>
            <a:off x="274320" y="1106424"/>
            <a:ext cx="2616377" cy="646331"/>
          </a:xfrm>
          <a:prstGeom prst="rect">
            <a:avLst/>
          </a:prstGeom>
          <a:noFill/>
        </p:spPr>
        <p:txBody>
          <a:bodyPr wrap="square" rtlCol="0">
            <a:spAutoFit/>
          </a:bodyPr>
          <a:lstStyle/>
          <a:p>
            <a:pPr algn="l"/>
            <a:r>
              <a:rPr lang="en-US" dirty="0">
                <a:solidFill>
                  <a:schemeClr val="tx2"/>
                </a:solidFill>
              </a:rPr>
              <a:t>Remainder: hands on</a:t>
            </a:r>
          </a:p>
          <a:p>
            <a:pPr algn="l"/>
            <a:r>
              <a:rPr lang="en-US" dirty="0">
                <a:solidFill>
                  <a:schemeClr val="bg1">
                    <a:lumMod val="50000"/>
                  </a:schemeClr>
                </a:solidFill>
              </a:rPr>
              <a:t>guided by this </a:t>
            </a:r>
            <a:r>
              <a:rPr lang="en-US" dirty="0" err="1">
                <a:solidFill>
                  <a:schemeClr val="bg1">
                    <a:lumMod val="50000"/>
                  </a:schemeClr>
                </a:solidFill>
              </a:rPr>
              <a:t>slidedeck</a:t>
            </a:r>
            <a:endParaRPr lang="en-US" dirty="0">
              <a:solidFill>
                <a:schemeClr val="bg1">
                  <a:lumMod val="50000"/>
                </a:schemeClr>
              </a:solidFill>
            </a:endParaRPr>
          </a:p>
        </p:txBody>
      </p:sp>
    </p:spTree>
    <p:extLst>
      <p:ext uri="{BB962C8B-B14F-4D97-AF65-F5344CB8AC3E}">
        <p14:creationId xmlns:p14="http://schemas.microsoft.com/office/powerpoint/2010/main" val="91900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b="1" dirty="0">
                <a:solidFill>
                  <a:srgbClr val="FF0000"/>
                </a:solidFill>
              </a:rPr>
              <a:t>(5 min) </a:t>
            </a:r>
            <a:r>
              <a:rPr lang="nl-NL" b="1" dirty="0" err="1">
                <a:solidFill>
                  <a:srgbClr val="FF0000"/>
                </a:solidFill>
              </a:rPr>
              <a:t>Extraction</a:t>
            </a:r>
            <a:r>
              <a:rPr lang="nl-NL" b="1" dirty="0">
                <a:solidFill>
                  <a:srgbClr val="FF0000"/>
                </a:solidFill>
              </a:rPr>
              <a:t> </a:t>
            </a:r>
            <a:r>
              <a:rPr lang="nl-NL" b="1" dirty="0" err="1">
                <a:solidFill>
                  <a:srgbClr val="FF0000"/>
                </a:solidFill>
              </a:rPr>
              <a:t>plugin</a:t>
            </a:r>
            <a:r>
              <a:rPr lang="nl-NL" b="1" dirty="0">
                <a:solidFill>
                  <a:srgbClr val="FF0000"/>
                </a:solidFill>
              </a:rPr>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dirty="0"/>
              <a:t>(5 min) Run </a:t>
            </a:r>
            <a:r>
              <a:rPr lang="nl-NL" dirty="0" err="1"/>
              <a:t>with</a:t>
            </a:r>
            <a:r>
              <a:rPr lang="nl-NL" dirty="0"/>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14</a:t>
            </a:fld>
            <a:endParaRPr lang="nl-NL" dirty="0"/>
          </a:p>
        </p:txBody>
      </p:sp>
    </p:spTree>
    <p:extLst>
      <p:ext uri="{BB962C8B-B14F-4D97-AF65-F5344CB8AC3E}">
        <p14:creationId xmlns:p14="http://schemas.microsoft.com/office/powerpoint/2010/main" val="154232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Clone an </a:t>
            </a:r>
            <a:r>
              <a:rPr lang="en-US" dirty="0">
                <a:hlinkClick r:id="rId2"/>
              </a:rPr>
              <a:t>template (empty) plugin from </a:t>
            </a:r>
            <a:r>
              <a:rPr lang="en-US" dirty="0" err="1">
                <a:hlinkClick r:id="rId2"/>
              </a:rPr>
              <a:t>Github</a:t>
            </a:r>
            <a:endParaRPr lang="en-US" dirty="0"/>
          </a:p>
          <a:p>
            <a:pPr marL="342900" indent="-342900">
              <a:buAutoNum type="arabicPeriod"/>
            </a:pPr>
            <a:r>
              <a:rPr lang="en-US" dirty="0"/>
              <a:t>Build the template plugin</a:t>
            </a:r>
          </a:p>
          <a:p>
            <a:pPr marL="342900" indent="-342900">
              <a:buAutoNum type="arabicPeriod"/>
            </a:pPr>
            <a:r>
              <a:rPr lang="en-US" dirty="0"/>
              <a:t>Publish the plugin</a:t>
            </a:r>
          </a:p>
          <a:p>
            <a:pPr marL="342900" indent="-342900">
              <a:buAutoNum type="arabicPeriod"/>
            </a:pPr>
            <a:r>
              <a:rPr lang="en-US" dirty="0"/>
              <a:t>Refresh the plugin list in Hansken</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Extraction</a:t>
            </a:r>
            <a:r>
              <a:rPr lang="nl-NL" dirty="0"/>
              <a:t> </a:t>
            </a:r>
            <a:r>
              <a:rPr lang="nl-NL" dirty="0" err="1"/>
              <a:t>plugin</a:t>
            </a:r>
            <a:r>
              <a:rPr lang="nl-NL" dirty="0"/>
              <a:t> template</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15</a:t>
            </a:fld>
            <a:endParaRPr lang="nl-NL" dirty="0"/>
          </a:p>
        </p:txBody>
      </p:sp>
    </p:spTree>
    <p:extLst>
      <p:ext uri="{BB962C8B-B14F-4D97-AF65-F5344CB8AC3E}">
        <p14:creationId xmlns:p14="http://schemas.microsoft.com/office/powerpoint/2010/main" val="211619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b="1" dirty="0">
                <a:solidFill>
                  <a:srgbClr val="FF0000"/>
                </a:solidFill>
              </a:rPr>
              <a:t>(5 min) </a:t>
            </a:r>
            <a:r>
              <a:rPr lang="nl-NL" b="1" dirty="0" err="1">
                <a:solidFill>
                  <a:srgbClr val="FF0000"/>
                </a:solidFill>
              </a:rPr>
              <a:t>Create</a:t>
            </a:r>
            <a:r>
              <a:rPr lang="nl-NL" b="1" dirty="0">
                <a:solidFill>
                  <a:srgbClr val="FF0000"/>
                </a:solidFill>
              </a:rPr>
              <a:t> logic: </a:t>
            </a:r>
            <a:r>
              <a:rPr lang="nl-NL" b="1" dirty="0" err="1">
                <a:solidFill>
                  <a:srgbClr val="FF0000"/>
                </a:solidFill>
              </a:rPr>
              <a:t>Parse</a:t>
            </a:r>
            <a:r>
              <a:rPr lang="nl-NL" b="1" dirty="0">
                <a:solidFill>
                  <a:srgbClr val="FF0000"/>
                </a:solidFill>
              </a:rPr>
              <a:t> data </a:t>
            </a:r>
            <a:r>
              <a:rPr lang="nl-NL" b="1" dirty="0" err="1">
                <a:solidFill>
                  <a:srgbClr val="FF0000"/>
                </a:solidFill>
              </a:rPr>
              <a:t>and</a:t>
            </a:r>
            <a:r>
              <a:rPr lang="nl-NL" b="1" dirty="0">
                <a:solidFill>
                  <a:srgbClr val="FF0000"/>
                </a:solidFill>
              </a:rPr>
              <a:t> </a:t>
            </a:r>
            <a:r>
              <a:rPr lang="nl-NL" b="1" dirty="0" err="1">
                <a:solidFill>
                  <a:srgbClr val="FF0000"/>
                </a:solidFill>
              </a:rPr>
              <a:t>transform</a:t>
            </a:r>
            <a:r>
              <a:rPr lang="nl-NL" b="1" dirty="0">
                <a:solidFill>
                  <a:srgbClr val="FF0000"/>
                </a:solidFill>
              </a:rPr>
              <a:t> </a:t>
            </a:r>
            <a:r>
              <a:rPr lang="nl-NL" b="1" dirty="0" err="1">
                <a:solidFill>
                  <a:srgbClr val="FF0000"/>
                </a:solidFill>
              </a:rPr>
              <a:t>to</a:t>
            </a:r>
            <a:r>
              <a:rPr lang="nl-NL" b="1" dirty="0">
                <a:solidFill>
                  <a:srgbClr val="FF0000"/>
                </a:solidFill>
              </a:rPr>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dirty="0"/>
              <a:t>(5 min) Run </a:t>
            </a:r>
            <a:r>
              <a:rPr lang="nl-NL" dirty="0" err="1"/>
              <a:t>with</a:t>
            </a:r>
            <a:r>
              <a:rPr lang="nl-NL" dirty="0"/>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16</a:t>
            </a:fld>
            <a:endParaRPr lang="nl-NL" dirty="0"/>
          </a:p>
        </p:txBody>
      </p:sp>
    </p:spTree>
    <p:extLst>
      <p:ext uri="{BB962C8B-B14F-4D97-AF65-F5344CB8AC3E}">
        <p14:creationId xmlns:p14="http://schemas.microsoft.com/office/powerpoint/2010/main" val="413023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Determine how to store battery events in Hansken </a:t>
            </a:r>
            <a:r>
              <a:rPr lang="en-US" dirty="0">
                <a:solidFill>
                  <a:schemeClr val="bg1">
                    <a:lumMod val="50000"/>
                  </a:schemeClr>
                </a:solidFill>
              </a:rPr>
              <a:t>(trace model)</a:t>
            </a:r>
          </a:p>
          <a:p>
            <a:pPr marL="342900" indent="-342900">
              <a:buAutoNum type="arabicPeriod"/>
            </a:pPr>
            <a:r>
              <a:rPr lang="en-US" dirty="0"/>
              <a:t>Transform database to battery events </a:t>
            </a:r>
            <a:r>
              <a:rPr lang="en-US" dirty="0">
                <a:solidFill>
                  <a:schemeClr val="bg1">
                    <a:lumMod val="50000"/>
                  </a:schemeClr>
                </a:solidFill>
              </a:rPr>
              <a:t>(SQLite query)</a:t>
            </a:r>
          </a:p>
          <a:p>
            <a:pPr marL="342900" indent="-342900">
              <a:buAutoNum type="arabicPeriod"/>
            </a:pPr>
            <a:r>
              <a:rPr lang="en-US" dirty="0"/>
              <a:t>Add method to plugin</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17</a:t>
            </a:fld>
            <a:endParaRPr lang="nl-NL" dirty="0"/>
          </a:p>
        </p:txBody>
      </p:sp>
    </p:spTree>
    <p:extLst>
      <p:ext uri="{BB962C8B-B14F-4D97-AF65-F5344CB8AC3E}">
        <p14:creationId xmlns:p14="http://schemas.microsoft.com/office/powerpoint/2010/main" val="29583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b="1" dirty="0">
                <a:solidFill>
                  <a:srgbClr val="FF0000"/>
                </a:solidFill>
              </a:rPr>
              <a:t>(5 min) Link logic </a:t>
            </a:r>
            <a:r>
              <a:rPr lang="nl-NL" b="1" dirty="0" err="1">
                <a:solidFill>
                  <a:srgbClr val="FF0000"/>
                </a:solidFill>
              </a:rPr>
              <a:t>to</a:t>
            </a:r>
            <a:r>
              <a:rPr lang="nl-NL" b="1" dirty="0">
                <a:solidFill>
                  <a:srgbClr val="FF0000"/>
                </a:solidFill>
              </a:rPr>
              <a:t> </a:t>
            </a:r>
            <a:r>
              <a:rPr lang="nl-NL" b="1" dirty="0" err="1">
                <a:solidFill>
                  <a:srgbClr val="FF0000"/>
                </a:solidFill>
              </a:rPr>
              <a:t>plugin</a:t>
            </a:r>
            <a:endParaRPr lang="nl-NL" b="1" dirty="0">
              <a:solidFill>
                <a:srgbClr val="FF0000"/>
              </a:solidFill>
            </a:endParaRPr>
          </a:p>
          <a:p>
            <a:pPr marL="285750" indent="-285750">
              <a:buFont typeface="Arial" panose="020B0604020202020204" pitchFamily="34" charset="0"/>
              <a:buChar char="•"/>
            </a:pPr>
            <a:r>
              <a:rPr lang="nl-NL" dirty="0"/>
              <a:t>(5 min) Run </a:t>
            </a:r>
            <a:r>
              <a:rPr lang="nl-NL" dirty="0" err="1"/>
              <a:t>with</a:t>
            </a:r>
            <a:r>
              <a:rPr lang="nl-NL" dirty="0"/>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18</a:t>
            </a:fld>
            <a:endParaRPr lang="nl-NL" dirty="0"/>
          </a:p>
        </p:txBody>
      </p:sp>
    </p:spTree>
    <p:extLst>
      <p:ext uri="{BB962C8B-B14F-4D97-AF65-F5344CB8AC3E}">
        <p14:creationId xmlns:p14="http://schemas.microsoft.com/office/powerpoint/2010/main" val="330038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Plugin structure</a:t>
            </a:r>
          </a:p>
          <a:p>
            <a:pPr marL="342900" indent="-342900">
              <a:buAutoNum type="arabicPeriod"/>
            </a:pPr>
            <a:r>
              <a:rPr lang="en-US" dirty="0"/>
              <a:t>Update plugin info</a:t>
            </a:r>
          </a:p>
          <a:p>
            <a:pPr marL="609600" lvl="1" indent="-342900">
              <a:buAutoNum type="arabicPeriod"/>
            </a:pPr>
            <a:r>
              <a:rPr lang="en-US" dirty="0"/>
              <a:t>Naming convention</a:t>
            </a:r>
          </a:p>
          <a:p>
            <a:pPr marL="609600" lvl="1" indent="-342900">
              <a:buAutoNum type="arabicPeriod"/>
            </a:pPr>
            <a:r>
              <a:rPr lang="en-US" dirty="0"/>
              <a:t>Matcher  </a:t>
            </a:r>
            <a:r>
              <a:rPr lang="en-US" dirty="0">
                <a:solidFill>
                  <a:schemeClr val="bg1">
                    <a:lumMod val="50000"/>
                  </a:schemeClr>
                </a:solidFill>
              </a:rPr>
              <a:t>(common PITA)</a:t>
            </a:r>
          </a:p>
          <a:p>
            <a:pPr marL="609600" lvl="1" indent="-342900">
              <a:buFont typeface="Arial" panose="020B0604020202020204" pitchFamily="34" charset="0"/>
              <a:buAutoNum type="arabicPeriod"/>
            </a:pPr>
            <a:r>
              <a:rPr lang="en-US" dirty="0"/>
              <a:t>Plugin resources </a:t>
            </a:r>
            <a:r>
              <a:rPr lang="en-US" dirty="0">
                <a:solidFill>
                  <a:schemeClr val="bg1">
                    <a:lumMod val="50000"/>
                  </a:schemeClr>
                </a:solidFill>
              </a:rPr>
              <a:t>(common PITA2)</a:t>
            </a:r>
          </a:p>
          <a:p>
            <a:pPr marL="342900" indent="-342900">
              <a:buAutoNum type="arabicPeriod"/>
            </a:pPr>
            <a:r>
              <a:rPr lang="en-US" dirty="0"/>
              <a:t>Implement process method</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a:t>Link logic </a:t>
            </a:r>
            <a:r>
              <a:rPr lang="nl-NL" dirty="0" err="1"/>
              <a:t>to</a:t>
            </a:r>
            <a:r>
              <a:rPr lang="nl-NL" dirty="0"/>
              <a:t> </a:t>
            </a:r>
            <a:r>
              <a:rPr lang="nl-NL" dirty="0" err="1"/>
              <a:t>plugin</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19</a:t>
            </a:fld>
            <a:endParaRPr lang="nl-NL" dirty="0"/>
          </a:p>
        </p:txBody>
      </p:sp>
    </p:spTree>
    <p:extLst>
      <p:ext uri="{BB962C8B-B14F-4D97-AF65-F5344CB8AC3E}">
        <p14:creationId xmlns:p14="http://schemas.microsoft.com/office/powerpoint/2010/main" val="375725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576669-EF16-4770-8EF7-9EC79928B60C}"/>
              </a:ext>
            </a:extLst>
          </p:cNvPr>
          <p:cNvSpPr>
            <a:spLocks noGrp="1"/>
          </p:cNvSpPr>
          <p:nvPr>
            <p:ph type="sldNum" sz="quarter" idx="4294967295"/>
          </p:nvPr>
        </p:nvSpPr>
        <p:spPr>
          <a:xfrm>
            <a:off x="9448800" y="6356350"/>
            <a:ext cx="2743200" cy="365125"/>
          </a:xfrm>
        </p:spPr>
        <p:txBody>
          <a:bodyPr/>
          <a:lstStyle/>
          <a:p>
            <a:fld id="{160BE829-8AC6-42C9-8EA5-BC79E6490B8A}" type="slidenum">
              <a:rPr lang="nl-NL" smtClean="0"/>
              <a:t>2</a:t>
            </a:fld>
            <a:endParaRPr lang="nl-NL" dirty="0"/>
          </a:p>
        </p:txBody>
      </p:sp>
      <p:sp>
        <p:nvSpPr>
          <p:cNvPr id="3" name="Date Placeholder 2"/>
          <p:cNvSpPr>
            <a:spLocks noGrp="1"/>
          </p:cNvSpPr>
          <p:nvPr>
            <p:ph type="dt" sz="half" idx="10"/>
          </p:nvPr>
        </p:nvSpPr>
        <p:spPr/>
        <p:txBody>
          <a:bodyPr/>
          <a:lstStyle/>
          <a:p>
            <a:r>
              <a:rPr lang="nl-NL" dirty="0"/>
              <a:t>Hansken.io, 20 &amp; 21 september</a:t>
            </a:r>
          </a:p>
        </p:txBody>
      </p:sp>
    </p:spTree>
    <p:extLst>
      <p:ext uri="{BB962C8B-B14F-4D97-AF65-F5344CB8AC3E}">
        <p14:creationId xmlns:p14="http://schemas.microsoft.com/office/powerpoint/2010/main" val="28881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b="1" dirty="0">
                <a:solidFill>
                  <a:srgbClr val="FF0000"/>
                </a:solidFill>
              </a:rPr>
              <a:t>(5 min) Run </a:t>
            </a:r>
            <a:r>
              <a:rPr lang="nl-NL" b="1" dirty="0" err="1">
                <a:solidFill>
                  <a:srgbClr val="FF0000"/>
                </a:solidFill>
              </a:rPr>
              <a:t>plugin</a:t>
            </a:r>
            <a:r>
              <a:rPr lang="nl-NL" b="1" dirty="0">
                <a:solidFill>
                  <a:srgbClr val="FF0000"/>
                </a:solidFill>
              </a:rPr>
              <a:t> </a:t>
            </a:r>
            <a:r>
              <a:rPr lang="nl-NL" b="1" dirty="0" err="1">
                <a:solidFill>
                  <a:srgbClr val="FF0000"/>
                </a:solidFill>
              </a:rPr>
              <a:t>with</a:t>
            </a:r>
            <a:r>
              <a:rPr lang="nl-NL" b="1" dirty="0">
                <a:solidFill>
                  <a:srgbClr val="FF0000"/>
                </a:solidFill>
              </a:rPr>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20</a:t>
            </a:fld>
            <a:endParaRPr lang="nl-NL" dirty="0"/>
          </a:p>
        </p:txBody>
      </p:sp>
    </p:spTree>
    <p:extLst>
      <p:ext uri="{BB962C8B-B14F-4D97-AF65-F5344CB8AC3E}">
        <p14:creationId xmlns:p14="http://schemas.microsoft.com/office/powerpoint/2010/main" val="51852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Upload test data to Hansken (single file)</a:t>
            </a:r>
          </a:p>
          <a:p>
            <a:pPr marL="342900" indent="-342900">
              <a:buAutoNum type="arabicPeriod"/>
            </a:pPr>
            <a:r>
              <a:rPr lang="en-US" dirty="0"/>
              <a:t>Run plugin from the IDE</a:t>
            </a:r>
          </a:p>
          <a:p>
            <a:pPr marL="609600" lvl="1" indent="-342900">
              <a:buAutoNum type="arabicPeriod"/>
            </a:pPr>
            <a:r>
              <a:rPr lang="en-US" dirty="0"/>
              <a:t>Determine program arguments</a:t>
            </a:r>
          </a:p>
          <a:p>
            <a:pPr marL="609600" lvl="1" indent="-342900">
              <a:buAutoNum type="arabicPeriod"/>
            </a:pPr>
            <a:r>
              <a:rPr lang="en-US" dirty="0"/>
              <a:t>Define run profile</a:t>
            </a:r>
          </a:p>
          <a:p>
            <a:pPr marL="609600" lvl="1" indent="-342900">
              <a:buAutoNum type="arabicPeriod"/>
            </a:pPr>
            <a:r>
              <a:rPr lang="en-US" dirty="0"/>
              <a:t>Run!</a:t>
            </a:r>
          </a:p>
          <a:p>
            <a:pPr marL="342900" indent="-342900">
              <a:buAutoNum type="arabicPeriod"/>
            </a:pPr>
            <a:r>
              <a:rPr lang="en-US" dirty="0"/>
              <a:t>Verify results</a:t>
            </a:r>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a:t>Run </a:t>
            </a:r>
            <a:r>
              <a:rPr lang="nl-NL" dirty="0" err="1"/>
              <a:t>plugin</a:t>
            </a:r>
            <a:r>
              <a:rPr lang="nl-NL" dirty="0"/>
              <a:t> </a:t>
            </a:r>
            <a:r>
              <a:rPr lang="nl-NL" dirty="0" err="1"/>
              <a:t>with</a:t>
            </a:r>
            <a:r>
              <a:rPr lang="nl-NL" dirty="0"/>
              <a:t> Hansken.py</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21</a:t>
            </a:fld>
            <a:endParaRPr lang="nl-NL" dirty="0"/>
          </a:p>
        </p:txBody>
      </p:sp>
    </p:spTree>
    <p:extLst>
      <p:ext uri="{BB962C8B-B14F-4D97-AF65-F5344CB8AC3E}">
        <p14:creationId xmlns:p14="http://schemas.microsoft.com/office/powerpoint/2010/main" val="346640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dirty="0"/>
              <a:t>(5 min) Run </a:t>
            </a:r>
            <a:r>
              <a:rPr lang="nl-NL" dirty="0" err="1"/>
              <a:t>with</a:t>
            </a:r>
            <a:r>
              <a:rPr lang="nl-NL" dirty="0"/>
              <a:t> Hansken.py</a:t>
            </a:r>
          </a:p>
          <a:p>
            <a:pPr marL="285750" indent="-285750">
              <a:buFont typeface="Arial" panose="020B0604020202020204" pitchFamily="34" charset="0"/>
              <a:buChar char="•"/>
            </a:pPr>
            <a:r>
              <a:rPr lang="nl-NL" b="1" dirty="0">
                <a:solidFill>
                  <a:srgbClr val="FF0000"/>
                </a:solidFill>
              </a:rPr>
              <a:t>(3 min) </a:t>
            </a:r>
            <a:r>
              <a:rPr lang="nl-NL" b="1" dirty="0" err="1">
                <a:solidFill>
                  <a:srgbClr val="FF0000"/>
                </a:solidFill>
              </a:rPr>
              <a:t>Add</a:t>
            </a:r>
            <a:r>
              <a:rPr lang="nl-NL" b="1" dirty="0">
                <a:solidFill>
                  <a:srgbClr val="FF0000"/>
                </a:solidFill>
              </a:rPr>
              <a:t> tests </a:t>
            </a:r>
            <a:r>
              <a:rPr lang="nl-NL" b="1" dirty="0" err="1">
                <a:solidFill>
                  <a:srgbClr val="FF0000"/>
                </a:solidFill>
              </a:rPr>
              <a:t>to</a:t>
            </a:r>
            <a:r>
              <a:rPr lang="nl-NL" b="1" dirty="0">
                <a:solidFill>
                  <a:srgbClr val="FF0000"/>
                </a:solidFill>
              </a:rPr>
              <a:t> </a:t>
            </a:r>
            <a:r>
              <a:rPr lang="nl-NL" b="1" dirty="0" err="1">
                <a:solidFill>
                  <a:srgbClr val="FF0000"/>
                </a:solidFill>
              </a:rPr>
              <a:t>our</a:t>
            </a:r>
            <a:r>
              <a:rPr lang="nl-NL" b="1" dirty="0">
                <a:solidFill>
                  <a:srgbClr val="FF0000"/>
                </a:solidFill>
              </a:rPr>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22</a:t>
            </a:fld>
            <a:endParaRPr lang="nl-NL" dirty="0"/>
          </a:p>
        </p:txBody>
      </p:sp>
    </p:spTree>
    <p:extLst>
      <p:ext uri="{BB962C8B-B14F-4D97-AF65-F5344CB8AC3E}">
        <p14:creationId xmlns:p14="http://schemas.microsoft.com/office/powerpoint/2010/main" val="18929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Why?</a:t>
            </a:r>
          </a:p>
          <a:p>
            <a:pPr marL="342900" indent="-342900">
              <a:buAutoNum type="arabicPeriod"/>
            </a:pPr>
            <a:r>
              <a:rPr lang="en-US" dirty="0"/>
              <a:t>Have a look at the documentation</a:t>
            </a:r>
          </a:p>
          <a:p>
            <a:pPr marL="342900" indent="-342900">
              <a:buAutoNum type="arabicPeriod"/>
            </a:pPr>
            <a:r>
              <a:rPr lang="en-US" dirty="0"/>
              <a:t>Add test data to plugin</a:t>
            </a:r>
          </a:p>
          <a:p>
            <a:pPr marL="342900" indent="-342900">
              <a:buAutoNum type="arabicPeriod"/>
            </a:pPr>
            <a:r>
              <a:rPr lang="en-US" dirty="0"/>
              <a:t>Generate  &amp; verify baseline </a:t>
            </a:r>
            <a:r>
              <a:rPr lang="en-US" dirty="0" err="1"/>
              <a:t>resuts</a:t>
            </a:r>
            <a:endParaRPr lang="en-US" dirty="0"/>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Add</a:t>
            </a:r>
            <a:r>
              <a:rPr lang="nl-NL" dirty="0"/>
              <a:t> tests </a:t>
            </a:r>
            <a:r>
              <a:rPr lang="nl-NL" dirty="0" err="1"/>
              <a:t>to</a:t>
            </a:r>
            <a:r>
              <a:rPr lang="nl-NL" dirty="0"/>
              <a:t> </a:t>
            </a:r>
            <a:r>
              <a:rPr lang="nl-NL" dirty="0" err="1"/>
              <a:t>our</a:t>
            </a:r>
            <a:r>
              <a:rPr lang="nl-NL" dirty="0"/>
              <a:t> code</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23</a:t>
            </a:fld>
            <a:endParaRPr lang="nl-NL" dirty="0"/>
          </a:p>
        </p:txBody>
      </p:sp>
    </p:spTree>
    <p:extLst>
      <p:ext uri="{BB962C8B-B14F-4D97-AF65-F5344CB8AC3E}">
        <p14:creationId xmlns:p14="http://schemas.microsoft.com/office/powerpoint/2010/main" val="2956532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dirty="0"/>
              <a:t>(5 min) Demo: run </a:t>
            </a:r>
            <a:r>
              <a:rPr lang="nl-NL" dirty="0" err="1"/>
              <a:t>with</a:t>
            </a:r>
            <a:r>
              <a:rPr lang="nl-NL" dirty="0"/>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b="1" dirty="0">
                <a:solidFill>
                  <a:srgbClr val="FF0000"/>
                </a:solidFill>
              </a:rPr>
              <a:t>(5 min) Run </a:t>
            </a:r>
            <a:r>
              <a:rPr lang="nl-NL" b="1" dirty="0" err="1">
                <a:solidFill>
                  <a:srgbClr val="FF0000"/>
                </a:solidFill>
              </a:rPr>
              <a:t>the</a:t>
            </a:r>
            <a:r>
              <a:rPr lang="nl-NL" b="1" dirty="0">
                <a:solidFill>
                  <a:srgbClr val="FF0000"/>
                </a:solidFill>
              </a:rPr>
              <a:t> </a:t>
            </a:r>
            <a:r>
              <a:rPr lang="nl-NL" b="1" dirty="0" err="1">
                <a:solidFill>
                  <a:srgbClr val="FF0000"/>
                </a:solidFill>
              </a:rPr>
              <a:t>plugin</a:t>
            </a:r>
            <a:r>
              <a:rPr lang="nl-NL" b="1" dirty="0">
                <a:solidFill>
                  <a:srgbClr val="FF0000"/>
                </a:solidFill>
              </a:rPr>
              <a:t> </a:t>
            </a:r>
            <a:r>
              <a:rPr lang="nl-NL" b="1" dirty="0" err="1">
                <a:solidFill>
                  <a:srgbClr val="FF0000"/>
                </a:solidFill>
              </a:rPr>
              <a:t>during</a:t>
            </a:r>
            <a:r>
              <a:rPr lang="nl-NL" b="1" dirty="0">
                <a:solidFill>
                  <a:srgbClr val="FF0000"/>
                </a:solidFill>
              </a:rPr>
              <a:t> </a:t>
            </a:r>
            <a:r>
              <a:rPr lang="nl-NL" b="1" dirty="0" err="1">
                <a:solidFill>
                  <a:srgbClr val="FF0000"/>
                </a:solidFill>
              </a:rPr>
              <a:t>an</a:t>
            </a:r>
            <a:r>
              <a:rPr lang="nl-NL" b="1" dirty="0">
                <a:solidFill>
                  <a:srgbClr val="FF0000"/>
                </a:solidFill>
              </a:rPr>
              <a:t> </a:t>
            </a:r>
            <a:r>
              <a:rPr lang="nl-NL" b="1" dirty="0" err="1">
                <a:solidFill>
                  <a:srgbClr val="FF0000"/>
                </a:solidFill>
              </a:rPr>
              <a:t>extraction</a:t>
            </a:r>
            <a:endParaRPr lang="nl-NL" b="1" dirty="0">
              <a:solidFill>
                <a:srgbClr val="FF0000"/>
              </a:solidFill>
            </a:endParaRPr>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24</a:t>
            </a:fld>
            <a:endParaRPr lang="nl-NL" dirty="0"/>
          </a:p>
        </p:txBody>
      </p:sp>
    </p:spTree>
    <p:extLst>
      <p:ext uri="{BB962C8B-B14F-4D97-AF65-F5344CB8AC3E}">
        <p14:creationId xmlns:p14="http://schemas.microsoft.com/office/powerpoint/2010/main" val="3072903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a:bodyPr>
          <a:lstStyle/>
          <a:p>
            <a:r>
              <a:rPr lang="en-US" b="1" dirty="0"/>
              <a:t>Steps</a:t>
            </a:r>
          </a:p>
          <a:p>
            <a:pPr marL="342900" indent="-342900">
              <a:buAutoNum type="arabicPeriod"/>
            </a:pPr>
            <a:r>
              <a:rPr lang="en-US" dirty="0"/>
              <a:t>Package the plugin </a:t>
            </a:r>
            <a:r>
              <a:rPr lang="en-US" dirty="0">
                <a:solidFill>
                  <a:schemeClr val="bg1">
                    <a:lumMod val="50000"/>
                  </a:schemeClr>
                </a:solidFill>
              </a:rPr>
              <a:t>(tox –e package)</a:t>
            </a:r>
          </a:p>
          <a:p>
            <a:pPr marL="342900" indent="-342900">
              <a:buAutoNum type="arabicPeriod"/>
            </a:pPr>
            <a:r>
              <a:rPr lang="en-US" dirty="0"/>
              <a:t>Refresh plugin list in Hansken</a:t>
            </a:r>
          </a:p>
          <a:p>
            <a:pPr marL="342900" indent="-342900">
              <a:buAutoNum type="arabicPeriod"/>
            </a:pPr>
            <a:r>
              <a:rPr lang="en-US" dirty="0"/>
              <a:t>Run an extraction</a:t>
            </a:r>
          </a:p>
          <a:p>
            <a:pPr marL="342900" indent="-342900">
              <a:buAutoNum type="arabicPeriod"/>
            </a:pPr>
            <a:r>
              <a:rPr lang="en-US" dirty="0"/>
              <a:t>Inspect results</a:t>
            </a:r>
          </a:p>
          <a:p>
            <a:pPr marL="342900" indent="-342900">
              <a:buAutoNum type="arabicPeriod"/>
            </a:pPr>
            <a:r>
              <a:rPr lang="en-US" dirty="0"/>
              <a:t>Inspect chain of evidence</a:t>
            </a:r>
          </a:p>
          <a:p>
            <a:pPr marL="342900" indent="-342900">
              <a:buAutoNum type="arabicPeriod"/>
            </a:pPr>
            <a:endParaRPr lang="en-US" dirty="0"/>
          </a:p>
          <a:p>
            <a:pPr marL="342900" indent="-342900">
              <a:buAutoNum type="arabicPeriod"/>
            </a:pPr>
            <a:r>
              <a:rPr lang="en-US" dirty="0"/>
              <a:t>BONUS: Plugin-card</a:t>
            </a:r>
          </a:p>
          <a:p>
            <a:pPr marL="342900" indent="-342900">
              <a:buAutoNum type="arabicPeriod"/>
            </a:pPr>
            <a:endParaRPr lang="en-US" dirty="0"/>
          </a:p>
          <a:p>
            <a:pPr marL="342900" indent="-342900">
              <a:buAutoNum type="arabicPeriod"/>
            </a:pPr>
            <a:endParaRPr lang="en-US" b="1" dirty="0"/>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a:t>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25</a:t>
            </a:fld>
            <a:endParaRPr lang="nl-NL" dirty="0"/>
          </a:p>
        </p:txBody>
      </p:sp>
    </p:spTree>
    <p:extLst>
      <p:ext uri="{BB962C8B-B14F-4D97-AF65-F5344CB8AC3E}">
        <p14:creationId xmlns:p14="http://schemas.microsoft.com/office/powerpoint/2010/main" val="221413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(3 min) </a:t>
            </a:r>
            <a:r>
              <a:rPr lang="nl-NL" dirty="0" err="1"/>
              <a:t>Our</a:t>
            </a:r>
            <a:r>
              <a:rPr lang="nl-NL" dirty="0"/>
              <a:t> </a:t>
            </a:r>
            <a:r>
              <a:rPr lang="nl-NL" dirty="0" err="1"/>
              <a:t>fictional</a:t>
            </a:r>
            <a:r>
              <a:rPr lang="nl-NL" dirty="0"/>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dirty="0"/>
              <a:t>(5 min) Demo: run </a:t>
            </a:r>
            <a:r>
              <a:rPr lang="nl-NL" dirty="0" err="1"/>
              <a:t>with</a:t>
            </a:r>
            <a:r>
              <a:rPr lang="nl-NL" dirty="0"/>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b="1" dirty="0">
                <a:solidFill>
                  <a:srgbClr val="FF0000"/>
                </a:solidFill>
              </a:rPr>
              <a:t>(3 Min) </a:t>
            </a:r>
            <a:r>
              <a:rPr lang="nl-NL" b="1" dirty="0" err="1">
                <a:solidFill>
                  <a:srgbClr val="FF0000"/>
                </a:solidFill>
              </a:rPr>
              <a:t>Wrap</a:t>
            </a:r>
            <a:r>
              <a:rPr lang="nl-NL" b="1" dirty="0">
                <a:solidFill>
                  <a:srgbClr val="FF0000"/>
                </a:solidFill>
              </a:rPr>
              <a:t> up </a:t>
            </a:r>
            <a:r>
              <a:rPr lang="nl-NL" b="1" dirty="0" err="1">
                <a:solidFill>
                  <a:srgbClr val="FF0000"/>
                </a:solidFill>
              </a:rPr>
              <a:t>and</a:t>
            </a:r>
            <a:r>
              <a:rPr lang="nl-NL" b="1" dirty="0">
                <a:solidFill>
                  <a:srgbClr val="FF0000"/>
                </a:solidFill>
              </a:rPr>
              <a:t> </a:t>
            </a:r>
            <a:r>
              <a:rPr lang="nl-NL" b="1" dirty="0" err="1">
                <a:solidFill>
                  <a:srgbClr val="FF0000"/>
                </a:solidFill>
              </a:rPr>
              <a:t>questions</a:t>
            </a:r>
            <a:endParaRPr lang="nl-NL" b="1" dirty="0">
              <a:solidFill>
                <a:srgbClr val="FF0000"/>
              </a:solidFill>
            </a:endParaRPr>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26</a:t>
            </a:fld>
            <a:endParaRPr lang="nl-NL" dirty="0"/>
          </a:p>
        </p:txBody>
      </p:sp>
    </p:spTree>
    <p:extLst>
      <p:ext uri="{BB962C8B-B14F-4D97-AF65-F5344CB8AC3E}">
        <p14:creationId xmlns:p14="http://schemas.microsoft.com/office/powerpoint/2010/main" val="23679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7">
            <a:extLst>
              <a:ext uri="{FF2B5EF4-FFF2-40B4-BE49-F238E27FC236}">
                <a16:creationId xmlns:a16="http://schemas.microsoft.com/office/drawing/2014/main" id="{E9F6A77E-4B43-C0A1-F0FD-F52319D7E3CA}"/>
              </a:ext>
            </a:extLst>
          </p:cNvPr>
          <p:cNvSpPr>
            <a:spLocks noGrp="1"/>
          </p:cNvSpPr>
          <p:nvPr>
            <p:ph type="body" sz="quarter" idx="14"/>
          </p:nvPr>
        </p:nvSpPr>
        <p:spPr/>
        <p:txBody>
          <a:bodyPr>
            <a:normAutofit fontScale="92500" lnSpcReduction="10000"/>
          </a:bodyPr>
          <a:lstStyle/>
          <a:p>
            <a:pPr marL="342900" indent="-342900">
              <a:buAutoNum type="arabicPeriod"/>
            </a:pPr>
            <a:r>
              <a:rPr lang="en-US" b="1" dirty="0"/>
              <a:t>We learned:</a:t>
            </a:r>
          </a:p>
          <a:p>
            <a:pPr marL="609600" lvl="1" indent="-342900">
              <a:buAutoNum type="arabicPeriod"/>
            </a:pPr>
            <a:r>
              <a:rPr lang="en-US" dirty="0"/>
              <a:t>What extractions plugins are,</a:t>
            </a:r>
            <a:br>
              <a:rPr lang="en-US" dirty="0"/>
            </a:br>
            <a:r>
              <a:rPr lang="en-US" dirty="0"/>
              <a:t> how they relate to Hansken.py </a:t>
            </a:r>
            <a:br>
              <a:rPr lang="en-US" dirty="0"/>
            </a:br>
            <a:r>
              <a:rPr lang="en-US" dirty="0"/>
              <a:t> use cases</a:t>
            </a:r>
          </a:p>
          <a:p>
            <a:pPr marL="609600" lvl="1" indent="-342900">
              <a:buAutoNum type="arabicPeriod"/>
            </a:pPr>
            <a:r>
              <a:rPr lang="en-US" dirty="0"/>
              <a:t>Where to find plugins created by other community members</a:t>
            </a:r>
          </a:p>
          <a:p>
            <a:pPr marL="609600" lvl="1" indent="-342900">
              <a:buAutoNum type="arabicPeriod"/>
            </a:pPr>
            <a:r>
              <a:rPr lang="en-US" dirty="0"/>
              <a:t>How to create, test, and run a new plugin</a:t>
            </a:r>
            <a:br>
              <a:rPr lang="en-US" dirty="0"/>
            </a:br>
            <a:r>
              <a:rPr lang="en-US" dirty="0"/>
              <a:t>by downloading a plugin template and add an actual implementation</a:t>
            </a:r>
            <a:br>
              <a:rPr lang="en-US" dirty="0"/>
            </a:br>
            <a:endParaRPr lang="en-US" dirty="0"/>
          </a:p>
          <a:p>
            <a:pPr lvl="1" indent="0">
              <a:buNone/>
            </a:pPr>
            <a:endParaRPr lang="en-US" dirty="0"/>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600" b="1" i="0" u="none" strike="noStrike" kern="1200" cap="none" spc="0" normalizeH="0" baseline="0" noProof="0" dirty="0">
                <a:ln>
                  <a:noFill/>
                </a:ln>
                <a:solidFill>
                  <a:srgbClr val="17171C"/>
                </a:solidFill>
                <a:effectLst/>
                <a:uLnTx/>
                <a:uFillTx/>
                <a:latin typeface="Roboto"/>
                <a:ea typeface="+mn-ea"/>
                <a:cs typeface="+mn-cs"/>
              </a:rPr>
              <a:t>Extraction plugins in practice</a:t>
            </a:r>
          </a:p>
          <a:p>
            <a:pPr marL="609600" lvl="1" indent="-342900">
              <a:spcBef>
                <a:spcPts val="1000"/>
              </a:spcBef>
              <a:buClrTx/>
              <a:buFont typeface="Arial" panose="020B0604020202020204" pitchFamily="34" charset="0"/>
              <a:buAutoNum type="arabicPeriod"/>
              <a:tabLst/>
              <a:defRPr/>
            </a:pPr>
            <a:r>
              <a:rPr lang="en-US" dirty="0">
                <a:solidFill>
                  <a:srgbClr val="17171C"/>
                </a:solidFill>
                <a:latin typeface="Roboto"/>
              </a:rPr>
              <a:t>Starting to prove itself in action</a:t>
            </a:r>
            <a:endParaRPr kumimoji="0" lang="en-US" i="0" u="none" strike="noStrike" kern="1200" cap="none" spc="0" normalizeH="0" baseline="0" noProof="0" dirty="0">
              <a:ln>
                <a:noFill/>
              </a:ln>
              <a:solidFill>
                <a:srgbClr val="17171C"/>
              </a:solidFill>
              <a:effectLst/>
              <a:uLnTx/>
              <a:uFillTx/>
              <a:latin typeface="Roboto"/>
              <a:ea typeface="+mn-ea"/>
              <a:cs typeface="+mn-cs"/>
            </a:endParaRPr>
          </a:p>
          <a:p>
            <a:pPr marL="609600" lvl="1" indent="-342900">
              <a:spcBef>
                <a:spcPts val="1000"/>
              </a:spcBef>
              <a:buClrTx/>
              <a:buFont typeface="Arial" panose="020B0604020202020204" pitchFamily="34" charset="0"/>
              <a:buAutoNum type="arabicPeriod"/>
              <a:tabLst/>
              <a:defRPr/>
            </a:pPr>
            <a:r>
              <a:rPr kumimoji="0" lang="en-US" i="0" u="none" strike="noStrike" kern="1200" cap="none" spc="0" normalizeH="0" baseline="0" noProof="0" dirty="0">
                <a:ln>
                  <a:noFill/>
                </a:ln>
                <a:solidFill>
                  <a:srgbClr val="17171C"/>
                </a:solidFill>
                <a:effectLst/>
                <a:uLnTx/>
                <a:uFillTx/>
                <a:latin typeface="Roboto"/>
                <a:ea typeface="+mn-ea"/>
                <a:cs typeface="+mn-cs"/>
              </a:rPr>
              <a:t>Technology preview</a:t>
            </a:r>
            <a:br>
              <a:rPr kumimoji="0" lang="en-US" i="0" u="none" strike="noStrike" kern="1200" cap="none" spc="0" normalizeH="0" baseline="0" noProof="0" dirty="0">
                <a:ln>
                  <a:noFill/>
                </a:ln>
                <a:solidFill>
                  <a:srgbClr val="17171C"/>
                </a:solidFill>
                <a:effectLst/>
                <a:uLnTx/>
                <a:uFillTx/>
                <a:latin typeface="Roboto"/>
                <a:ea typeface="+mn-ea"/>
                <a:cs typeface="+mn-cs"/>
              </a:rPr>
            </a:br>
            <a:r>
              <a:rPr kumimoji="0" lang="en-US" i="0" u="none" strike="noStrike" kern="1200" cap="none" spc="0" normalizeH="0" baseline="0" noProof="0" dirty="0">
                <a:ln>
                  <a:noFill/>
                </a:ln>
                <a:solidFill>
                  <a:schemeClr val="accent2"/>
                </a:solidFill>
                <a:effectLst/>
                <a:uLnTx/>
                <a:uFillTx/>
                <a:latin typeface="Roboto"/>
                <a:ea typeface="+mn-ea"/>
                <a:cs typeface="+mn-cs"/>
              </a:rPr>
              <a:t>please report bugs, and share your experience!</a:t>
            </a:r>
          </a:p>
          <a:p>
            <a:pPr marL="609600" lvl="1" indent="-342900">
              <a:spcBef>
                <a:spcPts val="1000"/>
              </a:spcBef>
              <a:buClrTx/>
              <a:buFont typeface="Arial" panose="020B0604020202020204" pitchFamily="34" charset="0"/>
              <a:buAutoNum type="arabicPeriod"/>
              <a:tabLst/>
              <a:defRPr/>
            </a:pPr>
            <a:r>
              <a:rPr lang="en-US" dirty="0">
                <a:solidFill>
                  <a:srgbClr val="17171C"/>
                </a:solidFill>
                <a:latin typeface="Roboto"/>
              </a:rPr>
              <a:t>Debugging can be difficult -&gt; “why does my plugin not work”?</a:t>
            </a:r>
          </a:p>
          <a:p>
            <a:pPr marL="609600" lvl="1" indent="-342900">
              <a:spcBef>
                <a:spcPts val="1000"/>
              </a:spcBef>
              <a:buClrTx/>
              <a:buFont typeface="Arial" panose="020B0604020202020204" pitchFamily="34" charset="0"/>
              <a:buAutoNum type="arabicPeriod"/>
              <a:tabLst/>
              <a:defRPr/>
            </a:pPr>
            <a:r>
              <a:rPr lang="en-US" dirty="0">
                <a:solidFill>
                  <a:srgbClr val="17171C"/>
                </a:solidFill>
                <a:latin typeface="Roboto"/>
              </a:rPr>
              <a:t>Needs to grow!</a:t>
            </a:r>
          </a:p>
          <a:p>
            <a:pPr lvl="1" indent="0">
              <a:spcBef>
                <a:spcPts val="1000"/>
              </a:spcBef>
              <a:buClrTx/>
              <a:buNone/>
              <a:tabLst/>
              <a:defRP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Wrap</a:t>
            </a:r>
            <a:r>
              <a:rPr lang="nl-NL" dirty="0"/>
              <a:t> up</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27</a:t>
            </a:fld>
            <a:endParaRPr lang="nl-NL" dirty="0"/>
          </a:p>
        </p:txBody>
      </p:sp>
    </p:spTree>
    <p:extLst>
      <p:ext uri="{BB962C8B-B14F-4D97-AF65-F5344CB8AC3E}">
        <p14:creationId xmlns:p14="http://schemas.microsoft.com/office/powerpoint/2010/main" val="594319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BA252F30-889A-9DDC-E4C2-A9338995AAD4}"/>
              </a:ext>
            </a:extLst>
          </p:cNvPr>
          <p:cNvSpPr>
            <a:spLocks noGrp="1"/>
          </p:cNvSpPr>
          <p:nvPr>
            <p:ph type="body" sz="quarter" idx="14"/>
          </p:nvPr>
        </p:nvSpPr>
        <p:spPr/>
        <p:txBody>
          <a:bodyPr/>
          <a:lstStyle/>
          <a:p>
            <a:endParaRPr lang="nl-NL" dirty="0"/>
          </a:p>
        </p:txBody>
      </p:sp>
      <p:sp>
        <p:nvSpPr>
          <p:cNvPr id="7" name="Titel 6">
            <a:extLst>
              <a:ext uri="{FF2B5EF4-FFF2-40B4-BE49-F238E27FC236}">
                <a16:creationId xmlns:a16="http://schemas.microsoft.com/office/drawing/2014/main" id="{BC42B818-EC54-5C35-806D-34EC48FEB152}"/>
              </a:ext>
            </a:extLst>
          </p:cNvPr>
          <p:cNvSpPr>
            <a:spLocks noGrp="1"/>
          </p:cNvSpPr>
          <p:nvPr>
            <p:ph type="title"/>
          </p:nvPr>
        </p:nvSpPr>
        <p:spPr/>
        <p:txBody>
          <a:bodyPr/>
          <a:lstStyle/>
          <a:p>
            <a:r>
              <a:rPr lang="nl-NL" dirty="0" err="1"/>
              <a:t>Thank</a:t>
            </a:r>
            <a:r>
              <a:rPr lang="nl-NL" dirty="0"/>
              <a:t> </a:t>
            </a:r>
            <a:r>
              <a:rPr lang="nl-NL" dirty="0" err="1"/>
              <a:t>you</a:t>
            </a:r>
            <a:r>
              <a:rPr lang="nl-NL" dirty="0"/>
              <a:t> </a:t>
            </a:r>
            <a:r>
              <a:rPr lang="nl-NL" dirty="0" err="1"/>
              <a:t>for</a:t>
            </a:r>
            <a:r>
              <a:rPr lang="nl-NL" dirty="0"/>
              <a:t> </a:t>
            </a:r>
            <a:r>
              <a:rPr lang="nl-NL" dirty="0" err="1"/>
              <a:t>your</a:t>
            </a:r>
            <a:r>
              <a:rPr lang="nl-NL" dirty="0"/>
              <a:t> attention</a:t>
            </a:r>
          </a:p>
        </p:txBody>
      </p:sp>
      <p:sp>
        <p:nvSpPr>
          <p:cNvPr id="4" name="Tijdelijke aanduiding voor datum 3">
            <a:extLst>
              <a:ext uri="{FF2B5EF4-FFF2-40B4-BE49-F238E27FC236}">
                <a16:creationId xmlns:a16="http://schemas.microsoft.com/office/drawing/2014/main" id="{591E2526-60A3-C76B-AB39-FA87C3130AA6}"/>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EDCB640F-5E6F-16EB-01F0-8F63B4E88030}"/>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5CD8CEFF-72F1-3458-61E4-511ADDE65A70}"/>
              </a:ext>
            </a:extLst>
          </p:cNvPr>
          <p:cNvSpPr>
            <a:spLocks noGrp="1"/>
          </p:cNvSpPr>
          <p:nvPr>
            <p:ph type="sldNum" sz="quarter" idx="17"/>
          </p:nvPr>
        </p:nvSpPr>
        <p:spPr/>
        <p:txBody>
          <a:bodyPr/>
          <a:lstStyle/>
          <a:p>
            <a:fld id="{160BE829-8AC6-42C9-8EA5-BC79E6490B8A}" type="slidenum">
              <a:rPr lang="nl-NL" smtClean="0"/>
              <a:pPr/>
              <a:t>28</a:t>
            </a:fld>
            <a:endParaRPr lang="nl-NL" dirty="0"/>
          </a:p>
        </p:txBody>
      </p:sp>
      <p:pic>
        <p:nvPicPr>
          <p:cNvPr id="2" name="Picture 3" descr="A black and white text&#10;&#10;Description automatically generated">
            <a:extLst>
              <a:ext uri="{FF2B5EF4-FFF2-40B4-BE49-F238E27FC236}">
                <a16:creationId xmlns:a16="http://schemas.microsoft.com/office/drawing/2014/main" id="{778139C6-D261-BEFF-48C9-4220914BAC2B}"/>
              </a:ext>
            </a:extLst>
          </p:cNvPr>
          <p:cNvPicPr>
            <a:picLocks noChangeAspect="1"/>
          </p:cNvPicPr>
          <p:nvPr/>
        </p:nvPicPr>
        <p:blipFill>
          <a:blip r:embed="rId2"/>
          <a:stretch>
            <a:fillRect/>
          </a:stretch>
        </p:blipFill>
        <p:spPr>
          <a:xfrm>
            <a:off x="4862829" y="743458"/>
            <a:ext cx="7323700" cy="5492774"/>
          </a:xfrm>
          <a:prstGeom prst="rect">
            <a:avLst/>
          </a:prstGeom>
          <a:noFill/>
          <a:ln w="0">
            <a:noFill/>
          </a:ln>
        </p:spPr>
      </p:pic>
      <p:pic>
        <p:nvPicPr>
          <p:cNvPr id="3" name="Picture 7" descr="A cartoon of an elephant wearing a green suit&#10;&#10;Description automatically generated">
            <a:extLst>
              <a:ext uri="{FF2B5EF4-FFF2-40B4-BE49-F238E27FC236}">
                <a16:creationId xmlns:a16="http://schemas.microsoft.com/office/drawing/2014/main" id="{C3C7FE25-D70B-946A-5DA7-1D4653171A3F}"/>
              </a:ext>
            </a:extLst>
          </p:cNvPr>
          <p:cNvPicPr>
            <a:picLocks noChangeAspect="1"/>
          </p:cNvPicPr>
          <p:nvPr/>
        </p:nvPicPr>
        <p:blipFill>
          <a:blip r:embed="rId3"/>
          <a:stretch>
            <a:fillRect/>
          </a:stretch>
        </p:blipFill>
        <p:spPr>
          <a:xfrm>
            <a:off x="2309" y="790444"/>
            <a:ext cx="4856018" cy="5357929"/>
          </a:xfrm>
          <a:prstGeom prst="rect">
            <a:avLst/>
          </a:prstGeom>
        </p:spPr>
      </p:pic>
    </p:spTree>
    <p:extLst>
      <p:ext uri="{BB962C8B-B14F-4D97-AF65-F5344CB8AC3E}">
        <p14:creationId xmlns:p14="http://schemas.microsoft.com/office/powerpoint/2010/main" val="241644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BA252F30-889A-9DDC-E4C2-A9338995AAD4}"/>
              </a:ext>
            </a:extLst>
          </p:cNvPr>
          <p:cNvSpPr>
            <a:spLocks noGrp="1"/>
          </p:cNvSpPr>
          <p:nvPr>
            <p:ph type="body" sz="quarter" idx="14"/>
          </p:nvPr>
        </p:nvSpPr>
        <p:spPr/>
        <p:txBody>
          <a:bodyPr/>
          <a:lstStyle/>
          <a:p>
            <a:endParaRPr lang="nl-NL" dirty="0"/>
          </a:p>
        </p:txBody>
      </p:sp>
      <p:sp>
        <p:nvSpPr>
          <p:cNvPr id="7" name="Titel 6">
            <a:extLst>
              <a:ext uri="{FF2B5EF4-FFF2-40B4-BE49-F238E27FC236}">
                <a16:creationId xmlns:a16="http://schemas.microsoft.com/office/drawing/2014/main" id="{BC42B818-EC54-5C35-806D-34EC48FEB152}"/>
              </a:ext>
            </a:extLst>
          </p:cNvPr>
          <p:cNvSpPr>
            <a:spLocks noGrp="1"/>
          </p:cNvSpPr>
          <p:nvPr>
            <p:ph type="title"/>
          </p:nvPr>
        </p:nvSpPr>
        <p:spPr/>
        <p:txBody>
          <a:bodyPr/>
          <a:lstStyle/>
          <a:p>
            <a:r>
              <a:rPr lang="nl-NL" dirty="0" err="1"/>
              <a:t>Thank</a:t>
            </a:r>
            <a:r>
              <a:rPr lang="nl-NL" dirty="0"/>
              <a:t> </a:t>
            </a:r>
            <a:r>
              <a:rPr lang="nl-NL" dirty="0" err="1"/>
              <a:t>you</a:t>
            </a:r>
            <a:r>
              <a:rPr lang="nl-NL" dirty="0"/>
              <a:t> </a:t>
            </a:r>
            <a:r>
              <a:rPr lang="nl-NL" dirty="0" err="1"/>
              <a:t>for</a:t>
            </a:r>
            <a:r>
              <a:rPr lang="nl-NL" dirty="0"/>
              <a:t> </a:t>
            </a:r>
            <a:r>
              <a:rPr lang="nl-NL" dirty="0" err="1"/>
              <a:t>your</a:t>
            </a:r>
            <a:r>
              <a:rPr lang="nl-NL" dirty="0"/>
              <a:t> attention</a:t>
            </a:r>
          </a:p>
        </p:txBody>
      </p:sp>
      <p:sp>
        <p:nvSpPr>
          <p:cNvPr id="4" name="Tijdelijke aanduiding voor datum 3">
            <a:extLst>
              <a:ext uri="{FF2B5EF4-FFF2-40B4-BE49-F238E27FC236}">
                <a16:creationId xmlns:a16="http://schemas.microsoft.com/office/drawing/2014/main" id="{591E2526-60A3-C76B-AB39-FA87C3130AA6}"/>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EDCB640F-5E6F-16EB-01F0-8F63B4E88030}"/>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5CD8CEFF-72F1-3458-61E4-511ADDE65A70}"/>
              </a:ext>
            </a:extLst>
          </p:cNvPr>
          <p:cNvSpPr>
            <a:spLocks noGrp="1"/>
          </p:cNvSpPr>
          <p:nvPr>
            <p:ph type="sldNum" sz="quarter" idx="17"/>
          </p:nvPr>
        </p:nvSpPr>
        <p:spPr/>
        <p:txBody>
          <a:bodyPr/>
          <a:lstStyle/>
          <a:p>
            <a:fld id="{160BE829-8AC6-42C9-8EA5-BC79E6490B8A}" type="slidenum">
              <a:rPr lang="nl-NL" smtClean="0"/>
              <a:pPr/>
              <a:t>29</a:t>
            </a:fld>
            <a:endParaRPr lang="nl-NL" dirty="0"/>
          </a:p>
        </p:txBody>
      </p:sp>
    </p:spTree>
    <p:extLst>
      <p:ext uri="{BB962C8B-B14F-4D97-AF65-F5344CB8AC3E}">
        <p14:creationId xmlns:p14="http://schemas.microsoft.com/office/powerpoint/2010/main" val="52918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66CA-D8A3-422B-AB36-1AF50DE011D3}"/>
              </a:ext>
            </a:extLst>
          </p:cNvPr>
          <p:cNvSpPr>
            <a:spLocks noGrp="1"/>
          </p:cNvSpPr>
          <p:nvPr>
            <p:ph type="ctrTitle"/>
          </p:nvPr>
        </p:nvSpPr>
        <p:spPr>
          <a:xfrm>
            <a:off x="829572" y="586596"/>
            <a:ext cx="10507022" cy="2899857"/>
          </a:xfrm>
        </p:spPr>
        <p:txBody>
          <a:bodyPr/>
          <a:lstStyle/>
          <a:p>
            <a:r>
              <a:rPr lang="en-US" sz="5400" dirty="0"/>
              <a:t>Hansken code notebooks and extraction plugins</a:t>
            </a:r>
            <a:endParaRPr lang="nl-NL" sz="5400" dirty="0"/>
          </a:p>
        </p:txBody>
      </p:sp>
      <p:sp>
        <p:nvSpPr>
          <p:cNvPr id="3" name="Subtitle 2">
            <a:extLst>
              <a:ext uri="{FF2B5EF4-FFF2-40B4-BE49-F238E27FC236}">
                <a16:creationId xmlns:a16="http://schemas.microsoft.com/office/drawing/2014/main" id="{FBA1C7CD-2DF8-49E4-854A-B17CC805C4B8}"/>
              </a:ext>
            </a:extLst>
          </p:cNvPr>
          <p:cNvSpPr>
            <a:spLocks noGrp="1"/>
          </p:cNvSpPr>
          <p:nvPr>
            <p:ph type="subTitle" idx="1"/>
          </p:nvPr>
        </p:nvSpPr>
        <p:spPr>
          <a:xfrm>
            <a:off x="526210" y="3619623"/>
            <a:ext cx="11059065" cy="2462000"/>
          </a:xfrm>
        </p:spPr>
        <p:txBody>
          <a:bodyPr>
            <a:normAutofit/>
          </a:bodyPr>
          <a:lstStyle/>
          <a:p>
            <a:pPr>
              <a:tabLst>
                <a:tab pos="1793875" algn="ctr"/>
                <a:tab pos="5383213" algn="ctr"/>
                <a:tab pos="8970963" algn="ctr"/>
              </a:tabLst>
            </a:pPr>
            <a:r>
              <a:rPr lang="nl-NL" sz="3100" dirty="0"/>
              <a:t>Hansken.IO, 21 september 2023, Amsterdam</a:t>
            </a:r>
          </a:p>
          <a:p>
            <a:pPr>
              <a:tabLst>
                <a:tab pos="1793875" algn="ctr"/>
                <a:tab pos="5383213" algn="ctr"/>
                <a:tab pos="8970963" algn="ctr"/>
              </a:tabLst>
            </a:pPr>
            <a:endParaRPr lang="nl-NL" sz="3100" dirty="0"/>
          </a:p>
          <a:p>
            <a:pPr algn="l">
              <a:tabLst>
                <a:tab pos="1793875" algn="ctr"/>
                <a:tab pos="5383213" algn="ctr"/>
                <a:tab pos="8970963" algn="ctr"/>
              </a:tabLst>
            </a:pPr>
            <a:r>
              <a:rPr lang="nl-NL" sz="3000" dirty="0"/>
              <a:t>	</a:t>
            </a:r>
            <a:r>
              <a:rPr lang="nl-NL" sz="3000" b="1" dirty="0"/>
              <a:t>Job </a:t>
            </a:r>
            <a:r>
              <a:rPr lang="nl-NL" sz="3000" b="1" baseline="30000" dirty="0"/>
              <a:t>	</a:t>
            </a:r>
            <a:r>
              <a:rPr lang="nl-NL" sz="3000" b="1" dirty="0"/>
              <a:t>Remco</a:t>
            </a:r>
            <a:r>
              <a:rPr lang="nl-NL" sz="3000" b="1" baseline="30000" dirty="0"/>
              <a:t>	</a:t>
            </a:r>
            <a:r>
              <a:rPr lang="nl-NL" sz="3000" b="1" dirty="0"/>
              <a:t>Hans</a:t>
            </a:r>
          </a:p>
          <a:p>
            <a:pPr algn="l">
              <a:tabLst>
                <a:tab pos="1793875" algn="ctr"/>
                <a:tab pos="5383213" algn="ctr"/>
                <a:tab pos="8970963" algn="ctr"/>
              </a:tabLst>
            </a:pPr>
            <a:r>
              <a:rPr lang="nl-NL" sz="2000" dirty="0"/>
              <a:t>	                                                     Netherlands </a:t>
            </a:r>
            <a:r>
              <a:rPr lang="nl-NL" sz="2000" dirty="0" err="1"/>
              <a:t>Forensic</a:t>
            </a:r>
            <a:r>
              <a:rPr lang="nl-NL" sz="2000" dirty="0"/>
              <a:t> </a:t>
            </a:r>
            <a:r>
              <a:rPr lang="nl-NL" sz="2000" dirty="0" err="1"/>
              <a:t>Institute</a:t>
            </a:r>
            <a:endParaRPr lang="nl-NL" sz="1800" dirty="0"/>
          </a:p>
        </p:txBody>
      </p:sp>
      <p:sp>
        <p:nvSpPr>
          <p:cNvPr id="5" name="Date Placeholder 4"/>
          <p:cNvSpPr>
            <a:spLocks noGrp="1"/>
          </p:cNvSpPr>
          <p:nvPr>
            <p:ph type="dt" sz="half" idx="10"/>
          </p:nvPr>
        </p:nvSpPr>
        <p:spPr/>
        <p:txBody>
          <a:bodyPr/>
          <a:lstStyle/>
          <a:p>
            <a:r>
              <a:rPr lang="nl-NL"/>
              <a:t>Hansken.io, 20 &amp; 21 september</a:t>
            </a:r>
            <a:endParaRPr lang="nl-NL" dirty="0"/>
          </a:p>
        </p:txBody>
      </p:sp>
      <p:sp>
        <p:nvSpPr>
          <p:cNvPr id="6" name="Slide Number Placeholder 5">
            <a:extLst>
              <a:ext uri="{FF2B5EF4-FFF2-40B4-BE49-F238E27FC236}">
                <a16:creationId xmlns:a16="http://schemas.microsoft.com/office/drawing/2014/main" id="{FAA76309-9F57-47CC-8A40-5F8ECB88C5E7}"/>
              </a:ext>
            </a:extLst>
          </p:cNvPr>
          <p:cNvSpPr>
            <a:spLocks noGrp="1"/>
          </p:cNvSpPr>
          <p:nvPr>
            <p:ph type="sldNum" sz="quarter" idx="12"/>
          </p:nvPr>
        </p:nvSpPr>
        <p:spPr/>
        <p:txBody>
          <a:bodyPr/>
          <a:lstStyle/>
          <a:p>
            <a:fld id="{160BE829-8AC6-42C9-8EA5-BC79E6490B8A}" type="slidenum">
              <a:rPr lang="nl-NL" smtClean="0"/>
              <a:pPr/>
              <a:t>3</a:t>
            </a:fld>
            <a:endParaRPr lang="nl-NL" dirty="0"/>
          </a:p>
        </p:txBody>
      </p:sp>
    </p:spTree>
    <p:extLst>
      <p:ext uri="{BB962C8B-B14F-4D97-AF65-F5344CB8AC3E}">
        <p14:creationId xmlns:p14="http://schemas.microsoft.com/office/powerpoint/2010/main" val="254018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2025" y="1664676"/>
            <a:ext cx="10153650" cy="1821777"/>
          </a:xfrm>
        </p:spPr>
        <p:txBody>
          <a:bodyPr/>
          <a:lstStyle/>
          <a:p>
            <a:r>
              <a:rPr lang="nl-NL" dirty="0"/>
              <a:t>Hansken </a:t>
            </a:r>
            <a:r>
              <a:rPr lang="nl-NL" dirty="0" err="1"/>
              <a:t>extraction</a:t>
            </a:r>
            <a:r>
              <a:rPr lang="nl-NL" dirty="0"/>
              <a:t> </a:t>
            </a:r>
            <a:r>
              <a:rPr lang="nl-NL" dirty="0" err="1"/>
              <a:t>plugins</a:t>
            </a:r>
            <a:endParaRPr lang="en-US" dirty="0"/>
          </a:p>
        </p:txBody>
      </p:sp>
      <p:sp>
        <p:nvSpPr>
          <p:cNvPr id="3" name="Subtitle 2"/>
          <p:cNvSpPr>
            <a:spLocks noGrp="1"/>
          </p:cNvSpPr>
          <p:nvPr>
            <p:ph type="subTitle" idx="1"/>
          </p:nvPr>
        </p:nvSpPr>
        <p:spPr/>
        <p:txBody>
          <a:bodyPr/>
          <a:lstStyle/>
          <a:p>
            <a:r>
              <a:rPr lang="en-US" dirty="0"/>
              <a:t>Walkthrough</a:t>
            </a:r>
          </a:p>
        </p:txBody>
      </p:sp>
      <p:sp>
        <p:nvSpPr>
          <p:cNvPr id="4" name="Date Placeholder 3"/>
          <p:cNvSpPr>
            <a:spLocks noGrp="1"/>
          </p:cNvSpPr>
          <p:nvPr>
            <p:ph type="dt" sz="half" idx="10"/>
          </p:nvPr>
        </p:nvSpPr>
        <p:spPr/>
        <p:txBody>
          <a:bodyPr/>
          <a:lstStyle/>
          <a:p>
            <a:r>
              <a:rPr lang="nl-NL"/>
              <a:t>Hansken.io, 20 &amp; 21 september</a:t>
            </a:r>
            <a:endParaRPr lang="nl-NL" dirty="0"/>
          </a:p>
        </p:txBody>
      </p:sp>
      <p:sp>
        <p:nvSpPr>
          <p:cNvPr id="5" name="Footer Placeholder 4"/>
          <p:cNvSpPr>
            <a:spLocks noGrp="1"/>
          </p:cNvSpPr>
          <p:nvPr>
            <p:ph type="ftr" sz="quarter" idx="11"/>
          </p:nvPr>
        </p:nvSpPr>
        <p:spPr/>
        <p:txBody>
          <a:bodyPr/>
          <a:lstStyle/>
          <a:p>
            <a:r>
              <a:rPr lang="en-US"/>
              <a:t>Hansken code notebooks and extraction plugins</a:t>
            </a:r>
            <a:endParaRPr lang="nl-NL" dirty="0"/>
          </a:p>
        </p:txBody>
      </p:sp>
      <p:sp>
        <p:nvSpPr>
          <p:cNvPr id="6" name="Slide Number Placeholder 5"/>
          <p:cNvSpPr>
            <a:spLocks noGrp="1"/>
          </p:cNvSpPr>
          <p:nvPr>
            <p:ph type="sldNum" sz="quarter" idx="12"/>
          </p:nvPr>
        </p:nvSpPr>
        <p:spPr/>
        <p:txBody>
          <a:bodyPr/>
          <a:lstStyle/>
          <a:p>
            <a:fld id="{160BE829-8AC6-42C9-8EA5-BC79E6490B8A}" type="slidenum">
              <a:rPr lang="nl-NL" smtClean="0"/>
              <a:pPr/>
              <a:t>4</a:t>
            </a:fld>
            <a:endParaRPr lang="nl-NL" dirty="0"/>
          </a:p>
        </p:txBody>
      </p:sp>
    </p:spTree>
    <p:extLst>
      <p:ext uri="{BB962C8B-B14F-4D97-AF65-F5344CB8AC3E}">
        <p14:creationId xmlns:p14="http://schemas.microsoft.com/office/powerpoint/2010/main" val="212193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b="0" i="0" u="none" strike="noStrike" dirty="0">
                <a:solidFill>
                  <a:srgbClr val="4007A2"/>
                </a:solidFill>
                <a:effectLst/>
                <a:latin typeface="Roboto"/>
                <a:hlinkClick r:id="rId2"/>
              </a:rPr>
              <a:t>👨‍🏫</a:t>
            </a:r>
            <a:r>
              <a:rPr lang="en-US" b="0" i="0" u="none" strike="noStrike" dirty="0">
                <a:solidFill>
                  <a:srgbClr val="4007A2"/>
                </a:solidFill>
                <a:effectLst/>
                <a:latin typeface="Roboto"/>
              </a:rPr>
              <a:t> </a:t>
            </a:r>
            <a:r>
              <a:rPr lang="en-US" dirty="0"/>
              <a:t>My nickname: </a:t>
            </a:r>
            <a:r>
              <a:rPr lang="en-US" dirty="0" err="1"/>
              <a:t>remco-nfi</a:t>
            </a:r>
            <a:endParaRPr lang="en-US" dirty="0"/>
          </a:p>
          <a:p>
            <a:pPr marL="285750" indent="-285750">
              <a:buFont typeface="Arial" panose="020B0604020202020204" pitchFamily="34" charset="0"/>
              <a:buChar char="•"/>
            </a:pPr>
            <a:r>
              <a:rPr lang="en-US" dirty="0"/>
              <a:t>🐘 I am part of the Hansken development team</a:t>
            </a:r>
          </a:p>
          <a:p>
            <a:pPr marL="285750" indent="-285750">
              <a:buFont typeface="Arial" panose="020B0604020202020204" pitchFamily="34" charset="0"/>
              <a:buChar char="•"/>
            </a:pPr>
            <a:r>
              <a:rPr lang="en-US" dirty="0"/>
              <a:t>👨‍🚀 One of the main code contributors to the Extraction Plugin SDK</a:t>
            </a:r>
          </a:p>
          <a:p>
            <a:pPr marL="285750" indent="-285750">
              <a:buFont typeface="Arial" panose="020B0604020202020204" pitchFamily="34" charset="0"/>
              <a:buChar char="•"/>
            </a:pPr>
            <a:r>
              <a:rPr lang="en-US" dirty="0">
                <a:solidFill>
                  <a:srgbClr val="1A0DAB"/>
                </a:solidFill>
                <a:latin typeface="arial" panose="020B0604020202020204" pitchFamily="34" charset="0"/>
              </a:rPr>
              <a:t>👨‍🔧 </a:t>
            </a:r>
            <a:r>
              <a:rPr lang="en-US" dirty="0"/>
              <a:t>I am a software engineer</a:t>
            </a:r>
          </a:p>
          <a:p>
            <a:pPr marL="285750" indent="-285750">
              <a:buFont typeface="Arial" panose="020B0604020202020204" pitchFamily="34" charset="0"/>
              <a:buChar char="•"/>
            </a:pPr>
            <a:r>
              <a:rPr lang="en-US" b="0" i="0" dirty="0">
                <a:effectLst/>
                <a:latin typeface="Apple Color Emoji"/>
              </a:rPr>
              <a:t>⚠️ </a:t>
            </a:r>
            <a:r>
              <a:rPr lang="en-US" dirty="0"/>
              <a:t>not a</a:t>
            </a:r>
          </a:p>
          <a:p>
            <a:pPr marL="552450" lvl="1" indent="-285750"/>
            <a:r>
              <a:rPr lang="en-US" dirty="0"/>
              <a:t>doctor</a:t>
            </a:r>
          </a:p>
          <a:p>
            <a:pPr marL="552450" lvl="1" indent="-285750"/>
            <a:r>
              <a:rPr lang="en-US" dirty="0"/>
              <a:t>case investigator</a:t>
            </a:r>
          </a:p>
          <a:p>
            <a:pPr marL="552450" lvl="1" indent="-285750"/>
            <a:r>
              <a:rPr lang="en-US" dirty="0"/>
              <a:t>authority on digital forensics</a:t>
            </a:r>
          </a:p>
          <a:p>
            <a:pPr marL="552450" lvl="1" indent="-285750"/>
            <a:r>
              <a:rPr lang="en-US" dirty="0"/>
              <a:t>…</a:t>
            </a:r>
          </a:p>
          <a:p>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Introduction</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5</a:t>
            </a:fld>
            <a:endParaRPr lang="nl-NL" dirty="0"/>
          </a:p>
        </p:txBody>
      </p:sp>
    </p:spTree>
    <p:extLst>
      <p:ext uri="{BB962C8B-B14F-4D97-AF65-F5344CB8AC3E}">
        <p14:creationId xmlns:p14="http://schemas.microsoft.com/office/powerpoint/2010/main" val="186046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(3 min) Our fictional case…</a:t>
            </a:r>
          </a:p>
          <a:p>
            <a:pPr marL="285750" indent="-285750">
              <a:buFont typeface="Arial" panose="020B0604020202020204" pitchFamily="34" charset="0"/>
              <a:buChar char="•"/>
            </a:pPr>
            <a:r>
              <a:rPr lang="en-US" dirty="0"/>
              <a:t>(3 min) Extraction plugin concepts</a:t>
            </a:r>
          </a:p>
          <a:p>
            <a:pPr marL="285750" indent="-285750">
              <a:buFont typeface="Arial" panose="020B0604020202020204" pitchFamily="34" charset="0"/>
              <a:buChar char="•"/>
            </a:pPr>
            <a:r>
              <a:rPr lang="en-US" dirty="0"/>
              <a:t>(5 min) Extraction plugin template</a:t>
            </a:r>
          </a:p>
          <a:p>
            <a:pPr marL="285750" indent="-285750">
              <a:buFont typeface="Arial" panose="020B0604020202020204" pitchFamily="34" charset="0"/>
              <a:buChar char="•"/>
            </a:pPr>
            <a:r>
              <a:rPr lang="en-US" dirty="0"/>
              <a:t>(5 min) Create logic: Parse data and transform to Hansken types</a:t>
            </a:r>
          </a:p>
          <a:p>
            <a:pPr marL="285750" indent="-285750">
              <a:buFont typeface="Arial" panose="020B0604020202020204" pitchFamily="34" charset="0"/>
              <a:buChar char="•"/>
            </a:pPr>
            <a:r>
              <a:rPr lang="en-US" dirty="0"/>
              <a:t>(5 min) Link logic to plugin</a:t>
            </a:r>
          </a:p>
          <a:p>
            <a:pPr marL="285750" indent="-285750">
              <a:buFont typeface="Arial" panose="020B0604020202020204" pitchFamily="34" charset="0"/>
              <a:buChar char="•"/>
            </a:pPr>
            <a:r>
              <a:rPr lang="en-US" dirty="0"/>
              <a:t>(5 min) Run with Hansken.py</a:t>
            </a:r>
          </a:p>
          <a:p>
            <a:pPr marL="285750" indent="-285750">
              <a:buFont typeface="Arial" panose="020B0604020202020204" pitchFamily="34" charset="0"/>
              <a:buChar char="•"/>
            </a:pPr>
            <a:r>
              <a:rPr lang="en-US" dirty="0"/>
              <a:t>(3 min) Add tests to our code</a:t>
            </a:r>
          </a:p>
          <a:p>
            <a:pPr marL="285750" indent="-285750">
              <a:buFont typeface="Arial" panose="020B0604020202020204" pitchFamily="34" charset="0"/>
              <a:buChar char="•"/>
            </a:pPr>
            <a:r>
              <a:rPr lang="en-US" dirty="0"/>
              <a:t>(5 min) Run the plugin during an extraction</a:t>
            </a:r>
          </a:p>
          <a:p>
            <a:pPr marL="285750" indent="-285750">
              <a:buFont typeface="Arial" panose="020B0604020202020204" pitchFamily="34" charset="0"/>
              <a:buChar char="•"/>
            </a:pPr>
            <a:r>
              <a:rPr lang="en-US" dirty="0"/>
              <a:t>(3 Min) Wrap up and questions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6</a:t>
            </a:fld>
            <a:endParaRPr lang="nl-NL" dirty="0"/>
          </a:p>
        </p:txBody>
      </p:sp>
    </p:spTree>
    <p:extLst>
      <p:ext uri="{BB962C8B-B14F-4D97-AF65-F5344CB8AC3E}">
        <p14:creationId xmlns:p14="http://schemas.microsoft.com/office/powerpoint/2010/main" val="328081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b="1" dirty="0">
                <a:solidFill>
                  <a:srgbClr val="FF0000"/>
                </a:solidFill>
              </a:rPr>
              <a:t>(3 min) </a:t>
            </a:r>
            <a:r>
              <a:rPr lang="nl-NL" b="1" dirty="0" err="1">
                <a:solidFill>
                  <a:srgbClr val="FF0000"/>
                </a:solidFill>
              </a:rPr>
              <a:t>Our</a:t>
            </a:r>
            <a:r>
              <a:rPr lang="nl-NL" b="1" dirty="0">
                <a:solidFill>
                  <a:srgbClr val="FF0000"/>
                </a:solidFill>
              </a:rPr>
              <a:t> </a:t>
            </a:r>
            <a:r>
              <a:rPr lang="nl-NL" b="1" dirty="0" err="1">
                <a:solidFill>
                  <a:srgbClr val="FF0000"/>
                </a:solidFill>
              </a:rPr>
              <a:t>fictional</a:t>
            </a:r>
            <a:r>
              <a:rPr lang="nl-NL" b="1" dirty="0">
                <a:solidFill>
                  <a:srgbClr val="FF0000"/>
                </a:solidFill>
              </a:rPr>
              <a:t> case…</a:t>
            </a:r>
          </a:p>
          <a:p>
            <a:pPr marL="285750" indent="-285750">
              <a:buFont typeface="Arial" panose="020B0604020202020204" pitchFamily="34" charset="0"/>
              <a:buChar char="•"/>
            </a:pPr>
            <a:r>
              <a:rPr lang="nl-NL" dirty="0"/>
              <a:t>(3 min) </a:t>
            </a:r>
            <a:r>
              <a:rPr lang="nl-NL" dirty="0" err="1"/>
              <a:t>Extraction</a:t>
            </a:r>
            <a:r>
              <a:rPr lang="nl-NL" dirty="0"/>
              <a:t> </a:t>
            </a:r>
            <a:r>
              <a:rPr lang="nl-NL" dirty="0" err="1"/>
              <a:t>plugin</a:t>
            </a:r>
            <a:r>
              <a:rPr lang="nl-NL" dirty="0"/>
              <a:t> </a:t>
            </a:r>
            <a:r>
              <a:rPr lang="nl-NL" dirty="0" err="1"/>
              <a:t>concepts</a:t>
            </a:r>
            <a:endParaRPr lang="nl-NL" dirty="0"/>
          </a:p>
          <a:p>
            <a:pPr marL="285750" indent="-285750">
              <a:buFont typeface="Arial" panose="020B0604020202020204" pitchFamily="34" charset="0"/>
              <a:buChar char="•"/>
            </a:pPr>
            <a:r>
              <a:rPr lang="nl-NL" dirty="0"/>
              <a:t>(5 min) </a:t>
            </a:r>
            <a:r>
              <a:rPr lang="nl-NL" dirty="0" err="1"/>
              <a:t>Extraction</a:t>
            </a:r>
            <a:r>
              <a:rPr lang="nl-NL" dirty="0"/>
              <a:t> </a:t>
            </a:r>
            <a:r>
              <a:rPr lang="nl-NL" dirty="0" err="1"/>
              <a:t>plugin</a:t>
            </a:r>
            <a:r>
              <a:rPr lang="nl-NL" dirty="0"/>
              <a:t> template</a:t>
            </a:r>
          </a:p>
          <a:p>
            <a:pPr marL="285750" indent="-285750">
              <a:buFont typeface="Arial" panose="020B0604020202020204" pitchFamily="34" charset="0"/>
              <a:buChar char="•"/>
            </a:pPr>
            <a:r>
              <a:rPr lang="nl-NL" dirty="0"/>
              <a:t>(5 min) </a:t>
            </a:r>
            <a:r>
              <a:rPr lang="nl-NL" dirty="0" err="1"/>
              <a:t>Create</a:t>
            </a:r>
            <a:r>
              <a:rPr lang="nl-NL" dirty="0"/>
              <a:t> logic: </a:t>
            </a:r>
            <a:r>
              <a:rPr lang="nl-NL" dirty="0" err="1"/>
              <a:t>Parse</a:t>
            </a:r>
            <a:r>
              <a:rPr lang="nl-NL" dirty="0"/>
              <a:t> data </a:t>
            </a:r>
            <a:r>
              <a:rPr lang="nl-NL" dirty="0" err="1"/>
              <a:t>and</a:t>
            </a:r>
            <a:r>
              <a:rPr lang="nl-NL" dirty="0"/>
              <a:t> </a:t>
            </a:r>
            <a:r>
              <a:rPr lang="nl-NL" dirty="0" err="1"/>
              <a:t>transform</a:t>
            </a:r>
            <a:r>
              <a:rPr lang="nl-NL" dirty="0"/>
              <a:t> </a:t>
            </a:r>
            <a:r>
              <a:rPr lang="nl-NL" dirty="0" err="1"/>
              <a:t>to</a:t>
            </a:r>
            <a:r>
              <a:rPr lang="nl-NL" dirty="0"/>
              <a:t> Hansken types</a:t>
            </a:r>
          </a:p>
          <a:p>
            <a:pPr marL="285750" indent="-285750">
              <a:buFont typeface="Arial" panose="020B0604020202020204" pitchFamily="34" charset="0"/>
              <a:buChar char="•"/>
            </a:pPr>
            <a:r>
              <a:rPr lang="nl-NL" dirty="0"/>
              <a:t>(5 min) Link logic </a:t>
            </a:r>
            <a:r>
              <a:rPr lang="nl-NL" dirty="0" err="1"/>
              <a:t>to</a:t>
            </a:r>
            <a:r>
              <a:rPr lang="nl-NL" dirty="0"/>
              <a:t> </a:t>
            </a:r>
            <a:r>
              <a:rPr lang="nl-NL" dirty="0" err="1"/>
              <a:t>plugin</a:t>
            </a:r>
            <a:endParaRPr lang="nl-NL" dirty="0"/>
          </a:p>
          <a:p>
            <a:pPr marL="285750" indent="-285750">
              <a:buFont typeface="Arial" panose="020B0604020202020204" pitchFamily="34" charset="0"/>
              <a:buChar char="•"/>
            </a:pPr>
            <a:r>
              <a:rPr lang="nl-NL" dirty="0"/>
              <a:t>(5 min) Run </a:t>
            </a:r>
            <a:r>
              <a:rPr lang="nl-NL" dirty="0" err="1"/>
              <a:t>with</a:t>
            </a:r>
            <a:r>
              <a:rPr lang="nl-NL" dirty="0"/>
              <a:t> Hansken.py</a:t>
            </a:r>
          </a:p>
          <a:p>
            <a:pPr marL="285750" indent="-285750">
              <a:buFont typeface="Arial" panose="020B0604020202020204" pitchFamily="34" charset="0"/>
              <a:buChar char="•"/>
            </a:pPr>
            <a:r>
              <a:rPr lang="nl-NL" dirty="0"/>
              <a:t>(3 min) </a:t>
            </a:r>
            <a:r>
              <a:rPr lang="nl-NL" dirty="0" err="1"/>
              <a:t>Add</a:t>
            </a:r>
            <a:r>
              <a:rPr lang="nl-NL" dirty="0"/>
              <a:t> tests </a:t>
            </a:r>
            <a:r>
              <a:rPr lang="nl-NL" dirty="0" err="1"/>
              <a:t>to</a:t>
            </a:r>
            <a:r>
              <a:rPr lang="nl-NL" dirty="0"/>
              <a:t> </a:t>
            </a:r>
            <a:r>
              <a:rPr lang="nl-NL" dirty="0" err="1"/>
              <a:t>our</a:t>
            </a:r>
            <a:r>
              <a:rPr lang="nl-NL" dirty="0"/>
              <a:t> code</a:t>
            </a:r>
          </a:p>
          <a:p>
            <a:pPr marL="285750" indent="-285750">
              <a:buFont typeface="Arial" panose="020B0604020202020204" pitchFamily="34" charset="0"/>
              <a:buChar char="•"/>
            </a:pPr>
            <a:r>
              <a:rPr lang="nl-NL" dirty="0"/>
              <a:t>(5 min) Run </a:t>
            </a:r>
            <a:r>
              <a:rPr lang="nl-NL" dirty="0" err="1"/>
              <a:t>the</a:t>
            </a:r>
            <a:r>
              <a:rPr lang="nl-NL" dirty="0"/>
              <a:t> </a:t>
            </a:r>
            <a:r>
              <a:rPr lang="nl-NL" dirty="0" err="1"/>
              <a:t>plugin</a:t>
            </a:r>
            <a:r>
              <a:rPr lang="nl-NL" dirty="0"/>
              <a:t> </a:t>
            </a:r>
            <a:r>
              <a:rPr lang="nl-NL" dirty="0" err="1"/>
              <a:t>during</a:t>
            </a:r>
            <a:r>
              <a:rPr lang="nl-NL" dirty="0"/>
              <a:t> </a:t>
            </a:r>
            <a:r>
              <a:rPr lang="nl-NL" dirty="0" err="1"/>
              <a:t>an</a:t>
            </a:r>
            <a:r>
              <a:rPr lang="nl-NL" dirty="0"/>
              <a:t> </a:t>
            </a:r>
            <a:r>
              <a:rPr lang="nl-NL" dirty="0" err="1"/>
              <a:t>extraction</a:t>
            </a:r>
            <a:endParaRPr lang="nl-NL" dirty="0"/>
          </a:p>
          <a:p>
            <a:pPr marL="285750" indent="-285750">
              <a:buFont typeface="Arial" panose="020B0604020202020204" pitchFamily="34" charset="0"/>
              <a:buChar char="•"/>
            </a:pPr>
            <a:r>
              <a:rPr lang="nl-NL" dirty="0"/>
              <a:t>(3 Min) </a:t>
            </a:r>
            <a:r>
              <a:rPr lang="nl-NL" dirty="0" err="1"/>
              <a:t>Wrap</a:t>
            </a:r>
            <a:r>
              <a:rPr lang="nl-NL" dirty="0"/>
              <a:t> up </a:t>
            </a:r>
            <a:r>
              <a:rPr lang="nl-NL" dirty="0" err="1"/>
              <a:t>and</a:t>
            </a:r>
            <a:r>
              <a:rPr lang="nl-NL" dirty="0"/>
              <a:t> </a:t>
            </a:r>
            <a:r>
              <a:rPr lang="nl-NL" dirty="0" err="1"/>
              <a:t>questions</a:t>
            </a:r>
            <a:endParaRPr lang="nl-NL" dirty="0"/>
          </a:p>
          <a:p>
            <a:pPr marL="285750" indent="-285750">
              <a:buFont typeface="Arial" panose="020B0604020202020204" pitchFamily="34" charset="0"/>
              <a:buChar char="•"/>
            </a:pPr>
            <a:endParaRPr lang="nl-NL"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Talking</a:t>
            </a:r>
            <a:r>
              <a:rPr lang="nl-NL" dirty="0"/>
              <a:t> points </a:t>
            </a:r>
            <a:r>
              <a:rPr lang="nl-NL" dirty="0" err="1"/>
              <a:t>for</a:t>
            </a:r>
            <a:r>
              <a:rPr lang="nl-NL" dirty="0"/>
              <a:t> </a:t>
            </a:r>
            <a:r>
              <a:rPr lang="nl-NL" dirty="0" err="1"/>
              <a:t>today</a:t>
            </a:r>
            <a:endParaRPr lang="nl-NL" dirty="0"/>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7</a:t>
            </a:fld>
            <a:endParaRPr lang="nl-NL" dirty="0"/>
          </a:p>
        </p:txBody>
      </p:sp>
    </p:spTree>
    <p:extLst>
      <p:ext uri="{BB962C8B-B14F-4D97-AF65-F5344CB8AC3E}">
        <p14:creationId xmlns:p14="http://schemas.microsoft.com/office/powerpoint/2010/main" val="326676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lstStyle/>
          <a:p>
            <a:pPr marL="285750" indent="-285750">
              <a:buFont typeface="Arial" panose="020B0604020202020204" pitchFamily="34" charset="0"/>
              <a:buChar char="•"/>
            </a:pPr>
            <a:r>
              <a:rPr lang="nl-NL" dirty="0"/>
              <a:t>🕵️ We are </a:t>
            </a:r>
            <a:r>
              <a:rPr lang="en-US" dirty="0"/>
              <a:t>investigating</a:t>
            </a:r>
            <a:r>
              <a:rPr lang="nl-NL" dirty="0"/>
              <a:t> a case</a:t>
            </a:r>
          </a:p>
          <a:p>
            <a:pPr marL="285750" indent="-285750">
              <a:buFont typeface="Arial" panose="020B0604020202020204" pitchFamily="34" charset="0"/>
              <a:buChar char="•"/>
            </a:pPr>
            <a:r>
              <a:rPr lang="nl-NL" dirty="0"/>
              <a:t>🕒 </a:t>
            </a:r>
            <a:r>
              <a:rPr lang="nl-NL" dirty="0" err="1"/>
              <a:t>Our</a:t>
            </a:r>
            <a:r>
              <a:rPr lang="nl-NL" dirty="0"/>
              <a:t> suspect </a:t>
            </a:r>
            <a:r>
              <a:rPr lang="nl-NL" dirty="0" err="1"/>
              <a:t>mentions</a:t>
            </a:r>
            <a:r>
              <a:rPr lang="nl-NL" dirty="0"/>
              <a:t> </a:t>
            </a:r>
            <a:r>
              <a:rPr lang="nl-NL" dirty="0" err="1"/>
              <a:t>that</a:t>
            </a:r>
            <a:r>
              <a:rPr lang="nl-NL" dirty="0"/>
              <a:t> zie was </a:t>
            </a:r>
            <a:r>
              <a:rPr lang="nl-NL" dirty="0" err="1"/>
              <a:t>not</a:t>
            </a:r>
            <a:r>
              <a:rPr lang="nl-NL" dirty="0"/>
              <a:t> at home </a:t>
            </a:r>
            <a:r>
              <a:rPr lang="nl-NL" dirty="0" err="1"/>
              <a:t>and</a:t>
            </a:r>
            <a:r>
              <a:rPr lang="nl-NL" dirty="0"/>
              <a:t> </a:t>
            </a:r>
            <a:r>
              <a:rPr lang="nl-NL" dirty="0" err="1"/>
              <a:t>not</a:t>
            </a:r>
            <a:r>
              <a:rPr lang="nl-NL" dirty="0"/>
              <a:t> </a:t>
            </a:r>
            <a:r>
              <a:rPr lang="nl-NL" dirty="0" err="1"/>
              <a:t>using</a:t>
            </a:r>
            <a:r>
              <a:rPr lang="nl-NL" dirty="0"/>
              <a:t> </a:t>
            </a:r>
            <a:r>
              <a:rPr lang="nl-NL" dirty="0" err="1"/>
              <a:t>zir</a:t>
            </a:r>
            <a:r>
              <a:rPr lang="nl-NL" dirty="0"/>
              <a:t> </a:t>
            </a:r>
            <a:r>
              <a:rPr lang="nl-NL" dirty="0" err="1"/>
              <a:t>phone</a:t>
            </a:r>
            <a:r>
              <a:rPr lang="nl-NL" dirty="0"/>
              <a:t>. </a:t>
            </a:r>
            <a:br>
              <a:rPr lang="nl-NL" dirty="0"/>
            </a:br>
            <a:r>
              <a:rPr lang="nl-NL" dirty="0"/>
              <a:t>      Is </a:t>
            </a:r>
            <a:r>
              <a:rPr lang="nl-NL" dirty="0" err="1"/>
              <a:t>that</a:t>
            </a:r>
            <a:r>
              <a:rPr lang="nl-NL" dirty="0"/>
              <a:t> True?</a:t>
            </a:r>
            <a:endParaRPr lang="en-US" dirty="0"/>
          </a:p>
          <a:p>
            <a:pPr marL="285750" indent="-285750">
              <a:buFont typeface="Arial" panose="020B0604020202020204" pitchFamily="34" charset="0"/>
              <a:buChar char="•"/>
            </a:pPr>
            <a:r>
              <a:rPr lang="nl-NL" b="0" i="0" dirty="0">
                <a:effectLst/>
                <a:latin typeface="Apple Color Emoji"/>
              </a:rPr>
              <a:t>📱 </a:t>
            </a:r>
            <a:r>
              <a:rPr lang="en-US" dirty="0"/>
              <a:t>Evidence item: iPhone 15</a:t>
            </a:r>
            <a:br>
              <a:rPr lang="en-US" dirty="0"/>
            </a:br>
            <a:endParaRPr lang="en-US" dirty="0"/>
          </a:p>
          <a:p>
            <a:pPr marL="285750" indent="-285750">
              <a:buFont typeface="Arial" panose="020B0604020202020204" pitchFamily="34" charset="0"/>
              <a:buChar char="•"/>
            </a:pPr>
            <a:r>
              <a:rPr lang="en-US" dirty="0"/>
              <a:t>Imaginary &amp; creative solution:</a:t>
            </a:r>
          </a:p>
          <a:p>
            <a:pPr marL="552450" lvl="1" indent="-285750"/>
            <a:r>
              <a:rPr lang="en-US" dirty="0"/>
              <a:t>🔌Find out when the phone is charging, and at what rate?</a:t>
            </a:r>
          </a:p>
          <a:p>
            <a:pPr marL="552450" lvl="1" indent="-285750"/>
            <a:r>
              <a:rPr lang="en-US" dirty="0"/>
              <a:t>🔋 Find out when is the phone discharging, how fast is the phone discharging?</a:t>
            </a:r>
          </a:p>
          <a:p>
            <a:pPr marL="552450" lvl="1" indent="-285750"/>
            <a:r>
              <a:rPr lang="en-US" dirty="0"/>
              <a:t>📈 Can we use the charging/discharging rate to prove our hypothesis?</a:t>
            </a:r>
            <a:br>
              <a:rPr lang="en-US" dirty="0"/>
            </a:br>
            <a:endParaRPr lang="en-US"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7171C"/>
                </a:solidFill>
                <a:effectLst/>
                <a:uLnTx/>
                <a:uFillTx/>
                <a:latin typeface="Roboto"/>
                <a:ea typeface="+mn-ea"/>
                <a:cs typeface="+mn-cs"/>
              </a:rPr>
              <a:t>So…</a:t>
            </a:r>
            <a:endParaRPr lang="en-US" dirty="0"/>
          </a:p>
          <a:p>
            <a:pPr marL="552450" lvl="1" indent="-285750"/>
            <a:r>
              <a:rPr lang="en-US" dirty="0"/>
              <a:t>How can we know this?</a:t>
            </a:r>
          </a:p>
          <a:p>
            <a:pPr marL="552450" lvl="1" indent="-285750"/>
            <a:r>
              <a:rPr lang="en-US" dirty="0"/>
              <a:t>And if we know this, how can we add this knowledge to Hansken?</a:t>
            </a:r>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Our</a:t>
            </a:r>
            <a:r>
              <a:rPr lang="nl-NL" dirty="0"/>
              <a:t> </a:t>
            </a:r>
            <a:r>
              <a:rPr lang="nl-NL" dirty="0" err="1"/>
              <a:t>fictional</a:t>
            </a:r>
            <a:r>
              <a:rPr lang="nl-NL" dirty="0"/>
              <a:t> case</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8</a:t>
            </a:fld>
            <a:endParaRPr lang="nl-NL" dirty="0"/>
          </a:p>
        </p:txBody>
      </p:sp>
    </p:spTree>
    <p:extLst>
      <p:ext uri="{BB962C8B-B14F-4D97-AF65-F5344CB8AC3E}">
        <p14:creationId xmlns:p14="http://schemas.microsoft.com/office/powerpoint/2010/main" val="87420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jdelijke aanduiding voor tekst 7">
            <a:extLst>
              <a:ext uri="{FF2B5EF4-FFF2-40B4-BE49-F238E27FC236}">
                <a16:creationId xmlns:a16="http://schemas.microsoft.com/office/drawing/2014/main" id="{56D95A42-092E-DFFD-1215-8CD13475BF4A}"/>
              </a:ext>
            </a:extLst>
          </p:cNvPr>
          <p:cNvSpPr>
            <a:spLocks noGrp="1"/>
          </p:cNvSpPr>
          <p:nvPr>
            <p:ph type="body" sz="quarter" idx="14"/>
          </p:nvPr>
        </p:nvSpPr>
        <p:spPr/>
        <p:txBody>
          <a:bodyPr>
            <a:normAutofit lnSpcReduction="10000"/>
          </a:bodyPr>
          <a:lstStyle/>
          <a:p>
            <a:pPr marL="285750" indent="-285750">
              <a:buFont typeface="Arial" panose="020B0604020202020204" pitchFamily="34" charset="0"/>
              <a:buChar char="•"/>
            </a:pPr>
            <a:r>
              <a:rPr lang="en-US" dirty="0"/>
              <a:t>Background research: </a:t>
            </a:r>
            <a:r>
              <a:rPr lang="en-US" dirty="0" err="1"/>
              <a:t>knowledgeC.db</a:t>
            </a:r>
            <a:endParaRPr lang="en-US" dirty="0"/>
          </a:p>
          <a:p>
            <a:pPr marL="285750" indent="-285750">
              <a:buFont typeface="Arial" panose="020B0604020202020204" pitchFamily="34" charset="0"/>
              <a:buChar char="•"/>
            </a:pPr>
            <a:endParaRPr lang="en-US" dirty="0"/>
          </a:p>
          <a:p>
            <a:pPr marL="552450" lvl="1" indent="-285750"/>
            <a:r>
              <a:rPr lang="en-US" dirty="0">
                <a:hlinkClick r:id="rId2"/>
              </a:rPr>
              <a:t>https://www.doubleblak.com/m/blogPosts.php?id=2</a:t>
            </a:r>
            <a:endParaRPr lang="en-US" dirty="0"/>
          </a:p>
          <a:p>
            <a:pPr marL="552450" lvl="1" indent="-285750"/>
            <a:r>
              <a:rPr lang="en-US" dirty="0">
                <a:hlinkClick r:id="rId3"/>
              </a:rPr>
              <a:t>http://www.mac4n6.com/blog/2018/8/5/knowledge-is-power-using-the-knowledgecdb-database-on-macos-and-ios-to-determine-precise-user-and-application-usage</a:t>
            </a:r>
            <a:endParaRPr lang="en-US" dirty="0"/>
          </a:p>
          <a:p>
            <a:pPr marL="552450" lvl="1" indent="-285750"/>
            <a:endParaRPr lang="en-US" dirty="0"/>
          </a:p>
          <a:p>
            <a:pPr lvl="1" indent="0">
              <a:buNone/>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For this walkthrough: we will only focus on battery events!</a:t>
            </a:r>
          </a:p>
          <a:p>
            <a:pPr marL="285750" indent="-285750">
              <a:buFont typeface="Arial" panose="020B0604020202020204" pitchFamily="34" charset="0"/>
              <a:buChar char="•"/>
            </a:pPr>
            <a:endParaRPr lang="en-US" dirty="0"/>
          </a:p>
        </p:txBody>
      </p:sp>
      <p:sp>
        <p:nvSpPr>
          <p:cNvPr id="7" name="Titel 6">
            <a:extLst>
              <a:ext uri="{FF2B5EF4-FFF2-40B4-BE49-F238E27FC236}">
                <a16:creationId xmlns:a16="http://schemas.microsoft.com/office/drawing/2014/main" id="{A865D45A-09FD-234C-91CC-D445518CBAED}"/>
              </a:ext>
            </a:extLst>
          </p:cNvPr>
          <p:cNvSpPr>
            <a:spLocks noGrp="1"/>
          </p:cNvSpPr>
          <p:nvPr>
            <p:ph type="title"/>
          </p:nvPr>
        </p:nvSpPr>
        <p:spPr/>
        <p:txBody>
          <a:bodyPr/>
          <a:lstStyle/>
          <a:p>
            <a:r>
              <a:rPr lang="nl-NL" dirty="0" err="1"/>
              <a:t>Our</a:t>
            </a:r>
            <a:r>
              <a:rPr lang="nl-NL" dirty="0"/>
              <a:t> </a:t>
            </a:r>
            <a:r>
              <a:rPr lang="nl-NL" dirty="0" err="1"/>
              <a:t>fictional</a:t>
            </a:r>
            <a:r>
              <a:rPr lang="nl-NL" dirty="0"/>
              <a:t> case</a:t>
            </a:r>
          </a:p>
        </p:txBody>
      </p:sp>
      <p:sp>
        <p:nvSpPr>
          <p:cNvPr id="4" name="Tijdelijke aanduiding voor datum 3">
            <a:extLst>
              <a:ext uri="{FF2B5EF4-FFF2-40B4-BE49-F238E27FC236}">
                <a16:creationId xmlns:a16="http://schemas.microsoft.com/office/drawing/2014/main" id="{3CE0C4D0-9E80-7AE9-9CCE-B887F5F007BC}"/>
              </a:ext>
            </a:extLst>
          </p:cNvPr>
          <p:cNvSpPr>
            <a:spLocks noGrp="1"/>
          </p:cNvSpPr>
          <p:nvPr>
            <p:ph type="dt" sz="half" idx="15"/>
          </p:nvPr>
        </p:nvSpPr>
        <p:spPr/>
        <p:txBody>
          <a:bodyPr/>
          <a:lstStyle/>
          <a:p>
            <a:r>
              <a:rPr lang="nl-NL"/>
              <a:t>Hansken.io, 20 &amp; 21 september</a:t>
            </a:r>
            <a:endParaRPr lang="nl-NL" dirty="0"/>
          </a:p>
        </p:txBody>
      </p:sp>
      <p:sp>
        <p:nvSpPr>
          <p:cNvPr id="5" name="Tijdelijke aanduiding voor voettekst 4">
            <a:extLst>
              <a:ext uri="{FF2B5EF4-FFF2-40B4-BE49-F238E27FC236}">
                <a16:creationId xmlns:a16="http://schemas.microsoft.com/office/drawing/2014/main" id="{4A0B8419-F0D3-099E-597D-DA3B5CD2BE0D}"/>
              </a:ext>
            </a:extLst>
          </p:cNvPr>
          <p:cNvSpPr>
            <a:spLocks noGrp="1"/>
          </p:cNvSpPr>
          <p:nvPr>
            <p:ph type="ftr" sz="quarter" idx="16"/>
          </p:nvPr>
        </p:nvSpPr>
        <p:spPr/>
        <p:txBody>
          <a:bodyPr/>
          <a:lstStyle/>
          <a:p>
            <a:r>
              <a:rPr lang="en-US"/>
              <a:t>Hansken code notebooks and extraction plugins</a:t>
            </a:r>
            <a:endParaRPr lang="nl-NL" dirty="0"/>
          </a:p>
        </p:txBody>
      </p:sp>
      <p:sp>
        <p:nvSpPr>
          <p:cNvPr id="6" name="Tijdelijke aanduiding voor dianummer 5">
            <a:extLst>
              <a:ext uri="{FF2B5EF4-FFF2-40B4-BE49-F238E27FC236}">
                <a16:creationId xmlns:a16="http://schemas.microsoft.com/office/drawing/2014/main" id="{E8B02425-5407-2EB6-8BF1-E9BAAB5CD0C2}"/>
              </a:ext>
            </a:extLst>
          </p:cNvPr>
          <p:cNvSpPr>
            <a:spLocks noGrp="1"/>
          </p:cNvSpPr>
          <p:nvPr>
            <p:ph type="sldNum" sz="quarter" idx="17"/>
          </p:nvPr>
        </p:nvSpPr>
        <p:spPr/>
        <p:txBody>
          <a:bodyPr/>
          <a:lstStyle/>
          <a:p>
            <a:fld id="{160BE829-8AC6-42C9-8EA5-BC79E6490B8A}" type="slidenum">
              <a:rPr lang="nl-NL" smtClean="0"/>
              <a:pPr/>
              <a:t>9</a:t>
            </a:fld>
            <a:endParaRPr lang="nl-NL" dirty="0"/>
          </a:p>
        </p:txBody>
      </p:sp>
      <p:sp>
        <p:nvSpPr>
          <p:cNvPr id="2" name="Rechthoek 1">
            <a:extLst>
              <a:ext uri="{FF2B5EF4-FFF2-40B4-BE49-F238E27FC236}">
                <a16:creationId xmlns:a16="http://schemas.microsoft.com/office/drawing/2014/main" id="{E4AB7572-9616-B7CE-AE28-B74442DA9998}"/>
              </a:ext>
            </a:extLst>
          </p:cNvPr>
          <p:cNvSpPr/>
          <p:nvPr/>
        </p:nvSpPr>
        <p:spPr>
          <a:xfrm>
            <a:off x="1583270" y="3300681"/>
            <a:ext cx="9795930" cy="18242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600" b="1" i="0" dirty="0" err="1">
                <a:solidFill>
                  <a:srgbClr val="000000"/>
                </a:solidFill>
                <a:effectLst/>
                <a:latin typeface="Arial" panose="020B0604020202020204" pitchFamily="34" charset="0"/>
              </a:rPr>
              <a:t>KnowledgeC.db</a:t>
            </a: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is a </a:t>
            </a:r>
            <a:r>
              <a:rPr lang="en-US" sz="1600" b="1" i="0" dirty="0">
                <a:solidFill>
                  <a:srgbClr val="000000"/>
                </a:solidFill>
                <a:effectLst/>
                <a:latin typeface="Arial" panose="020B0604020202020204" pitchFamily="34" charset="0"/>
              </a:rPr>
              <a:t>SQLite file on recent iOS </a:t>
            </a:r>
            <a:r>
              <a:rPr lang="en-US" sz="1600" b="0" i="0" dirty="0">
                <a:solidFill>
                  <a:srgbClr val="000000"/>
                </a:solidFill>
                <a:effectLst/>
                <a:latin typeface="Arial" panose="020B0604020202020204" pitchFamily="34" charset="0"/>
              </a:rPr>
              <a:t>versions </a:t>
            </a:r>
            <a:r>
              <a:rPr lang="en-US" sz="1600" b="1" i="0" dirty="0">
                <a:solidFill>
                  <a:srgbClr val="000000"/>
                </a:solidFill>
                <a:effectLst/>
                <a:latin typeface="Arial" panose="020B0604020202020204" pitchFamily="34" charset="0"/>
              </a:rPr>
              <a:t>that tracks lots of different activity on the device </a:t>
            </a:r>
            <a:r>
              <a:rPr lang="en-US" sz="1600" b="0" i="0" dirty="0">
                <a:solidFill>
                  <a:srgbClr val="000000"/>
                </a:solidFill>
                <a:effectLst/>
                <a:latin typeface="Arial" panose="020B0604020202020204" pitchFamily="34" charset="0"/>
              </a:rPr>
              <a:t>ranging from </a:t>
            </a:r>
            <a:r>
              <a:rPr lang="en-US" sz="1600" b="1" i="0" dirty="0">
                <a:solidFill>
                  <a:srgbClr val="000000"/>
                </a:solidFill>
                <a:effectLst/>
                <a:latin typeface="Arial" panose="020B0604020202020204" pitchFamily="34" charset="0"/>
              </a:rPr>
              <a:t>Battery Level </a:t>
            </a:r>
            <a:r>
              <a:rPr lang="en-US" sz="1600" b="0" i="0" dirty="0">
                <a:solidFill>
                  <a:srgbClr val="000000"/>
                </a:solidFill>
                <a:effectLst/>
                <a:latin typeface="Arial" panose="020B0604020202020204" pitchFamily="34" charset="0"/>
              </a:rPr>
              <a:t>and </a:t>
            </a:r>
            <a:r>
              <a:rPr lang="en-US" sz="1600" b="1" i="0" dirty="0">
                <a:solidFill>
                  <a:srgbClr val="000000"/>
                </a:solidFill>
                <a:effectLst/>
                <a:latin typeface="Arial" panose="020B0604020202020204" pitchFamily="34" charset="0"/>
              </a:rPr>
              <a:t>Bluetooth connections</a:t>
            </a:r>
            <a:r>
              <a:rPr lang="en-US" sz="1600" i="0" dirty="0">
                <a:solidFill>
                  <a:srgbClr val="000000"/>
                </a:solidFill>
                <a:effectLst/>
                <a:latin typeface="Arial" panose="020B0604020202020204" pitchFamily="34" charset="0"/>
              </a:rPr>
              <a:t> to </a:t>
            </a:r>
            <a:r>
              <a:rPr lang="en-US" sz="1600" b="1" i="0" dirty="0">
                <a:solidFill>
                  <a:srgbClr val="000000"/>
                </a:solidFill>
                <a:effectLst/>
                <a:latin typeface="Arial" panose="020B0604020202020204" pitchFamily="34" charset="0"/>
              </a:rPr>
              <a:t>which speaker is in use</a:t>
            </a:r>
            <a:r>
              <a:rPr lang="en-US" sz="1600" b="0" i="0" dirty="0">
                <a:solidFill>
                  <a:srgbClr val="000000"/>
                </a:solidFill>
                <a:effectLst/>
                <a:latin typeface="Arial" panose="020B0604020202020204" pitchFamily="34" charset="0"/>
              </a:rPr>
              <a:t> </a:t>
            </a:r>
            <a:r>
              <a:rPr lang="en-US" sz="1600" i="0" dirty="0">
                <a:solidFill>
                  <a:srgbClr val="000000"/>
                </a:solidFill>
                <a:effectLst/>
                <a:latin typeface="Arial" panose="020B0604020202020204" pitchFamily="34" charset="0"/>
              </a:rPr>
              <a:t>and </a:t>
            </a:r>
            <a:r>
              <a:rPr lang="en-US" sz="1600" b="1" i="0" dirty="0">
                <a:solidFill>
                  <a:srgbClr val="000000"/>
                </a:solidFill>
                <a:effectLst/>
                <a:latin typeface="Arial" panose="020B0604020202020204" pitchFamily="34" charset="0"/>
              </a:rPr>
              <a:t>what it is playing at any given time</a:t>
            </a:r>
            <a:r>
              <a:rPr lang="en-US" sz="1600" b="0" i="0" dirty="0">
                <a:solidFill>
                  <a:srgbClr val="000000"/>
                </a:solidFill>
                <a:effectLst/>
                <a:latin typeface="Arial" panose="020B0604020202020204" pitchFamily="34" charset="0"/>
              </a:rPr>
              <a:t> (…)</a:t>
            </a:r>
            <a:br>
              <a:rPr lang="en-US" sz="1600" dirty="0"/>
            </a:br>
            <a:r>
              <a:rPr lang="en-US" sz="1600" b="0" i="0" dirty="0">
                <a:solidFill>
                  <a:srgbClr val="000000"/>
                </a:solidFill>
                <a:effectLst/>
                <a:latin typeface="Arial" panose="020B0604020202020204" pitchFamily="34" charset="0"/>
              </a:rPr>
              <a:t>The database is located at </a:t>
            </a:r>
            <a:r>
              <a:rPr lang="en-US" sz="1600" b="1" i="0" dirty="0">
                <a:solidFill>
                  <a:srgbClr val="000000"/>
                </a:solidFill>
                <a:effectLst/>
                <a:latin typeface="Arial" panose="020B0604020202020204" pitchFamily="34" charset="0"/>
              </a:rPr>
              <a:t>/private/var/mobile/Library/</a:t>
            </a:r>
            <a:r>
              <a:rPr lang="en-US" sz="1600" b="1" i="0" dirty="0" err="1">
                <a:solidFill>
                  <a:srgbClr val="000000"/>
                </a:solidFill>
                <a:effectLst/>
                <a:latin typeface="Arial" panose="020B0604020202020204" pitchFamily="34" charset="0"/>
              </a:rPr>
              <a:t>CoreDuet</a:t>
            </a:r>
            <a:r>
              <a:rPr lang="en-US" sz="1600" b="1" i="0" dirty="0">
                <a:solidFill>
                  <a:srgbClr val="000000"/>
                </a:solidFill>
                <a:effectLst/>
                <a:latin typeface="Arial" panose="020B0604020202020204" pitchFamily="34" charset="0"/>
              </a:rPr>
              <a:t>/Knowledge/</a:t>
            </a:r>
            <a:r>
              <a:rPr lang="en-US" sz="1600" b="1" i="0" dirty="0" err="1">
                <a:solidFill>
                  <a:srgbClr val="000000"/>
                </a:solidFill>
                <a:effectLst/>
                <a:latin typeface="Arial" panose="020B0604020202020204" pitchFamily="34" charset="0"/>
              </a:rPr>
              <a:t>knowledgeC.db</a:t>
            </a:r>
            <a:r>
              <a:rPr lang="en-US" sz="1600" b="0" i="0" dirty="0">
                <a:solidFill>
                  <a:srgbClr val="000000"/>
                </a:solidFill>
                <a:effectLst/>
                <a:latin typeface="Arial" panose="020B0604020202020204" pitchFamily="34" charset="0"/>
              </a:rPr>
              <a:t> and is made up of 12 tables.</a:t>
            </a:r>
            <a:endParaRPr lang="nl-NL" sz="1600" dirty="0"/>
          </a:p>
        </p:txBody>
      </p:sp>
    </p:spTree>
    <p:extLst>
      <p:ext uri="{BB962C8B-B14F-4D97-AF65-F5344CB8AC3E}">
        <p14:creationId xmlns:p14="http://schemas.microsoft.com/office/powerpoint/2010/main" val="2617317938"/>
      </p:ext>
    </p:extLst>
  </p:cSld>
  <p:clrMapOvr>
    <a:masterClrMapping/>
  </p:clrMapOvr>
</p:sld>
</file>

<file path=ppt/theme/theme1.xml><?xml version="1.0" encoding="utf-8"?>
<a:theme xmlns:a="http://schemas.openxmlformats.org/drawingml/2006/main" name="Office Theme">
  <a:themeElements>
    <a:clrScheme name="Custom 4">
      <a:dk1>
        <a:srgbClr val="17171C"/>
      </a:dk1>
      <a:lt1>
        <a:srgbClr val="FFFFFF"/>
      </a:lt1>
      <a:dk2>
        <a:srgbClr val="002D8A"/>
      </a:dk2>
      <a:lt2>
        <a:srgbClr val="F3F3F3"/>
      </a:lt2>
      <a:accent1>
        <a:srgbClr val="002D8A"/>
      </a:accent1>
      <a:accent2>
        <a:srgbClr val="FF6E00"/>
      </a:accent2>
      <a:accent3>
        <a:srgbClr val="0B67C8"/>
      </a:accent3>
      <a:accent4>
        <a:srgbClr val="DCF0FF"/>
      </a:accent4>
      <a:accent5>
        <a:srgbClr val="17171C"/>
      </a:accent5>
      <a:accent6>
        <a:srgbClr val="E8EDEC"/>
      </a:accent6>
      <a:hlink>
        <a:srgbClr val="FF6E00"/>
      </a:hlink>
      <a:folHlink>
        <a:srgbClr val="0B67C8"/>
      </a:folHlink>
    </a:clrScheme>
    <a:fontScheme name="Hansken">
      <a:majorFont>
        <a:latin typeface="Roboto Medium"/>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Hansken_template" id="{5A23CB28-74FD-4772-BD3B-9434D559FFF0}" vid="{5B7A8833-6D87-4DA3-AD42-6BEE9F0B9D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4426</TotalTime>
  <Words>2044</Words>
  <Application>Microsoft Office PowerPoint</Application>
  <PresentationFormat>Breedbeeld</PresentationFormat>
  <Paragraphs>308</Paragraphs>
  <Slides>29</Slides>
  <Notes>0</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29</vt:i4>
      </vt:variant>
    </vt:vector>
  </HeadingPairs>
  <TitlesOfParts>
    <vt:vector size="37" baseType="lpstr">
      <vt:lpstr>Apple Color Emoji</vt:lpstr>
      <vt:lpstr>Arial</vt:lpstr>
      <vt:lpstr>Arial</vt:lpstr>
      <vt:lpstr>Calibri</vt:lpstr>
      <vt:lpstr>Lato</vt:lpstr>
      <vt:lpstr>Roboto</vt:lpstr>
      <vt:lpstr>Roboto Medium</vt:lpstr>
      <vt:lpstr>Office Theme</vt:lpstr>
      <vt:lpstr>PowerPoint-presentatie</vt:lpstr>
      <vt:lpstr>PowerPoint-presentatie</vt:lpstr>
      <vt:lpstr>Hansken code notebooks and extraction plugins</vt:lpstr>
      <vt:lpstr>Hansken extraction plugins</vt:lpstr>
      <vt:lpstr>Introduction</vt:lpstr>
      <vt:lpstr>Talking points for today</vt:lpstr>
      <vt:lpstr>Talking points for today</vt:lpstr>
      <vt:lpstr>Our fictional case</vt:lpstr>
      <vt:lpstr>Our fictional case</vt:lpstr>
      <vt:lpstr>Talking points for today</vt:lpstr>
      <vt:lpstr>Extraction plugin concepts</vt:lpstr>
      <vt:lpstr>Extraction plugin concepts</vt:lpstr>
      <vt:lpstr>PowerPoint-presentatie</vt:lpstr>
      <vt:lpstr>Talking points for today</vt:lpstr>
      <vt:lpstr>Extraction plugin template</vt:lpstr>
      <vt:lpstr>Talking points for today</vt:lpstr>
      <vt:lpstr>Create logic: Parse data and transform to Hansken types</vt:lpstr>
      <vt:lpstr>Talking points for today</vt:lpstr>
      <vt:lpstr>Link logic to plugin</vt:lpstr>
      <vt:lpstr>Talking points for today</vt:lpstr>
      <vt:lpstr>Run plugin with Hansken.py</vt:lpstr>
      <vt:lpstr>Talking points for today</vt:lpstr>
      <vt:lpstr>Add tests to our code</vt:lpstr>
      <vt:lpstr>Talking points for today</vt:lpstr>
      <vt:lpstr>Run the plugin during an extraction</vt:lpstr>
      <vt:lpstr>Talking points for today</vt:lpstr>
      <vt:lpstr>Wrap up</vt:lpstr>
      <vt:lpstr>Thank you for your attention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Lotte Hoeksma</dc:creator>
  <cp:lastModifiedBy>Zon, van der, Remco</cp:lastModifiedBy>
  <cp:revision>213</cp:revision>
  <cp:lastPrinted>2022-03-28T14:23:08Z</cp:lastPrinted>
  <dcterms:created xsi:type="dcterms:W3CDTF">2022-03-30T07:00:36Z</dcterms:created>
  <dcterms:modified xsi:type="dcterms:W3CDTF">2023-09-20T18:57:45Z</dcterms:modified>
</cp:coreProperties>
</file>