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6" r:id="rId4"/>
    <p:sldId id="289" r:id="rId5"/>
    <p:sldId id="293" r:id="rId6"/>
    <p:sldId id="258" r:id="rId7"/>
    <p:sldId id="260" r:id="rId8"/>
    <p:sldId id="262" r:id="rId9"/>
    <p:sldId id="264" r:id="rId10"/>
    <p:sldId id="269" r:id="rId11"/>
    <p:sldId id="267" r:id="rId12"/>
    <p:sldId id="271" r:id="rId13"/>
    <p:sldId id="272" r:id="rId14"/>
    <p:sldId id="268" r:id="rId15"/>
    <p:sldId id="270" r:id="rId16"/>
    <p:sldId id="273" r:id="rId17"/>
    <p:sldId id="275" r:id="rId18"/>
    <p:sldId id="274" r:id="rId19"/>
    <p:sldId id="276" r:id="rId20"/>
    <p:sldId id="278" r:id="rId21"/>
    <p:sldId id="279" r:id="rId22"/>
    <p:sldId id="280" r:id="rId23"/>
    <p:sldId id="281" r:id="rId24"/>
    <p:sldId id="282" r:id="rId25"/>
    <p:sldId id="283" r:id="rId26"/>
    <p:sldId id="284" r:id="rId27"/>
    <p:sldId id="285" r:id="rId28"/>
    <p:sldId id="287"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8FCE0-50DD-4E91-983C-3A3C0532802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1E9F89A-6F04-4F49-B85A-AF90DEB7371D}">
      <dgm:prSet custT="1"/>
      <dgm:spPr/>
      <dgm:t>
        <a:bodyPr/>
        <a:lstStyle/>
        <a:p>
          <a:r>
            <a:rPr lang="en-US" sz="2000" dirty="0">
              <a:solidFill>
                <a:schemeClr val="tx1"/>
              </a:solidFill>
            </a:rPr>
            <a:t>The present continuous tense is used for actions happening now or for an action that is unfinished. This is also used when the action is temporary.</a:t>
          </a:r>
        </a:p>
      </dgm:t>
    </dgm:pt>
    <dgm:pt modelId="{41F53FC8-A399-48B0-8563-5717B986F5E2}" type="parTrans" cxnId="{16531743-F78E-4A76-B928-5BEBFD4531D6}">
      <dgm:prSet/>
      <dgm:spPr/>
      <dgm:t>
        <a:bodyPr/>
        <a:lstStyle/>
        <a:p>
          <a:endParaRPr lang="en-US" sz="1200"/>
        </a:p>
      </dgm:t>
    </dgm:pt>
    <dgm:pt modelId="{3AF542B2-9B9F-4D26-9278-095E1BE4F122}" type="sibTrans" cxnId="{16531743-F78E-4A76-B928-5BEBFD4531D6}">
      <dgm:prSet/>
      <dgm:spPr/>
      <dgm:t>
        <a:bodyPr/>
        <a:lstStyle/>
        <a:p>
          <a:endParaRPr lang="en-US" sz="1200"/>
        </a:p>
      </dgm:t>
    </dgm:pt>
    <dgm:pt modelId="{03FB0DA2-33E3-498C-86B2-0AB73DE26C90}">
      <dgm:prSet custT="1"/>
      <dgm:spPr/>
      <dgm:t>
        <a:bodyPr/>
        <a:lstStyle/>
        <a:p>
          <a:r>
            <a:rPr lang="en-US" sz="2000" dirty="0">
              <a:solidFill>
                <a:schemeClr val="tx1"/>
              </a:solidFill>
            </a:rPr>
            <a:t>The structure of the present continuous tense;</a:t>
          </a:r>
        </a:p>
        <a:p>
          <a:r>
            <a:rPr lang="en-US" sz="2000" b="1" dirty="0">
              <a:solidFill>
                <a:srgbClr val="FF0000"/>
              </a:solidFill>
            </a:rPr>
            <a:t>Helping verb(am/is/are) + main verb + </a:t>
          </a:r>
          <a:r>
            <a:rPr lang="en-US" sz="2000" b="1" dirty="0" err="1">
              <a:solidFill>
                <a:srgbClr val="FF0000"/>
              </a:solidFill>
            </a:rPr>
            <a:t>ing</a:t>
          </a:r>
          <a:endParaRPr lang="en-US" sz="2000" b="1" dirty="0">
            <a:solidFill>
              <a:srgbClr val="FF0000"/>
            </a:solidFill>
          </a:endParaRPr>
        </a:p>
      </dgm:t>
    </dgm:pt>
    <dgm:pt modelId="{433CCA91-AE2F-4CD3-BCA2-5280333A76CF}" type="parTrans" cxnId="{7FC7B268-9643-4968-8F39-FAEA7C9B2090}">
      <dgm:prSet/>
      <dgm:spPr/>
      <dgm:t>
        <a:bodyPr/>
        <a:lstStyle/>
        <a:p>
          <a:endParaRPr lang="en-US" sz="1200"/>
        </a:p>
      </dgm:t>
    </dgm:pt>
    <dgm:pt modelId="{94DCAEAF-FF1E-44D2-8AAF-1E503D32EE45}" type="sibTrans" cxnId="{7FC7B268-9643-4968-8F39-FAEA7C9B2090}">
      <dgm:prSet/>
      <dgm:spPr/>
      <dgm:t>
        <a:bodyPr/>
        <a:lstStyle/>
        <a:p>
          <a:endParaRPr lang="en-US" sz="1200"/>
        </a:p>
      </dgm:t>
    </dgm:pt>
    <dgm:pt modelId="{B7EFF594-FCF2-431E-91E5-FC2C7C4BBBC2}" type="pres">
      <dgm:prSet presAssocID="{4E18FCE0-50DD-4E91-983C-3A3C0532802E}" presName="linear" presStyleCnt="0">
        <dgm:presLayoutVars>
          <dgm:animLvl val="lvl"/>
          <dgm:resizeHandles val="exact"/>
        </dgm:presLayoutVars>
      </dgm:prSet>
      <dgm:spPr/>
    </dgm:pt>
    <dgm:pt modelId="{187B71E3-E9CE-4949-8844-5CD3E98BC1DD}" type="pres">
      <dgm:prSet presAssocID="{A1E9F89A-6F04-4F49-B85A-AF90DEB7371D}" presName="parentText" presStyleLbl="node1" presStyleIdx="0" presStyleCnt="2">
        <dgm:presLayoutVars>
          <dgm:chMax val="0"/>
          <dgm:bulletEnabled val="1"/>
        </dgm:presLayoutVars>
      </dgm:prSet>
      <dgm:spPr/>
    </dgm:pt>
    <dgm:pt modelId="{2D7D0728-DC66-4AF8-AA6F-0E67CDC75BAA}" type="pres">
      <dgm:prSet presAssocID="{3AF542B2-9B9F-4D26-9278-095E1BE4F122}" presName="spacer" presStyleCnt="0"/>
      <dgm:spPr/>
    </dgm:pt>
    <dgm:pt modelId="{2850639A-D941-44F9-857E-14122AAD5AC6}" type="pres">
      <dgm:prSet presAssocID="{03FB0DA2-33E3-498C-86B2-0AB73DE26C90}" presName="parentText" presStyleLbl="node1" presStyleIdx="1" presStyleCnt="2" custScaleY="106499">
        <dgm:presLayoutVars>
          <dgm:chMax val="0"/>
          <dgm:bulletEnabled val="1"/>
        </dgm:presLayoutVars>
      </dgm:prSet>
      <dgm:spPr/>
    </dgm:pt>
  </dgm:ptLst>
  <dgm:cxnLst>
    <dgm:cxn modelId="{C7BCAD30-E8F8-4AAF-8657-76AA8081F106}" type="presOf" srcId="{4E18FCE0-50DD-4E91-983C-3A3C0532802E}" destId="{B7EFF594-FCF2-431E-91E5-FC2C7C4BBBC2}" srcOrd="0" destOrd="0" presId="urn:microsoft.com/office/officeart/2005/8/layout/vList2"/>
    <dgm:cxn modelId="{16531743-F78E-4A76-B928-5BEBFD4531D6}" srcId="{4E18FCE0-50DD-4E91-983C-3A3C0532802E}" destId="{A1E9F89A-6F04-4F49-B85A-AF90DEB7371D}" srcOrd="0" destOrd="0" parTransId="{41F53FC8-A399-48B0-8563-5717B986F5E2}" sibTransId="{3AF542B2-9B9F-4D26-9278-095E1BE4F122}"/>
    <dgm:cxn modelId="{7FC7B268-9643-4968-8F39-FAEA7C9B2090}" srcId="{4E18FCE0-50DD-4E91-983C-3A3C0532802E}" destId="{03FB0DA2-33E3-498C-86B2-0AB73DE26C90}" srcOrd="1" destOrd="0" parTransId="{433CCA91-AE2F-4CD3-BCA2-5280333A76CF}" sibTransId="{94DCAEAF-FF1E-44D2-8AAF-1E503D32EE45}"/>
    <dgm:cxn modelId="{EB4542DC-E4B3-4CF7-B35E-39AA8D75B19C}" type="presOf" srcId="{03FB0DA2-33E3-498C-86B2-0AB73DE26C90}" destId="{2850639A-D941-44F9-857E-14122AAD5AC6}" srcOrd="0" destOrd="0" presId="urn:microsoft.com/office/officeart/2005/8/layout/vList2"/>
    <dgm:cxn modelId="{7ABC3FEA-2A1A-4242-83D2-38B16069F430}" type="presOf" srcId="{A1E9F89A-6F04-4F49-B85A-AF90DEB7371D}" destId="{187B71E3-E9CE-4949-8844-5CD3E98BC1DD}" srcOrd="0" destOrd="0" presId="urn:microsoft.com/office/officeart/2005/8/layout/vList2"/>
    <dgm:cxn modelId="{F383DAA0-DC06-4BB4-8CDE-F4F69F117CB2}" type="presParOf" srcId="{B7EFF594-FCF2-431E-91E5-FC2C7C4BBBC2}" destId="{187B71E3-E9CE-4949-8844-5CD3E98BC1DD}" srcOrd="0" destOrd="0" presId="urn:microsoft.com/office/officeart/2005/8/layout/vList2"/>
    <dgm:cxn modelId="{D67FDB04-45F6-4C73-85C2-4C0D024ED122}" type="presParOf" srcId="{B7EFF594-FCF2-431E-91E5-FC2C7C4BBBC2}" destId="{2D7D0728-DC66-4AF8-AA6F-0E67CDC75BAA}" srcOrd="1" destOrd="0" presId="urn:microsoft.com/office/officeart/2005/8/layout/vList2"/>
    <dgm:cxn modelId="{B40B62D7-BDF6-4451-A175-8B4D7D7D463A}" type="presParOf" srcId="{B7EFF594-FCF2-431E-91E5-FC2C7C4BBBC2}" destId="{2850639A-D941-44F9-857E-14122AAD5AC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F4B2A8-C339-4EDF-BB92-58A4560A295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AFC1A5A-43AD-4CF4-AEA9-CE533E69BF1E}">
      <dgm:prSet custT="1"/>
      <dgm:spPr/>
      <dgm:t>
        <a:bodyPr/>
        <a:lstStyle/>
        <a:p>
          <a:r>
            <a:rPr lang="en-US" sz="2300" kern="1200" dirty="0">
              <a:latin typeface="Times New Roman" panose="02020603050405020304" pitchFamily="18" charset="0"/>
              <a:cs typeface="Times New Roman" panose="02020603050405020304" pitchFamily="18" charset="0"/>
            </a:rPr>
            <a:t>They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have increased </a:t>
          </a:r>
          <a:r>
            <a:rPr lang="en-US" sz="2300" kern="1200" dirty="0">
              <a:latin typeface="Times New Roman" panose="02020603050405020304" pitchFamily="18" charset="0"/>
              <a:cs typeface="Times New Roman" panose="02020603050405020304" pitchFamily="18" charset="0"/>
            </a:rPr>
            <a:t>their production</a:t>
          </a:r>
        </a:p>
      </dgm:t>
    </dgm:pt>
    <dgm:pt modelId="{7EBA2337-0D57-4EDB-A724-890F3A418967}" type="parTrans" cxnId="{15931E6F-10D3-4E50-974F-D83BC57F23FC}">
      <dgm:prSet/>
      <dgm:spPr/>
      <dgm:t>
        <a:bodyPr/>
        <a:lstStyle/>
        <a:p>
          <a:endParaRPr lang="en-US"/>
        </a:p>
      </dgm:t>
    </dgm:pt>
    <dgm:pt modelId="{DC6BFA68-3E78-4518-9CAA-75A067A2B8BE}" type="sibTrans" cxnId="{15931E6F-10D3-4E50-974F-D83BC57F23FC}">
      <dgm:prSet/>
      <dgm:spPr/>
      <dgm:t>
        <a:bodyPr/>
        <a:lstStyle/>
        <a:p>
          <a:endParaRPr lang="en-US"/>
        </a:p>
      </dgm:t>
    </dgm:pt>
    <dgm:pt modelId="{C17B027C-45F4-41D5-A778-2FAA04360D45}">
      <dgm:prSet custT="1"/>
      <dgm:spPr/>
      <dgm:t>
        <a:bodyPr/>
        <a:lstStyle/>
        <a:p>
          <a:r>
            <a:rPr lang="en-US" sz="2300" kern="1200" dirty="0">
              <a:latin typeface="Times New Roman" panose="02020603050405020304" pitchFamily="18" charset="0"/>
              <a:cs typeface="Times New Roman" panose="02020603050405020304" pitchFamily="18" charset="0"/>
            </a:rPr>
            <a:t>The economic crisis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has affected </a:t>
          </a:r>
          <a:r>
            <a:rPr lang="en-US" sz="2300" kern="1200" dirty="0">
              <a:latin typeface="Times New Roman" panose="02020603050405020304" pitchFamily="18" charset="0"/>
              <a:cs typeface="Times New Roman" panose="02020603050405020304" pitchFamily="18" charset="0"/>
            </a:rPr>
            <a:t>to all the sectors in the country</a:t>
          </a:r>
        </a:p>
      </dgm:t>
    </dgm:pt>
    <dgm:pt modelId="{2307DEAC-2EBF-4E2C-909D-4AC84071A12A}" type="parTrans" cxnId="{7D43C603-1950-47FB-979D-F597BB652E58}">
      <dgm:prSet/>
      <dgm:spPr/>
      <dgm:t>
        <a:bodyPr/>
        <a:lstStyle/>
        <a:p>
          <a:endParaRPr lang="en-US"/>
        </a:p>
      </dgm:t>
    </dgm:pt>
    <dgm:pt modelId="{B171084C-5050-4A56-9A8D-826DBF79F834}" type="sibTrans" cxnId="{7D43C603-1950-47FB-979D-F597BB652E58}">
      <dgm:prSet/>
      <dgm:spPr/>
      <dgm:t>
        <a:bodyPr/>
        <a:lstStyle/>
        <a:p>
          <a:endParaRPr lang="en-US"/>
        </a:p>
      </dgm:t>
    </dgm:pt>
    <dgm:pt modelId="{6337DF86-7E6A-4F1E-A507-A19AF09D1664}">
      <dgm:prSet custT="1"/>
      <dgm:spPr/>
      <dgm:t>
        <a:bodyPr/>
        <a:lstStyle/>
        <a:p>
          <a:r>
            <a:rPr lang="en-US" sz="2300" kern="1200" dirty="0">
              <a:latin typeface="Times New Roman" panose="02020603050405020304" pitchFamily="18" charset="0"/>
              <a:cs typeface="Times New Roman" panose="02020603050405020304" pitchFamily="18" charset="0"/>
            </a:rPr>
            <a:t>The production sector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has decreased </a:t>
          </a:r>
          <a:r>
            <a:rPr lang="en-US" sz="2300" kern="1200" dirty="0">
              <a:latin typeface="Times New Roman" panose="02020603050405020304" pitchFamily="18" charset="0"/>
              <a:cs typeface="Times New Roman" panose="02020603050405020304" pitchFamily="18" charset="0"/>
            </a:rPr>
            <a:t>for this term</a:t>
          </a:r>
        </a:p>
      </dgm:t>
    </dgm:pt>
    <dgm:pt modelId="{DCC91EF2-D2CF-4422-B07D-E79FAA483765}" type="parTrans" cxnId="{95F81382-EB38-413C-9ACD-70B2EE24179C}">
      <dgm:prSet/>
      <dgm:spPr/>
      <dgm:t>
        <a:bodyPr/>
        <a:lstStyle/>
        <a:p>
          <a:endParaRPr lang="en-US"/>
        </a:p>
      </dgm:t>
    </dgm:pt>
    <dgm:pt modelId="{CD03C991-97A2-461C-8485-B503A7365B26}" type="sibTrans" cxnId="{95F81382-EB38-413C-9ACD-70B2EE24179C}">
      <dgm:prSet/>
      <dgm:spPr/>
      <dgm:t>
        <a:bodyPr/>
        <a:lstStyle/>
        <a:p>
          <a:endParaRPr lang="en-US"/>
        </a:p>
      </dgm:t>
    </dgm:pt>
    <dgm:pt modelId="{4F51934E-A2CE-4FBD-881E-17A2A3F8B21A}">
      <dgm:prSet custT="1"/>
      <dgm:spPr/>
      <dgm:t>
        <a:bodyPr/>
        <a:lstStyle/>
        <a:p>
          <a:r>
            <a:rPr lang="en-US" sz="2300" kern="1200" dirty="0">
              <a:latin typeface="Times New Roman" panose="02020603050405020304" pitchFamily="18" charset="0"/>
              <a:cs typeface="Times New Roman" panose="02020603050405020304" pitchFamily="18" charset="0"/>
            </a:rPr>
            <a:t>They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have recorded </a:t>
          </a:r>
          <a:r>
            <a:rPr lang="en-US" sz="2300" kern="1200" dirty="0">
              <a:latin typeface="Times New Roman" panose="02020603050405020304" pitchFamily="18" charset="0"/>
              <a:cs typeface="Times New Roman" panose="02020603050405020304" pitchFamily="18" charset="0"/>
            </a:rPr>
            <a:t>many issues in the company</a:t>
          </a:r>
        </a:p>
      </dgm:t>
    </dgm:pt>
    <dgm:pt modelId="{DCFF4718-ED87-4487-9B76-D9353EA77704}" type="parTrans" cxnId="{A5C84B3D-B0C0-4463-9DBB-AF683BE485BE}">
      <dgm:prSet/>
      <dgm:spPr/>
      <dgm:t>
        <a:bodyPr/>
        <a:lstStyle/>
        <a:p>
          <a:endParaRPr lang="en-US"/>
        </a:p>
      </dgm:t>
    </dgm:pt>
    <dgm:pt modelId="{E4D2DFFD-0072-4818-A299-D92777F9E2FD}" type="sibTrans" cxnId="{A5C84B3D-B0C0-4463-9DBB-AF683BE485BE}">
      <dgm:prSet/>
      <dgm:spPr/>
      <dgm:t>
        <a:bodyPr/>
        <a:lstStyle/>
        <a:p>
          <a:endParaRPr lang="en-US"/>
        </a:p>
      </dgm:t>
    </dgm:pt>
    <dgm:pt modelId="{9D2AC529-9577-42C7-839C-76B9A6AC7575}">
      <dgm:prSet custT="1"/>
      <dgm:spPr/>
      <dgm:t>
        <a:bodyPr/>
        <a:lstStyle/>
        <a:p>
          <a:r>
            <a:rPr lang="en-US" sz="2300" kern="1200" dirty="0">
              <a:latin typeface="Times New Roman" panose="02020603050405020304" pitchFamily="18" charset="0"/>
              <a:cs typeface="Times New Roman" panose="02020603050405020304" pitchFamily="18" charset="0"/>
            </a:rPr>
            <a:t>Some companies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have shut down </a:t>
          </a:r>
          <a:r>
            <a:rPr lang="en-US" sz="2300" kern="1200" dirty="0">
              <a:latin typeface="Times New Roman" panose="02020603050405020304" pitchFamily="18" charset="0"/>
              <a:cs typeface="Times New Roman" panose="02020603050405020304" pitchFamily="18" charset="0"/>
            </a:rPr>
            <a:t>their productions due to the economic crisis</a:t>
          </a:r>
        </a:p>
      </dgm:t>
    </dgm:pt>
    <dgm:pt modelId="{12FAEA9A-859C-4530-A34E-991B8BFF48C0}" type="parTrans" cxnId="{444D01B1-4F2D-4A79-86C9-876D1848600C}">
      <dgm:prSet/>
      <dgm:spPr/>
      <dgm:t>
        <a:bodyPr/>
        <a:lstStyle/>
        <a:p>
          <a:endParaRPr lang="en-US"/>
        </a:p>
      </dgm:t>
    </dgm:pt>
    <dgm:pt modelId="{356C3712-B7AB-4F21-A074-67938BDF6E98}" type="sibTrans" cxnId="{444D01B1-4F2D-4A79-86C9-876D1848600C}">
      <dgm:prSet/>
      <dgm:spPr/>
      <dgm:t>
        <a:bodyPr/>
        <a:lstStyle/>
        <a:p>
          <a:endParaRPr lang="en-US"/>
        </a:p>
      </dgm:t>
    </dgm:pt>
    <dgm:pt modelId="{9F1CEE17-D0FB-47DB-A7A9-F3A3009B1960}">
      <dgm:prSet custT="1"/>
      <dgm:spPr/>
      <dgm:t>
        <a:bodyPr/>
        <a:lstStyle/>
        <a:p>
          <a:r>
            <a:rPr lang="en-US" sz="2500" kern="1200" dirty="0">
              <a:latin typeface="Times New Roman" panose="02020603050405020304" pitchFamily="18" charset="0"/>
              <a:cs typeface="Times New Roman" panose="02020603050405020304" pitchFamily="18" charset="0"/>
            </a:rPr>
            <a:t>The manager of the company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has written </a:t>
          </a:r>
          <a:r>
            <a:rPr lang="en-US" sz="2500" kern="1200" dirty="0">
              <a:latin typeface="Times New Roman" panose="02020603050405020304" pitchFamily="18" charset="0"/>
              <a:cs typeface="Times New Roman" panose="02020603050405020304" pitchFamily="18" charset="0"/>
            </a:rPr>
            <a:t>all the reports regarding that.</a:t>
          </a:r>
        </a:p>
      </dgm:t>
    </dgm:pt>
    <dgm:pt modelId="{5E846053-0611-4935-9ED0-A8A3CA27C28C}" type="parTrans" cxnId="{16093C04-385B-4FEC-9BFF-CA938F61F293}">
      <dgm:prSet/>
      <dgm:spPr/>
      <dgm:t>
        <a:bodyPr/>
        <a:lstStyle/>
        <a:p>
          <a:endParaRPr lang="en-US"/>
        </a:p>
      </dgm:t>
    </dgm:pt>
    <dgm:pt modelId="{6F25C2C6-0554-4EEB-8F8D-9841810A40C0}" type="sibTrans" cxnId="{16093C04-385B-4FEC-9BFF-CA938F61F293}">
      <dgm:prSet/>
      <dgm:spPr/>
      <dgm:t>
        <a:bodyPr/>
        <a:lstStyle/>
        <a:p>
          <a:endParaRPr lang="en-US"/>
        </a:p>
      </dgm:t>
    </dgm:pt>
    <dgm:pt modelId="{45DB4DFE-23EE-4DCF-B884-BC2E00FF7E23}" type="pres">
      <dgm:prSet presAssocID="{04F4B2A8-C339-4EDF-BB92-58A4560A2950}" presName="vert0" presStyleCnt="0">
        <dgm:presLayoutVars>
          <dgm:dir/>
          <dgm:animOne val="branch"/>
          <dgm:animLvl val="lvl"/>
        </dgm:presLayoutVars>
      </dgm:prSet>
      <dgm:spPr/>
    </dgm:pt>
    <dgm:pt modelId="{0DCEF664-813E-4BE0-874C-BAA6F74EDCA9}" type="pres">
      <dgm:prSet presAssocID="{AAFC1A5A-43AD-4CF4-AEA9-CE533E69BF1E}" presName="thickLine" presStyleLbl="alignNode1" presStyleIdx="0" presStyleCnt="6"/>
      <dgm:spPr/>
    </dgm:pt>
    <dgm:pt modelId="{A84A3D53-AFB6-4CAF-9D8D-F4C0D80E512E}" type="pres">
      <dgm:prSet presAssocID="{AAFC1A5A-43AD-4CF4-AEA9-CE533E69BF1E}" presName="horz1" presStyleCnt="0"/>
      <dgm:spPr/>
    </dgm:pt>
    <dgm:pt modelId="{B58B4183-16CC-45D6-8F28-83051E8D604F}" type="pres">
      <dgm:prSet presAssocID="{AAFC1A5A-43AD-4CF4-AEA9-CE533E69BF1E}" presName="tx1" presStyleLbl="revTx" presStyleIdx="0" presStyleCnt="6"/>
      <dgm:spPr/>
    </dgm:pt>
    <dgm:pt modelId="{A5A1F01A-2083-458D-BD54-5FC872DCC7C5}" type="pres">
      <dgm:prSet presAssocID="{AAFC1A5A-43AD-4CF4-AEA9-CE533E69BF1E}" presName="vert1" presStyleCnt="0"/>
      <dgm:spPr/>
    </dgm:pt>
    <dgm:pt modelId="{BAB0E1C2-077A-4DC1-9CDE-207445E5591E}" type="pres">
      <dgm:prSet presAssocID="{C17B027C-45F4-41D5-A778-2FAA04360D45}" presName="thickLine" presStyleLbl="alignNode1" presStyleIdx="1" presStyleCnt="6"/>
      <dgm:spPr/>
    </dgm:pt>
    <dgm:pt modelId="{DB2142C3-0E61-44C2-B77A-80E8F5B553BE}" type="pres">
      <dgm:prSet presAssocID="{C17B027C-45F4-41D5-A778-2FAA04360D45}" presName="horz1" presStyleCnt="0"/>
      <dgm:spPr/>
    </dgm:pt>
    <dgm:pt modelId="{E5175927-3612-4486-B321-17E01557439A}" type="pres">
      <dgm:prSet presAssocID="{C17B027C-45F4-41D5-A778-2FAA04360D45}" presName="tx1" presStyleLbl="revTx" presStyleIdx="1" presStyleCnt="6"/>
      <dgm:spPr/>
    </dgm:pt>
    <dgm:pt modelId="{A72987F8-B16B-426A-820F-E96A4E4B4ABE}" type="pres">
      <dgm:prSet presAssocID="{C17B027C-45F4-41D5-A778-2FAA04360D45}" presName="vert1" presStyleCnt="0"/>
      <dgm:spPr/>
    </dgm:pt>
    <dgm:pt modelId="{2B5BBD16-2F8F-412C-B2BE-AF7159049E62}" type="pres">
      <dgm:prSet presAssocID="{6337DF86-7E6A-4F1E-A507-A19AF09D1664}" presName="thickLine" presStyleLbl="alignNode1" presStyleIdx="2" presStyleCnt="6"/>
      <dgm:spPr/>
    </dgm:pt>
    <dgm:pt modelId="{53E8C7F6-5C94-416B-A7AC-ABEA6DC8FF4F}" type="pres">
      <dgm:prSet presAssocID="{6337DF86-7E6A-4F1E-A507-A19AF09D1664}" presName="horz1" presStyleCnt="0"/>
      <dgm:spPr/>
    </dgm:pt>
    <dgm:pt modelId="{B42F33E2-34A8-49CF-9615-E1E537851438}" type="pres">
      <dgm:prSet presAssocID="{6337DF86-7E6A-4F1E-A507-A19AF09D1664}" presName="tx1" presStyleLbl="revTx" presStyleIdx="2" presStyleCnt="6"/>
      <dgm:spPr/>
    </dgm:pt>
    <dgm:pt modelId="{956F9E0F-B264-4583-A6DE-59460DFB22BD}" type="pres">
      <dgm:prSet presAssocID="{6337DF86-7E6A-4F1E-A507-A19AF09D1664}" presName="vert1" presStyleCnt="0"/>
      <dgm:spPr/>
    </dgm:pt>
    <dgm:pt modelId="{2ECDF071-08D8-4A1F-8A97-FFB681316463}" type="pres">
      <dgm:prSet presAssocID="{4F51934E-A2CE-4FBD-881E-17A2A3F8B21A}" presName="thickLine" presStyleLbl="alignNode1" presStyleIdx="3" presStyleCnt="6"/>
      <dgm:spPr/>
    </dgm:pt>
    <dgm:pt modelId="{64D74AAA-EFE0-4D1F-AC78-8590E98DBA2E}" type="pres">
      <dgm:prSet presAssocID="{4F51934E-A2CE-4FBD-881E-17A2A3F8B21A}" presName="horz1" presStyleCnt="0"/>
      <dgm:spPr/>
    </dgm:pt>
    <dgm:pt modelId="{661B1275-B124-490D-95F6-343658C337D0}" type="pres">
      <dgm:prSet presAssocID="{4F51934E-A2CE-4FBD-881E-17A2A3F8B21A}" presName="tx1" presStyleLbl="revTx" presStyleIdx="3" presStyleCnt="6"/>
      <dgm:spPr/>
    </dgm:pt>
    <dgm:pt modelId="{7B022166-0033-46A9-A5F0-84F60867B276}" type="pres">
      <dgm:prSet presAssocID="{4F51934E-A2CE-4FBD-881E-17A2A3F8B21A}" presName="vert1" presStyleCnt="0"/>
      <dgm:spPr/>
    </dgm:pt>
    <dgm:pt modelId="{46F711E3-082F-4A01-835B-F2A71C435B74}" type="pres">
      <dgm:prSet presAssocID="{9D2AC529-9577-42C7-839C-76B9A6AC7575}" presName="thickLine" presStyleLbl="alignNode1" presStyleIdx="4" presStyleCnt="6"/>
      <dgm:spPr/>
    </dgm:pt>
    <dgm:pt modelId="{5943B3DB-8161-44AF-83A3-40E92882A1A5}" type="pres">
      <dgm:prSet presAssocID="{9D2AC529-9577-42C7-839C-76B9A6AC7575}" presName="horz1" presStyleCnt="0"/>
      <dgm:spPr/>
    </dgm:pt>
    <dgm:pt modelId="{497B2554-AEDC-4BD8-BB23-0B8475617E0D}" type="pres">
      <dgm:prSet presAssocID="{9D2AC529-9577-42C7-839C-76B9A6AC7575}" presName="tx1" presStyleLbl="revTx" presStyleIdx="4" presStyleCnt="6"/>
      <dgm:spPr/>
    </dgm:pt>
    <dgm:pt modelId="{0A8E6801-7B26-4AB3-A271-28B72F2E4F20}" type="pres">
      <dgm:prSet presAssocID="{9D2AC529-9577-42C7-839C-76B9A6AC7575}" presName="vert1" presStyleCnt="0"/>
      <dgm:spPr/>
    </dgm:pt>
    <dgm:pt modelId="{53431F8C-CEEF-41D5-B7C0-0C5AE75B52A6}" type="pres">
      <dgm:prSet presAssocID="{9F1CEE17-D0FB-47DB-A7A9-F3A3009B1960}" presName="thickLine" presStyleLbl="alignNode1" presStyleIdx="5" presStyleCnt="6"/>
      <dgm:spPr/>
    </dgm:pt>
    <dgm:pt modelId="{08C118FA-F293-469F-80D9-E65D0C37B60D}" type="pres">
      <dgm:prSet presAssocID="{9F1CEE17-D0FB-47DB-A7A9-F3A3009B1960}" presName="horz1" presStyleCnt="0"/>
      <dgm:spPr/>
    </dgm:pt>
    <dgm:pt modelId="{1CD82469-F3AB-49B6-B716-BB90FB01FC79}" type="pres">
      <dgm:prSet presAssocID="{9F1CEE17-D0FB-47DB-A7A9-F3A3009B1960}" presName="tx1" presStyleLbl="revTx" presStyleIdx="5" presStyleCnt="6"/>
      <dgm:spPr/>
    </dgm:pt>
    <dgm:pt modelId="{C74799B0-19AE-42E7-A668-51FBDFC26CA2}" type="pres">
      <dgm:prSet presAssocID="{9F1CEE17-D0FB-47DB-A7A9-F3A3009B1960}" presName="vert1" presStyleCnt="0"/>
      <dgm:spPr/>
    </dgm:pt>
  </dgm:ptLst>
  <dgm:cxnLst>
    <dgm:cxn modelId="{7D43C603-1950-47FB-979D-F597BB652E58}" srcId="{04F4B2A8-C339-4EDF-BB92-58A4560A2950}" destId="{C17B027C-45F4-41D5-A778-2FAA04360D45}" srcOrd="1" destOrd="0" parTransId="{2307DEAC-2EBF-4E2C-909D-4AC84071A12A}" sibTransId="{B171084C-5050-4A56-9A8D-826DBF79F834}"/>
    <dgm:cxn modelId="{16093C04-385B-4FEC-9BFF-CA938F61F293}" srcId="{04F4B2A8-C339-4EDF-BB92-58A4560A2950}" destId="{9F1CEE17-D0FB-47DB-A7A9-F3A3009B1960}" srcOrd="5" destOrd="0" parTransId="{5E846053-0611-4935-9ED0-A8A3CA27C28C}" sibTransId="{6F25C2C6-0554-4EEB-8F8D-9841810A40C0}"/>
    <dgm:cxn modelId="{2663A91D-46A6-46F1-99D8-47F9D20F3849}" type="presOf" srcId="{AAFC1A5A-43AD-4CF4-AEA9-CE533E69BF1E}" destId="{B58B4183-16CC-45D6-8F28-83051E8D604F}" srcOrd="0" destOrd="0" presId="urn:microsoft.com/office/officeart/2008/layout/LinedList"/>
    <dgm:cxn modelId="{A5C84B3D-B0C0-4463-9DBB-AF683BE485BE}" srcId="{04F4B2A8-C339-4EDF-BB92-58A4560A2950}" destId="{4F51934E-A2CE-4FBD-881E-17A2A3F8B21A}" srcOrd="3" destOrd="0" parTransId="{DCFF4718-ED87-4487-9B76-D9353EA77704}" sibTransId="{E4D2DFFD-0072-4818-A299-D92777F9E2FD}"/>
    <dgm:cxn modelId="{DB78D95C-9EA2-4E8D-A28C-E383741B1A0E}" type="presOf" srcId="{C17B027C-45F4-41D5-A778-2FAA04360D45}" destId="{E5175927-3612-4486-B321-17E01557439A}" srcOrd="0" destOrd="0" presId="urn:microsoft.com/office/officeart/2008/layout/LinedList"/>
    <dgm:cxn modelId="{15931E6F-10D3-4E50-974F-D83BC57F23FC}" srcId="{04F4B2A8-C339-4EDF-BB92-58A4560A2950}" destId="{AAFC1A5A-43AD-4CF4-AEA9-CE533E69BF1E}" srcOrd="0" destOrd="0" parTransId="{7EBA2337-0D57-4EDB-A724-890F3A418967}" sibTransId="{DC6BFA68-3E78-4518-9CAA-75A067A2B8BE}"/>
    <dgm:cxn modelId="{54CA3856-6534-4BAF-8EB0-3C34B5880AA1}" type="presOf" srcId="{4F51934E-A2CE-4FBD-881E-17A2A3F8B21A}" destId="{661B1275-B124-490D-95F6-343658C337D0}" srcOrd="0" destOrd="0" presId="urn:microsoft.com/office/officeart/2008/layout/LinedList"/>
    <dgm:cxn modelId="{1DC0707D-511C-42BE-8DA8-671C612EB02D}" type="presOf" srcId="{04F4B2A8-C339-4EDF-BB92-58A4560A2950}" destId="{45DB4DFE-23EE-4DCF-B884-BC2E00FF7E23}" srcOrd="0" destOrd="0" presId="urn:microsoft.com/office/officeart/2008/layout/LinedList"/>
    <dgm:cxn modelId="{95F81382-EB38-413C-9ACD-70B2EE24179C}" srcId="{04F4B2A8-C339-4EDF-BB92-58A4560A2950}" destId="{6337DF86-7E6A-4F1E-A507-A19AF09D1664}" srcOrd="2" destOrd="0" parTransId="{DCC91EF2-D2CF-4422-B07D-E79FAA483765}" sibTransId="{CD03C991-97A2-461C-8485-B503A7365B26}"/>
    <dgm:cxn modelId="{06015987-4A7E-4B4A-8915-3EBBBF3D7EE2}" type="presOf" srcId="{9D2AC529-9577-42C7-839C-76B9A6AC7575}" destId="{497B2554-AEDC-4BD8-BB23-0B8475617E0D}" srcOrd="0" destOrd="0" presId="urn:microsoft.com/office/officeart/2008/layout/LinedList"/>
    <dgm:cxn modelId="{444D01B1-4F2D-4A79-86C9-876D1848600C}" srcId="{04F4B2A8-C339-4EDF-BB92-58A4560A2950}" destId="{9D2AC529-9577-42C7-839C-76B9A6AC7575}" srcOrd="4" destOrd="0" parTransId="{12FAEA9A-859C-4530-A34E-991B8BFF48C0}" sibTransId="{356C3712-B7AB-4F21-A074-67938BDF6E98}"/>
    <dgm:cxn modelId="{94BE87CA-4307-49EE-A9D3-CE89A1BABCCE}" type="presOf" srcId="{9F1CEE17-D0FB-47DB-A7A9-F3A3009B1960}" destId="{1CD82469-F3AB-49B6-B716-BB90FB01FC79}" srcOrd="0" destOrd="0" presId="urn:microsoft.com/office/officeart/2008/layout/LinedList"/>
    <dgm:cxn modelId="{B34257F8-6567-43E3-8D7E-C8B4270A7625}" type="presOf" srcId="{6337DF86-7E6A-4F1E-A507-A19AF09D1664}" destId="{B42F33E2-34A8-49CF-9615-E1E537851438}" srcOrd="0" destOrd="0" presId="urn:microsoft.com/office/officeart/2008/layout/LinedList"/>
    <dgm:cxn modelId="{C5E7E12F-2A5A-4CD3-B066-004CA098F8DC}" type="presParOf" srcId="{45DB4DFE-23EE-4DCF-B884-BC2E00FF7E23}" destId="{0DCEF664-813E-4BE0-874C-BAA6F74EDCA9}" srcOrd="0" destOrd="0" presId="urn:microsoft.com/office/officeart/2008/layout/LinedList"/>
    <dgm:cxn modelId="{102B88FB-CF46-4FD9-9018-9A49E6AE9410}" type="presParOf" srcId="{45DB4DFE-23EE-4DCF-B884-BC2E00FF7E23}" destId="{A84A3D53-AFB6-4CAF-9D8D-F4C0D80E512E}" srcOrd="1" destOrd="0" presId="urn:microsoft.com/office/officeart/2008/layout/LinedList"/>
    <dgm:cxn modelId="{E0FE06BD-3D53-4A49-8EA7-5B43AD42A451}" type="presParOf" srcId="{A84A3D53-AFB6-4CAF-9D8D-F4C0D80E512E}" destId="{B58B4183-16CC-45D6-8F28-83051E8D604F}" srcOrd="0" destOrd="0" presId="urn:microsoft.com/office/officeart/2008/layout/LinedList"/>
    <dgm:cxn modelId="{7E822DBE-2689-4267-9B70-A10A54B3620B}" type="presParOf" srcId="{A84A3D53-AFB6-4CAF-9D8D-F4C0D80E512E}" destId="{A5A1F01A-2083-458D-BD54-5FC872DCC7C5}" srcOrd="1" destOrd="0" presId="urn:microsoft.com/office/officeart/2008/layout/LinedList"/>
    <dgm:cxn modelId="{CD3950BB-4376-4E72-950A-58E837274C9B}" type="presParOf" srcId="{45DB4DFE-23EE-4DCF-B884-BC2E00FF7E23}" destId="{BAB0E1C2-077A-4DC1-9CDE-207445E5591E}" srcOrd="2" destOrd="0" presId="urn:microsoft.com/office/officeart/2008/layout/LinedList"/>
    <dgm:cxn modelId="{45BA9498-330A-4ECD-A974-63C96EF5E74E}" type="presParOf" srcId="{45DB4DFE-23EE-4DCF-B884-BC2E00FF7E23}" destId="{DB2142C3-0E61-44C2-B77A-80E8F5B553BE}" srcOrd="3" destOrd="0" presId="urn:microsoft.com/office/officeart/2008/layout/LinedList"/>
    <dgm:cxn modelId="{5AE90265-39DA-4208-B264-62106CCC7EE1}" type="presParOf" srcId="{DB2142C3-0E61-44C2-B77A-80E8F5B553BE}" destId="{E5175927-3612-4486-B321-17E01557439A}" srcOrd="0" destOrd="0" presId="urn:microsoft.com/office/officeart/2008/layout/LinedList"/>
    <dgm:cxn modelId="{8AF25245-6EEE-4763-8C43-4744BC57EE84}" type="presParOf" srcId="{DB2142C3-0E61-44C2-B77A-80E8F5B553BE}" destId="{A72987F8-B16B-426A-820F-E96A4E4B4ABE}" srcOrd="1" destOrd="0" presId="urn:microsoft.com/office/officeart/2008/layout/LinedList"/>
    <dgm:cxn modelId="{657CB566-20F3-4C7B-A6E1-00AA56B83F5B}" type="presParOf" srcId="{45DB4DFE-23EE-4DCF-B884-BC2E00FF7E23}" destId="{2B5BBD16-2F8F-412C-B2BE-AF7159049E62}" srcOrd="4" destOrd="0" presId="urn:microsoft.com/office/officeart/2008/layout/LinedList"/>
    <dgm:cxn modelId="{0830A3B5-9163-4F5F-B8DB-F4C2EB40A83D}" type="presParOf" srcId="{45DB4DFE-23EE-4DCF-B884-BC2E00FF7E23}" destId="{53E8C7F6-5C94-416B-A7AC-ABEA6DC8FF4F}" srcOrd="5" destOrd="0" presId="urn:microsoft.com/office/officeart/2008/layout/LinedList"/>
    <dgm:cxn modelId="{87564D2B-62C9-4440-9523-57E53F8EB803}" type="presParOf" srcId="{53E8C7F6-5C94-416B-A7AC-ABEA6DC8FF4F}" destId="{B42F33E2-34A8-49CF-9615-E1E537851438}" srcOrd="0" destOrd="0" presId="urn:microsoft.com/office/officeart/2008/layout/LinedList"/>
    <dgm:cxn modelId="{F914CDAC-6AF4-4E8D-9776-7A1254501A76}" type="presParOf" srcId="{53E8C7F6-5C94-416B-A7AC-ABEA6DC8FF4F}" destId="{956F9E0F-B264-4583-A6DE-59460DFB22BD}" srcOrd="1" destOrd="0" presId="urn:microsoft.com/office/officeart/2008/layout/LinedList"/>
    <dgm:cxn modelId="{D30D4A27-21DE-45D7-A9E1-E1FD28CAD8BB}" type="presParOf" srcId="{45DB4DFE-23EE-4DCF-B884-BC2E00FF7E23}" destId="{2ECDF071-08D8-4A1F-8A97-FFB681316463}" srcOrd="6" destOrd="0" presId="urn:microsoft.com/office/officeart/2008/layout/LinedList"/>
    <dgm:cxn modelId="{C790D0D7-C45A-4B57-A5AC-141983FAE7EC}" type="presParOf" srcId="{45DB4DFE-23EE-4DCF-B884-BC2E00FF7E23}" destId="{64D74AAA-EFE0-4D1F-AC78-8590E98DBA2E}" srcOrd="7" destOrd="0" presId="urn:microsoft.com/office/officeart/2008/layout/LinedList"/>
    <dgm:cxn modelId="{FD684BC2-24CD-4862-9F6F-3A4A8E37FC70}" type="presParOf" srcId="{64D74AAA-EFE0-4D1F-AC78-8590E98DBA2E}" destId="{661B1275-B124-490D-95F6-343658C337D0}" srcOrd="0" destOrd="0" presId="urn:microsoft.com/office/officeart/2008/layout/LinedList"/>
    <dgm:cxn modelId="{ADB3DBE6-5B0F-4AF5-9E1B-842497CDE026}" type="presParOf" srcId="{64D74AAA-EFE0-4D1F-AC78-8590E98DBA2E}" destId="{7B022166-0033-46A9-A5F0-84F60867B276}" srcOrd="1" destOrd="0" presId="urn:microsoft.com/office/officeart/2008/layout/LinedList"/>
    <dgm:cxn modelId="{ACE0B228-3031-4CF0-B9F8-0B5D0E100C55}" type="presParOf" srcId="{45DB4DFE-23EE-4DCF-B884-BC2E00FF7E23}" destId="{46F711E3-082F-4A01-835B-F2A71C435B74}" srcOrd="8" destOrd="0" presId="urn:microsoft.com/office/officeart/2008/layout/LinedList"/>
    <dgm:cxn modelId="{39A7A87F-094C-4E51-93D4-D3E87DAD43C3}" type="presParOf" srcId="{45DB4DFE-23EE-4DCF-B884-BC2E00FF7E23}" destId="{5943B3DB-8161-44AF-83A3-40E92882A1A5}" srcOrd="9" destOrd="0" presId="urn:microsoft.com/office/officeart/2008/layout/LinedList"/>
    <dgm:cxn modelId="{0CFCFC61-91DD-43BA-BB6C-76B422E904E0}" type="presParOf" srcId="{5943B3DB-8161-44AF-83A3-40E92882A1A5}" destId="{497B2554-AEDC-4BD8-BB23-0B8475617E0D}" srcOrd="0" destOrd="0" presId="urn:microsoft.com/office/officeart/2008/layout/LinedList"/>
    <dgm:cxn modelId="{8FEC323F-A256-48A0-A65A-7D2885FD6B00}" type="presParOf" srcId="{5943B3DB-8161-44AF-83A3-40E92882A1A5}" destId="{0A8E6801-7B26-4AB3-A271-28B72F2E4F20}" srcOrd="1" destOrd="0" presId="urn:microsoft.com/office/officeart/2008/layout/LinedList"/>
    <dgm:cxn modelId="{EBFD2EB8-CB8A-441B-AD6D-9FA34A593ABC}" type="presParOf" srcId="{45DB4DFE-23EE-4DCF-B884-BC2E00FF7E23}" destId="{53431F8C-CEEF-41D5-B7C0-0C5AE75B52A6}" srcOrd="10" destOrd="0" presId="urn:microsoft.com/office/officeart/2008/layout/LinedList"/>
    <dgm:cxn modelId="{FD28D42C-7EFB-4E03-9F02-61C068289063}" type="presParOf" srcId="{45DB4DFE-23EE-4DCF-B884-BC2E00FF7E23}" destId="{08C118FA-F293-469F-80D9-E65D0C37B60D}" srcOrd="11" destOrd="0" presId="urn:microsoft.com/office/officeart/2008/layout/LinedList"/>
    <dgm:cxn modelId="{ACE377EB-ED90-4449-A242-6A2ECF27DDE7}" type="presParOf" srcId="{08C118FA-F293-469F-80D9-E65D0C37B60D}" destId="{1CD82469-F3AB-49B6-B716-BB90FB01FC79}" srcOrd="0" destOrd="0" presId="urn:microsoft.com/office/officeart/2008/layout/LinedList"/>
    <dgm:cxn modelId="{0D2B2494-2ED5-40DE-86AD-EDDF3A836E78}" type="presParOf" srcId="{08C118FA-F293-469F-80D9-E65D0C37B60D}" destId="{C74799B0-19AE-42E7-A668-51FBDFC26C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5E7867-2324-4CEA-B196-28BD70C85A8C}"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78A6E5A5-E740-470E-A6B6-4E93BDA9FC45}">
      <dgm:prSet>
        <dgm:style>
          <a:lnRef idx="3">
            <a:schemeClr val="lt1"/>
          </a:lnRef>
          <a:fillRef idx="1">
            <a:schemeClr val="accent5"/>
          </a:fillRef>
          <a:effectRef idx="1">
            <a:schemeClr val="accent5"/>
          </a:effectRef>
          <a:fontRef idx="minor">
            <a:schemeClr val="lt1"/>
          </a:fontRef>
        </dgm:style>
      </dgm:prSet>
      <dgm:spPr/>
      <dgm:t>
        <a:bodyPr/>
        <a:lstStyle/>
        <a:p>
          <a:r>
            <a:rPr lang="en-US"/>
            <a:t>Singular</a:t>
          </a:r>
        </a:p>
      </dgm:t>
    </dgm:pt>
    <dgm:pt modelId="{FA696F73-E212-4E54-9EDA-B88EAA9F0DE2}" type="parTrans" cxnId="{CCFAC600-6811-4728-B2A1-AC29381FC03D}">
      <dgm:prSet/>
      <dgm:spPr/>
      <dgm:t>
        <a:bodyPr/>
        <a:lstStyle/>
        <a:p>
          <a:endParaRPr lang="en-US"/>
        </a:p>
      </dgm:t>
    </dgm:pt>
    <dgm:pt modelId="{9909DC39-5C1E-419F-9D64-7E4FD4900642}" type="sibTrans" cxnId="{CCFAC600-6811-4728-B2A1-AC29381FC03D}">
      <dgm:prSet/>
      <dgm:spPr/>
      <dgm:t>
        <a:bodyPr/>
        <a:lstStyle/>
        <a:p>
          <a:endParaRPr lang="en-US"/>
        </a:p>
      </dgm:t>
    </dgm:pt>
    <dgm:pt modelId="{9A786572-2B97-465A-B2C6-5548A7ECF74A}">
      <dgm:prSet/>
      <dgm:spPr/>
      <dgm:t>
        <a:bodyPr/>
        <a:lstStyle/>
        <a:p>
          <a:r>
            <a:rPr lang="en-US" b="0" i="0" dirty="0"/>
            <a:t>Subject + </a:t>
          </a:r>
          <a:r>
            <a:rPr lang="en-US" b="1" i="0" dirty="0"/>
            <a:t>Has + Past Participle</a:t>
          </a:r>
          <a:endParaRPr lang="en-US" dirty="0"/>
        </a:p>
      </dgm:t>
    </dgm:pt>
    <dgm:pt modelId="{661902CB-B75E-4E9C-94C8-F3B51BC97017}" type="parTrans" cxnId="{4DC8C3D1-DC0E-4BCF-B6CD-050BB21DF65C}">
      <dgm:prSet/>
      <dgm:spPr/>
      <dgm:t>
        <a:bodyPr/>
        <a:lstStyle/>
        <a:p>
          <a:endParaRPr lang="en-US"/>
        </a:p>
      </dgm:t>
    </dgm:pt>
    <dgm:pt modelId="{76D6492F-266B-4F08-B26E-6A1CED9787AC}" type="sibTrans" cxnId="{4DC8C3D1-DC0E-4BCF-B6CD-050BB21DF65C}">
      <dgm:prSet/>
      <dgm:spPr/>
      <dgm:t>
        <a:bodyPr/>
        <a:lstStyle/>
        <a:p>
          <a:endParaRPr lang="en-US"/>
        </a:p>
      </dgm:t>
    </dgm:pt>
    <dgm:pt modelId="{C5329860-5F31-4140-86D4-CF958902DFAB}">
      <dgm:prSet>
        <dgm:style>
          <a:lnRef idx="3">
            <a:schemeClr val="lt1"/>
          </a:lnRef>
          <a:fillRef idx="1">
            <a:schemeClr val="accent6"/>
          </a:fillRef>
          <a:effectRef idx="1">
            <a:schemeClr val="accent6"/>
          </a:effectRef>
          <a:fontRef idx="minor">
            <a:schemeClr val="lt1"/>
          </a:fontRef>
        </dgm:style>
      </dgm:prSet>
      <dgm:spPr/>
      <dgm:t>
        <a:bodyPr/>
        <a:lstStyle/>
        <a:p>
          <a:r>
            <a:rPr lang="en-US" b="1"/>
            <a:t>Plural</a:t>
          </a:r>
          <a:endParaRPr lang="en-US"/>
        </a:p>
      </dgm:t>
    </dgm:pt>
    <dgm:pt modelId="{7FE6215E-6651-4089-8DEC-D4DB6472F8BA}" type="parTrans" cxnId="{9AFCAB4F-32EE-4628-9B9C-E86DF69635F7}">
      <dgm:prSet/>
      <dgm:spPr/>
      <dgm:t>
        <a:bodyPr/>
        <a:lstStyle/>
        <a:p>
          <a:endParaRPr lang="en-US"/>
        </a:p>
      </dgm:t>
    </dgm:pt>
    <dgm:pt modelId="{951D94C7-05D5-45F8-87DD-19BAAD98430B}" type="sibTrans" cxnId="{9AFCAB4F-32EE-4628-9B9C-E86DF69635F7}">
      <dgm:prSet/>
      <dgm:spPr/>
      <dgm:t>
        <a:bodyPr/>
        <a:lstStyle/>
        <a:p>
          <a:endParaRPr lang="en-US"/>
        </a:p>
      </dgm:t>
    </dgm:pt>
    <dgm:pt modelId="{5093D981-1ABD-4B35-B64D-9A3BE88AB172}">
      <dgm:prSet/>
      <dgm:spPr/>
      <dgm:t>
        <a:bodyPr/>
        <a:lstStyle/>
        <a:p>
          <a:r>
            <a:rPr lang="en-US" b="0" i="0" dirty="0"/>
            <a:t>Subject + </a:t>
          </a:r>
          <a:r>
            <a:rPr lang="en-US" b="1" i="0" dirty="0"/>
            <a:t>Have  + Past Participle</a:t>
          </a:r>
          <a:endParaRPr lang="en-US" dirty="0"/>
        </a:p>
      </dgm:t>
    </dgm:pt>
    <dgm:pt modelId="{549201ED-6B2C-4006-9651-C320E59AA77C}" type="parTrans" cxnId="{C52F93F6-E0EF-4A7D-81EA-EE0419F6B82A}">
      <dgm:prSet/>
      <dgm:spPr/>
      <dgm:t>
        <a:bodyPr/>
        <a:lstStyle/>
        <a:p>
          <a:endParaRPr lang="en-US"/>
        </a:p>
      </dgm:t>
    </dgm:pt>
    <dgm:pt modelId="{A9320673-BB47-400F-AF09-3773FD59FF72}" type="sibTrans" cxnId="{C52F93F6-E0EF-4A7D-81EA-EE0419F6B82A}">
      <dgm:prSet/>
      <dgm:spPr/>
      <dgm:t>
        <a:bodyPr/>
        <a:lstStyle/>
        <a:p>
          <a:endParaRPr lang="en-US"/>
        </a:p>
      </dgm:t>
    </dgm:pt>
    <dgm:pt modelId="{80ABD994-7779-43A9-85BB-2188E35EA951}" type="pres">
      <dgm:prSet presAssocID="{C25E7867-2324-4CEA-B196-28BD70C85A8C}" presName="linear" presStyleCnt="0">
        <dgm:presLayoutVars>
          <dgm:dir/>
          <dgm:animLvl val="lvl"/>
          <dgm:resizeHandles val="exact"/>
        </dgm:presLayoutVars>
      </dgm:prSet>
      <dgm:spPr/>
    </dgm:pt>
    <dgm:pt modelId="{3FB38CFD-1201-4A97-98EA-F13080266D63}" type="pres">
      <dgm:prSet presAssocID="{78A6E5A5-E740-470E-A6B6-4E93BDA9FC45}" presName="parentLin" presStyleCnt="0"/>
      <dgm:spPr/>
    </dgm:pt>
    <dgm:pt modelId="{7E1BA67A-3790-4A7C-96A3-DCBD5A6A6DEB}" type="pres">
      <dgm:prSet presAssocID="{78A6E5A5-E740-470E-A6B6-4E93BDA9FC45}" presName="parentLeftMargin" presStyleLbl="node1" presStyleIdx="0" presStyleCnt="2"/>
      <dgm:spPr/>
    </dgm:pt>
    <dgm:pt modelId="{A74737AC-07D8-4052-A957-32D0A92DEC4A}" type="pres">
      <dgm:prSet presAssocID="{78A6E5A5-E740-470E-A6B6-4E93BDA9FC45}" presName="parentText" presStyleLbl="node1" presStyleIdx="0" presStyleCnt="2">
        <dgm:presLayoutVars>
          <dgm:chMax val="0"/>
          <dgm:bulletEnabled val="1"/>
        </dgm:presLayoutVars>
      </dgm:prSet>
      <dgm:spPr/>
    </dgm:pt>
    <dgm:pt modelId="{46CF1BE6-A0C0-433F-89CB-15741B2C8205}" type="pres">
      <dgm:prSet presAssocID="{78A6E5A5-E740-470E-A6B6-4E93BDA9FC45}" presName="negativeSpace" presStyleCnt="0"/>
      <dgm:spPr/>
    </dgm:pt>
    <dgm:pt modelId="{F6803822-B88D-413F-B107-4482ACAEF7D4}" type="pres">
      <dgm:prSet presAssocID="{78A6E5A5-E740-470E-A6B6-4E93BDA9FC45}" presName="childText" presStyleLbl="conFgAcc1" presStyleIdx="0" presStyleCnt="2">
        <dgm:presLayoutVars>
          <dgm:bulletEnabled val="1"/>
        </dgm:presLayoutVars>
      </dgm:prSet>
      <dgm:spPr/>
    </dgm:pt>
    <dgm:pt modelId="{1AA5D2BF-4921-49D6-8C6E-C3FDC78FA49B}" type="pres">
      <dgm:prSet presAssocID="{9909DC39-5C1E-419F-9D64-7E4FD4900642}" presName="spaceBetweenRectangles" presStyleCnt="0"/>
      <dgm:spPr/>
    </dgm:pt>
    <dgm:pt modelId="{287BAC59-658C-4619-A110-458D82A8C9F3}" type="pres">
      <dgm:prSet presAssocID="{C5329860-5F31-4140-86D4-CF958902DFAB}" presName="parentLin" presStyleCnt="0"/>
      <dgm:spPr/>
    </dgm:pt>
    <dgm:pt modelId="{7683E966-63F3-44BD-97F9-74CFEBCAD6A6}" type="pres">
      <dgm:prSet presAssocID="{C5329860-5F31-4140-86D4-CF958902DFAB}" presName="parentLeftMargin" presStyleLbl="node1" presStyleIdx="0" presStyleCnt="2"/>
      <dgm:spPr/>
    </dgm:pt>
    <dgm:pt modelId="{6A367F66-6BB1-4A8A-A964-9F111A04AFFB}" type="pres">
      <dgm:prSet presAssocID="{C5329860-5F31-4140-86D4-CF958902DFAB}" presName="parentText" presStyleLbl="node1" presStyleIdx="1" presStyleCnt="2">
        <dgm:presLayoutVars>
          <dgm:chMax val="0"/>
          <dgm:bulletEnabled val="1"/>
        </dgm:presLayoutVars>
      </dgm:prSet>
      <dgm:spPr/>
    </dgm:pt>
    <dgm:pt modelId="{DB1FB7B9-B099-46C7-A339-02029323D012}" type="pres">
      <dgm:prSet presAssocID="{C5329860-5F31-4140-86D4-CF958902DFAB}" presName="negativeSpace" presStyleCnt="0"/>
      <dgm:spPr/>
    </dgm:pt>
    <dgm:pt modelId="{6761A21E-FE32-4427-AF76-B875FFAADE0C}" type="pres">
      <dgm:prSet presAssocID="{C5329860-5F31-4140-86D4-CF958902DFAB}" presName="childText" presStyleLbl="conFgAcc1" presStyleIdx="1" presStyleCnt="2">
        <dgm:presLayoutVars>
          <dgm:bulletEnabled val="1"/>
        </dgm:presLayoutVars>
      </dgm:prSet>
      <dgm:spPr/>
    </dgm:pt>
  </dgm:ptLst>
  <dgm:cxnLst>
    <dgm:cxn modelId="{CCFAC600-6811-4728-B2A1-AC29381FC03D}" srcId="{C25E7867-2324-4CEA-B196-28BD70C85A8C}" destId="{78A6E5A5-E740-470E-A6B6-4E93BDA9FC45}" srcOrd="0" destOrd="0" parTransId="{FA696F73-E212-4E54-9EDA-B88EAA9F0DE2}" sibTransId="{9909DC39-5C1E-419F-9D64-7E4FD4900642}"/>
    <dgm:cxn modelId="{DEB4EB2E-9FF8-42E4-BD75-0E6E096A0864}" type="presOf" srcId="{5093D981-1ABD-4B35-B64D-9A3BE88AB172}" destId="{6761A21E-FE32-4427-AF76-B875FFAADE0C}" srcOrd="0" destOrd="0" presId="urn:microsoft.com/office/officeart/2005/8/layout/list1"/>
    <dgm:cxn modelId="{A4242130-9B35-4A72-84C1-1F65D4EF2AE9}" type="presOf" srcId="{C5329860-5F31-4140-86D4-CF958902DFAB}" destId="{6A367F66-6BB1-4A8A-A964-9F111A04AFFB}" srcOrd="1" destOrd="0" presId="urn:microsoft.com/office/officeart/2005/8/layout/list1"/>
    <dgm:cxn modelId="{5D0B1139-FC43-4FBE-985A-041A39DFB037}" type="presOf" srcId="{9A786572-2B97-465A-B2C6-5548A7ECF74A}" destId="{F6803822-B88D-413F-B107-4482ACAEF7D4}" srcOrd="0" destOrd="0" presId="urn:microsoft.com/office/officeart/2005/8/layout/list1"/>
    <dgm:cxn modelId="{9AFCAB4F-32EE-4628-9B9C-E86DF69635F7}" srcId="{C25E7867-2324-4CEA-B196-28BD70C85A8C}" destId="{C5329860-5F31-4140-86D4-CF958902DFAB}" srcOrd="1" destOrd="0" parTransId="{7FE6215E-6651-4089-8DEC-D4DB6472F8BA}" sibTransId="{951D94C7-05D5-45F8-87DD-19BAAD98430B}"/>
    <dgm:cxn modelId="{F05B8051-E680-4670-994E-B6A8DFEFF998}" type="presOf" srcId="{78A6E5A5-E740-470E-A6B6-4E93BDA9FC45}" destId="{A74737AC-07D8-4052-A957-32D0A92DEC4A}" srcOrd="1" destOrd="0" presId="urn:microsoft.com/office/officeart/2005/8/layout/list1"/>
    <dgm:cxn modelId="{15E69389-7402-43F0-B5B0-C26FE0F4EEA4}" type="presOf" srcId="{78A6E5A5-E740-470E-A6B6-4E93BDA9FC45}" destId="{7E1BA67A-3790-4A7C-96A3-DCBD5A6A6DEB}" srcOrd="0" destOrd="0" presId="urn:microsoft.com/office/officeart/2005/8/layout/list1"/>
    <dgm:cxn modelId="{F989D8A5-3B52-4E5A-B011-265369C1E7FB}" type="presOf" srcId="{C25E7867-2324-4CEA-B196-28BD70C85A8C}" destId="{80ABD994-7779-43A9-85BB-2188E35EA951}" srcOrd="0" destOrd="0" presId="urn:microsoft.com/office/officeart/2005/8/layout/list1"/>
    <dgm:cxn modelId="{5584C7B3-0C3A-4783-907B-C2BDCB29F9E3}" type="presOf" srcId="{C5329860-5F31-4140-86D4-CF958902DFAB}" destId="{7683E966-63F3-44BD-97F9-74CFEBCAD6A6}" srcOrd="0" destOrd="0" presId="urn:microsoft.com/office/officeart/2005/8/layout/list1"/>
    <dgm:cxn modelId="{4DC8C3D1-DC0E-4BCF-B6CD-050BB21DF65C}" srcId="{78A6E5A5-E740-470E-A6B6-4E93BDA9FC45}" destId="{9A786572-2B97-465A-B2C6-5548A7ECF74A}" srcOrd="0" destOrd="0" parTransId="{661902CB-B75E-4E9C-94C8-F3B51BC97017}" sibTransId="{76D6492F-266B-4F08-B26E-6A1CED9787AC}"/>
    <dgm:cxn modelId="{C52F93F6-E0EF-4A7D-81EA-EE0419F6B82A}" srcId="{C5329860-5F31-4140-86D4-CF958902DFAB}" destId="{5093D981-1ABD-4B35-B64D-9A3BE88AB172}" srcOrd="0" destOrd="0" parTransId="{549201ED-6B2C-4006-9651-C320E59AA77C}" sibTransId="{A9320673-BB47-400F-AF09-3773FD59FF72}"/>
    <dgm:cxn modelId="{D3AA8630-6775-4EB3-B61C-790A00E9B599}" type="presParOf" srcId="{80ABD994-7779-43A9-85BB-2188E35EA951}" destId="{3FB38CFD-1201-4A97-98EA-F13080266D63}" srcOrd="0" destOrd="0" presId="urn:microsoft.com/office/officeart/2005/8/layout/list1"/>
    <dgm:cxn modelId="{D08EE5F1-4C8A-4D1F-9675-AE80FD0DDE42}" type="presParOf" srcId="{3FB38CFD-1201-4A97-98EA-F13080266D63}" destId="{7E1BA67A-3790-4A7C-96A3-DCBD5A6A6DEB}" srcOrd="0" destOrd="0" presId="urn:microsoft.com/office/officeart/2005/8/layout/list1"/>
    <dgm:cxn modelId="{A8E4503C-DA66-465F-A74E-13053F23BD34}" type="presParOf" srcId="{3FB38CFD-1201-4A97-98EA-F13080266D63}" destId="{A74737AC-07D8-4052-A957-32D0A92DEC4A}" srcOrd="1" destOrd="0" presId="urn:microsoft.com/office/officeart/2005/8/layout/list1"/>
    <dgm:cxn modelId="{A374AD90-A5EC-4796-BCBD-CCA616F0B2F7}" type="presParOf" srcId="{80ABD994-7779-43A9-85BB-2188E35EA951}" destId="{46CF1BE6-A0C0-433F-89CB-15741B2C8205}" srcOrd="1" destOrd="0" presId="urn:microsoft.com/office/officeart/2005/8/layout/list1"/>
    <dgm:cxn modelId="{A29C01E0-33E5-4E8F-A243-8AF87B7B5DB4}" type="presParOf" srcId="{80ABD994-7779-43A9-85BB-2188E35EA951}" destId="{F6803822-B88D-413F-B107-4482ACAEF7D4}" srcOrd="2" destOrd="0" presId="urn:microsoft.com/office/officeart/2005/8/layout/list1"/>
    <dgm:cxn modelId="{5BC0F9F1-9DD5-415B-83AC-66B9EEB32B22}" type="presParOf" srcId="{80ABD994-7779-43A9-85BB-2188E35EA951}" destId="{1AA5D2BF-4921-49D6-8C6E-C3FDC78FA49B}" srcOrd="3" destOrd="0" presId="urn:microsoft.com/office/officeart/2005/8/layout/list1"/>
    <dgm:cxn modelId="{107D6DA6-570B-42AF-A395-DD026124A70F}" type="presParOf" srcId="{80ABD994-7779-43A9-85BB-2188E35EA951}" destId="{287BAC59-658C-4619-A110-458D82A8C9F3}" srcOrd="4" destOrd="0" presId="urn:microsoft.com/office/officeart/2005/8/layout/list1"/>
    <dgm:cxn modelId="{4E667828-C1DF-4CB2-AE9A-061BF932F6BB}" type="presParOf" srcId="{287BAC59-658C-4619-A110-458D82A8C9F3}" destId="{7683E966-63F3-44BD-97F9-74CFEBCAD6A6}" srcOrd="0" destOrd="0" presId="urn:microsoft.com/office/officeart/2005/8/layout/list1"/>
    <dgm:cxn modelId="{B1C501CB-ED94-4400-A5B9-2AFE792AC8F8}" type="presParOf" srcId="{287BAC59-658C-4619-A110-458D82A8C9F3}" destId="{6A367F66-6BB1-4A8A-A964-9F111A04AFFB}" srcOrd="1" destOrd="0" presId="urn:microsoft.com/office/officeart/2005/8/layout/list1"/>
    <dgm:cxn modelId="{F7BCC28D-3265-4BBB-B0D5-CBD56E35D990}" type="presParOf" srcId="{80ABD994-7779-43A9-85BB-2188E35EA951}" destId="{DB1FB7B9-B099-46C7-A339-02029323D012}" srcOrd="5" destOrd="0" presId="urn:microsoft.com/office/officeart/2005/8/layout/list1"/>
    <dgm:cxn modelId="{161784E7-B089-4F18-AC6E-D431D38EE37F}" type="presParOf" srcId="{80ABD994-7779-43A9-85BB-2188E35EA951}" destId="{6761A21E-FE32-4427-AF76-B875FFAADE0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B71E3-E9CE-4949-8844-5CD3E98BC1DD}">
      <dsp:nvSpPr>
        <dsp:cNvPr id="0" name=""/>
        <dsp:cNvSpPr/>
      </dsp:nvSpPr>
      <dsp:spPr>
        <a:xfrm>
          <a:off x="0" y="943603"/>
          <a:ext cx="5664038" cy="14069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The present continuous tense is used for actions happening now or for an action that is unfinished. This is also used when the action is temporary.</a:t>
          </a:r>
        </a:p>
      </dsp:txBody>
      <dsp:txXfrm>
        <a:off x="68680" y="1012283"/>
        <a:ext cx="5526678" cy="1269564"/>
      </dsp:txXfrm>
    </dsp:sp>
    <dsp:sp modelId="{2850639A-D941-44F9-857E-14122AAD5AC6}">
      <dsp:nvSpPr>
        <dsp:cNvPr id="0" name=""/>
        <dsp:cNvSpPr/>
      </dsp:nvSpPr>
      <dsp:spPr>
        <a:xfrm>
          <a:off x="0" y="2537728"/>
          <a:ext cx="5664038" cy="1498361"/>
        </a:xfrm>
        <a:prstGeom prst="roundRect">
          <a:avLst/>
        </a:prstGeom>
        <a:solidFill>
          <a:schemeClr val="accent2">
            <a:hueOff val="-838123"/>
            <a:satOff val="-9658"/>
            <a:lumOff val="2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The structure of the present continuous tense;</a:t>
          </a:r>
        </a:p>
        <a:p>
          <a:pPr marL="0" lvl="0" indent="0" algn="l" defTabSz="889000">
            <a:lnSpc>
              <a:spcPct val="90000"/>
            </a:lnSpc>
            <a:spcBef>
              <a:spcPct val="0"/>
            </a:spcBef>
            <a:spcAft>
              <a:spcPct val="35000"/>
            </a:spcAft>
            <a:buNone/>
          </a:pPr>
          <a:r>
            <a:rPr lang="en-US" sz="2000" b="1" kern="1200" dirty="0">
              <a:solidFill>
                <a:srgbClr val="FF0000"/>
              </a:solidFill>
            </a:rPr>
            <a:t>Helping verb(am/is/are) + main verb + </a:t>
          </a:r>
          <a:r>
            <a:rPr lang="en-US" sz="2000" b="1" kern="1200" dirty="0" err="1">
              <a:solidFill>
                <a:srgbClr val="FF0000"/>
              </a:solidFill>
            </a:rPr>
            <a:t>ing</a:t>
          </a:r>
          <a:endParaRPr lang="en-US" sz="2000" b="1" kern="1200" dirty="0">
            <a:solidFill>
              <a:srgbClr val="FF0000"/>
            </a:solidFill>
          </a:endParaRPr>
        </a:p>
      </dsp:txBody>
      <dsp:txXfrm>
        <a:off x="73144" y="2610872"/>
        <a:ext cx="5517750" cy="1352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EF664-813E-4BE0-874C-BAA6F74EDCA9}">
      <dsp:nvSpPr>
        <dsp:cNvPr id="0" name=""/>
        <dsp:cNvSpPr/>
      </dsp:nvSpPr>
      <dsp:spPr>
        <a:xfrm>
          <a:off x="0" y="1594"/>
          <a:ext cx="1067714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B4183-16CC-45D6-8F28-83051E8D604F}">
      <dsp:nvSpPr>
        <dsp:cNvPr id="0" name=""/>
        <dsp:cNvSpPr/>
      </dsp:nvSpPr>
      <dsp:spPr>
        <a:xfrm>
          <a:off x="0" y="1594"/>
          <a:ext cx="10677144" cy="54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They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have increased </a:t>
          </a:r>
          <a:r>
            <a:rPr lang="en-US" sz="2300" kern="1200" dirty="0">
              <a:latin typeface="Times New Roman" panose="02020603050405020304" pitchFamily="18" charset="0"/>
              <a:cs typeface="Times New Roman" panose="02020603050405020304" pitchFamily="18" charset="0"/>
            </a:rPr>
            <a:t>their production</a:t>
          </a:r>
        </a:p>
      </dsp:txBody>
      <dsp:txXfrm>
        <a:off x="0" y="1594"/>
        <a:ext cx="10677144" cy="543762"/>
      </dsp:txXfrm>
    </dsp:sp>
    <dsp:sp modelId="{BAB0E1C2-077A-4DC1-9CDE-207445E5591E}">
      <dsp:nvSpPr>
        <dsp:cNvPr id="0" name=""/>
        <dsp:cNvSpPr/>
      </dsp:nvSpPr>
      <dsp:spPr>
        <a:xfrm>
          <a:off x="0" y="545357"/>
          <a:ext cx="106771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75927-3612-4486-B321-17E01557439A}">
      <dsp:nvSpPr>
        <dsp:cNvPr id="0" name=""/>
        <dsp:cNvSpPr/>
      </dsp:nvSpPr>
      <dsp:spPr>
        <a:xfrm>
          <a:off x="0" y="545357"/>
          <a:ext cx="10677144" cy="54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 economic crisis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has affected </a:t>
          </a:r>
          <a:r>
            <a:rPr lang="en-US" sz="2300" kern="1200" dirty="0">
              <a:latin typeface="Times New Roman" panose="02020603050405020304" pitchFamily="18" charset="0"/>
              <a:cs typeface="Times New Roman" panose="02020603050405020304" pitchFamily="18" charset="0"/>
            </a:rPr>
            <a:t>to all the sectors in the country</a:t>
          </a:r>
        </a:p>
      </dsp:txBody>
      <dsp:txXfrm>
        <a:off x="0" y="545357"/>
        <a:ext cx="10677144" cy="543762"/>
      </dsp:txXfrm>
    </dsp:sp>
    <dsp:sp modelId="{2B5BBD16-2F8F-412C-B2BE-AF7159049E62}">
      <dsp:nvSpPr>
        <dsp:cNvPr id="0" name=""/>
        <dsp:cNvSpPr/>
      </dsp:nvSpPr>
      <dsp:spPr>
        <a:xfrm>
          <a:off x="0" y="1089120"/>
          <a:ext cx="1067714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F33E2-34A8-49CF-9615-E1E537851438}">
      <dsp:nvSpPr>
        <dsp:cNvPr id="0" name=""/>
        <dsp:cNvSpPr/>
      </dsp:nvSpPr>
      <dsp:spPr>
        <a:xfrm>
          <a:off x="0" y="1089120"/>
          <a:ext cx="10677144" cy="54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 production sector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has decreased </a:t>
          </a:r>
          <a:r>
            <a:rPr lang="en-US" sz="2300" kern="1200" dirty="0">
              <a:latin typeface="Times New Roman" panose="02020603050405020304" pitchFamily="18" charset="0"/>
              <a:cs typeface="Times New Roman" panose="02020603050405020304" pitchFamily="18" charset="0"/>
            </a:rPr>
            <a:t>for this term</a:t>
          </a:r>
        </a:p>
      </dsp:txBody>
      <dsp:txXfrm>
        <a:off x="0" y="1089120"/>
        <a:ext cx="10677144" cy="543762"/>
      </dsp:txXfrm>
    </dsp:sp>
    <dsp:sp modelId="{2ECDF071-08D8-4A1F-8A97-FFB681316463}">
      <dsp:nvSpPr>
        <dsp:cNvPr id="0" name=""/>
        <dsp:cNvSpPr/>
      </dsp:nvSpPr>
      <dsp:spPr>
        <a:xfrm>
          <a:off x="0" y="1632883"/>
          <a:ext cx="1067714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1275-B124-490D-95F6-343658C337D0}">
      <dsp:nvSpPr>
        <dsp:cNvPr id="0" name=""/>
        <dsp:cNvSpPr/>
      </dsp:nvSpPr>
      <dsp:spPr>
        <a:xfrm>
          <a:off x="0" y="1632883"/>
          <a:ext cx="10677144" cy="54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They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have recorded </a:t>
          </a:r>
          <a:r>
            <a:rPr lang="en-US" sz="2300" kern="1200" dirty="0">
              <a:latin typeface="Times New Roman" panose="02020603050405020304" pitchFamily="18" charset="0"/>
              <a:cs typeface="Times New Roman" panose="02020603050405020304" pitchFamily="18" charset="0"/>
            </a:rPr>
            <a:t>many issues in the company</a:t>
          </a:r>
        </a:p>
      </dsp:txBody>
      <dsp:txXfrm>
        <a:off x="0" y="1632883"/>
        <a:ext cx="10677144" cy="543762"/>
      </dsp:txXfrm>
    </dsp:sp>
    <dsp:sp modelId="{46F711E3-082F-4A01-835B-F2A71C435B74}">
      <dsp:nvSpPr>
        <dsp:cNvPr id="0" name=""/>
        <dsp:cNvSpPr/>
      </dsp:nvSpPr>
      <dsp:spPr>
        <a:xfrm>
          <a:off x="0" y="2176646"/>
          <a:ext cx="1067714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7B2554-AEDC-4BD8-BB23-0B8475617E0D}">
      <dsp:nvSpPr>
        <dsp:cNvPr id="0" name=""/>
        <dsp:cNvSpPr/>
      </dsp:nvSpPr>
      <dsp:spPr>
        <a:xfrm>
          <a:off x="0" y="2176646"/>
          <a:ext cx="10677144" cy="54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Some companies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have shut down </a:t>
          </a:r>
          <a:r>
            <a:rPr lang="en-US" sz="2300" kern="1200" dirty="0">
              <a:latin typeface="Times New Roman" panose="02020603050405020304" pitchFamily="18" charset="0"/>
              <a:cs typeface="Times New Roman" panose="02020603050405020304" pitchFamily="18" charset="0"/>
            </a:rPr>
            <a:t>their productions due to the economic crisis</a:t>
          </a:r>
        </a:p>
      </dsp:txBody>
      <dsp:txXfrm>
        <a:off x="0" y="2176646"/>
        <a:ext cx="10677144" cy="543762"/>
      </dsp:txXfrm>
    </dsp:sp>
    <dsp:sp modelId="{53431F8C-CEEF-41D5-B7C0-0C5AE75B52A6}">
      <dsp:nvSpPr>
        <dsp:cNvPr id="0" name=""/>
        <dsp:cNvSpPr/>
      </dsp:nvSpPr>
      <dsp:spPr>
        <a:xfrm>
          <a:off x="0" y="2720409"/>
          <a:ext cx="1067714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82469-F3AB-49B6-B716-BB90FB01FC79}">
      <dsp:nvSpPr>
        <dsp:cNvPr id="0" name=""/>
        <dsp:cNvSpPr/>
      </dsp:nvSpPr>
      <dsp:spPr>
        <a:xfrm>
          <a:off x="0" y="2720409"/>
          <a:ext cx="10677144" cy="54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The manager of the company </a:t>
          </a:r>
          <a:r>
            <a:rPr lang="en-US" sz="2200" b="1" u="sng" kern="1200" dirty="0">
              <a:solidFill>
                <a:srgbClr val="002060"/>
              </a:solidFill>
              <a:latin typeface="Times New Roman" panose="02020603050405020304" pitchFamily="18" charset="0"/>
              <a:ea typeface="+mn-ea"/>
              <a:cs typeface="Times New Roman" panose="02020603050405020304" pitchFamily="18" charset="0"/>
            </a:rPr>
            <a:t>has written </a:t>
          </a:r>
          <a:r>
            <a:rPr lang="en-US" sz="2500" kern="1200" dirty="0">
              <a:latin typeface="Times New Roman" panose="02020603050405020304" pitchFamily="18" charset="0"/>
              <a:cs typeface="Times New Roman" panose="02020603050405020304" pitchFamily="18" charset="0"/>
            </a:rPr>
            <a:t>all the reports regarding that.</a:t>
          </a:r>
        </a:p>
      </dsp:txBody>
      <dsp:txXfrm>
        <a:off x="0" y="2720409"/>
        <a:ext cx="10677144" cy="5437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03822-B88D-413F-B107-4482ACAEF7D4}">
      <dsp:nvSpPr>
        <dsp:cNvPr id="0" name=""/>
        <dsp:cNvSpPr/>
      </dsp:nvSpPr>
      <dsp:spPr>
        <a:xfrm>
          <a:off x="0" y="553835"/>
          <a:ext cx="6039340" cy="1063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8720" tIns="520700" rIns="468720"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t>Subject + </a:t>
          </a:r>
          <a:r>
            <a:rPr lang="en-US" sz="2500" b="1" i="0" kern="1200" dirty="0"/>
            <a:t>Has + Past Participle</a:t>
          </a:r>
          <a:endParaRPr lang="en-US" sz="2500" kern="1200" dirty="0"/>
        </a:p>
      </dsp:txBody>
      <dsp:txXfrm>
        <a:off x="0" y="553835"/>
        <a:ext cx="6039340" cy="1063125"/>
      </dsp:txXfrm>
    </dsp:sp>
    <dsp:sp modelId="{A74737AC-07D8-4052-A957-32D0A92DEC4A}">
      <dsp:nvSpPr>
        <dsp:cNvPr id="0" name=""/>
        <dsp:cNvSpPr/>
      </dsp:nvSpPr>
      <dsp:spPr>
        <a:xfrm>
          <a:off x="301967" y="184835"/>
          <a:ext cx="4227538" cy="738000"/>
        </a:xfrm>
        <a:prstGeom prst="roundRect">
          <a:avLst/>
        </a:prstGeom>
        <a:solidFill>
          <a:schemeClr val="accent5"/>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159791" tIns="0" rIns="159791" bIns="0" numCol="1" spcCol="1270" anchor="ctr" anchorCtr="0">
          <a:noAutofit/>
        </a:bodyPr>
        <a:lstStyle/>
        <a:p>
          <a:pPr marL="0" lvl="0" indent="0" algn="l" defTabSz="1111250">
            <a:lnSpc>
              <a:spcPct val="90000"/>
            </a:lnSpc>
            <a:spcBef>
              <a:spcPct val="0"/>
            </a:spcBef>
            <a:spcAft>
              <a:spcPct val="35000"/>
            </a:spcAft>
            <a:buNone/>
          </a:pPr>
          <a:r>
            <a:rPr lang="en-US" sz="2500" kern="1200"/>
            <a:t>Singular</a:t>
          </a:r>
        </a:p>
      </dsp:txBody>
      <dsp:txXfrm>
        <a:off x="337993" y="220861"/>
        <a:ext cx="4155486" cy="665948"/>
      </dsp:txXfrm>
    </dsp:sp>
    <dsp:sp modelId="{6761A21E-FE32-4427-AF76-B875FFAADE0C}">
      <dsp:nvSpPr>
        <dsp:cNvPr id="0" name=""/>
        <dsp:cNvSpPr/>
      </dsp:nvSpPr>
      <dsp:spPr>
        <a:xfrm>
          <a:off x="0" y="2120960"/>
          <a:ext cx="6039340" cy="1063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8720" tIns="520700" rIns="468720"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t>Subject + </a:t>
          </a:r>
          <a:r>
            <a:rPr lang="en-US" sz="2500" b="1" i="0" kern="1200" dirty="0"/>
            <a:t>Have  + Past Participle</a:t>
          </a:r>
          <a:endParaRPr lang="en-US" sz="2500" kern="1200" dirty="0"/>
        </a:p>
      </dsp:txBody>
      <dsp:txXfrm>
        <a:off x="0" y="2120960"/>
        <a:ext cx="6039340" cy="1063125"/>
      </dsp:txXfrm>
    </dsp:sp>
    <dsp:sp modelId="{6A367F66-6BB1-4A8A-A964-9F111A04AFFB}">
      <dsp:nvSpPr>
        <dsp:cNvPr id="0" name=""/>
        <dsp:cNvSpPr/>
      </dsp:nvSpPr>
      <dsp:spPr>
        <a:xfrm>
          <a:off x="301967" y="1751960"/>
          <a:ext cx="4227538" cy="738000"/>
        </a:xfrm>
        <a:prstGeom prst="roundRect">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159791" tIns="0" rIns="159791" bIns="0" numCol="1" spcCol="1270" anchor="ctr" anchorCtr="0">
          <a:noAutofit/>
        </a:bodyPr>
        <a:lstStyle/>
        <a:p>
          <a:pPr marL="0" lvl="0" indent="0" algn="l" defTabSz="1111250">
            <a:lnSpc>
              <a:spcPct val="90000"/>
            </a:lnSpc>
            <a:spcBef>
              <a:spcPct val="0"/>
            </a:spcBef>
            <a:spcAft>
              <a:spcPct val="35000"/>
            </a:spcAft>
            <a:buNone/>
          </a:pPr>
          <a:r>
            <a:rPr lang="en-US" sz="2500" b="1" kern="1200"/>
            <a:t>Plural</a:t>
          </a:r>
          <a:endParaRPr lang="en-US" sz="2500" kern="1200"/>
        </a:p>
      </dsp:txBody>
      <dsp:txXfrm>
        <a:off x="337993" y="1787986"/>
        <a:ext cx="4155486"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4/5/2022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92476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5704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1107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9312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9882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787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6952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4841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583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7765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4/5/2022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92826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4/5/2022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872822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j71Kmxv7smk?feature=oembed" TargetMode="External"/><Relationship Id="rId4" Type="http://schemas.openxmlformats.org/officeDocument/2006/relationships/hyperlink" Target="https://www.youtube.com/watch?v=j71Kmxv7sm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8"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40" name="Rectangle 13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A528A-7CCD-4F64-9187-87AA6B4189EB}"/>
              </a:ext>
            </a:extLst>
          </p:cNvPr>
          <p:cNvSpPr>
            <a:spLocks noGrp="1"/>
          </p:cNvSpPr>
          <p:nvPr>
            <p:ph type="ctrTitle"/>
          </p:nvPr>
        </p:nvSpPr>
        <p:spPr>
          <a:xfrm>
            <a:off x="5877532" y="764279"/>
            <a:ext cx="5312254" cy="2105704"/>
          </a:xfrm>
        </p:spPr>
        <p:txBody>
          <a:bodyPr vert="horz" lIns="91440" tIns="45720" rIns="91440" bIns="45720" rtlCol="0" anchor="t">
            <a:noAutofit/>
          </a:bodyPr>
          <a:lstStyle/>
          <a:p>
            <a:r>
              <a:rPr lang="en-US" sz="5400" i="1" kern="1200" spc="100" baseline="0" dirty="0">
                <a:solidFill>
                  <a:schemeClr val="tx1">
                    <a:lumMod val="85000"/>
                    <a:lumOff val="15000"/>
                  </a:schemeClr>
                </a:solidFill>
                <a:latin typeface="+mj-lt"/>
                <a:ea typeface="+mj-ea"/>
                <a:cs typeface="+mj-cs"/>
              </a:rPr>
              <a:t>Business Communication Basic Level</a:t>
            </a:r>
          </a:p>
        </p:txBody>
      </p:sp>
      <p:pic>
        <p:nvPicPr>
          <p:cNvPr id="1026" name="Picture 2" descr="Secrets to a Knockout Business Presentation">
            <a:extLst>
              <a:ext uri="{FF2B5EF4-FFF2-40B4-BE49-F238E27FC236}">
                <a16:creationId xmlns:a16="http://schemas.microsoft.com/office/drawing/2014/main" id="{91AE7EB2-4324-4059-A4A7-B53403784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66" r="29559"/>
          <a:stretch/>
        </p:blipFill>
        <p:spPr bwMode="auto">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a:noFill/>
          <a:extLst>
            <a:ext uri="{909E8E84-426E-40DD-AFC4-6F175D3DCCD1}">
              <a14:hiddenFill xmlns:a14="http://schemas.microsoft.com/office/drawing/2010/main">
                <a:solidFill>
                  <a:srgbClr val="FFFFFF"/>
                </a:solidFill>
              </a14:hiddenFill>
            </a:ext>
          </a:extLst>
        </p:spPr>
      </p:pic>
      <p:cxnSp>
        <p:nvCxnSpPr>
          <p:cNvPr id="142" name="Straight Connector 14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7" name="Subtitle 2">
            <a:extLst>
              <a:ext uri="{FF2B5EF4-FFF2-40B4-BE49-F238E27FC236}">
                <a16:creationId xmlns:a16="http://schemas.microsoft.com/office/drawing/2014/main" id="{CF683621-173A-4763-B915-3C7B95141178}"/>
              </a:ext>
            </a:extLst>
          </p:cNvPr>
          <p:cNvSpPr>
            <a:spLocks noGrp="1"/>
          </p:cNvSpPr>
          <p:nvPr>
            <p:ph type="subTitle" idx="1"/>
          </p:nvPr>
        </p:nvSpPr>
        <p:spPr>
          <a:xfrm>
            <a:off x="5877531" y="3309582"/>
            <a:ext cx="6064259" cy="2485157"/>
          </a:xfrm>
        </p:spPr>
        <p:txBody>
          <a:bodyPr vert="horz" lIns="91440" tIns="45720" rIns="91440" bIns="45720" rtlCol="0">
            <a:normAutofit/>
          </a:bodyPr>
          <a:lstStyle/>
          <a:p>
            <a:pPr marL="182880"/>
            <a:r>
              <a:rPr lang="en-US" sz="1500" b="0" i="0" dirty="0">
                <a:effectLst/>
              </a:rPr>
              <a:t>Prepared by : Tissa Wijesuriya</a:t>
            </a:r>
          </a:p>
          <a:p>
            <a:pPr marL="182880"/>
            <a:r>
              <a:rPr lang="en-US" sz="1500" b="0" i="0" dirty="0">
                <a:effectLst/>
              </a:rPr>
              <a:t>	PGDE (English Medium) –</a:t>
            </a:r>
            <a:r>
              <a:rPr lang="en-US" sz="1500" dirty="0"/>
              <a:t> The U</a:t>
            </a:r>
            <a:r>
              <a:rPr lang="en-US" sz="1500" b="0" i="0" dirty="0">
                <a:effectLst/>
              </a:rPr>
              <a:t>niversity of Colombo </a:t>
            </a:r>
          </a:p>
          <a:p>
            <a:pPr marL="182880"/>
            <a:r>
              <a:rPr lang="en-US" sz="1500" b="0" i="0" dirty="0">
                <a:effectLst/>
              </a:rPr>
              <a:t> 	B.A. (The University of  Kelaniya)</a:t>
            </a:r>
          </a:p>
          <a:p>
            <a:pPr marL="182880"/>
            <a:r>
              <a:rPr lang="en-US" sz="1500" b="0" i="0" dirty="0">
                <a:effectLst/>
              </a:rPr>
              <a:t>	Advanced English Diploma. (The University of Colombo)</a:t>
            </a:r>
          </a:p>
          <a:p>
            <a:pPr marL="182880"/>
            <a:r>
              <a:rPr lang="en-US" sz="1500" b="0" i="0" dirty="0">
                <a:effectLst/>
              </a:rPr>
              <a:t> 	MACO Diploma </a:t>
            </a:r>
            <a:r>
              <a:rPr lang="en-US" sz="1500" dirty="0"/>
              <a:t>(The U</a:t>
            </a:r>
            <a:r>
              <a:rPr lang="en-US" sz="1500" b="0" i="0" dirty="0">
                <a:effectLst/>
              </a:rPr>
              <a:t>niversity of Kelaniya)</a:t>
            </a:r>
            <a:endParaRPr lang="en-US" sz="1500" dirty="0"/>
          </a:p>
          <a:p>
            <a:pPr marL="182880"/>
            <a:endParaRPr lang="en-US" sz="1500" dirty="0"/>
          </a:p>
        </p:txBody>
      </p:sp>
      <p:sp>
        <p:nvSpPr>
          <p:cNvPr id="14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0391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3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EAA07-AA61-4CB3-A28D-63A65206DF46}"/>
              </a:ext>
            </a:extLst>
          </p:cNvPr>
          <p:cNvSpPr>
            <a:spLocks noGrp="1"/>
          </p:cNvSpPr>
          <p:nvPr>
            <p:ph type="title"/>
          </p:nvPr>
        </p:nvSpPr>
        <p:spPr>
          <a:xfrm>
            <a:off x="5596336" y="1063256"/>
            <a:ext cx="5774019" cy="1540106"/>
          </a:xfrm>
        </p:spPr>
        <p:txBody>
          <a:bodyPr>
            <a:normAutofit/>
          </a:bodyPr>
          <a:lstStyle/>
          <a:p>
            <a:r>
              <a:rPr lang="en-US" b="1" dirty="0"/>
              <a:t>Assignment</a:t>
            </a:r>
            <a:endParaRPr lang="en-US" dirty="0"/>
          </a:p>
        </p:txBody>
      </p:sp>
      <p:pic>
        <p:nvPicPr>
          <p:cNvPr id="25" name="Graphic 24" descr="Chat">
            <a:extLst>
              <a:ext uri="{FF2B5EF4-FFF2-40B4-BE49-F238E27FC236}">
                <a16:creationId xmlns:a16="http://schemas.microsoft.com/office/drawing/2014/main" id="{ACBB1DF6-6FD7-9AED-6394-5C7F3D5BB2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571" y="1519936"/>
            <a:ext cx="3818120" cy="3818120"/>
          </a:xfrm>
          <a:prstGeom prst="rect">
            <a:avLst/>
          </a:prstGeom>
        </p:spPr>
      </p:pic>
      <p:cxnSp>
        <p:nvCxnSpPr>
          <p:cNvPr id="48" name="Straight Connector 4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679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E0182B-87E2-40E9-B2BD-FEDED93A9B20}"/>
              </a:ext>
            </a:extLst>
          </p:cNvPr>
          <p:cNvSpPr>
            <a:spLocks noGrp="1"/>
          </p:cNvSpPr>
          <p:nvPr>
            <p:ph idx="1"/>
          </p:nvPr>
        </p:nvSpPr>
        <p:spPr>
          <a:xfrm>
            <a:off x="5472332" y="2489982"/>
            <a:ext cx="5898033" cy="3304757"/>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Write a conversation which can be taken place between you and interviewer for a job over the phone. One must speak at least eight times. (Use simple present tense and appropriately )</a:t>
            </a:r>
          </a:p>
        </p:txBody>
      </p:sp>
      <p:sp>
        <p:nvSpPr>
          <p:cNvPr id="4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0" name="Rectangle 19">
            <a:extLst>
              <a:ext uri="{FF2B5EF4-FFF2-40B4-BE49-F238E27FC236}">
                <a16:creationId xmlns:a16="http://schemas.microsoft.com/office/drawing/2014/main" id="{7E808280-66DB-4338-9E90-04E9EAC5017B}"/>
              </a:ext>
            </a:extLst>
          </p:cNvPr>
          <p:cNvSpPr/>
          <p:nvPr/>
        </p:nvSpPr>
        <p:spPr>
          <a:xfrm>
            <a:off x="0" y="6825"/>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5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177" y="66751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9" name="Freeform: Shape 28">
            <a:extLst>
              <a:ext uri="{FF2B5EF4-FFF2-40B4-BE49-F238E27FC236}">
                <a16:creationId xmlns:a16="http://schemas.microsoft.com/office/drawing/2014/main" id="{CD14F0CE-4A68-4F5C-AC85-FF283F924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D6984D-7D63-460E-A131-9F47F48C69F1}"/>
              </a:ext>
            </a:extLst>
          </p:cNvPr>
          <p:cNvSpPr>
            <a:spLocks noGrp="1"/>
          </p:cNvSpPr>
          <p:nvPr>
            <p:ph type="title"/>
          </p:nvPr>
        </p:nvSpPr>
        <p:spPr>
          <a:xfrm>
            <a:off x="7902054" y="1357952"/>
            <a:ext cx="3940007" cy="2769750"/>
          </a:xfrm>
        </p:spPr>
        <p:txBody>
          <a:bodyPr vert="horz" lIns="91440" tIns="45720" rIns="91440" bIns="45720" rtlCol="0" anchor="b">
            <a:normAutofit/>
          </a:bodyPr>
          <a:lstStyle/>
          <a:p>
            <a:r>
              <a:rPr lang="en-US" sz="5400" i="1" kern="1200" spc="100" baseline="0" dirty="0">
                <a:solidFill>
                  <a:schemeClr val="bg1"/>
                </a:solidFill>
                <a:latin typeface="+mj-lt"/>
                <a:ea typeface="+mj-ea"/>
                <a:cs typeface="+mj-cs"/>
              </a:rPr>
              <a:t>Present Continuous Tense</a:t>
            </a:r>
          </a:p>
        </p:txBody>
      </p:sp>
      <p:pic>
        <p:nvPicPr>
          <p:cNvPr id="9" name="Picture 2" descr="Present Continuous / Progressive Tense – Definition, types, examples and  worksheets">
            <a:extLst>
              <a:ext uri="{FF2B5EF4-FFF2-40B4-BE49-F238E27FC236}">
                <a16:creationId xmlns:a16="http://schemas.microsoft.com/office/drawing/2014/main" id="{B0BD683A-0FA5-4517-83DC-0437474970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8991" y="1944305"/>
            <a:ext cx="5393371" cy="31660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F3418A2-3F8D-4135-9F42-EB0F8763C7DF}"/>
              </a:ext>
            </a:extLst>
          </p:cNvPr>
          <p:cNvSpPr/>
          <p:nvPr/>
        </p:nvSpPr>
        <p:spPr>
          <a:xfrm>
            <a:off x="0" y="0"/>
            <a:ext cx="12192000" cy="685800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40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C38E3-B239-4914-AC06-E598D14D1FEB}"/>
              </a:ext>
            </a:extLst>
          </p:cNvPr>
          <p:cNvSpPr>
            <a:spLocks noGrp="1"/>
          </p:cNvSpPr>
          <p:nvPr>
            <p:ph type="title"/>
          </p:nvPr>
        </p:nvSpPr>
        <p:spPr>
          <a:xfrm>
            <a:off x="1100797" y="1985871"/>
            <a:ext cx="3122148" cy="4807541"/>
          </a:xfrm>
        </p:spPr>
        <p:txBody>
          <a:bodyPr>
            <a:normAutofit/>
          </a:bodyPr>
          <a:lstStyle/>
          <a:p>
            <a:r>
              <a:rPr lang="en-US" sz="5100" dirty="0"/>
              <a:t>The Present Continuous Tense </a:t>
            </a:r>
          </a:p>
        </p:txBody>
      </p:sp>
      <p:cxnSp>
        <p:nvCxnSpPr>
          <p:cNvPr id="29" name="Straight Connector 28">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6ED696AE-3329-A907-0D34-DD3D52920747}"/>
              </a:ext>
            </a:extLst>
          </p:cNvPr>
          <p:cNvGraphicFramePr>
            <a:graphicFrameLocks noGrp="1"/>
          </p:cNvGraphicFramePr>
          <p:nvPr>
            <p:ph idx="1"/>
            <p:extLst>
              <p:ext uri="{D42A27DB-BD31-4B8C-83A1-F6EECF244321}">
                <p14:modId xmlns:p14="http://schemas.microsoft.com/office/powerpoint/2010/main" val="3322479305"/>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Left Brace 3">
            <a:extLst>
              <a:ext uri="{FF2B5EF4-FFF2-40B4-BE49-F238E27FC236}">
                <a16:creationId xmlns:a16="http://schemas.microsoft.com/office/drawing/2014/main" id="{F78D54A9-73C9-463B-91A9-597A5085D53A}"/>
              </a:ext>
            </a:extLst>
          </p:cNvPr>
          <p:cNvSpPr/>
          <p:nvPr/>
        </p:nvSpPr>
        <p:spPr>
          <a:xfrm rot="16200000">
            <a:off x="7042751" y="3649637"/>
            <a:ext cx="632346" cy="2881954"/>
          </a:xfrm>
          <a:prstGeom prst="leftBrace">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4817FC-82C1-40B5-9E83-B3E5CF77E378}"/>
              </a:ext>
            </a:extLst>
          </p:cNvPr>
          <p:cNvSpPr txBox="1"/>
          <p:nvPr/>
        </p:nvSpPr>
        <p:spPr>
          <a:xfrm>
            <a:off x="6550925" y="5406787"/>
            <a:ext cx="2248976" cy="369332"/>
          </a:xfrm>
          <a:prstGeom prst="rect">
            <a:avLst/>
          </a:prstGeom>
          <a:noFill/>
        </p:spPr>
        <p:txBody>
          <a:bodyPr wrap="square" rtlCol="0">
            <a:spAutoFit/>
          </a:bodyPr>
          <a:lstStyle/>
          <a:p>
            <a:r>
              <a:rPr lang="en-US" dirty="0"/>
              <a:t>Auxiliary (be verb)</a:t>
            </a:r>
          </a:p>
        </p:txBody>
      </p:sp>
      <p:sp>
        <p:nvSpPr>
          <p:cNvPr id="23" name="Rectangle 22">
            <a:extLst>
              <a:ext uri="{FF2B5EF4-FFF2-40B4-BE49-F238E27FC236}">
                <a16:creationId xmlns:a16="http://schemas.microsoft.com/office/drawing/2014/main" id="{2A107AE0-7533-431B-B33E-656115353150}"/>
              </a:ext>
            </a:extLst>
          </p:cNvPr>
          <p:cNvSpPr/>
          <p:nvPr/>
        </p:nvSpPr>
        <p:spPr>
          <a:xfrm>
            <a:off x="0" y="33489"/>
            <a:ext cx="12192000" cy="685800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34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DED9E-6B2F-4449-A0D7-FAA8308E94F1}"/>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Study the following examples</a:t>
            </a:r>
          </a:p>
        </p:txBody>
      </p:sp>
      <p:sp>
        <p:nvSpPr>
          <p:cNvPr id="3" name="Content Placeholder 2">
            <a:extLst>
              <a:ext uri="{FF2B5EF4-FFF2-40B4-BE49-F238E27FC236}">
                <a16:creationId xmlns:a16="http://schemas.microsoft.com/office/drawing/2014/main" id="{2E214076-19B0-423C-BDC8-E01B6A1B27A8}"/>
              </a:ext>
            </a:extLst>
          </p:cNvPr>
          <p:cNvSpPr>
            <a:spLocks noGrp="1"/>
          </p:cNvSpPr>
          <p:nvPr>
            <p:ph idx="1"/>
          </p:nvPr>
        </p:nvSpPr>
        <p:spPr>
          <a:xfrm>
            <a:off x="758952" y="2824219"/>
            <a:ext cx="6996300" cy="3368920"/>
          </a:xfrm>
        </p:spPr>
        <p:txBody>
          <a:bodyPr anchor="ctr">
            <a:normAutofit fontScale="92500"/>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Companies </a:t>
            </a:r>
            <a:r>
              <a:rPr lang="en-US" sz="2400" b="1" u="sng" dirty="0">
                <a:solidFill>
                  <a:srgbClr val="002060"/>
                </a:solidFill>
                <a:latin typeface="Times New Roman" panose="02020603050405020304" pitchFamily="18" charset="0"/>
                <a:cs typeface="Times New Roman" panose="02020603050405020304" pitchFamily="18" charset="0"/>
              </a:rPr>
              <a:t>are seeking </a:t>
            </a:r>
            <a:r>
              <a:rPr lang="en-US" sz="2400" dirty="0">
                <a:latin typeface="Times New Roman" panose="02020603050405020304" pitchFamily="18" charset="0"/>
                <a:cs typeface="Times New Roman" panose="02020603050405020304" pitchFamily="18" charset="0"/>
              </a:rPr>
              <a:t>the candidates who possess strong accounting skills.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Accounting skills </a:t>
            </a:r>
            <a:r>
              <a:rPr lang="en-US" sz="2400" b="1" u="sng" dirty="0">
                <a:solidFill>
                  <a:srgbClr val="002060"/>
                </a:solidFill>
                <a:latin typeface="Times New Roman" panose="02020603050405020304" pitchFamily="18" charset="0"/>
                <a:cs typeface="Times New Roman" panose="02020603050405020304" pitchFamily="18" charset="0"/>
              </a:rPr>
              <a:t>are making </a:t>
            </a:r>
            <a:r>
              <a:rPr lang="en-US" sz="2400" dirty="0">
                <a:latin typeface="Times New Roman" panose="02020603050405020304" pitchFamily="18" charset="0"/>
                <a:cs typeface="Times New Roman" panose="02020603050405020304" pitchFamily="18" charset="0"/>
              </a:rPr>
              <a:t>our lives easier.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They </a:t>
            </a:r>
            <a:r>
              <a:rPr lang="en-US" sz="2400" b="1" u="sng" dirty="0">
                <a:solidFill>
                  <a:srgbClr val="002060"/>
                </a:solidFill>
                <a:latin typeface="Times New Roman" panose="02020603050405020304" pitchFamily="18" charset="0"/>
                <a:cs typeface="Times New Roman" panose="02020603050405020304" pitchFamily="18" charset="0"/>
              </a:rPr>
              <a:t>are summarizing </a:t>
            </a:r>
            <a:r>
              <a:rPr lang="en-US" sz="2400" dirty="0">
                <a:latin typeface="Times New Roman" panose="02020603050405020304" pitchFamily="18" charset="0"/>
                <a:cs typeface="Times New Roman" panose="02020603050405020304" pitchFamily="18" charset="0"/>
              </a:rPr>
              <a:t>the data in excel sheets.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He </a:t>
            </a:r>
            <a:r>
              <a:rPr lang="en-US" sz="2400" b="1" u="sng" dirty="0">
                <a:solidFill>
                  <a:srgbClr val="002060"/>
                </a:solidFill>
                <a:latin typeface="Times New Roman" panose="02020603050405020304" pitchFamily="18" charset="0"/>
                <a:cs typeface="Times New Roman" panose="02020603050405020304" pitchFamily="18" charset="0"/>
              </a:rPr>
              <a:t>is preparing </a:t>
            </a:r>
            <a:r>
              <a:rPr lang="en-US" sz="2400" dirty="0">
                <a:latin typeface="Times New Roman" panose="02020603050405020304" pitchFamily="18" charset="0"/>
                <a:cs typeface="Times New Roman" panose="02020603050405020304" pitchFamily="18" charset="0"/>
              </a:rPr>
              <a:t>a budget in order to seek over expenses.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We </a:t>
            </a:r>
            <a:r>
              <a:rPr lang="en-US" sz="2400" b="1" u="sng" dirty="0">
                <a:solidFill>
                  <a:srgbClr val="002060"/>
                </a:solidFill>
                <a:latin typeface="Times New Roman" panose="02020603050405020304" pitchFamily="18" charset="0"/>
                <a:cs typeface="Times New Roman" panose="02020603050405020304" pitchFamily="18" charset="0"/>
              </a:rPr>
              <a:t>are looking </a:t>
            </a:r>
            <a:r>
              <a:rPr lang="en-US" sz="2400" dirty="0">
                <a:latin typeface="Times New Roman" panose="02020603050405020304" pitchFamily="18" charset="0"/>
                <a:cs typeface="Times New Roman" panose="02020603050405020304" pitchFamily="18" charset="0"/>
              </a:rPr>
              <a:t>at inventory, expenses and cash flows.</a:t>
            </a:r>
          </a:p>
          <a:p>
            <a:endParaRPr lang="en-US" sz="2400" dirty="0"/>
          </a:p>
          <a:p>
            <a:endParaRPr lang="en-US" sz="2400" dirty="0"/>
          </a:p>
        </p:txBody>
      </p:sp>
      <p:pic>
        <p:nvPicPr>
          <p:cNvPr id="7" name="Graphic 6" descr="Office Worker">
            <a:extLst>
              <a:ext uri="{FF2B5EF4-FFF2-40B4-BE49-F238E27FC236}">
                <a16:creationId xmlns:a16="http://schemas.microsoft.com/office/drawing/2014/main" id="{7BE3108C-8C19-6E01-631D-E554F9BFA8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5252" y="2413168"/>
            <a:ext cx="3370396" cy="3370396"/>
          </a:xfrm>
          <a:prstGeom prst="rect">
            <a:avLst/>
          </a:prstGeom>
        </p:spPr>
      </p:pic>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8" name="Rectangle 17">
            <a:extLst>
              <a:ext uri="{FF2B5EF4-FFF2-40B4-BE49-F238E27FC236}">
                <a16:creationId xmlns:a16="http://schemas.microsoft.com/office/drawing/2014/main" id="{66E3A2EA-7AD3-415E-80BE-ED56DD8090BC}"/>
              </a:ext>
            </a:extLst>
          </p:cNvPr>
          <p:cNvSpPr/>
          <p:nvPr/>
        </p:nvSpPr>
        <p:spPr>
          <a:xfrm>
            <a:off x="0" y="20472"/>
            <a:ext cx="12192000" cy="685800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57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597B-24BB-4053-9F4C-FE4419742753}"/>
              </a:ext>
            </a:extLst>
          </p:cNvPr>
          <p:cNvSpPr>
            <a:spLocks noGrp="1"/>
          </p:cNvSpPr>
          <p:nvPr>
            <p:ph type="title"/>
          </p:nvPr>
        </p:nvSpPr>
        <p:spPr>
          <a:xfrm>
            <a:off x="530352" y="162560"/>
            <a:ext cx="11873836" cy="1794828"/>
          </a:xfrm>
        </p:spPr>
        <p:txBody>
          <a:bodyPr>
            <a:normAutofit/>
          </a:bodyPr>
          <a:lstStyle/>
          <a:p>
            <a:r>
              <a:rPr lang="en-US" sz="4800" dirty="0"/>
              <a:t>Activity 1: Watch the video clip and write five things happening there </a:t>
            </a:r>
          </a:p>
        </p:txBody>
      </p:sp>
      <p:pic>
        <p:nvPicPr>
          <p:cNvPr id="6" name="Online Media 5" title="Colin Dodds - Debit Credit Theory (Accounting Rap Song)">
            <a:hlinkClick r:id="" action="ppaction://media"/>
            <a:extLst>
              <a:ext uri="{FF2B5EF4-FFF2-40B4-BE49-F238E27FC236}">
                <a16:creationId xmlns:a16="http://schemas.microsoft.com/office/drawing/2014/main" id="{158A2E65-4686-4F33-9ECA-94634D48109C}"/>
              </a:ext>
            </a:extLst>
          </p:cNvPr>
          <p:cNvPicPr>
            <a:picLocks noRot="1" noChangeAspect="1"/>
          </p:cNvPicPr>
          <p:nvPr>
            <a:videoFile r:link="rId1"/>
          </p:nvPr>
        </p:nvPicPr>
        <p:blipFill>
          <a:blip r:embed="rId3"/>
          <a:stretch>
            <a:fillRect/>
          </a:stretch>
        </p:blipFill>
        <p:spPr>
          <a:xfrm>
            <a:off x="1815151" y="1630338"/>
            <a:ext cx="7192371" cy="4101721"/>
          </a:xfrm>
          <a:prstGeom prst="rect">
            <a:avLst/>
          </a:prstGeom>
        </p:spPr>
      </p:pic>
      <p:sp>
        <p:nvSpPr>
          <p:cNvPr id="9" name="TextBox 8">
            <a:extLst>
              <a:ext uri="{FF2B5EF4-FFF2-40B4-BE49-F238E27FC236}">
                <a16:creationId xmlns:a16="http://schemas.microsoft.com/office/drawing/2014/main" id="{ADEBE369-D78C-4D31-ABB2-F3F5F135AD2C}"/>
              </a:ext>
            </a:extLst>
          </p:cNvPr>
          <p:cNvSpPr txBox="1"/>
          <p:nvPr/>
        </p:nvSpPr>
        <p:spPr>
          <a:xfrm>
            <a:off x="2210937" y="5987554"/>
            <a:ext cx="6796585" cy="707886"/>
          </a:xfrm>
          <a:prstGeom prst="rect">
            <a:avLst/>
          </a:prstGeom>
          <a:noFill/>
        </p:spPr>
        <p:txBody>
          <a:bodyPr wrap="square" rtlCol="0">
            <a:spAutoFit/>
          </a:bodyPr>
          <a:lstStyle/>
          <a:p>
            <a:r>
              <a:rPr lang="en-US" sz="2000" dirty="0">
                <a:solidFill>
                  <a:srgbClr val="0000FF"/>
                </a:solidFill>
                <a:hlinkClick r:id="rId4">
                  <a:extLst>
                    <a:ext uri="{A12FA001-AC4F-418D-AE19-62706E023703}">
                      <ahyp:hlinkClr xmlns:ahyp="http://schemas.microsoft.com/office/drawing/2018/hyperlinkcolor" val="tx"/>
                    </a:ext>
                  </a:extLst>
                </a:hlinkClick>
              </a:rPr>
              <a:t>https://www.youtube.com/watch?v=j71Kmxv7smk</a:t>
            </a:r>
            <a:endParaRPr lang="en-US" sz="2000" dirty="0">
              <a:solidFill>
                <a:srgbClr val="0000FF"/>
              </a:solidFill>
            </a:endParaRPr>
          </a:p>
          <a:p>
            <a:endParaRPr lang="en-US" sz="2000" dirty="0">
              <a:solidFill>
                <a:srgbClr val="0000FF"/>
              </a:solidFill>
            </a:endParaRPr>
          </a:p>
        </p:txBody>
      </p:sp>
      <p:sp>
        <p:nvSpPr>
          <p:cNvPr id="11" name="Rectangle 10">
            <a:extLst>
              <a:ext uri="{FF2B5EF4-FFF2-40B4-BE49-F238E27FC236}">
                <a16:creationId xmlns:a16="http://schemas.microsoft.com/office/drawing/2014/main" id="{D0253B69-EB39-4680-9439-692A8112D25E}"/>
              </a:ext>
            </a:extLst>
          </p:cNvPr>
          <p:cNvSpPr/>
          <p:nvPr/>
        </p:nvSpPr>
        <p:spPr>
          <a:xfrm>
            <a:off x="0" y="0"/>
            <a:ext cx="12192000" cy="685800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8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BD76F-03E9-4AD9-A878-5D2945DCF922}"/>
              </a:ext>
            </a:extLst>
          </p:cNvPr>
          <p:cNvSpPr>
            <a:spLocks noGrp="1"/>
          </p:cNvSpPr>
          <p:nvPr>
            <p:ph type="title"/>
          </p:nvPr>
        </p:nvSpPr>
        <p:spPr>
          <a:xfrm>
            <a:off x="758952" y="379475"/>
            <a:ext cx="10671048" cy="1554480"/>
          </a:xfrm>
        </p:spPr>
        <p:txBody>
          <a:bodyPr anchor="ctr">
            <a:normAutofit/>
          </a:bodyPr>
          <a:lstStyle/>
          <a:p>
            <a:r>
              <a:rPr lang="en-US" sz="5100" dirty="0">
                <a:solidFill>
                  <a:schemeClr val="bg1"/>
                </a:solidFill>
              </a:rPr>
              <a:t>Activity 2: Arrange the jumbled words in order to make meaningful sentences. </a:t>
            </a:r>
          </a:p>
        </p:txBody>
      </p:sp>
      <p:sp>
        <p:nvSpPr>
          <p:cNvPr id="3" name="Content Placeholder 2">
            <a:extLst>
              <a:ext uri="{FF2B5EF4-FFF2-40B4-BE49-F238E27FC236}">
                <a16:creationId xmlns:a16="http://schemas.microsoft.com/office/drawing/2014/main" id="{9036FC1D-B5A0-4CB4-A7B1-01164B8D65A5}"/>
              </a:ext>
            </a:extLst>
          </p:cNvPr>
          <p:cNvSpPr>
            <a:spLocks noGrp="1"/>
          </p:cNvSpPr>
          <p:nvPr>
            <p:ph idx="1"/>
          </p:nvPr>
        </p:nvSpPr>
        <p:spPr>
          <a:xfrm>
            <a:off x="758822" y="2607732"/>
            <a:ext cx="11025187" cy="3642943"/>
          </a:xfrm>
        </p:spPr>
        <p:txBody>
          <a:bodyPr>
            <a:normAutofit lnSpcReduction="10000"/>
          </a:bodyPr>
          <a:lstStyle/>
          <a:p>
            <a:pPr marL="514350" indent="-514350">
              <a:buFont typeface="+mj-lt"/>
              <a:buAutoNum type="arabicParenR"/>
            </a:pPr>
            <a:r>
              <a:rPr lang="en-US" sz="2600" dirty="0">
                <a:latin typeface="Times New Roman" panose="02020603050405020304" pitchFamily="18" charset="0"/>
                <a:cs typeface="Times New Roman" panose="02020603050405020304" pitchFamily="18" charset="0"/>
              </a:rPr>
              <a:t>increasing / production / their / daily / is </a:t>
            </a:r>
          </a:p>
          <a:p>
            <a:pPr marL="514350" indent="-514350">
              <a:buFont typeface="+mj-lt"/>
              <a:buAutoNum type="arabicParenR"/>
            </a:pPr>
            <a:r>
              <a:rPr lang="en-US" sz="2600" dirty="0">
                <a:latin typeface="Times New Roman" panose="02020603050405020304" pitchFamily="18" charset="0"/>
                <a:cs typeface="Times New Roman" panose="02020603050405020304" pitchFamily="18" charset="0"/>
              </a:rPr>
              <a:t>inquiring / manager / is / about / the / balance sheet / about</a:t>
            </a:r>
          </a:p>
          <a:p>
            <a:pPr marL="514350" indent="-514350">
              <a:buFont typeface="+mj-lt"/>
              <a:buAutoNum type="arabicParenR"/>
            </a:pPr>
            <a:r>
              <a:rPr lang="en-US" sz="2600" dirty="0">
                <a:latin typeface="Times New Roman" panose="02020603050405020304" pitchFamily="18" charset="0"/>
                <a:cs typeface="Times New Roman" panose="02020603050405020304" pitchFamily="18" charset="0"/>
              </a:rPr>
              <a:t> business / running / smoothly / is / their </a:t>
            </a:r>
          </a:p>
          <a:p>
            <a:pPr marL="514350" indent="-514350">
              <a:buFont typeface="+mj-lt"/>
              <a:buAutoNum type="arabicParenR"/>
            </a:pPr>
            <a:r>
              <a:rPr lang="en-US" sz="2600" dirty="0">
                <a:latin typeface="Times New Roman" panose="02020603050405020304" pitchFamily="18" charset="0"/>
                <a:cs typeface="Times New Roman" panose="02020603050405020304" pitchFamily="18" charset="0"/>
              </a:rPr>
              <a:t>managers / discussing / right now / are / the /insurance / about / fits / </a:t>
            </a:r>
          </a:p>
          <a:p>
            <a:pPr marL="0" indent="0">
              <a:buNone/>
            </a:pPr>
            <a:r>
              <a:rPr lang="en-US" sz="2600" dirty="0">
                <a:latin typeface="Times New Roman" panose="02020603050405020304" pitchFamily="18" charset="0"/>
                <a:cs typeface="Times New Roman" panose="02020603050405020304" pitchFamily="18" charset="0"/>
              </a:rPr>
              <a:t>       for / which / them</a:t>
            </a:r>
          </a:p>
          <a:p>
            <a:pPr marL="514350" indent="-514350">
              <a:buFont typeface="+mj-lt"/>
              <a:buAutoNum type="arabicParenR"/>
            </a:pPr>
            <a:r>
              <a:rPr lang="en-US" sz="2600" dirty="0">
                <a:latin typeface="Times New Roman" panose="02020603050405020304" pitchFamily="18" charset="0"/>
                <a:cs typeface="Times New Roman" panose="02020603050405020304" pitchFamily="18" charset="0"/>
              </a:rPr>
              <a:t> petty cash / these / is / he / calculating / days </a:t>
            </a:r>
          </a:p>
          <a:p>
            <a:pPr marL="514350" indent="-514350">
              <a:buFont typeface="+mj-lt"/>
              <a:buAutoNum type="arabicParenR"/>
            </a:pPr>
            <a:r>
              <a:rPr lang="en-US" sz="2600" dirty="0">
                <a:latin typeface="Times New Roman" panose="02020603050405020304" pitchFamily="18" charset="0"/>
                <a:cs typeface="Times New Roman" panose="02020603050405020304" pitchFamily="18" charset="0"/>
              </a:rPr>
              <a:t>decision / about / all / making / appreciating / are / his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9" name="Rectangle 8">
            <a:extLst>
              <a:ext uri="{FF2B5EF4-FFF2-40B4-BE49-F238E27FC236}">
                <a16:creationId xmlns:a16="http://schemas.microsoft.com/office/drawing/2014/main" id="{5710E1DD-253E-4560-8E68-87C920CFB114}"/>
              </a:ext>
            </a:extLst>
          </p:cNvPr>
          <p:cNvSpPr/>
          <p:nvPr/>
        </p:nvSpPr>
        <p:spPr>
          <a:xfrm>
            <a:off x="0" y="20472"/>
            <a:ext cx="12192000" cy="685800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35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BD76F-03E9-4AD9-A878-5D2945DCF922}"/>
              </a:ext>
            </a:extLst>
          </p:cNvPr>
          <p:cNvSpPr>
            <a:spLocks noGrp="1"/>
          </p:cNvSpPr>
          <p:nvPr>
            <p:ph type="title"/>
          </p:nvPr>
        </p:nvSpPr>
        <p:spPr>
          <a:xfrm>
            <a:off x="758952" y="379475"/>
            <a:ext cx="10671048" cy="1554480"/>
          </a:xfrm>
        </p:spPr>
        <p:txBody>
          <a:bodyPr anchor="ctr">
            <a:normAutofit/>
          </a:bodyPr>
          <a:lstStyle/>
          <a:p>
            <a:r>
              <a:rPr lang="en-US" sz="5100" dirty="0">
                <a:solidFill>
                  <a:schemeClr val="bg1"/>
                </a:solidFill>
              </a:rPr>
              <a:t>Activity 3: Respond at each situation. One has been done for you . </a:t>
            </a:r>
          </a:p>
        </p:txBody>
      </p:sp>
      <p:sp>
        <p:nvSpPr>
          <p:cNvPr id="3" name="Content Placeholder 2">
            <a:extLst>
              <a:ext uri="{FF2B5EF4-FFF2-40B4-BE49-F238E27FC236}">
                <a16:creationId xmlns:a16="http://schemas.microsoft.com/office/drawing/2014/main" id="{9036FC1D-B5A0-4CB4-A7B1-01164B8D65A5}"/>
              </a:ext>
            </a:extLst>
          </p:cNvPr>
          <p:cNvSpPr>
            <a:spLocks noGrp="1"/>
          </p:cNvSpPr>
          <p:nvPr>
            <p:ph idx="1"/>
          </p:nvPr>
        </p:nvSpPr>
        <p:spPr>
          <a:xfrm>
            <a:off x="758823" y="2470246"/>
            <a:ext cx="10855421" cy="413246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Mother - cook - kitchen                  </a:t>
            </a:r>
            <a:r>
              <a:rPr lang="en-US" sz="2400" u="dottedHeavy" dirty="0">
                <a:latin typeface="Times New Roman" panose="02020603050405020304" pitchFamily="18" charset="0"/>
                <a:cs typeface="Times New Roman" panose="02020603050405020304" pitchFamily="18" charset="0"/>
              </a:rPr>
              <a:t>Mother is cooking in the kitchen </a:t>
            </a:r>
          </a:p>
          <a:p>
            <a:pPr marL="0" indent="0">
              <a:buNone/>
            </a:pPr>
            <a:r>
              <a:rPr lang="en-US" sz="2400" dirty="0">
                <a:latin typeface="Times New Roman" panose="02020603050405020304" pitchFamily="18" charset="0"/>
                <a:cs typeface="Times New Roman" panose="02020603050405020304" pitchFamily="18" charset="0"/>
              </a:rPr>
              <a:t>2) They – promote - goods - now               </a:t>
            </a:r>
            <a:r>
              <a:rPr lang="en-US" sz="2400" b="1"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3) They - make - policies - business                </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The - manager – summarize - sales - this month  </a:t>
            </a:r>
            <a:r>
              <a:rPr lang="en-US" sz="2400" b="1"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5) He - handle – customers – we                 </a:t>
            </a:r>
            <a:r>
              <a:rPr lang="en-US" sz="2400" b="1"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6) She – consider - complaints - made –customer               </a:t>
            </a:r>
            <a:r>
              <a:rPr lang="en-US" sz="2400" b="1" dirty="0">
                <a:latin typeface="Times New Roman" panose="02020603050405020304" pitchFamily="18" charset="0"/>
                <a:cs typeface="Times New Roman" panose="02020603050405020304" pitchFamily="18" charset="0"/>
              </a:rPr>
              <a:t>  ……………………….…..</a:t>
            </a:r>
          </a:p>
          <a:p>
            <a:pPr marL="0" indent="0">
              <a:buNone/>
            </a:pPr>
            <a:endParaRPr lang="en-US" sz="600" dirty="0">
              <a:latin typeface="Times New Roman" panose="02020603050405020304" pitchFamily="18" charset="0"/>
              <a:cs typeface="Times New Roman" panose="02020603050405020304" pitchFamily="18" charset="0"/>
            </a:endParaRPr>
          </a:p>
          <a:p>
            <a:endParaRPr lang="en-US" sz="600" dirty="0">
              <a:latin typeface="Times New Roman" panose="02020603050405020304" pitchFamily="18" charset="0"/>
              <a:cs typeface="Times New Roman" panose="02020603050405020304" pitchFamily="18" charset="0"/>
            </a:endParaRPr>
          </a:p>
          <a:p>
            <a:endParaRPr lang="en-US" sz="600" dirty="0">
              <a:latin typeface="Times New Roman" panose="02020603050405020304" pitchFamily="18" charset="0"/>
              <a:cs typeface="Times New Roman" panose="02020603050405020304" pitchFamily="18" charset="0"/>
            </a:endParaRPr>
          </a:p>
          <a:p>
            <a:endParaRPr lang="en-US" sz="600" dirty="0">
              <a:latin typeface="Times New Roman" panose="02020603050405020304" pitchFamily="18" charset="0"/>
              <a:cs typeface="Times New Roman" panose="02020603050405020304" pitchFamily="18"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 name="Straight Arrow Connector 4">
            <a:extLst>
              <a:ext uri="{FF2B5EF4-FFF2-40B4-BE49-F238E27FC236}">
                <a16:creationId xmlns:a16="http://schemas.microsoft.com/office/drawing/2014/main" id="{D77F7DDE-7B6A-4CD5-8274-3010EFDE921B}"/>
              </a:ext>
            </a:extLst>
          </p:cNvPr>
          <p:cNvCxnSpPr/>
          <p:nvPr/>
        </p:nvCxnSpPr>
        <p:spPr>
          <a:xfrm>
            <a:off x="4230806" y="2729552"/>
            <a:ext cx="8734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3D5557A-5B09-4E95-90A4-AD7AE72FCBED}"/>
              </a:ext>
            </a:extLst>
          </p:cNvPr>
          <p:cNvCxnSpPr/>
          <p:nvPr/>
        </p:nvCxnSpPr>
        <p:spPr>
          <a:xfrm>
            <a:off x="4983708" y="3250442"/>
            <a:ext cx="8734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4F9E4C-27B0-4C21-84B4-FF21685E7AC9}"/>
              </a:ext>
            </a:extLst>
          </p:cNvPr>
          <p:cNvCxnSpPr/>
          <p:nvPr/>
        </p:nvCxnSpPr>
        <p:spPr>
          <a:xfrm>
            <a:off x="5313529" y="3741761"/>
            <a:ext cx="8734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0EF66CA-A4B6-4756-98C6-693BC1FE0F37}"/>
              </a:ext>
            </a:extLst>
          </p:cNvPr>
          <p:cNvCxnSpPr/>
          <p:nvPr/>
        </p:nvCxnSpPr>
        <p:spPr>
          <a:xfrm>
            <a:off x="7112758" y="4287671"/>
            <a:ext cx="8734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E1BA879-DE71-47A4-A3A1-241A037FCD18}"/>
              </a:ext>
            </a:extLst>
          </p:cNvPr>
          <p:cNvCxnSpPr/>
          <p:nvPr/>
        </p:nvCxnSpPr>
        <p:spPr>
          <a:xfrm>
            <a:off x="4983708" y="4765343"/>
            <a:ext cx="8734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8A6598-163A-4623-8A5B-75A73B4A42C5}"/>
              </a:ext>
            </a:extLst>
          </p:cNvPr>
          <p:cNvCxnSpPr/>
          <p:nvPr/>
        </p:nvCxnSpPr>
        <p:spPr>
          <a:xfrm>
            <a:off x="6976281" y="5283958"/>
            <a:ext cx="8734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A107489-5F7F-41E7-9249-15757861A6E2}"/>
              </a:ext>
            </a:extLst>
          </p:cNvPr>
          <p:cNvSpPr/>
          <p:nvPr/>
        </p:nvSpPr>
        <p:spPr>
          <a:xfrm>
            <a:off x="0" y="0"/>
            <a:ext cx="12192000" cy="685800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56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3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035" name="Straight Connector 7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295C0-8619-42E7-A9C9-AC9F9C6A2D3B}"/>
              </a:ext>
            </a:extLst>
          </p:cNvPr>
          <p:cNvSpPr>
            <a:spLocks noGrp="1"/>
          </p:cNvSpPr>
          <p:nvPr>
            <p:ph type="title"/>
          </p:nvPr>
        </p:nvSpPr>
        <p:spPr>
          <a:xfrm>
            <a:off x="6657983" y="1080186"/>
            <a:ext cx="4700057" cy="3624243"/>
          </a:xfrm>
        </p:spPr>
        <p:txBody>
          <a:bodyPr vert="horz" lIns="91440" tIns="45720" rIns="91440" bIns="45720" rtlCol="0" anchor="ctr">
            <a:normAutofit/>
          </a:bodyPr>
          <a:lstStyle/>
          <a:p>
            <a:r>
              <a:rPr lang="en-US" sz="5600" i="1" kern="1200" spc="100" baseline="0">
                <a:solidFill>
                  <a:schemeClr val="tx1">
                    <a:lumMod val="85000"/>
                    <a:lumOff val="15000"/>
                  </a:schemeClr>
                </a:solidFill>
                <a:latin typeface="+mj-lt"/>
                <a:ea typeface="+mj-ea"/>
                <a:cs typeface="+mj-cs"/>
              </a:rPr>
              <a:t>Activity 4: Write sentences about what is happening now</a:t>
            </a:r>
          </a:p>
        </p:txBody>
      </p:sp>
      <p:pic>
        <p:nvPicPr>
          <p:cNvPr id="1026" name="Picture 2" descr="What's Happening Now — Gateway Church EPC">
            <a:extLst>
              <a:ext uri="{FF2B5EF4-FFF2-40B4-BE49-F238E27FC236}">
                <a16:creationId xmlns:a16="http://schemas.microsoft.com/office/drawing/2014/main" id="{3547CEE4-B70B-48A2-AAC4-53C11D2DFF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8991" y="2014176"/>
            <a:ext cx="5040701" cy="2835394"/>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82">
            <a:extLst>
              <a:ext uri="{FF2B5EF4-FFF2-40B4-BE49-F238E27FC236}">
                <a16:creationId xmlns:a16="http://schemas.microsoft.com/office/drawing/2014/main" id="{0F8880ED-0876-497E-B242-5ED96DC1D3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23253" y="4933769"/>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0" name="Rectangle 29">
            <a:extLst>
              <a:ext uri="{FF2B5EF4-FFF2-40B4-BE49-F238E27FC236}">
                <a16:creationId xmlns:a16="http://schemas.microsoft.com/office/drawing/2014/main" id="{25A69660-574E-4E3D-9BB3-C483BA4E07D2}"/>
              </a:ext>
            </a:extLst>
          </p:cNvPr>
          <p:cNvSpPr/>
          <p:nvPr/>
        </p:nvSpPr>
        <p:spPr>
          <a:xfrm>
            <a:off x="0" y="0"/>
            <a:ext cx="12192000" cy="685800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9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BD76F-03E9-4AD9-A878-5D2945DCF922}"/>
              </a:ext>
            </a:extLst>
          </p:cNvPr>
          <p:cNvSpPr>
            <a:spLocks noGrp="1"/>
          </p:cNvSpPr>
          <p:nvPr>
            <p:ph type="title"/>
          </p:nvPr>
        </p:nvSpPr>
        <p:spPr>
          <a:xfrm>
            <a:off x="758952" y="379475"/>
            <a:ext cx="10671048" cy="1554480"/>
          </a:xfrm>
        </p:spPr>
        <p:txBody>
          <a:bodyPr anchor="ctr">
            <a:normAutofit fontScale="90000"/>
          </a:bodyPr>
          <a:lstStyle/>
          <a:p>
            <a:r>
              <a:rPr lang="en-US" sz="5100" dirty="0">
                <a:solidFill>
                  <a:schemeClr val="bg1"/>
                </a:solidFill>
              </a:rPr>
              <a:t>Activity 5: Write meaningful sentences from the given words. One is done for you</a:t>
            </a:r>
          </a:p>
        </p:txBody>
      </p:sp>
      <p:sp>
        <p:nvSpPr>
          <p:cNvPr id="3" name="Content Placeholder 2">
            <a:extLst>
              <a:ext uri="{FF2B5EF4-FFF2-40B4-BE49-F238E27FC236}">
                <a16:creationId xmlns:a16="http://schemas.microsoft.com/office/drawing/2014/main" id="{9036FC1D-B5A0-4CB4-A7B1-01164B8D65A5}"/>
              </a:ext>
            </a:extLst>
          </p:cNvPr>
          <p:cNvSpPr>
            <a:spLocks noGrp="1"/>
          </p:cNvSpPr>
          <p:nvPr>
            <p:ph idx="1"/>
          </p:nvPr>
        </p:nvSpPr>
        <p:spPr>
          <a:xfrm>
            <a:off x="758824" y="2510144"/>
            <a:ext cx="8412480" cy="4347856"/>
          </a:xfrm>
        </p:spPr>
        <p:txBody>
          <a:bodyPr>
            <a:noAutofit/>
          </a:bodyPr>
          <a:lstStyle/>
          <a:p>
            <a:pPr marL="457200" indent="-457200">
              <a:lnSpc>
                <a:spcPct val="160000"/>
              </a:lnSpc>
              <a:buFont typeface="+mj-lt"/>
              <a:buAutoNum type="arabicParenR"/>
            </a:pPr>
            <a:r>
              <a:rPr lang="en-US" sz="1800" dirty="0">
                <a:latin typeface="Times New Roman" panose="02020603050405020304" pitchFamily="18" charset="0"/>
                <a:cs typeface="Times New Roman" panose="02020603050405020304" pitchFamily="18" charset="0"/>
              </a:rPr>
              <a:t>write - report </a:t>
            </a:r>
          </a:p>
          <a:p>
            <a:pPr marL="457200" indent="-457200">
              <a:lnSpc>
                <a:spcPct val="160000"/>
              </a:lnSpc>
              <a:buFont typeface="+mj-lt"/>
              <a:buAutoNum type="arabicParenR"/>
            </a:pPr>
            <a:r>
              <a:rPr lang="en-US" sz="1800" dirty="0">
                <a:latin typeface="Times New Roman" panose="02020603050405020304" pitchFamily="18" charset="0"/>
                <a:cs typeface="Times New Roman" panose="02020603050405020304" pitchFamily="18" charset="0"/>
              </a:rPr>
              <a:t>watch - news </a:t>
            </a:r>
          </a:p>
          <a:p>
            <a:pPr marL="457200" indent="-457200">
              <a:lnSpc>
                <a:spcPct val="160000"/>
              </a:lnSpc>
              <a:buFont typeface="+mj-lt"/>
              <a:buAutoNum type="arabicParenR"/>
            </a:pPr>
            <a:r>
              <a:rPr lang="en-US" sz="1800" dirty="0">
                <a:latin typeface="Times New Roman" panose="02020603050405020304" pitchFamily="18" charset="0"/>
                <a:cs typeface="Times New Roman" panose="02020603050405020304" pitchFamily="18" charset="0"/>
              </a:rPr>
              <a:t>Your boss – conduct - meeting </a:t>
            </a:r>
          </a:p>
          <a:p>
            <a:pPr marL="457200" indent="-457200">
              <a:lnSpc>
                <a:spcPct val="160000"/>
              </a:lnSpc>
              <a:buFont typeface="+mj-lt"/>
              <a:buAutoNum type="arabicParenR"/>
            </a:pPr>
            <a:r>
              <a:rPr lang="en-US" sz="1800" dirty="0">
                <a:latin typeface="Times New Roman" panose="02020603050405020304" pitchFamily="18" charset="0"/>
                <a:cs typeface="Times New Roman" panose="02020603050405020304" pitchFamily="18" charset="0"/>
              </a:rPr>
              <a:t>Mother – wash - clothes </a:t>
            </a:r>
          </a:p>
          <a:p>
            <a:pPr marL="457200" indent="-457200">
              <a:lnSpc>
                <a:spcPct val="160000"/>
              </a:lnSpc>
              <a:buFont typeface="+mj-lt"/>
              <a:buAutoNum type="arabicParenR"/>
            </a:pPr>
            <a:r>
              <a:rPr lang="en-US" sz="1800" dirty="0">
                <a:latin typeface="Times New Roman" panose="02020603050405020304" pitchFamily="18" charset="0"/>
                <a:cs typeface="Times New Roman" panose="02020603050405020304" pitchFamily="18" charset="0"/>
              </a:rPr>
              <a:t>Your friends - talk - about sales </a:t>
            </a:r>
          </a:p>
          <a:p>
            <a:pPr marL="457200" indent="-457200">
              <a:lnSpc>
                <a:spcPct val="160000"/>
              </a:lnSpc>
              <a:buFont typeface="+mj-lt"/>
              <a:buAutoNum type="arabicParenR"/>
            </a:pPr>
            <a:r>
              <a:rPr lang="en-US" sz="1800" dirty="0">
                <a:latin typeface="Times New Roman" panose="02020603050405020304" pitchFamily="18" charset="0"/>
                <a:cs typeface="Times New Roman" panose="02020603050405020304" pitchFamily="18" charset="0"/>
              </a:rPr>
              <a:t>plan - a business </a:t>
            </a:r>
          </a:p>
          <a:p>
            <a:pPr marL="457200" indent="-457200">
              <a:lnSpc>
                <a:spcPct val="160000"/>
              </a:lnSpc>
              <a:buFont typeface="+mj-lt"/>
              <a:buAutoNum type="arabicParenR"/>
            </a:pPr>
            <a:r>
              <a:rPr lang="en-US" sz="1800" dirty="0">
                <a:latin typeface="Times New Roman" panose="02020603050405020304" pitchFamily="18" charset="0"/>
                <a:cs typeface="Times New Roman" panose="02020603050405020304" pitchFamily="18" charset="0"/>
              </a:rPr>
              <a:t>neighbors - enjoy - party </a:t>
            </a:r>
          </a:p>
          <a:p>
            <a:pPr marL="457200" indent="-457200">
              <a:lnSpc>
                <a:spcPct val="160000"/>
              </a:lnSpc>
              <a:buFont typeface="+mj-lt"/>
              <a:buAutoNum type="arabicParenR"/>
            </a:pPr>
            <a:r>
              <a:rPr lang="en-US" sz="1800" dirty="0">
                <a:latin typeface="Times New Roman" panose="02020603050405020304" pitchFamily="18" charset="0"/>
                <a:cs typeface="Times New Roman" panose="02020603050405020304" pitchFamily="18" charset="0"/>
              </a:rPr>
              <a:t>it - train </a:t>
            </a:r>
          </a:p>
          <a:p>
            <a:pPr marL="457200" indent="-457200">
              <a:lnSpc>
                <a:spcPct val="160000"/>
              </a:lnSpc>
              <a:buFont typeface="+mj-lt"/>
              <a:buAutoNum type="arabicParenR"/>
            </a:pPr>
            <a:endParaRPr lang="en-US" sz="1800" dirty="0">
              <a:latin typeface="Times New Roman" panose="02020603050405020304" pitchFamily="18" charset="0"/>
              <a:cs typeface="Times New Roman" panose="02020603050405020304" pitchFamily="18" charset="0"/>
            </a:endParaRPr>
          </a:p>
          <a:p>
            <a:endParaRPr lang="en-US" sz="18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 name="Straight Arrow Connector 6">
            <a:extLst>
              <a:ext uri="{FF2B5EF4-FFF2-40B4-BE49-F238E27FC236}">
                <a16:creationId xmlns:a16="http://schemas.microsoft.com/office/drawing/2014/main" id="{9A5DABB9-9F92-43ED-8551-1DB083F5BA00}"/>
              </a:ext>
            </a:extLst>
          </p:cNvPr>
          <p:cNvCxnSpPr>
            <a:cxnSpLocks/>
          </p:cNvCxnSpPr>
          <p:nvPr/>
        </p:nvCxnSpPr>
        <p:spPr>
          <a:xfrm>
            <a:off x="2877404" y="2879476"/>
            <a:ext cx="27545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1A0BCE-4984-45AE-8ED6-9069E8ADD9E0}"/>
              </a:ext>
            </a:extLst>
          </p:cNvPr>
          <p:cNvCxnSpPr>
            <a:cxnSpLocks/>
          </p:cNvCxnSpPr>
          <p:nvPr/>
        </p:nvCxnSpPr>
        <p:spPr>
          <a:xfrm>
            <a:off x="2877404" y="3414511"/>
            <a:ext cx="27545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E20073-3154-411B-8764-82978D6B706F}"/>
              </a:ext>
            </a:extLst>
          </p:cNvPr>
          <p:cNvCxnSpPr>
            <a:cxnSpLocks/>
          </p:cNvCxnSpPr>
          <p:nvPr/>
        </p:nvCxnSpPr>
        <p:spPr>
          <a:xfrm>
            <a:off x="3766782" y="6102823"/>
            <a:ext cx="18651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3E68DB-A403-40B1-8880-F8DD6D238BA2}"/>
              </a:ext>
            </a:extLst>
          </p:cNvPr>
          <p:cNvCxnSpPr>
            <a:cxnSpLocks/>
          </p:cNvCxnSpPr>
          <p:nvPr/>
        </p:nvCxnSpPr>
        <p:spPr>
          <a:xfrm>
            <a:off x="3603009" y="4401404"/>
            <a:ext cx="20289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976517-0CB2-42E5-9FA5-957083C681C2}"/>
              </a:ext>
            </a:extLst>
          </p:cNvPr>
          <p:cNvCxnSpPr>
            <a:cxnSpLocks/>
          </p:cNvCxnSpPr>
          <p:nvPr/>
        </p:nvCxnSpPr>
        <p:spPr>
          <a:xfrm>
            <a:off x="3214047" y="5536441"/>
            <a:ext cx="243385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F764AA-C95C-48FF-9C6C-2F01BBEFE65C}"/>
              </a:ext>
            </a:extLst>
          </p:cNvPr>
          <p:cNvCxnSpPr>
            <a:cxnSpLocks/>
          </p:cNvCxnSpPr>
          <p:nvPr/>
        </p:nvCxnSpPr>
        <p:spPr>
          <a:xfrm>
            <a:off x="4408227" y="3941928"/>
            <a:ext cx="12237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3282F5-D811-4CF8-A9CB-BAF0873CCC35}"/>
              </a:ext>
            </a:extLst>
          </p:cNvPr>
          <p:cNvCxnSpPr>
            <a:cxnSpLocks/>
          </p:cNvCxnSpPr>
          <p:nvPr/>
        </p:nvCxnSpPr>
        <p:spPr>
          <a:xfrm>
            <a:off x="2292824" y="6602714"/>
            <a:ext cx="33550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60BE95-999E-436D-82B3-39AAA1AD60DB}"/>
              </a:ext>
            </a:extLst>
          </p:cNvPr>
          <p:cNvCxnSpPr>
            <a:cxnSpLocks/>
          </p:cNvCxnSpPr>
          <p:nvPr/>
        </p:nvCxnSpPr>
        <p:spPr>
          <a:xfrm>
            <a:off x="4408227" y="4942565"/>
            <a:ext cx="12237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462BC1-FEAF-4A95-9D89-00F8BFA7DEBF}"/>
              </a:ext>
            </a:extLst>
          </p:cNvPr>
          <p:cNvSpPr txBox="1"/>
          <p:nvPr/>
        </p:nvSpPr>
        <p:spPr>
          <a:xfrm>
            <a:off x="5691126" y="2607732"/>
            <a:ext cx="4531057" cy="369332"/>
          </a:xfrm>
          <a:prstGeom prst="rect">
            <a:avLst/>
          </a:prstGeom>
          <a:noFill/>
        </p:spPr>
        <p:txBody>
          <a:bodyPr wrap="square" rtlCol="0">
            <a:spAutoFit/>
          </a:bodyPr>
          <a:lstStyle/>
          <a:p>
            <a:r>
              <a:rPr lang="en-US" b="1" dirty="0"/>
              <a:t>……………………………………………….</a:t>
            </a:r>
          </a:p>
        </p:txBody>
      </p:sp>
      <p:sp>
        <p:nvSpPr>
          <p:cNvPr id="22" name="TextBox 21">
            <a:extLst>
              <a:ext uri="{FF2B5EF4-FFF2-40B4-BE49-F238E27FC236}">
                <a16:creationId xmlns:a16="http://schemas.microsoft.com/office/drawing/2014/main" id="{C5CAB9DB-5291-4D3E-88BC-D934AA9F2B46}"/>
              </a:ext>
            </a:extLst>
          </p:cNvPr>
          <p:cNvSpPr txBox="1"/>
          <p:nvPr/>
        </p:nvSpPr>
        <p:spPr>
          <a:xfrm>
            <a:off x="5774827" y="6354068"/>
            <a:ext cx="4531057" cy="369332"/>
          </a:xfrm>
          <a:prstGeom prst="rect">
            <a:avLst/>
          </a:prstGeom>
          <a:noFill/>
        </p:spPr>
        <p:txBody>
          <a:bodyPr wrap="square" rtlCol="0">
            <a:spAutoFit/>
          </a:bodyPr>
          <a:lstStyle/>
          <a:p>
            <a:r>
              <a:rPr lang="en-US" b="1" dirty="0"/>
              <a:t>……………………………………………….</a:t>
            </a:r>
          </a:p>
        </p:txBody>
      </p:sp>
      <p:sp>
        <p:nvSpPr>
          <p:cNvPr id="23" name="TextBox 22">
            <a:extLst>
              <a:ext uri="{FF2B5EF4-FFF2-40B4-BE49-F238E27FC236}">
                <a16:creationId xmlns:a16="http://schemas.microsoft.com/office/drawing/2014/main" id="{165CE71E-37DF-4C92-BE0F-C881F7A4538B}"/>
              </a:ext>
            </a:extLst>
          </p:cNvPr>
          <p:cNvSpPr txBox="1"/>
          <p:nvPr/>
        </p:nvSpPr>
        <p:spPr>
          <a:xfrm>
            <a:off x="5767655" y="5872664"/>
            <a:ext cx="4531057" cy="369332"/>
          </a:xfrm>
          <a:prstGeom prst="rect">
            <a:avLst/>
          </a:prstGeom>
          <a:noFill/>
        </p:spPr>
        <p:txBody>
          <a:bodyPr wrap="square" rtlCol="0">
            <a:spAutoFit/>
          </a:bodyPr>
          <a:lstStyle/>
          <a:p>
            <a:r>
              <a:rPr lang="en-US" b="1" dirty="0"/>
              <a:t>……………………………………………….</a:t>
            </a:r>
          </a:p>
        </p:txBody>
      </p:sp>
      <p:sp>
        <p:nvSpPr>
          <p:cNvPr id="24" name="TextBox 23">
            <a:extLst>
              <a:ext uri="{FF2B5EF4-FFF2-40B4-BE49-F238E27FC236}">
                <a16:creationId xmlns:a16="http://schemas.microsoft.com/office/drawing/2014/main" id="{404E697C-1C82-49ED-86B4-97100577B2C3}"/>
              </a:ext>
            </a:extLst>
          </p:cNvPr>
          <p:cNvSpPr txBox="1"/>
          <p:nvPr/>
        </p:nvSpPr>
        <p:spPr>
          <a:xfrm>
            <a:off x="5767654" y="5332020"/>
            <a:ext cx="4531057" cy="369332"/>
          </a:xfrm>
          <a:prstGeom prst="rect">
            <a:avLst/>
          </a:prstGeom>
          <a:noFill/>
        </p:spPr>
        <p:txBody>
          <a:bodyPr wrap="square" rtlCol="0">
            <a:spAutoFit/>
          </a:bodyPr>
          <a:lstStyle/>
          <a:p>
            <a:r>
              <a:rPr lang="en-US" b="1" dirty="0"/>
              <a:t>……………………………………………….</a:t>
            </a:r>
          </a:p>
        </p:txBody>
      </p:sp>
      <p:sp>
        <p:nvSpPr>
          <p:cNvPr id="25" name="TextBox 24">
            <a:extLst>
              <a:ext uri="{FF2B5EF4-FFF2-40B4-BE49-F238E27FC236}">
                <a16:creationId xmlns:a16="http://schemas.microsoft.com/office/drawing/2014/main" id="{C8DB5AA8-C4EB-46D3-86A8-90D571423BBF}"/>
              </a:ext>
            </a:extLst>
          </p:cNvPr>
          <p:cNvSpPr txBox="1"/>
          <p:nvPr/>
        </p:nvSpPr>
        <p:spPr>
          <a:xfrm>
            <a:off x="5767653" y="4740197"/>
            <a:ext cx="4531057" cy="369332"/>
          </a:xfrm>
          <a:prstGeom prst="rect">
            <a:avLst/>
          </a:prstGeom>
          <a:noFill/>
        </p:spPr>
        <p:txBody>
          <a:bodyPr wrap="square" rtlCol="0">
            <a:spAutoFit/>
          </a:bodyPr>
          <a:lstStyle/>
          <a:p>
            <a:r>
              <a:rPr lang="en-US" b="1" dirty="0"/>
              <a:t>……………………………………………….</a:t>
            </a:r>
          </a:p>
        </p:txBody>
      </p:sp>
      <p:sp>
        <p:nvSpPr>
          <p:cNvPr id="26" name="TextBox 25">
            <a:extLst>
              <a:ext uri="{FF2B5EF4-FFF2-40B4-BE49-F238E27FC236}">
                <a16:creationId xmlns:a16="http://schemas.microsoft.com/office/drawing/2014/main" id="{65DC7F53-36B5-4444-8334-EEDC004C04D7}"/>
              </a:ext>
            </a:extLst>
          </p:cNvPr>
          <p:cNvSpPr txBox="1"/>
          <p:nvPr/>
        </p:nvSpPr>
        <p:spPr>
          <a:xfrm>
            <a:off x="5767652" y="4195917"/>
            <a:ext cx="4531057" cy="369332"/>
          </a:xfrm>
          <a:prstGeom prst="rect">
            <a:avLst/>
          </a:prstGeom>
          <a:noFill/>
        </p:spPr>
        <p:txBody>
          <a:bodyPr wrap="square" rtlCol="0">
            <a:spAutoFit/>
          </a:bodyPr>
          <a:lstStyle/>
          <a:p>
            <a:r>
              <a:rPr lang="en-US" b="1" dirty="0"/>
              <a:t>……………………………………………….</a:t>
            </a:r>
          </a:p>
        </p:txBody>
      </p:sp>
      <p:sp>
        <p:nvSpPr>
          <p:cNvPr id="27" name="TextBox 26">
            <a:extLst>
              <a:ext uri="{FF2B5EF4-FFF2-40B4-BE49-F238E27FC236}">
                <a16:creationId xmlns:a16="http://schemas.microsoft.com/office/drawing/2014/main" id="{BE0B4E56-0490-42A6-981B-0054C32A98CE}"/>
              </a:ext>
            </a:extLst>
          </p:cNvPr>
          <p:cNvSpPr txBox="1"/>
          <p:nvPr/>
        </p:nvSpPr>
        <p:spPr>
          <a:xfrm>
            <a:off x="5730937" y="3728997"/>
            <a:ext cx="4531057" cy="369332"/>
          </a:xfrm>
          <a:prstGeom prst="rect">
            <a:avLst/>
          </a:prstGeom>
          <a:noFill/>
        </p:spPr>
        <p:txBody>
          <a:bodyPr wrap="square" rtlCol="0">
            <a:spAutoFit/>
          </a:bodyPr>
          <a:lstStyle/>
          <a:p>
            <a:r>
              <a:rPr lang="en-US" b="1" dirty="0"/>
              <a:t>……………………………………………….</a:t>
            </a:r>
          </a:p>
        </p:txBody>
      </p:sp>
      <p:sp>
        <p:nvSpPr>
          <p:cNvPr id="28" name="TextBox 27">
            <a:extLst>
              <a:ext uri="{FF2B5EF4-FFF2-40B4-BE49-F238E27FC236}">
                <a16:creationId xmlns:a16="http://schemas.microsoft.com/office/drawing/2014/main" id="{F370B8CE-4822-49D5-BCEE-A106D530A567}"/>
              </a:ext>
            </a:extLst>
          </p:cNvPr>
          <p:cNvSpPr txBox="1"/>
          <p:nvPr/>
        </p:nvSpPr>
        <p:spPr>
          <a:xfrm>
            <a:off x="5730936" y="3229845"/>
            <a:ext cx="4531057" cy="369332"/>
          </a:xfrm>
          <a:prstGeom prst="rect">
            <a:avLst/>
          </a:prstGeom>
          <a:noFill/>
        </p:spPr>
        <p:txBody>
          <a:bodyPr wrap="square" rtlCol="0">
            <a:spAutoFit/>
          </a:bodyPr>
          <a:lstStyle/>
          <a:p>
            <a:r>
              <a:rPr lang="en-US" b="1" dirty="0"/>
              <a:t>……………………………………………….</a:t>
            </a:r>
          </a:p>
        </p:txBody>
      </p:sp>
      <p:sp>
        <p:nvSpPr>
          <p:cNvPr id="29" name="TextBox 28">
            <a:extLst>
              <a:ext uri="{FF2B5EF4-FFF2-40B4-BE49-F238E27FC236}">
                <a16:creationId xmlns:a16="http://schemas.microsoft.com/office/drawing/2014/main" id="{0A989DCA-59F4-470C-93EE-3CA4E2F40FD5}"/>
              </a:ext>
            </a:extLst>
          </p:cNvPr>
          <p:cNvSpPr txBox="1"/>
          <p:nvPr/>
        </p:nvSpPr>
        <p:spPr>
          <a:xfrm>
            <a:off x="5841242" y="2510144"/>
            <a:ext cx="4088886" cy="369332"/>
          </a:xfrm>
          <a:prstGeom prst="rect">
            <a:avLst/>
          </a:prstGeom>
          <a:noFill/>
        </p:spPr>
        <p:txBody>
          <a:bodyPr wrap="square" rtlCol="0">
            <a:spAutoFit/>
          </a:bodyPr>
          <a:lstStyle/>
          <a:p>
            <a:r>
              <a:rPr lang="en-US" dirty="0"/>
              <a:t>I am not writing a report.</a:t>
            </a:r>
          </a:p>
        </p:txBody>
      </p:sp>
      <p:sp>
        <p:nvSpPr>
          <p:cNvPr id="30" name="TextBox 29">
            <a:extLst>
              <a:ext uri="{FF2B5EF4-FFF2-40B4-BE49-F238E27FC236}">
                <a16:creationId xmlns:a16="http://schemas.microsoft.com/office/drawing/2014/main" id="{F92ABE40-0E72-482C-811D-C93898665F97}"/>
              </a:ext>
            </a:extLst>
          </p:cNvPr>
          <p:cNvSpPr txBox="1"/>
          <p:nvPr/>
        </p:nvSpPr>
        <p:spPr>
          <a:xfrm>
            <a:off x="5774827" y="3137174"/>
            <a:ext cx="4088886" cy="369332"/>
          </a:xfrm>
          <a:prstGeom prst="rect">
            <a:avLst/>
          </a:prstGeom>
          <a:noFill/>
        </p:spPr>
        <p:txBody>
          <a:bodyPr wrap="square" rtlCol="0">
            <a:spAutoFit/>
          </a:bodyPr>
          <a:lstStyle/>
          <a:p>
            <a:r>
              <a:rPr lang="en-US" dirty="0"/>
              <a:t>I am watching news.</a:t>
            </a:r>
          </a:p>
        </p:txBody>
      </p:sp>
      <p:sp>
        <p:nvSpPr>
          <p:cNvPr id="35" name="Rectangle 34">
            <a:extLst>
              <a:ext uri="{FF2B5EF4-FFF2-40B4-BE49-F238E27FC236}">
                <a16:creationId xmlns:a16="http://schemas.microsoft.com/office/drawing/2014/main" id="{7B990B9A-B211-4913-9AF6-5588EEC298FF}"/>
              </a:ext>
            </a:extLst>
          </p:cNvPr>
          <p:cNvSpPr/>
          <p:nvPr/>
        </p:nvSpPr>
        <p:spPr>
          <a:xfrm>
            <a:off x="0" y="-14489"/>
            <a:ext cx="12192000" cy="685800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54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6" name="Straight Connector 3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177" y="66751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2" name="Freeform: Shape 41">
            <a:extLst>
              <a:ext uri="{FF2B5EF4-FFF2-40B4-BE49-F238E27FC236}">
                <a16:creationId xmlns:a16="http://schemas.microsoft.com/office/drawing/2014/main" id="{CD14F0CE-4A68-4F5C-AC85-FF283F924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D6984D-7D63-460E-A131-9F47F48C69F1}"/>
              </a:ext>
            </a:extLst>
          </p:cNvPr>
          <p:cNvSpPr>
            <a:spLocks noGrp="1"/>
          </p:cNvSpPr>
          <p:nvPr>
            <p:ph type="title"/>
          </p:nvPr>
        </p:nvSpPr>
        <p:spPr>
          <a:xfrm>
            <a:off x="7902054" y="1357952"/>
            <a:ext cx="3940007" cy="2769750"/>
          </a:xfrm>
        </p:spPr>
        <p:txBody>
          <a:bodyPr vert="horz" lIns="91440" tIns="45720" rIns="91440" bIns="45720" rtlCol="0" anchor="b">
            <a:normAutofit/>
          </a:bodyPr>
          <a:lstStyle/>
          <a:p>
            <a:r>
              <a:rPr lang="en-US" sz="5400" i="1" kern="1200" spc="100" baseline="0" dirty="0">
                <a:solidFill>
                  <a:schemeClr val="bg1"/>
                </a:solidFill>
                <a:latin typeface="+mj-lt"/>
                <a:ea typeface="+mj-ea"/>
                <a:cs typeface="+mj-cs"/>
              </a:rPr>
              <a:t>Present Perfect Tense</a:t>
            </a:r>
          </a:p>
        </p:txBody>
      </p:sp>
      <p:pic>
        <p:nvPicPr>
          <p:cNvPr id="10" name="Picture 2" descr="Present Perfect Tense with Since and For with Exercise and Examples | Present  Perfect Tense - YouTube">
            <a:extLst>
              <a:ext uri="{FF2B5EF4-FFF2-40B4-BE49-F238E27FC236}">
                <a16:creationId xmlns:a16="http://schemas.microsoft.com/office/drawing/2014/main" id="{C27E2306-3724-4D04-893D-0B0DBC75C8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8991" y="2010457"/>
            <a:ext cx="5393371" cy="303377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DAF71A9B-5ABC-4DC0-B7B8-501546880243}"/>
              </a:ext>
            </a:extLst>
          </p:cNvPr>
          <p:cNvSpPr/>
          <p:nvPr/>
        </p:nvSpPr>
        <p:spPr>
          <a:xfrm>
            <a:off x="0" y="0"/>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8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6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0" name="Straight Connector 5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1" name="Rectangle 6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BEB3B-6284-468F-B833-171E2FA88C51}"/>
              </a:ext>
            </a:extLst>
          </p:cNvPr>
          <p:cNvSpPr>
            <a:spLocks noGrp="1"/>
          </p:cNvSpPr>
          <p:nvPr>
            <p:ph type="title"/>
          </p:nvPr>
        </p:nvSpPr>
        <p:spPr>
          <a:xfrm>
            <a:off x="1078991" y="893935"/>
            <a:ext cx="5364937" cy="3339390"/>
          </a:xfrm>
        </p:spPr>
        <p:txBody>
          <a:bodyPr vert="horz" lIns="91440" tIns="45720" rIns="91440" bIns="45720" rtlCol="0" anchor="ctr">
            <a:normAutofit/>
          </a:bodyPr>
          <a:lstStyle/>
          <a:p>
            <a:r>
              <a:rPr lang="en-US" sz="5100" b="1" i="1" kern="1200" spc="100" baseline="0" dirty="0">
                <a:solidFill>
                  <a:schemeClr val="tx1">
                    <a:lumMod val="85000"/>
                    <a:lumOff val="15000"/>
                  </a:schemeClr>
                </a:solidFill>
                <a:latin typeface="+mj-lt"/>
                <a:ea typeface="+mj-ea"/>
                <a:cs typeface="+mj-cs"/>
              </a:rPr>
              <a:t>Tenses</a:t>
            </a:r>
            <a:br>
              <a:rPr lang="en-US" sz="5100" i="1" kern="1200" spc="100" baseline="0" dirty="0">
                <a:solidFill>
                  <a:schemeClr val="tx1">
                    <a:lumMod val="85000"/>
                    <a:lumOff val="15000"/>
                  </a:schemeClr>
                </a:solidFill>
                <a:latin typeface="+mj-lt"/>
                <a:ea typeface="+mj-ea"/>
                <a:cs typeface="+mj-cs"/>
              </a:rPr>
            </a:br>
            <a:br>
              <a:rPr lang="en-US" sz="5100" i="1" kern="1200" spc="100" baseline="0" dirty="0">
                <a:solidFill>
                  <a:schemeClr val="tx1">
                    <a:lumMod val="85000"/>
                    <a:lumOff val="15000"/>
                  </a:schemeClr>
                </a:solidFill>
                <a:latin typeface="+mj-lt"/>
                <a:ea typeface="+mj-ea"/>
                <a:cs typeface="+mj-cs"/>
              </a:rPr>
            </a:br>
            <a:r>
              <a:rPr lang="en-US" sz="5100" i="1" kern="1200" spc="100" baseline="0" dirty="0">
                <a:solidFill>
                  <a:schemeClr val="tx1">
                    <a:lumMod val="85000"/>
                    <a:lumOff val="15000"/>
                  </a:schemeClr>
                </a:solidFill>
                <a:latin typeface="+mj-lt"/>
                <a:ea typeface="+mj-ea"/>
                <a:cs typeface="+mj-cs"/>
              </a:rPr>
              <a:t>Basic grammar for writing purposes</a:t>
            </a:r>
          </a:p>
        </p:txBody>
      </p:sp>
      <p:cxnSp>
        <p:nvCxnSpPr>
          <p:cNvPr id="72" name="Straight Connector 63">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Freeform: Shape 65">
            <a:extLst>
              <a:ext uri="{FF2B5EF4-FFF2-40B4-BE49-F238E27FC236}">
                <a16:creationId xmlns:a16="http://schemas.microsoft.com/office/drawing/2014/main" id="{13AD65D1-B021-4B05-9F8F-4D82BD3BD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encil">
            <a:extLst>
              <a:ext uri="{FF2B5EF4-FFF2-40B4-BE49-F238E27FC236}">
                <a16:creationId xmlns:a16="http://schemas.microsoft.com/office/drawing/2014/main" id="{F51821A8-A26E-4952-3C1D-7C382DDAC6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2271" y="1683094"/>
            <a:ext cx="3491811" cy="3491811"/>
          </a:xfrm>
          <a:prstGeom prst="rect">
            <a:avLst/>
          </a:prstGeom>
        </p:spPr>
      </p:pic>
      <p:sp>
        <p:nvSpPr>
          <p:cNvPr id="6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Rectangle 3">
            <a:extLst>
              <a:ext uri="{FF2B5EF4-FFF2-40B4-BE49-F238E27FC236}">
                <a16:creationId xmlns:a16="http://schemas.microsoft.com/office/drawing/2014/main" id="{0514E6C5-B962-4A31-B1BD-A6F7C229B67D}"/>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8103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7DBCC-339F-4A6B-B605-6F675AF5946F}"/>
              </a:ext>
            </a:extLst>
          </p:cNvPr>
          <p:cNvSpPr>
            <a:spLocks noGrp="1"/>
          </p:cNvSpPr>
          <p:nvPr>
            <p:ph type="title"/>
          </p:nvPr>
        </p:nvSpPr>
        <p:spPr>
          <a:xfrm>
            <a:off x="758952" y="758951"/>
            <a:ext cx="4782039" cy="1966747"/>
          </a:xfrm>
        </p:spPr>
        <p:txBody>
          <a:bodyPr anchor="ctr">
            <a:normAutofit/>
          </a:bodyPr>
          <a:lstStyle/>
          <a:p>
            <a:r>
              <a:rPr lang="en-US" sz="5600"/>
              <a:t>What is Present Perfect?</a:t>
            </a:r>
          </a:p>
        </p:txBody>
      </p:sp>
      <p:cxnSp>
        <p:nvCxnSpPr>
          <p:cNvPr id="73" name="Straight Connector 72">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7F7D80-6841-4466-9822-854F0ED81CCA}"/>
              </a:ext>
            </a:extLst>
          </p:cNvPr>
          <p:cNvSpPr>
            <a:spLocks noGrp="1"/>
          </p:cNvSpPr>
          <p:nvPr>
            <p:ph idx="1"/>
          </p:nvPr>
        </p:nvSpPr>
        <p:spPr>
          <a:xfrm>
            <a:off x="547810" y="3161685"/>
            <a:ext cx="5548190" cy="3042166"/>
          </a:xfrm>
        </p:spPr>
        <p:txBody>
          <a:bodyPr>
            <a:normAutofit/>
          </a:bodyPr>
          <a:lstStyle/>
          <a:p>
            <a:pPr lvl="1">
              <a:lnSpc>
                <a:spcPct val="100000"/>
              </a:lnSpc>
            </a:pPr>
            <a:r>
              <a:rPr lang="en-US" sz="2000" i="0" dirty="0">
                <a:latin typeface="Times New Roman" panose="02020603050405020304" pitchFamily="18" charset="0"/>
                <a:cs typeface="Times New Roman" panose="02020603050405020304" pitchFamily="18" charset="0"/>
              </a:rPr>
              <a:t>The present perfect tense is the tense which is used to express an action which was happened in the past but has a connection with the present</a:t>
            </a:r>
          </a:p>
          <a:p>
            <a:pPr marL="525780" lvl="1" indent="-342900">
              <a:lnSpc>
                <a:spcPct val="100000"/>
              </a:lnSpc>
              <a:buFont typeface="Wingdings" panose="05000000000000000000" pitchFamily="2" charset="2"/>
              <a:buChar char="Ø"/>
            </a:pPr>
            <a:r>
              <a:rPr lang="en-US" sz="2000" i="0" dirty="0">
                <a:latin typeface="Times New Roman" panose="02020603050405020304" pitchFamily="18" charset="0"/>
                <a:cs typeface="Times New Roman" panose="02020603050405020304" pitchFamily="18" charset="0"/>
              </a:rPr>
              <a:t>The action has finished</a:t>
            </a:r>
          </a:p>
          <a:p>
            <a:pPr marL="525780" lvl="1" indent="-342900">
              <a:lnSpc>
                <a:spcPct val="100000"/>
              </a:lnSpc>
              <a:buFont typeface="Wingdings" panose="05000000000000000000" pitchFamily="2" charset="2"/>
              <a:buChar char="Ø"/>
            </a:pPr>
            <a:r>
              <a:rPr lang="en-US" sz="2000" i="0" dirty="0">
                <a:latin typeface="Times New Roman" panose="02020603050405020304" pitchFamily="18" charset="0"/>
                <a:cs typeface="Times New Roman" panose="02020603050405020304" pitchFamily="18" charset="0"/>
              </a:rPr>
              <a:t>Time is not definite</a:t>
            </a:r>
          </a:p>
          <a:p>
            <a:pPr marL="525780" lvl="1" indent="-342900">
              <a:lnSpc>
                <a:spcPct val="100000"/>
              </a:lnSpc>
              <a:buFont typeface="Wingdings" panose="05000000000000000000" pitchFamily="2" charset="2"/>
              <a:buChar char="Ø"/>
            </a:pPr>
            <a:r>
              <a:rPr lang="en-US" sz="2000" i="0" dirty="0">
                <a:latin typeface="Times New Roman" panose="02020603050405020304" pitchFamily="18" charset="0"/>
                <a:cs typeface="Times New Roman" panose="02020603050405020304" pitchFamily="18" charset="0"/>
              </a:rPr>
              <a:t>There is a connection with the present</a:t>
            </a:r>
          </a:p>
          <a:p>
            <a:pPr marL="525780" lvl="1" indent="-342900">
              <a:lnSpc>
                <a:spcPct val="100000"/>
              </a:lnSpc>
              <a:buFont typeface="Wingdings" panose="05000000000000000000" pitchFamily="2" charset="2"/>
              <a:buChar char="Ø"/>
            </a:pPr>
            <a:r>
              <a:rPr lang="en-US" sz="2000" i="0" dirty="0">
                <a:latin typeface="Times New Roman" panose="02020603050405020304" pitchFamily="18" charset="0"/>
                <a:cs typeface="Times New Roman" panose="02020603050405020304" pitchFamily="18" charset="0"/>
              </a:rPr>
              <a:t>Later identify or remind</a:t>
            </a:r>
          </a:p>
        </p:txBody>
      </p:sp>
      <p:pic>
        <p:nvPicPr>
          <p:cNvPr id="2050" name="Picture 2" descr="What is the Present Perfect Tense? Definition, Examples of English Tenses -  Writing Explained">
            <a:extLst>
              <a:ext uri="{FF2B5EF4-FFF2-40B4-BE49-F238E27FC236}">
                <a16:creationId xmlns:a16="http://schemas.microsoft.com/office/drawing/2014/main" id="{EA42FD68-37A8-4800-A326-BBBDAB62C6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9943" y="903962"/>
            <a:ext cx="5484068" cy="28196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Right Brace 4">
            <a:extLst>
              <a:ext uri="{FF2B5EF4-FFF2-40B4-BE49-F238E27FC236}">
                <a16:creationId xmlns:a16="http://schemas.microsoft.com/office/drawing/2014/main" id="{4A8EAE6B-1F9F-4298-9EEA-F6E86998F931}"/>
              </a:ext>
            </a:extLst>
          </p:cNvPr>
          <p:cNvSpPr/>
          <p:nvPr/>
        </p:nvSpPr>
        <p:spPr>
          <a:xfrm>
            <a:off x="5302690" y="4237104"/>
            <a:ext cx="535402" cy="1442885"/>
          </a:xfrm>
          <a:prstGeom prst="rightBrace">
            <a:avLst/>
          </a:prstGeom>
          <a:ln w="571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2605DE0D-7C0E-4700-A8DD-28A86686A382}"/>
              </a:ext>
            </a:extLst>
          </p:cNvPr>
          <p:cNvSpPr txBox="1"/>
          <p:nvPr/>
        </p:nvSpPr>
        <p:spPr>
          <a:xfrm>
            <a:off x="5861623" y="4774301"/>
            <a:ext cx="2064587" cy="368489"/>
          </a:xfrm>
          <a:prstGeom prst="rect">
            <a:avLst/>
          </a:prstGeom>
          <a:noFill/>
          <a:ln>
            <a:noFill/>
          </a:ln>
        </p:spPr>
        <p:txBody>
          <a:bodyPr wrap="square" rtlCol="0">
            <a:spAutoFit/>
          </a:bodyPr>
          <a:lstStyle/>
          <a:p>
            <a:r>
              <a:rPr lang="en-US" dirty="0">
                <a:solidFill>
                  <a:srgbClr val="FF0000"/>
                </a:solidFill>
              </a:rPr>
              <a:t>Important*</a:t>
            </a:r>
          </a:p>
        </p:txBody>
      </p:sp>
      <p:sp>
        <p:nvSpPr>
          <p:cNvPr id="12" name="Rectangle 11">
            <a:extLst>
              <a:ext uri="{FF2B5EF4-FFF2-40B4-BE49-F238E27FC236}">
                <a16:creationId xmlns:a16="http://schemas.microsoft.com/office/drawing/2014/main" id="{58E3D78C-9168-4EC7-ADC2-BDC26DF33609}"/>
              </a:ext>
            </a:extLst>
          </p:cNvPr>
          <p:cNvSpPr/>
          <p:nvPr/>
        </p:nvSpPr>
        <p:spPr>
          <a:xfrm>
            <a:off x="0" y="0"/>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836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8E17C-C3DE-42B6-A974-E2A4515637CD}"/>
              </a:ext>
            </a:extLst>
          </p:cNvPr>
          <p:cNvSpPr>
            <a:spLocks noGrp="1"/>
          </p:cNvSpPr>
          <p:nvPr>
            <p:ph type="title"/>
          </p:nvPr>
        </p:nvSpPr>
        <p:spPr>
          <a:xfrm>
            <a:off x="758952" y="420625"/>
            <a:ext cx="10667998" cy="1374056"/>
          </a:xfrm>
        </p:spPr>
        <p:txBody>
          <a:bodyPr anchor="b">
            <a:normAutofit/>
          </a:bodyPr>
          <a:lstStyle/>
          <a:p>
            <a:r>
              <a:rPr lang="en-US"/>
              <a:t>Study the following examples</a:t>
            </a:r>
          </a:p>
        </p:txBody>
      </p:sp>
      <p:sp>
        <p:nvSpPr>
          <p:cNvPr id="2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00E25E9F-F1D4-74D2-84C1-6CADD6F62AB3}"/>
              </a:ext>
            </a:extLst>
          </p:cNvPr>
          <p:cNvGraphicFramePr>
            <a:graphicFrameLocks noGrp="1"/>
          </p:cNvGraphicFramePr>
          <p:nvPr>
            <p:ph idx="1"/>
            <p:extLst>
              <p:ext uri="{D42A27DB-BD31-4B8C-83A1-F6EECF244321}">
                <p14:modId xmlns:p14="http://schemas.microsoft.com/office/powerpoint/2010/main" val="1329988920"/>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F2CBDD81-970B-4073-838C-D1F742435205}"/>
              </a:ext>
            </a:extLst>
          </p:cNvPr>
          <p:cNvSpPr/>
          <p:nvPr/>
        </p:nvSpPr>
        <p:spPr>
          <a:xfrm>
            <a:off x="0" y="0"/>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395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2">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5152D-677F-492D-A64A-8366E08CEAE9}"/>
              </a:ext>
            </a:extLst>
          </p:cNvPr>
          <p:cNvSpPr>
            <a:spLocks noGrp="1"/>
          </p:cNvSpPr>
          <p:nvPr>
            <p:ph type="title"/>
          </p:nvPr>
        </p:nvSpPr>
        <p:spPr>
          <a:xfrm>
            <a:off x="758952" y="420625"/>
            <a:ext cx="10667998" cy="1326814"/>
          </a:xfrm>
        </p:spPr>
        <p:txBody>
          <a:bodyPr anchor="ctr">
            <a:normAutofit/>
          </a:bodyPr>
          <a:lstStyle/>
          <a:p>
            <a:r>
              <a:rPr lang="en-US" dirty="0">
                <a:solidFill>
                  <a:schemeClr val="bg1"/>
                </a:solidFill>
              </a:rPr>
              <a:t>How to form Present perfect?</a:t>
            </a:r>
          </a:p>
        </p:txBody>
      </p:sp>
      <p:pic>
        <p:nvPicPr>
          <p:cNvPr id="17" name="Picture 4" descr="Present Perfect Tense – With Games Exercises Pictures and Examples">
            <a:extLst>
              <a:ext uri="{FF2B5EF4-FFF2-40B4-BE49-F238E27FC236}">
                <a16:creationId xmlns:a16="http://schemas.microsoft.com/office/drawing/2014/main" id="{018796B0-B417-4CB2-9BBF-4D8C3ED790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53951" y="2946197"/>
            <a:ext cx="3973000" cy="2304340"/>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8" name="Content Placeholder 2">
            <a:extLst>
              <a:ext uri="{FF2B5EF4-FFF2-40B4-BE49-F238E27FC236}">
                <a16:creationId xmlns:a16="http://schemas.microsoft.com/office/drawing/2014/main" id="{78DE36B1-B43D-1B02-3954-9A13BB5898ED}"/>
              </a:ext>
            </a:extLst>
          </p:cNvPr>
          <p:cNvGraphicFramePr>
            <a:graphicFrameLocks noGrp="1"/>
          </p:cNvGraphicFramePr>
          <p:nvPr>
            <p:ph idx="1"/>
            <p:extLst>
              <p:ext uri="{D42A27DB-BD31-4B8C-83A1-F6EECF244321}">
                <p14:modId xmlns:p14="http://schemas.microsoft.com/office/powerpoint/2010/main" val="903717226"/>
              </p:ext>
            </p:extLst>
          </p:nvPr>
        </p:nvGraphicFramePr>
        <p:xfrm>
          <a:off x="758952" y="2413169"/>
          <a:ext cx="6039340" cy="3368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a:extLst>
              <a:ext uri="{FF2B5EF4-FFF2-40B4-BE49-F238E27FC236}">
                <a16:creationId xmlns:a16="http://schemas.microsoft.com/office/drawing/2014/main" id="{57D6CFB6-4EC4-4BCB-82CB-7CB6A11477B2}"/>
              </a:ext>
            </a:extLst>
          </p:cNvPr>
          <p:cNvSpPr/>
          <p:nvPr/>
        </p:nvSpPr>
        <p:spPr>
          <a:xfrm>
            <a:off x="-3049" y="0"/>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401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CDB38-67B0-4E9C-9305-90C5B07384C9}"/>
              </a:ext>
            </a:extLst>
          </p:cNvPr>
          <p:cNvSpPr>
            <a:spLocks noGrp="1"/>
          </p:cNvSpPr>
          <p:nvPr>
            <p:ph type="title"/>
          </p:nvPr>
        </p:nvSpPr>
        <p:spPr>
          <a:xfrm>
            <a:off x="1068497" y="1063256"/>
            <a:ext cx="5312254" cy="1540106"/>
          </a:xfrm>
        </p:spPr>
        <p:txBody>
          <a:bodyPr vert="horz" lIns="91440" tIns="45720" rIns="91440" bIns="45720" rtlCol="0" anchor="t">
            <a:normAutofit/>
          </a:bodyPr>
          <a:lstStyle/>
          <a:p>
            <a:r>
              <a:rPr lang="en-US" i="1" kern="1200" spc="100" baseline="0">
                <a:solidFill>
                  <a:schemeClr val="tx1">
                    <a:lumMod val="85000"/>
                    <a:lumOff val="15000"/>
                  </a:schemeClr>
                </a:solidFill>
                <a:latin typeface="+mj-lt"/>
                <a:ea typeface="+mj-ea"/>
                <a:cs typeface="+mj-cs"/>
              </a:rPr>
              <a:t>Assignment</a:t>
            </a:r>
          </a:p>
        </p:txBody>
      </p:sp>
      <p:cxnSp>
        <p:nvCxnSpPr>
          <p:cNvPr id="56" name="Straight Connector 55">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B828A6-7E07-4493-8B42-74C09E9EF9E2}"/>
              </a:ext>
            </a:extLst>
          </p:cNvPr>
          <p:cNvSpPr txBox="1"/>
          <p:nvPr/>
        </p:nvSpPr>
        <p:spPr>
          <a:xfrm>
            <a:off x="1068496" y="2224590"/>
            <a:ext cx="5809973" cy="3570154"/>
          </a:xfrm>
          <a:prstGeom prst="rect">
            <a:avLst/>
          </a:prstGeom>
        </p:spPr>
        <p:txBody>
          <a:bodyPr vert="horz" lIns="91440" tIns="45720" rIns="91440" bIns="45720" rtlCol="0">
            <a:normAutofit/>
          </a:bodyPr>
          <a:lstStyle/>
          <a:p>
            <a:pPr marL="182880">
              <a:spcBef>
                <a:spcPts val="400"/>
              </a:spcBef>
              <a:spcAft>
                <a:spcPts val="400"/>
              </a:spcAft>
              <a:buFont typeface="Arial" panose="020B0604020202020204" pitchFamily="34" charset="0"/>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1)List out 10 effects which have been identified from the economic crisis in Sri Lanka (Use Present perfect tense)</a:t>
            </a:r>
          </a:p>
          <a:p>
            <a:pPr marL="182880" indent="0">
              <a:spcBef>
                <a:spcPts val="400"/>
              </a:spcBef>
              <a:spcAft>
                <a:spcPts val="400"/>
              </a:spcAft>
              <a:buFont typeface="Arial" panose="020B0604020202020204" pitchFamily="34" charset="0"/>
              <a:buNone/>
            </a:pP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Eg</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The prices of almost all the goods </a:t>
            </a:r>
            <a:r>
              <a:rPr lang="en-US" sz="2000" u="sng" dirty="0">
                <a:solidFill>
                  <a:schemeClr val="tx1">
                    <a:lumMod val="85000"/>
                    <a:lumOff val="15000"/>
                  </a:schemeClr>
                </a:solidFill>
                <a:latin typeface="Times New Roman" panose="02020603050405020304" pitchFamily="18" charset="0"/>
                <a:cs typeface="Times New Roman" panose="02020603050405020304" pitchFamily="18" charset="0"/>
              </a:rPr>
              <a:t>have increased</a:t>
            </a:r>
          </a:p>
          <a:p>
            <a:pPr marL="182880" indent="0">
              <a:spcBef>
                <a:spcPts val="400"/>
              </a:spcBef>
              <a:spcAft>
                <a:spcPts val="400"/>
              </a:spcAft>
              <a:buFont typeface="Arial" panose="020B0604020202020204" pitchFamily="34" charset="0"/>
              <a:buNone/>
            </a:pPr>
            <a:endParaRPr lang="en-US" sz="2000" u="sng"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82880" indent="0">
              <a:spcBef>
                <a:spcPts val="400"/>
              </a:spcBef>
              <a:spcAft>
                <a:spcPts val="400"/>
              </a:spcAft>
              <a:buFont typeface="Arial" panose="020B0604020202020204" pitchFamily="34" charset="0"/>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2) Do a presentation on the benefits that people have gained after introducing new technology to the banking sector</a:t>
            </a:r>
          </a:p>
          <a:p>
            <a:pPr marL="182880" indent="0">
              <a:spcBef>
                <a:spcPts val="400"/>
              </a:spcBef>
              <a:spcAft>
                <a:spcPts val="400"/>
              </a:spcAft>
              <a:buFont typeface="Arial" panose="020B0604020202020204" pitchFamily="34" charset="0"/>
              <a:buNone/>
            </a:pP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Eg</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Internet banking, credit cards</a:t>
            </a:r>
          </a:p>
        </p:txBody>
      </p:sp>
      <p:sp>
        <p:nvSpPr>
          <p:cNvPr id="58" name="Freeform: Shape 57">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lipboard with solid fill">
            <a:extLst>
              <a:ext uri="{FF2B5EF4-FFF2-40B4-BE49-F238E27FC236}">
                <a16:creationId xmlns:a16="http://schemas.microsoft.com/office/drawing/2014/main" id="{97374374-A169-7F5D-E995-4297E31534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50087" y="1663890"/>
            <a:ext cx="3434963" cy="3434963"/>
          </a:xfrm>
          <a:prstGeom prst="rect">
            <a:avLst/>
          </a:prstGeom>
        </p:spPr>
      </p:pic>
      <p:sp>
        <p:nvSpPr>
          <p:cNvPr id="6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8" name="Rectangle 27">
            <a:extLst>
              <a:ext uri="{FF2B5EF4-FFF2-40B4-BE49-F238E27FC236}">
                <a16:creationId xmlns:a16="http://schemas.microsoft.com/office/drawing/2014/main" id="{5E2F74FA-44A7-42B5-A112-A9340D5FADA8}"/>
              </a:ext>
            </a:extLst>
          </p:cNvPr>
          <p:cNvSpPr/>
          <p:nvPr/>
        </p:nvSpPr>
        <p:spPr>
          <a:xfrm>
            <a:off x="8325" y="27296"/>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8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CF170-EE95-4925-945A-5D6D4E11FBBD}"/>
              </a:ext>
            </a:extLst>
          </p:cNvPr>
          <p:cNvSpPr>
            <a:spLocks noGrp="1"/>
          </p:cNvSpPr>
          <p:nvPr>
            <p:ph type="title"/>
          </p:nvPr>
        </p:nvSpPr>
        <p:spPr>
          <a:xfrm>
            <a:off x="436098" y="117440"/>
            <a:ext cx="11197884" cy="1629999"/>
          </a:xfrm>
        </p:spPr>
        <p:txBody>
          <a:bodyPr anchor="ctr">
            <a:normAutofit fontScale="90000"/>
          </a:bodyPr>
          <a:lstStyle/>
          <a:p>
            <a:r>
              <a:rPr lang="en-US" sz="4000" b="1" dirty="0">
                <a:solidFill>
                  <a:schemeClr val="bg1"/>
                </a:solidFill>
              </a:rPr>
              <a:t>Activity 1: </a:t>
            </a:r>
            <a:r>
              <a:rPr lang="en-US" sz="4000" dirty="0">
                <a:solidFill>
                  <a:schemeClr val="bg1"/>
                </a:solidFill>
              </a:rPr>
              <a:t>Write meaningful sentences using present perfect tense for the situations given below. One has been done for you</a:t>
            </a:r>
          </a:p>
        </p:txBody>
      </p:sp>
      <p:sp>
        <p:nvSpPr>
          <p:cNvPr id="3" name="Content Placeholder 2">
            <a:extLst>
              <a:ext uri="{FF2B5EF4-FFF2-40B4-BE49-F238E27FC236}">
                <a16:creationId xmlns:a16="http://schemas.microsoft.com/office/drawing/2014/main" id="{648ACAF9-7B77-491D-ADBC-AAF125D79F2A}"/>
              </a:ext>
            </a:extLst>
          </p:cNvPr>
          <p:cNvSpPr>
            <a:spLocks noGrp="1"/>
          </p:cNvSpPr>
          <p:nvPr>
            <p:ph idx="1"/>
          </p:nvPr>
        </p:nvSpPr>
        <p:spPr>
          <a:xfrm>
            <a:off x="758952" y="2679778"/>
            <a:ext cx="10565540" cy="4060782"/>
          </a:xfrm>
        </p:spPr>
        <p:txBody>
          <a:bodyPr anchor="ctr">
            <a:noAutofit/>
          </a:bodyPr>
          <a:lstStyle/>
          <a:p>
            <a:pPr marL="457200" indent="-457200">
              <a:lnSpc>
                <a:spcPct val="100000"/>
              </a:lnSpc>
              <a:buAutoNum type="arabicParenR"/>
            </a:pPr>
            <a:r>
              <a:rPr lang="en-US" dirty="0">
                <a:latin typeface="Times New Roman" panose="02020603050405020304" pitchFamily="18" charset="0"/>
                <a:cs typeface="Times New Roman" panose="02020603050405020304" pitchFamily="18" charset="0"/>
              </a:rPr>
              <a:t>Proposal/handover </a:t>
            </a:r>
          </a:p>
          <a:p>
            <a:pPr marL="0" indent="0">
              <a:lnSpc>
                <a:spcPct val="100000"/>
              </a:lnSpc>
              <a:buNone/>
            </a:pPr>
            <a:r>
              <a:rPr lang="en-US" u="dottedHeavy" dirty="0">
                <a:latin typeface="Times New Roman" panose="02020603050405020304" pitchFamily="18" charset="0"/>
                <a:cs typeface="Times New Roman" panose="02020603050405020304" pitchFamily="18" charset="0"/>
              </a:rPr>
              <a:t>I have already handed over the report to the management </a:t>
            </a: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2) Annual report/write</a:t>
            </a:r>
          </a:p>
          <a:p>
            <a:pPr marL="0" indent="0">
              <a:lnSpc>
                <a:spcPct val="100000"/>
              </a:lnSpc>
              <a:buNone/>
            </a:pPr>
            <a:r>
              <a:rPr lang="en-US" dirty="0">
                <a:latin typeface="Times New Roman" panose="02020603050405020304" pitchFamily="18" charset="0"/>
                <a:cs typeface="Times New Roman" panose="02020603050405020304" pitchFamily="18" charset="0"/>
              </a:rPr>
              <a:t>…………………………..............................................................</a:t>
            </a:r>
          </a:p>
          <a:p>
            <a:pPr marL="0" indent="0">
              <a:lnSpc>
                <a:spcPct val="100000"/>
              </a:lnSpc>
              <a:buNone/>
            </a:pPr>
            <a:r>
              <a:rPr lang="en-US" dirty="0">
                <a:latin typeface="Times New Roman" panose="02020603050405020304" pitchFamily="18" charset="0"/>
                <a:cs typeface="Times New Roman" panose="02020603050405020304" pitchFamily="18" charset="0"/>
              </a:rPr>
              <a:t>3) Accept/ payments</a:t>
            </a:r>
          </a:p>
          <a:p>
            <a:pPr marL="0" indent="0">
              <a:lnSpc>
                <a:spcPct val="100000"/>
              </a:lnSpc>
              <a:buNone/>
            </a:pPr>
            <a:r>
              <a:rPr lang="en-US" dirty="0">
                <a:latin typeface="Times New Roman" panose="02020603050405020304" pitchFamily="18" charset="0"/>
                <a:cs typeface="Times New Roman" panose="02020603050405020304" pitchFamily="18" charset="0"/>
              </a:rPr>
              <a:t>…………………………..............................................................</a:t>
            </a:r>
          </a:p>
          <a:p>
            <a:pPr marL="0" indent="0">
              <a:lnSpc>
                <a:spcPct val="100000"/>
              </a:lnSpc>
              <a:buNone/>
            </a:pPr>
            <a:r>
              <a:rPr lang="en-US" dirty="0">
                <a:latin typeface="Times New Roman" panose="02020603050405020304" pitchFamily="18" charset="0"/>
                <a:cs typeface="Times New Roman" panose="02020603050405020304" pitchFamily="18" charset="0"/>
              </a:rPr>
              <a:t>4) Manager/board meeting</a:t>
            </a:r>
          </a:p>
          <a:p>
            <a:pPr marL="0" indent="0">
              <a:lnSpc>
                <a:spcPct val="100000"/>
              </a:lnSpc>
              <a:buNone/>
            </a:pPr>
            <a:r>
              <a:rPr lang="en-US" dirty="0">
                <a:latin typeface="Times New Roman" panose="02020603050405020304" pitchFamily="18" charset="0"/>
                <a:cs typeface="Times New Roman" panose="02020603050405020304" pitchFamily="18" charset="0"/>
              </a:rPr>
              <a:t>…………………………..............................................................</a:t>
            </a:r>
          </a:p>
          <a:p>
            <a:pPr marL="0" indent="0">
              <a:lnSpc>
                <a:spcPct val="100000"/>
              </a:lnSpc>
              <a:buNone/>
            </a:pPr>
            <a:r>
              <a:rPr lang="en-US" dirty="0">
                <a:latin typeface="Times New Roman" panose="02020603050405020304" pitchFamily="18" charset="0"/>
                <a:cs typeface="Times New Roman" panose="02020603050405020304" pitchFamily="18" charset="0"/>
              </a:rPr>
              <a:t>5) Launch/new business</a:t>
            </a:r>
          </a:p>
          <a:p>
            <a:pPr marL="0" indent="0">
              <a:lnSpc>
                <a:spcPct val="100000"/>
              </a:lnSpc>
              <a:buNone/>
            </a:pPr>
            <a:r>
              <a:rPr lang="en-US" dirty="0">
                <a:latin typeface="Times New Roman" panose="02020603050405020304" pitchFamily="18" charset="0"/>
                <a:cs typeface="Times New Roman" panose="02020603050405020304" pitchFamily="18" charset="0"/>
              </a:rPr>
              <a:t>…………………………..............................................................</a:t>
            </a:r>
          </a:p>
          <a:p>
            <a:pPr marL="0" indent="0">
              <a:lnSpc>
                <a:spcPct val="100000"/>
              </a:lnSpc>
              <a:buNone/>
            </a:pPr>
            <a:r>
              <a:rPr lang="en-US" dirty="0">
                <a:latin typeface="Times New Roman" panose="02020603050405020304" pitchFamily="18" charset="0"/>
                <a:cs typeface="Times New Roman" panose="02020603050405020304" pitchFamily="18" charset="0"/>
              </a:rPr>
              <a:t>6) Face/economic crisis</a:t>
            </a:r>
          </a:p>
          <a:p>
            <a:pPr marL="0" indent="0">
              <a:lnSpc>
                <a:spcPct val="100000"/>
              </a:lnSpc>
              <a:buNone/>
            </a:pPr>
            <a:r>
              <a:rPr lang="en-US" dirty="0">
                <a:latin typeface="Times New Roman" panose="02020603050405020304" pitchFamily="18" charset="0"/>
                <a:cs typeface="Times New Roman" panose="02020603050405020304" pitchFamily="18" charset="0"/>
              </a:rPr>
              <a:t>…………………………..............................................................</a:t>
            </a: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1" name="Rectangle 10">
            <a:extLst>
              <a:ext uri="{FF2B5EF4-FFF2-40B4-BE49-F238E27FC236}">
                <a16:creationId xmlns:a16="http://schemas.microsoft.com/office/drawing/2014/main" id="{641F2B04-7027-4E6B-BF93-1E558A7F387D}"/>
              </a:ext>
            </a:extLst>
          </p:cNvPr>
          <p:cNvSpPr/>
          <p:nvPr/>
        </p:nvSpPr>
        <p:spPr>
          <a:xfrm>
            <a:off x="0" y="6825"/>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238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AD8DE-479A-4DE7-A629-A194B2BFC5A7}"/>
              </a:ext>
            </a:extLst>
          </p:cNvPr>
          <p:cNvSpPr>
            <a:spLocks noGrp="1"/>
          </p:cNvSpPr>
          <p:nvPr>
            <p:ph type="title"/>
          </p:nvPr>
        </p:nvSpPr>
        <p:spPr>
          <a:xfrm>
            <a:off x="341194" y="255286"/>
            <a:ext cx="11085756" cy="1492153"/>
          </a:xfrm>
        </p:spPr>
        <p:txBody>
          <a:bodyPr anchor="ctr">
            <a:normAutofit/>
          </a:bodyPr>
          <a:lstStyle/>
          <a:p>
            <a:r>
              <a:rPr lang="en-US" sz="4800" b="1" dirty="0">
                <a:solidFill>
                  <a:schemeClr val="bg1"/>
                </a:solidFill>
              </a:rPr>
              <a:t>Activity 2: </a:t>
            </a:r>
            <a:r>
              <a:rPr lang="en-US" sz="4800" dirty="0">
                <a:solidFill>
                  <a:schemeClr val="bg1"/>
                </a:solidFill>
              </a:rPr>
              <a:t>Some other situations where present perfect tense is used</a:t>
            </a:r>
          </a:p>
        </p:txBody>
      </p:sp>
      <p:sp>
        <p:nvSpPr>
          <p:cNvPr id="3" name="Content Placeholder 2">
            <a:extLst>
              <a:ext uri="{FF2B5EF4-FFF2-40B4-BE49-F238E27FC236}">
                <a16:creationId xmlns:a16="http://schemas.microsoft.com/office/drawing/2014/main" id="{81171491-4D1A-443B-8FD2-C04050112499}"/>
              </a:ext>
            </a:extLst>
          </p:cNvPr>
          <p:cNvSpPr>
            <a:spLocks noGrp="1"/>
          </p:cNvSpPr>
          <p:nvPr>
            <p:ph idx="1"/>
          </p:nvPr>
        </p:nvSpPr>
        <p:spPr>
          <a:xfrm>
            <a:off x="758952" y="2413168"/>
            <a:ext cx="7470648" cy="4189546"/>
          </a:xfrm>
        </p:spPr>
        <p:txBody>
          <a:bodyPr anchor="ctr">
            <a:normAutofit/>
          </a:bodyPr>
          <a:lstStyle/>
          <a:p>
            <a:pPr marL="457200" indent="-457200">
              <a:lnSpc>
                <a:spcPct val="100000"/>
              </a:lnSpc>
              <a:buFont typeface="+mj-lt"/>
              <a:buAutoNum type="arabicPeriod"/>
            </a:pPr>
            <a:r>
              <a:rPr lang="en-US" dirty="0">
                <a:latin typeface="Times New Roman" panose="02020603050405020304" pitchFamily="18" charset="0"/>
                <a:cs typeface="Times New Roman" panose="02020603050405020304" pitchFamily="18" charset="0"/>
              </a:rPr>
              <a:t>They </a:t>
            </a:r>
            <a:r>
              <a:rPr lang="en-US" sz="2200" b="1" u="sng" dirty="0">
                <a:solidFill>
                  <a:srgbClr val="002060"/>
                </a:solidFill>
                <a:latin typeface="Times New Roman" panose="02020603050405020304" pitchFamily="18" charset="0"/>
                <a:cs typeface="Times New Roman" panose="02020603050405020304" pitchFamily="18" charset="0"/>
              </a:rPr>
              <a:t>have</a:t>
            </a:r>
            <a:r>
              <a:rPr lang="en-US" dirty="0">
                <a:latin typeface="Times New Roman" panose="02020603050405020304" pitchFamily="18" charset="0"/>
                <a:cs typeface="Times New Roman" panose="02020603050405020304" pitchFamily="18" charset="0"/>
              </a:rPr>
              <a:t> already </a:t>
            </a:r>
            <a:r>
              <a:rPr lang="en-US" sz="2200" b="1" u="sng" dirty="0">
                <a:solidFill>
                  <a:srgbClr val="002060"/>
                </a:solidFill>
                <a:latin typeface="Times New Roman" panose="02020603050405020304" pitchFamily="18" charset="0"/>
                <a:cs typeface="Times New Roman" panose="02020603050405020304" pitchFamily="18" charset="0"/>
              </a:rPr>
              <a:t>finished</a:t>
            </a:r>
            <a:r>
              <a:rPr lang="en-US" dirty="0">
                <a:latin typeface="Times New Roman" panose="02020603050405020304" pitchFamily="18" charset="0"/>
                <a:cs typeface="Times New Roman" panose="02020603050405020304" pitchFamily="18" charset="0"/>
              </a:rPr>
              <a:t> the project </a:t>
            </a:r>
          </a:p>
          <a:p>
            <a:pPr marL="457200" indent="-457200">
              <a:lnSpc>
                <a:spcPct val="100000"/>
              </a:lnSpc>
              <a:buFont typeface="+mj-lt"/>
              <a:buAutoNum type="arabicPeriod"/>
            </a:pPr>
            <a:r>
              <a:rPr lang="en-US" dirty="0">
                <a:latin typeface="Times New Roman" panose="02020603050405020304" pitchFamily="18" charset="0"/>
                <a:cs typeface="Times New Roman" panose="02020603050405020304" pitchFamily="18" charset="0"/>
              </a:rPr>
              <a:t>They </a:t>
            </a:r>
            <a:r>
              <a:rPr lang="en-US" sz="2200" b="1" u="sng" dirty="0">
                <a:solidFill>
                  <a:srgbClr val="002060"/>
                </a:solidFill>
                <a:latin typeface="Times New Roman" panose="02020603050405020304" pitchFamily="18" charset="0"/>
                <a:cs typeface="Times New Roman" panose="02020603050405020304" pitchFamily="18" charset="0"/>
              </a:rPr>
              <a:t>have not finished </a:t>
            </a:r>
            <a:r>
              <a:rPr lang="en-US" dirty="0">
                <a:latin typeface="Times New Roman" panose="02020603050405020304" pitchFamily="18" charset="0"/>
                <a:cs typeface="Times New Roman" panose="02020603050405020304" pitchFamily="18" charset="0"/>
              </a:rPr>
              <a:t>the project yet </a:t>
            </a:r>
          </a:p>
          <a:p>
            <a:pPr marL="457200" indent="-457200">
              <a:lnSpc>
                <a:spcPct val="100000"/>
              </a:lnSpc>
              <a:buFont typeface="+mj-lt"/>
              <a:buAutoNum type="arabicPeriod"/>
            </a:pPr>
            <a:r>
              <a:rPr lang="en-US" dirty="0">
                <a:latin typeface="Times New Roman" panose="02020603050405020304" pitchFamily="18" charset="0"/>
                <a:cs typeface="Times New Roman" panose="02020603050405020304" pitchFamily="18" charset="0"/>
              </a:rPr>
              <a:t>She </a:t>
            </a:r>
            <a:r>
              <a:rPr lang="en-US" sz="2200" b="1" u="sng" dirty="0">
                <a:solidFill>
                  <a:srgbClr val="002060"/>
                </a:solidFill>
                <a:latin typeface="Times New Roman" panose="02020603050405020304" pitchFamily="18" charset="0"/>
                <a:cs typeface="Times New Roman" panose="02020603050405020304" pitchFamily="18" charset="0"/>
              </a:rPr>
              <a:t>has gone </a:t>
            </a:r>
            <a:r>
              <a:rPr lang="en-US" dirty="0">
                <a:latin typeface="Times New Roman" panose="02020603050405020304" pitchFamily="18" charset="0"/>
                <a:cs typeface="Times New Roman" panose="02020603050405020304" pitchFamily="18" charset="0"/>
              </a:rPr>
              <a:t>to the markets (Now she is not at home)</a:t>
            </a:r>
          </a:p>
          <a:p>
            <a:pPr marL="457200" indent="-457200">
              <a:lnSpc>
                <a:spcPct val="100000"/>
              </a:lnSpc>
              <a:buFont typeface="+mj-lt"/>
              <a:buAutoNum type="arabicPeriod"/>
            </a:pPr>
            <a:r>
              <a:rPr lang="en-US" dirty="0">
                <a:latin typeface="Times New Roman" panose="02020603050405020304" pitchFamily="18" charset="0"/>
                <a:cs typeface="Times New Roman" panose="02020603050405020304" pitchFamily="18" charset="0"/>
              </a:rPr>
              <a:t>She </a:t>
            </a:r>
            <a:r>
              <a:rPr lang="en-US" sz="2200" b="1" u="sng" dirty="0">
                <a:solidFill>
                  <a:srgbClr val="002060"/>
                </a:solidFill>
                <a:latin typeface="Times New Roman" panose="02020603050405020304" pitchFamily="18" charset="0"/>
                <a:cs typeface="Times New Roman" panose="02020603050405020304" pitchFamily="18" charset="0"/>
              </a:rPr>
              <a:t>has been </a:t>
            </a:r>
            <a:r>
              <a:rPr lang="en-US" dirty="0">
                <a:latin typeface="Times New Roman" panose="02020603050405020304" pitchFamily="18" charset="0"/>
                <a:cs typeface="Times New Roman" panose="02020603050405020304" pitchFamily="18" charset="0"/>
              </a:rPr>
              <a:t>to the market (Now she is at home )</a:t>
            </a:r>
          </a:p>
          <a:p>
            <a:pPr marL="457200" indent="-457200">
              <a:lnSpc>
                <a:spcPct val="100000"/>
              </a:lnSpc>
              <a:buFont typeface="+mj-lt"/>
              <a:buAutoNum type="arabicPeriod"/>
            </a:pPr>
            <a:r>
              <a:rPr lang="en-US" dirty="0">
                <a:latin typeface="Times New Roman" panose="02020603050405020304" pitchFamily="18" charset="0"/>
                <a:cs typeface="Times New Roman" panose="02020603050405020304" pitchFamily="18" charset="0"/>
              </a:rPr>
              <a:t>I </a:t>
            </a:r>
            <a:r>
              <a:rPr lang="en-US" sz="2200" b="1" u="sng" dirty="0">
                <a:solidFill>
                  <a:srgbClr val="002060"/>
                </a:solidFill>
                <a:latin typeface="Times New Roman" panose="02020603050405020304" pitchFamily="18" charset="0"/>
                <a:cs typeface="Times New Roman" panose="02020603050405020304" pitchFamily="18" charset="0"/>
              </a:rPr>
              <a:t>have worked </a:t>
            </a:r>
            <a:r>
              <a:rPr lang="en-US" dirty="0">
                <a:latin typeface="Times New Roman" panose="02020603050405020304" pitchFamily="18" charset="0"/>
                <a:cs typeface="Times New Roman" panose="02020603050405020304" pitchFamily="18" charset="0"/>
              </a:rPr>
              <a:t>in this company for five years </a:t>
            </a:r>
          </a:p>
          <a:p>
            <a:pPr marL="457200" indent="-457200">
              <a:lnSpc>
                <a:spcPct val="100000"/>
              </a:lnSpc>
              <a:buFont typeface="+mj-lt"/>
              <a:buAutoNum type="arabicPeriod"/>
            </a:pPr>
            <a:r>
              <a:rPr lang="en-US" dirty="0">
                <a:latin typeface="Times New Roman" panose="02020603050405020304" pitchFamily="18" charset="0"/>
                <a:cs typeface="Times New Roman" panose="02020603050405020304" pitchFamily="18" charset="0"/>
              </a:rPr>
              <a:t>I </a:t>
            </a:r>
            <a:r>
              <a:rPr lang="en-US" sz="2200" b="1" u="sng" dirty="0">
                <a:solidFill>
                  <a:srgbClr val="002060"/>
                </a:solidFill>
                <a:latin typeface="Times New Roman" panose="02020603050405020304" pitchFamily="18" charset="0"/>
                <a:cs typeface="Times New Roman" panose="02020603050405020304" pitchFamily="18" charset="0"/>
              </a:rPr>
              <a:t>have worked </a:t>
            </a:r>
            <a:r>
              <a:rPr lang="en-US" dirty="0">
                <a:latin typeface="Times New Roman" panose="02020603050405020304" pitchFamily="18" charset="0"/>
                <a:cs typeface="Times New Roman" panose="02020603050405020304" pitchFamily="18" charset="0"/>
              </a:rPr>
              <a:t>in this company since 2018</a:t>
            </a:r>
          </a:p>
          <a:p>
            <a:pPr marL="457200" indent="-457200">
              <a:lnSpc>
                <a:spcPct val="100000"/>
              </a:lnSpc>
              <a:buFont typeface="+mj-lt"/>
              <a:buAutoNum type="arabicPeriod"/>
            </a:pPr>
            <a:r>
              <a:rPr lang="en-US" dirty="0">
                <a:latin typeface="Times New Roman" panose="02020603050405020304" pitchFamily="18" charset="0"/>
                <a:cs typeface="Times New Roman" panose="02020603050405020304" pitchFamily="18" charset="0"/>
              </a:rPr>
              <a:t>This is the first time our company </a:t>
            </a:r>
            <a:r>
              <a:rPr lang="en-US" sz="2200" b="1" u="sng" dirty="0">
                <a:solidFill>
                  <a:srgbClr val="002060"/>
                </a:solidFill>
                <a:latin typeface="Times New Roman" panose="02020603050405020304" pitchFamily="18" charset="0"/>
                <a:cs typeface="Times New Roman" panose="02020603050405020304" pitchFamily="18" charset="0"/>
              </a:rPr>
              <a:t>has opened </a:t>
            </a:r>
            <a:r>
              <a:rPr lang="en-US" dirty="0">
                <a:latin typeface="Times New Roman" panose="02020603050405020304" pitchFamily="18" charset="0"/>
                <a:cs typeface="Times New Roman" panose="02020603050405020304" pitchFamily="18" charset="0"/>
              </a:rPr>
              <a:t>a showroom in abroad </a:t>
            </a:r>
          </a:p>
          <a:p>
            <a:pPr marL="457200" indent="-457200">
              <a:lnSpc>
                <a:spcPct val="100000"/>
              </a:lnSpc>
              <a:buFont typeface="+mj-lt"/>
              <a:buAutoNum type="arabicPeriod"/>
            </a:pPr>
            <a:r>
              <a:rPr lang="en-US" dirty="0">
                <a:latin typeface="Times New Roman" panose="02020603050405020304" pitchFamily="18" charset="0"/>
                <a:cs typeface="Times New Roman" panose="02020603050405020304" pitchFamily="18" charset="0"/>
              </a:rPr>
              <a:t>This is the second time the workers </a:t>
            </a:r>
            <a:r>
              <a:rPr lang="en-US" sz="2200" b="1" u="sng" dirty="0">
                <a:solidFill>
                  <a:srgbClr val="002060"/>
                </a:solidFill>
                <a:latin typeface="Times New Roman" panose="02020603050405020304" pitchFamily="18" charset="0"/>
                <a:cs typeface="Times New Roman" panose="02020603050405020304" pitchFamily="18" charset="0"/>
              </a:rPr>
              <a:t>have called out </a:t>
            </a:r>
            <a:r>
              <a:rPr lang="en-US" dirty="0">
                <a:latin typeface="Times New Roman" panose="02020603050405020304" pitchFamily="18" charset="0"/>
                <a:cs typeface="Times New Roman" panose="02020603050405020304" pitchFamily="18" charset="0"/>
              </a:rPr>
              <a:t>their</a:t>
            </a:r>
            <a:r>
              <a:rPr lang="en-US" sz="2200" b="1" u="sng"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strike</a:t>
            </a:r>
          </a:p>
          <a:p>
            <a:pPr>
              <a:lnSpc>
                <a:spcPct val="100000"/>
              </a:lnSpc>
            </a:pPr>
            <a:endParaRPr lang="en-US" sz="1600" dirty="0"/>
          </a:p>
          <a:p>
            <a:pPr>
              <a:lnSpc>
                <a:spcPct val="100000"/>
              </a:lnSpc>
            </a:pPr>
            <a:endParaRPr lang="en-US" sz="1600" dirty="0"/>
          </a:p>
        </p:txBody>
      </p:sp>
      <p:pic>
        <p:nvPicPr>
          <p:cNvPr id="16" name="Graphic 15" descr="Checkmark with solid fill">
            <a:extLst>
              <a:ext uri="{FF2B5EF4-FFF2-40B4-BE49-F238E27FC236}">
                <a16:creationId xmlns:a16="http://schemas.microsoft.com/office/drawing/2014/main" id="{D97A53BC-00BF-469D-2579-879369624D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755253" y="2413168"/>
            <a:ext cx="3370396" cy="3370396"/>
          </a:xfrm>
          <a:prstGeom prst="rect">
            <a:avLst/>
          </a:prstGeom>
        </p:spPr>
      </p:pic>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1" name="Rectangle 10">
            <a:extLst>
              <a:ext uri="{FF2B5EF4-FFF2-40B4-BE49-F238E27FC236}">
                <a16:creationId xmlns:a16="http://schemas.microsoft.com/office/drawing/2014/main" id="{EA3B1BDB-66A4-431B-9C8A-72906D73B46F}"/>
              </a:ext>
            </a:extLst>
          </p:cNvPr>
          <p:cNvSpPr/>
          <p:nvPr/>
        </p:nvSpPr>
        <p:spPr>
          <a:xfrm>
            <a:off x="0" y="0"/>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427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97A3A-03E3-4378-8493-27A685F5BBF8}"/>
              </a:ext>
            </a:extLst>
          </p:cNvPr>
          <p:cNvSpPr>
            <a:spLocks noGrp="1"/>
          </p:cNvSpPr>
          <p:nvPr>
            <p:ph type="title"/>
          </p:nvPr>
        </p:nvSpPr>
        <p:spPr>
          <a:xfrm>
            <a:off x="758952" y="379475"/>
            <a:ext cx="10671048" cy="1554480"/>
          </a:xfrm>
        </p:spPr>
        <p:txBody>
          <a:bodyPr anchor="ctr">
            <a:normAutofit/>
          </a:bodyPr>
          <a:lstStyle/>
          <a:p>
            <a:r>
              <a:rPr lang="en-US" sz="5400" b="1" dirty="0">
                <a:solidFill>
                  <a:schemeClr val="bg1"/>
                </a:solidFill>
              </a:rPr>
              <a:t>Activity 3: </a:t>
            </a:r>
            <a:r>
              <a:rPr lang="en-US" sz="5100" dirty="0">
                <a:solidFill>
                  <a:schemeClr val="bg1"/>
                </a:solidFill>
              </a:rPr>
              <a:t>Fill in the blanks using present perfect tense </a:t>
            </a:r>
          </a:p>
        </p:txBody>
      </p:sp>
      <p:sp>
        <p:nvSpPr>
          <p:cNvPr id="3" name="Content Placeholder 2">
            <a:extLst>
              <a:ext uri="{FF2B5EF4-FFF2-40B4-BE49-F238E27FC236}">
                <a16:creationId xmlns:a16="http://schemas.microsoft.com/office/drawing/2014/main" id="{B8B3F255-C999-4AE6-8A83-F767E4830BED}"/>
              </a:ext>
            </a:extLst>
          </p:cNvPr>
          <p:cNvSpPr>
            <a:spLocks noGrp="1"/>
          </p:cNvSpPr>
          <p:nvPr>
            <p:ph idx="1"/>
          </p:nvPr>
        </p:nvSpPr>
        <p:spPr>
          <a:xfrm>
            <a:off x="758823" y="2607732"/>
            <a:ext cx="9988893" cy="3652391"/>
          </a:xfrm>
        </p:spPr>
        <p:txBody>
          <a:bodyPr>
            <a:normAutofit/>
          </a:bodyPr>
          <a:lstStyle/>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Artificial intelligence </a:t>
            </a:r>
            <a:r>
              <a:rPr lang="en-US" sz="2400" b="1" dirty="0">
                <a:latin typeface="Times New Roman" panose="02020603050405020304" pitchFamily="18" charset="0"/>
                <a:cs typeface="Times New Roman" panose="02020603050405020304" pitchFamily="18" charset="0"/>
              </a:rPr>
              <a:t>…………………(become) </a:t>
            </a:r>
            <a:r>
              <a:rPr lang="en-US" sz="2400" dirty="0">
                <a:latin typeface="Times New Roman" panose="02020603050405020304" pitchFamily="18" charset="0"/>
                <a:cs typeface="Times New Roman" panose="02020603050405020304" pitchFamily="18" charset="0"/>
              </a:rPr>
              <a:t>efficient at managing many accounting tasks </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The board </a:t>
            </a:r>
            <a:r>
              <a:rPr lang="en-US" sz="2400" b="1" dirty="0">
                <a:latin typeface="Times New Roman" panose="02020603050405020304" pitchFamily="18" charset="0"/>
                <a:cs typeface="Times New Roman" panose="02020603050405020304" pitchFamily="18" charset="0"/>
              </a:rPr>
              <a:t>…………………(decide) </a:t>
            </a:r>
            <a:r>
              <a:rPr lang="en-US" sz="2400" dirty="0">
                <a:latin typeface="Times New Roman" panose="02020603050405020304" pitchFamily="18" charset="0"/>
                <a:cs typeface="Times New Roman" panose="02020603050405020304" pitchFamily="18" charset="0"/>
              </a:rPr>
              <a:t>to</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uphold the appeal </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They</a:t>
            </a:r>
            <a:r>
              <a:rPr lang="en-US" sz="2400" b="1" dirty="0">
                <a:latin typeface="Times New Roman" panose="02020603050405020304" pitchFamily="18" charset="0"/>
                <a:cs typeface="Times New Roman" panose="02020603050405020304" pitchFamily="18" charset="0"/>
              </a:rPr>
              <a:t>…………………(receive) </a:t>
            </a:r>
            <a:r>
              <a:rPr lang="en-US" sz="2400" dirty="0">
                <a:latin typeface="Times New Roman" panose="02020603050405020304" pitchFamily="18" charset="0"/>
                <a:cs typeface="Times New Roman" panose="02020603050405020304" pitchFamily="18" charset="0"/>
              </a:rPr>
              <a:t>all the mails for this month </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She </a:t>
            </a:r>
            <a:r>
              <a:rPr lang="en-US" sz="2400" b="1" dirty="0">
                <a:latin typeface="Times New Roman" panose="02020603050405020304" pitchFamily="18" charset="0"/>
                <a:cs typeface="Times New Roman" panose="02020603050405020304" pitchFamily="18" charset="0"/>
              </a:rPr>
              <a:t>…………………(write) </a:t>
            </a:r>
            <a:r>
              <a:rPr lang="en-US" sz="2400" dirty="0">
                <a:latin typeface="Times New Roman" panose="02020603050405020304" pitchFamily="18" charset="0"/>
                <a:cs typeface="Times New Roman" panose="02020603050405020304" pitchFamily="18" charset="0"/>
              </a:rPr>
              <a:t>all the reports accurately</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 The management of the company </a:t>
            </a:r>
            <a:r>
              <a:rPr lang="en-US" sz="2400" b="1" dirty="0">
                <a:latin typeface="Times New Roman" panose="02020603050405020304" pitchFamily="18" charset="0"/>
                <a:cs typeface="Times New Roman" panose="02020603050405020304" pitchFamily="18" charset="0"/>
              </a:rPr>
              <a:t>………………… (launch) </a:t>
            </a:r>
            <a:r>
              <a:rPr lang="en-US" sz="2400" dirty="0">
                <a:latin typeface="Times New Roman" panose="02020603050405020304" pitchFamily="18" charset="0"/>
                <a:cs typeface="Times New Roman" panose="02020603050405020304" pitchFamily="18" charset="0"/>
              </a:rPr>
              <a:t>a new chain among their companies </a:t>
            </a:r>
          </a:p>
          <a:p>
            <a:endParaRPr lang="en-US" sz="2400" dirty="0">
              <a:latin typeface="Times New Roman" panose="02020603050405020304" pitchFamily="18" charset="0"/>
              <a:cs typeface="Times New Roman" panose="02020603050405020304" pitchFamily="18"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7" name="Rectangle 6">
            <a:extLst>
              <a:ext uri="{FF2B5EF4-FFF2-40B4-BE49-F238E27FC236}">
                <a16:creationId xmlns:a16="http://schemas.microsoft.com/office/drawing/2014/main" id="{891B8513-C59A-45DD-BE72-3E2488C7E14A}"/>
              </a:ext>
            </a:extLst>
          </p:cNvPr>
          <p:cNvSpPr/>
          <p:nvPr/>
        </p:nvSpPr>
        <p:spPr>
          <a:xfrm>
            <a:off x="0" y="6825"/>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093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2341F-98D1-4133-8585-AEF29CAE5AEC}"/>
              </a:ext>
            </a:extLst>
          </p:cNvPr>
          <p:cNvSpPr>
            <a:spLocks noGrp="1"/>
          </p:cNvSpPr>
          <p:nvPr>
            <p:ph type="title"/>
          </p:nvPr>
        </p:nvSpPr>
        <p:spPr>
          <a:xfrm>
            <a:off x="758952" y="379475"/>
            <a:ext cx="10671048" cy="1554480"/>
          </a:xfrm>
        </p:spPr>
        <p:txBody>
          <a:bodyPr anchor="ctr">
            <a:normAutofit/>
          </a:bodyPr>
          <a:lstStyle/>
          <a:p>
            <a:r>
              <a:rPr lang="en-US" sz="5400" b="1" dirty="0">
                <a:solidFill>
                  <a:schemeClr val="bg1"/>
                </a:solidFill>
              </a:rPr>
              <a:t>Activity 4: </a:t>
            </a:r>
            <a:r>
              <a:rPr lang="en-US" sz="5100" dirty="0">
                <a:solidFill>
                  <a:schemeClr val="bg1"/>
                </a:solidFill>
              </a:rPr>
              <a:t>Rearrange the words to make a meaningful sentence </a:t>
            </a:r>
          </a:p>
        </p:txBody>
      </p:sp>
      <p:sp>
        <p:nvSpPr>
          <p:cNvPr id="3" name="Content Placeholder 2">
            <a:extLst>
              <a:ext uri="{FF2B5EF4-FFF2-40B4-BE49-F238E27FC236}">
                <a16:creationId xmlns:a16="http://schemas.microsoft.com/office/drawing/2014/main" id="{53B7336C-210A-4CB3-BB9A-7969B30CA702}"/>
              </a:ext>
            </a:extLst>
          </p:cNvPr>
          <p:cNvSpPr>
            <a:spLocks noGrp="1"/>
          </p:cNvSpPr>
          <p:nvPr>
            <p:ph idx="1"/>
          </p:nvPr>
        </p:nvSpPr>
        <p:spPr>
          <a:xfrm>
            <a:off x="758824" y="2607732"/>
            <a:ext cx="8412480" cy="3174357"/>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business / have / dedicated / they / in the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have / set / goals / they / to / their / achieve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improvements / we / notable / have/ had / in / retail payments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done / transparency / without / transactions / they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has / responsibility / the / taken / government / crisis / economy </a:t>
            </a:r>
          </a:p>
          <a:p>
            <a:endParaRPr lang="en-US" sz="2400" dirty="0">
              <a:latin typeface="Times New Roman" panose="02020603050405020304" pitchFamily="18" charset="0"/>
              <a:cs typeface="Times New Roman" panose="02020603050405020304" pitchFamily="18"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7" name="Rectangle 6">
            <a:extLst>
              <a:ext uri="{FF2B5EF4-FFF2-40B4-BE49-F238E27FC236}">
                <a16:creationId xmlns:a16="http://schemas.microsoft.com/office/drawing/2014/main" id="{77F94040-DD61-43FE-AE73-319B59DE01E5}"/>
              </a:ext>
            </a:extLst>
          </p:cNvPr>
          <p:cNvSpPr/>
          <p:nvPr/>
        </p:nvSpPr>
        <p:spPr>
          <a:xfrm>
            <a:off x="0" y="6825"/>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26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4D01B8-3B07-40A0-A530-0C53A961162D}"/>
              </a:ext>
            </a:extLst>
          </p:cNvPr>
          <p:cNvSpPr>
            <a:spLocks noGrp="1"/>
          </p:cNvSpPr>
          <p:nvPr>
            <p:ph type="body" idx="1"/>
          </p:nvPr>
        </p:nvSpPr>
        <p:spPr>
          <a:xfrm>
            <a:off x="5184646" y="611421"/>
            <a:ext cx="6245352" cy="548640"/>
          </a:xfrm>
        </p:spPr>
        <p:txBody>
          <a:bodyPr/>
          <a:lstStyle/>
          <a:p>
            <a:r>
              <a:rPr lang="en-US" sz="2800" b="1" dirty="0">
                <a:latin typeface="Times New Roman" panose="02020603050405020304" pitchFamily="18" charset="0"/>
                <a:cs typeface="Times New Roman" panose="02020603050405020304" pitchFamily="18" charset="0"/>
              </a:rPr>
              <a:t>Negatives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8FEE0B-A225-4200-A324-E3D7FFC332EB}"/>
              </a:ext>
            </a:extLst>
          </p:cNvPr>
          <p:cNvSpPr>
            <a:spLocks noGrp="1"/>
          </p:cNvSpPr>
          <p:nvPr>
            <p:ph sz="half" idx="2"/>
          </p:nvPr>
        </p:nvSpPr>
        <p:spPr>
          <a:xfrm>
            <a:off x="5190323" y="1377198"/>
            <a:ext cx="6239675" cy="1942350"/>
          </a:xfrm>
        </p:spPr>
        <p:txBody>
          <a:bodyPr>
            <a:normAutofit/>
          </a:bodyPr>
          <a:lstStyle/>
          <a:p>
            <a:r>
              <a:rPr lang="en-US" dirty="0">
                <a:latin typeface="Times New Roman" panose="02020603050405020304" pitchFamily="18" charset="0"/>
                <a:cs typeface="Times New Roman" panose="02020603050405020304" pitchFamily="18" charset="0"/>
              </a:rPr>
              <a:t>They </a:t>
            </a:r>
            <a:r>
              <a:rPr lang="en-US" b="1" u="sng" dirty="0">
                <a:solidFill>
                  <a:srgbClr val="002060"/>
                </a:solidFill>
                <a:latin typeface="Times New Roman" panose="02020603050405020304" pitchFamily="18" charset="0"/>
                <a:cs typeface="Times New Roman" panose="02020603050405020304" pitchFamily="18" charset="0"/>
              </a:rPr>
              <a:t>have not considered </a:t>
            </a:r>
            <a:r>
              <a:rPr lang="en-US" dirty="0">
                <a:latin typeface="Times New Roman" panose="02020603050405020304" pitchFamily="18" charset="0"/>
                <a:cs typeface="Times New Roman" panose="02020603050405020304" pitchFamily="18" charset="0"/>
              </a:rPr>
              <a:t>about the payment modes </a:t>
            </a:r>
          </a:p>
          <a:p>
            <a:r>
              <a:rPr lang="en-US" dirty="0">
                <a:latin typeface="Times New Roman" panose="02020603050405020304" pitchFamily="18" charset="0"/>
                <a:cs typeface="Times New Roman" panose="02020603050405020304" pitchFamily="18" charset="0"/>
              </a:rPr>
              <a:t>The bank </a:t>
            </a:r>
            <a:r>
              <a:rPr lang="en-US" b="1" u="sng" dirty="0">
                <a:solidFill>
                  <a:srgbClr val="002060"/>
                </a:solidFill>
                <a:latin typeface="Times New Roman" panose="02020603050405020304" pitchFamily="18" charset="0"/>
                <a:cs typeface="Times New Roman" panose="02020603050405020304" pitchFamily="18" charset="0"/>
              </a:rPr>
              <a:t>has not launched </a:t>
            </a:r>
            <a:r>
              <a:rPr lang="en-US" dirty="0">
                <a:latin typeface="Times New Roman" panose="02020603050405020304" pitchFamily="18" charset="0"/>
                <a:cs typeface="Times New Roman" panose="02020603050405020304" pitchFamily="18" charset="0"/>
              </a:rPr>
              <a:t>any loan schemes for this year </a:t>
            </a:r>
          </a:p>
          <a:p>
            <a:r>
              <a:rPr lang="en-US" dirty="0">
                <a:latin typeface="Times New Roman" panose="02020603050405020304" pitchFamily="18" charset="0"/>
                <a:cs typeface="Times New Roman" panose="02020603050405020304" pitchFamily="18" charset="0"/>
              </a:rPr>
              <a:t>Some people </a:t>
            </a:r>
            <a:r>
              <a:rPr lang="en-US" b="1" u="sng" dirty="0">
                <a:solidFill>
                  <a:srgbClr val="002060"/>
                </a:solidFill>
                <a:latin typeface="Times New Roman" panose="02020603050405020304" pitchFamily="18" charset="0"/>
                <a:cs typeface="Times New Roman" panose="02020603050405020304" pitchFamily="18" charset="0"/>
              </a:rPr>
              <a:t>have not adapted </a:t>
            </a:r>
            <a:r>
              <a:rPr lang="en-US" dirty="0">
                <a:latin typeface="Times New Roman" panose="02020603050405020304" pitchFamily="18" charset="0"/>
                <a:cs typeface="Times New Roman" panose="02020603050405020304" pitchFamily="18" charset="0"/>
              </a:rPr>
              <a:t>for the financial arena </a:t>
            </a:r>
          </a:p>
          <a:p>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267D755-BD4D-4D78-B085-3B829CB7E8AB}"/>
              </a:ext>
            </a:extLst>
          </p:cNvPr>
          <p:cNvSpPr>
            <a:spLocks noGrp="1"/>
          </p:cNvSpPr>
          <p:nvPr>
            <p:ph type="body" sz="quarter" idx="3"/>
          </p:nvPr>
        </p:nvSpPr>
        <p:spPr/>
        <p:txBody>
          <a:bodyPr/>
          <a:lstStyle/>
          <a:p>
            <a:r>
              <a:rPr lang="en-US" sz="2800" b="1" dirty="0">
                <a:latin typeface="Times New Roman" panose="02020603050405020304" pitchFamily="18" charset="0"/>
                <a:cs typeface="Times New Roman" panose="02020603050405020304" pitchFamily="18" charset="0"/>
              </a:rPr>
              <a:t>Questions</a:t>
            </a:r>
          </a:p>
        </p:txBody>
      </p:sp>
      <p:sp>
        <p:nvSpPr>
          <p:cNvPr id="5" name="Content Placeholder 4">
            <a:extLst>
              <a:ext uri="{FF2B5EF4-FFF2-40B4-BE49-F238E27FC236}">
                <a16:creationId xmlns:a16="http://schemas.microsoft.com/office/drawing/2014/main" id="{D0704C05-2829-4415-9D6B-5E503FEFC0A9}"/>
              </a:ext>
            </a:extLst>
          </p:cNvPr>
          <p:cNvSpPr>
            <a:spLocks noGrp="1"/>
          </p:cNvSpPr>
          <p:nvPr>
            <p:ph sz="quarter" idx="4"/>
          </p:nvPr>
        </p:nvSpPr>
        <p:spPr>
          <a:xfrm>
            <a:off x="5184646" y="3932372"/>
            <a:ext cx="6245352" cy="2166676"/>
          </a:xfrm>
        </p:spPr>
        <p:txBody>
          <a:bodyPr>
            <a:normAutofit/>
          </a:bodyPr>
          <a:lstStyle/>
          <a:p>
            <a:r>
              <a:rPr lang="en-US" b="1" u="sng" dirty="0">
                <a:solidFill>
                  <a:srgbClr val="002060"/>
                </a:solidFill>
                <a:latin typeface="Times New Roman" panose="02020603050405020304" pitchFamily="18" charset="0"/>
                <a:cs typeface="Times New Roman" panose="02020603050405020304" pitchFamily="18" charset="0"/>
              </a:rPr>
              <a:t>Has she finished </a:t>
            </a:r>
            <a:r>
              <a:rPr lang="en-US" dirty="0">
                <a:latin typeface="Times New Roman" panose="02020603050405020304" pitchFamily="18" charset="0"/>
                <a:cs typeface="Times New Roman" panose="02020603050405020304" pitchFamily="18" charset="0"/>
              </a:rPr>
              <a:t>the projects? </a:t>
            </a:r>
          </a:p>
          <a:p>
            <a:r>
              <a:rPr lang="en-US" b="1" u="sng" dirty="0">
                <a:solidFill>
                  <a:srgbClr val="002060"/>
                </a:solidFill>
                <a:latin typeface="Times New Roman" panose="02020603050405020304" pitchFamily="18" charset="0"/>
                <a:cs typeface="Times New Roman" panose="02020603050405020304" pitchFamily="18" charset="0"/>
              </a:rPr>
              <a:t>Have the staff members gathered </a:t>
            </a:r>
            <a:r>
              <a:rPr lang="en-US" dirty="0">
                <a:latin typeface="Times New Roman" panose="02020603050405020304" pitchFamily="18" charset="0"/>
                <a:cs typeface="Times New Roman" panose="02020603050405020304" pitchFamily="18" charset="0"/>
              </a:rPr>
              <a:t>to the conference?</a:t>
            </a:r>
          </a:p>
          <a:p>
            <a:r>
              <a:rPr lang="en-US" b="1" u="sng" dirty="0">
                <a:solidFill>
                  <a:srgbClr val="002060"/>
                </a:solidFill>
                <a:latin typeface="Times New Roman" panose="02020603050405020304" pitchFamily="18" charset="0"/>
                <a:cs typeface="Times New Roman" panose="02020603050405020304" pitchFamily="18" charset="0"/>
              </a:rPr>
              <a:t>Hasn't he completed </a:t>
            </a:r>
            <a:r>
              <a:rPr lang="en-US" dirty="0">
                <a:latin typeface="Times New Roman" panose="02020603050405020304" pitchFamily="18" charset="0"/>
                <a:cs typeface="Times New Roman" panose="02020603050405020304" pitchFamily="18" charset="0"/>
              </a:rPr>
              <a:t>the report?</a:t>
            </a:r>
          </a:p>
          <a:p>
            <a:r>
              <a:rPr lang="en-US" b="1" u="sng" dirty="0">
                <a:solidFill>
                  <a:srgbClr val="002060"/>
                </a:solidFill>
                <a:latin typeface="Times New Roman" panose="02020603050405020304" pitchFamily="18" charset="0"/>
                <a:cs typeface="Times New Roman" panose="02020603050405020304" pitchFamily="18" charset="0"/>
              </a:rPr>
              <a:t>Haven't they received </a:t>
            </a:r>
            <a:r>
              <a:rPr lang="en-US" dirty="0">
                <a:latin typeface="Times New Roman" panose="02020603050405020304" pitchFamily="18" charset="0"/>
                <a:cs typeface="Times New Roman" panose="02020603050405020304" pitchFamily="18" charset="0"/>
              </a:rPr>
              <a:t>the awards for their new inventions?</a:t>
            </a:r>
          </a:p>
          <a:p>
            <a:endParaRPr lang="en-US"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C105C1B3-60C3-444A-BAB5-D0319A9EC7B2}"/>
              </a:ext>
            </a:extLst>
          </p:cNvPr>
          <p:cNvSpPr>
            <a:spLocks noGrp="1"/>
          </p:cNvSpPr>
          <p:nvPr>
            <p:ph type="title"/>
          </p:nvPr>
        </p:nvSpPr>
        <p:spPr>
          <a:xfrm>
            <a:off x="801327" y="1659705"/>
            <a:ext cx="3831336" cy="4754880"/>
          </a:xfrm>
        </p:spPr>
        <p:txBody>
          <a:bodyPr/>
          <a:lstStyle/>
          <a:p>
            <a:r>
              <a:rPr lang="en-US" dirty="0"/>
              <a:t>Negatives and Questions</a:t>
            </a:r>
          </a:p>
        </p:txBody>
      </p:sp>
      <p:cxnSp>
        <p:nvCxnSpPr>
          <p:cNvPr id="8" name="Straight Connector 7">
            <a:extLst>
              <a:ext uri="{FF2B5EF4-FFF2-40B4-BE49-F238E27FC236}">
                <a16:creationId xmlns:a16="http://schemas.microsoft.com/office/drawing/2014/main" id="{F43BC06F-6DB5-42A3-AFC6-C69602EABD9E}"/>
              </a:ext>
            </a:extLst>
          </p:cNvPr>
          <p:cNvCxnSpPr/>
          <p:nvPr/>
        </p:nvCxnSpPr>
        <p:spPr>
          <a:xfrm>
            <a:off x="1555845" y="4408227"/>
            <a:ext cx="2524835" cy="0"/>
          </a:xfrm>
          <a:prstGeom prst="line">
            <a:avLst/>
          </a:prstGeom>
          <a:ln w="762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5B2B715-B01D-45AB-B74B-C08D072FA457}"/>
              </a:ext>
            </a:extLst>
          </p:cNvPr>
          <p:cNvSpPr/>
          <p:nvPr/>
        </p:nvSpPr>
        <p:spPr>
          <a:xfrm>
            <a:off x="0" y="6825"/>
            <a:ext cx="12192000" cy="685800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025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5" name="Straight Connector 3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634CF-1177-4626-B1C6-E2E8209D8CB7}"/>
              </a:ext>
            </a:extLst>
          </p:cNvPr>
          <p:cNvSpPr>
            <a:spLocks noGrp="1"/>
          </p:cNvSpPr>
          <p:nvPr>
            <p:ph type="title"/>
          </p:nvPr>
        </p:nvSpPr>
        <p:spPr>
          <a:xfrm>
            <a:off x="1078992" y="1064526"/>
            <a:ext cx="9601200" cy="3200400"/>
          </a:xfrm>
        </p:spPr>
        <p:txBody>
          <a:bodyPr vert="horz" lIns="91440" tIns="45720" rIns="91440" bIns="45720" rtlCol="0" anchor="b">
            <a:normAutofit/>
          </a:bodyPr>
          <a:lstStyle/>
          <a:p>
            <a:r>
              <a:rPr lang="en-US" sz="7200">
                <a:solidFill>
                  <a:schemeClr val="bg1">
                    <a:lumMod val="85000"/>
                    <a:lumOff val="15000"/>
                  </a:schemeClr>
                </a:solidFill>
              </a:rPr>
              <a:t>The End!</a:t>
            </a:r>
          </a:p>
        </p:txBody>
      </p:sp>
      <p:sp>
        <p:nvSpPr>
          <p:cNvPr id="41"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9704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0"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177" y="66751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6" name="Freeform: Shape 15">
            <a:extLst>
              <a:ext uri="{FF2B5EF4-FFF2-40B4-BE49-F238E27FC236}">
                <a16:creationId xmlns:a16="http://schemas.microsoft.com/office/drawing/2014/main" id="{CD14F0CE-4A68-4F5C-AC85-FF283F924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D6984D-7D63-460E-A131-9F47F48C69F1}"/>
              </a:ext>
            </a:extLst>
          </p:cNvPr>
          <p:cNvSpPr>
            <a:spLocks noGrp="1"/>
          </p:cNvSpPr>
          <p:nvPr>
            <p:ph type="title"/>
          </p:nvPr>
        </p:nvSpPr>
        <p:spPr>
          <a:xfrm>
            <a:off x="7902054" y="1357952"/>
            <a:ext cx="3940007" cy="276975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Simple Present Tense</a:t>
            </a:r>
          </a:p>
        </p:txBody>
      </p:sp>
      <p:pic>
        <p:nvPicPr>
          <p:cNvPr id="3" name="Picture 2" descr="Simple Present Tense With Examples | needgrammar">
            <a:extLst>
              <a:ext uri="{FF2B5EF4-FFF2-40B4-BE49-F238E27FC236}">
                <a16:creationId xmlns:a16="http://schemas.microsoft.com/office/drawing/2014/main" id="{77AEBBC6-4943-4D8B-A868-8B82CDBCD2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8775" y="1865849"/>
            <a:ext cx="6479384" cy="312630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625933C-71EA-4FFB-976B-E24B3C1E4E04}"/>
              </a:ext>
            </a:extLst>
          </p:cNvPr>
          <p:cNvSpPr/>
          <p:nvPr/>
        </p:nvSpPr>
        <p:spPr>
          <a:xfrm>
            <a:off x="-3177"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18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7243A-82CB-4901-8C18-943F00B04FF9}"/>
              </a:ext>
            </a:extLst>
          </p:cNvPr>
          <p:cNvSpPr>
            <a:spLocks noGrp="1"/>
          </p:cNvSpPr>
          <p:nvPr>
            <p:ph type="title"/>
          </p:nvPr>
        </p:nvSpPr>
        <p:spPr>
          <a:xfrm>
            <a:off x="758952" y="379475"/>
            <a:ext cx="10671048" cy="1554480"/>
          </a:xfrm>
        </p:spPr>
        <p:txBody>
          <a:bodyPr anchor="ctr">
            <a:normAutofit/>
          </a:bodyPr>
          <a:lstStyle/>
          <a:p>
            <a:r>
              <a:rPr lang="en-US" sz="5100" dirty="0">
                <a:solidFill>
                  <a:schemeClr val="bg1"/>
                </a:solidFill>
              </a:rPr>
              <a:t>Situations where simple present tense is used</a:t>
            </a:r>
          </a:p>
        </p:txBody>
      </p:sp>
      <p:sp>
        <p:nvSpPr>
          <p:cNvPr id="3" name="Content Placeholder 2">
            <a:extLst>
              <a:ext uri="{FF2B5EF4-FFF2-40B4-BE49-F238E27FC236}">
                <a16:creationId xmlns:a16="http://schemas.microsoft.com/office/drawing/2014/main" id="{DD9B8197-85D3-4138-BBC8-0F27240CF3F0}"/>
              </a:ext>
            </a:extLst>
          </p:cNvPr>
          <p:cNvSpPr>
            <a:spLocks noGrp="1"/>
          </p:cNvSpPr>
          <p:nvPr>
            <p:ph idx="1"/>
          </p:nvPr>
        </p:nvSpPr>
        <p:spPr>
          <a:xfrm>
            <a:off x="758824" y="2607732"/>
            <a:ext cx="11025186" cy="3870793"/>
          </a:xfrm>
        </p:spPr>
        <p:txBody>
          <a:bodyPr>
            <a:normAutofit/>
          </a:bodyPr>
          <a:lstStyle/>
          <a:p>
            <a:pPr marL="0" lvl="2" indent="0">
              <a:lnSpc>
                <a:spcPct val="100000"/>
              </a:lnSpc>
              <a:buNone/>
            </a:pPr>
            <a:endParaRPr lang="en-US" sz="1800" dirty="0">
              <a:latin typeface="Times New Roman" panose="02020603050405020304" pitchFamily="18" charset="0"/>
              <a:cs typeface="Times New Roman" panose="02020603050405020304" pitchFamily="18" charset="0"/>
            </a:endParaRPr>
          </a:p>
          <a:p>
            <a:pPr marL="0" lvl="2" indent="0">
              <a:lnSpc>
                <a:spcPct val="100000"/>
              </a:lnSpc>
              <a:buNone/>
            </a:pPr>
            <a:endParaRPr lang="en-US" sz="1800" dirty="0">
              <a:latin typeface="Times New Roman" panose="02020603050405020304" pitchFamily="18" charset="0"/>
              <a:cs typeface="Times New Roman" panose="02020603050405020304" pitchFamily="18" charset="0"/>
            </a:endParaRPr>
          </a:p>
          <a:p>
            <a:pPr marL="0" lvl="2" indent="0">
              <a:lnSpc>
                <a:spcPct val="100000"/>
              </a:lnSpc>
              <a:buNone/>
            </a:pPr>
            <a:endParaRPr lang="en-US" sz="1800" dirty="0">
              <a:latin typeface="Times New Roman" panose="02020603050405020304" pitchFamily="18" charset="0"/>
              <a:cs typeface="Times New Roman" panose="02020603050405020304" pitchFamily="18" charset="0"/>
            </a:endParaRPr>
          </a:p>
          <a:p>
            <a:pPr marL="0" lvl="2"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3200" dirty="0">
              <a:latin typeface="Times New Roman" panose="02020603050405020304" pitchFamily="18" charset="0"/>
              <a:cs typeface="Times New Roman" panose="02020603050405020304" pitchFamily="18" charset="0"/>
            </a:endParaRPr>
          </a:p>
          <a:p>
            <a:pPr>
              <a:lnSpc>
                <a:spcPct val="100000"/>
              </a:lnSpc>
            </a:pPr>
            <a:endParaRPr lang="en-US" sz="3200" dirty="0">
              <a:latin typeface="Times New Roman" panose="02020603050405020304" pitchFamily="18" charset="0"/>
              <a:cs typeface="Times New Roman" panose="02020603050405020304" pitchFamily="18" charset="0"/>
            </a:endParaRPr>
          </a:p>
          <a:p>
            <a:pPr>
              <a:lnSpc>
                <a:spcPct val="100000"/>
              </a:lnSpc>
            </a:pPr>
            <a:endParaRPr lang="en-US" sz="3200" dirty="0">
              <a:latin typeface="Times New Roman" panose="02020603050405020304" pitchFamily="18" charset="0"/>
              <a:cs typeface="Times New Roman" panose="02020603050405020304" pitchFamily="18"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7" name="Content Placeholder 1">
            <a:extLst>
              <a:ext uri="{FF2B5EF4-FFF2-40B4-BE49-F238E27FC236}">
                <a16:creationId xmlns:a16="http://schemas.microsoft.com/office/drawing/2014/main" id="{33EA8B9B-5889-4C0B-8CEA-FE5C95A9F74C}"/>
              </a:ext>
            </a:extLst>
          </p:cNvPr>
          <p:cNvSpPr txBox="1">
            <a:spLocks/>
          </p:cNvSpPr>
          <p:nvPr/>
        </p:nvSpPr>
        <p:spPr>
          <a:xfrm>
            <a:off x="732758" y="2669826"/>
            <a:ext cx="6245352" cy="387079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Arial" panose="020B0604020202020204" pitchFamily="34" charset="0"/>
              <a:buAutoNum type="arabicParenR"/>
            </a:pPr>
            <a:r>
              <a:rPr lang="en-US" b="1" dirty="0">
                <a:solidFill>
                  <a:schemeClr val="tx2">
                    <a:lumMod val="50000"/>
                  </a:schemeClr>
                </a:solidFill>
                <a:latin typeface="Times New Roman" panose="02020603050405020304" pitchFamily="18" charset="0"/>
                <a:cs typeface="Times New Roman" panose="02020603050405020304" pitchFamily="18" charset="0"/>
              </a:rPr>
              <a:t>Temporary Situation</a:t>
            </a:r>
          </a:p>
          <a:p>
            <a:pPr marL="0" indent="0">
              <a:lnSpc>
                <a:spcPct val="100000"/>
              </a:lnSpc>
              <a:buNone/>
            </a:pPr>
            <a:r>
              <a:rPr lang="en-US" b="1" dirty="0">
                <a:solidFill>
                  <a:srgbClr val="002060"/>
                </a:solidFill>
                <a:latin typeface="Times New Roman" panose="02020603050405020304" pitchFamily="18" charset="0"/>
                <a:cs typeface="Times New Roman" panose="02020603050405020304" pitchFamily="18" charset="0"/>
              </a:rPr>
              <a:t> </a:t>
            </a:r>
          </a:p>
          <a:p>
            <a:pPr lvl="2">
              <a:lnSpc>
                <a:spcPct val="100000"/>
              </a:lnSpc>
            </a:pPr>
            <a:r>
              <a:rPr lang="en-US" sz="2000" dirty="0">
                <a:solidFill>
                  <a:schemeClr val="tx1"/>
                </a:solidFill>
                <a:latin typeface="Times New Roman" panose="02020603050405020304" pitchFamily="18" charset="0"/>
                <a:cs typeface="Times New Roman" panose="02020603050405020304" pitchFamily="18" charset="0"/>
              </a:rPr>
              <a:t>I have a headache. </a:t>
            </a:r>
          </a:p>
          <a:p>
            <a:pPr lvl="3">
              <a:lnSpc>
                <a:spcPct val="100000"/>
              </a:lnSpc>
            </a:pPr>
            <a:r>
              <a:rPr lang="en-US" sz="1800" dirty="0">
                <a:solidFill>
                  <a:schemeClr val="tx1"/>
                </a:solidFill>
                <a:latin typeface="Times New Roman" panose="02020603050405020304" pitchFamily="18" charset="0"/>
                <a:cs typeface="Times New Roman" panose="02020603050405020304" pitchFamily="18" charset="0"/>
              </a:rPr>
              <a:t>	</a:t>
            </a:r>
            <a:r>
              <a:rPr lang="en-US" sz="2000" i="0" dirty="0">
                <a:solidFill>
                  <a:schemeClr val="tx1"/>
                </a:solidFill>
                <a:latin typeface="Times New Roman" panose="02020603050405020304" pitchFamily="18" charset="0"/>
                <a:cs typeface="Times New Roman" panose="02020603050405020304" pitchFamily="18" charset="0"/>
              </a:rPr>
              <a:t>It </a:t>
            </a:r>
            <a:r>
              <a:rPr lang="en-US" sz="2000" b="1" i="0" dirty="0">
                <a:solidFill>
                  <a:srgbClr val="002060"/>
                </a:solidFill>
                <a:latin typeface="Times New Roman" panose="02020603050405020304" pitchFamily="18" charset="0"/>
                <a:cs typeface="Times New Roman" panose="02020603050405020304" pitchFamily="18" charset="0"/>
              </a:rPr>
              <a:t>is</a:t>
            </a:r>
            <a:r>
              <a:rPr lang="en-US" sz="2000" i="0" dirty="0">
                <a:latin typeface="Times New Roman" panose="02020603050405020304" pitchFamily="18" charset="0"/>
                <a:cs typeface="Times New Roman" panose="02020603050405020304" pitchFamily="18" charset="0"/>
              </a:rPr>
              <a:t> </a:t>
            </a:r>
            <a:r>
              <a:rPr lang="en-US" sz="2000" i="0" dirty="0">
                <a:solidFill>
                  <a:schemeClr val="tx1"/>
                </a:solidFill>
                <a:latin typeface="Times New Roman" panose="02020603050405020304" pitchFamily="18" charset="0"/>
                <a:cs typeface="Times New Roman" panose="02020603050405020304" pitchFamily="18" charset="0"/>
              </a:rPr>
              <a:t>windy today. </a:t>
            </a:r>
          </a:p>
          <a:p>
            <a:pPr lvl="3">
              <a:lnSpc>
                <a:spcPct val="100000"/>
              </a:lnSpc>
            </a:pPr>
            <a:r>
              <a:rPr lang="en-US" sz="2000" i="0" dirty="0">
                <a:solidFill>
                  <a:schemeClr val="tx1"/>
                </a:solidFill>
                <a:latin typeface="Times New Roman" panose="02020603050405020304" pitchFamily="18" charset="0"/>
                <a:cs typeface="Times New Roman" panose="02020603050405020304" pitchFamily="18" charset="0"/>
              </a:rPr>
              <a:t>	You </a:t>
            </a:r>
            <a:r>
              <a:rPr lang="en-US" sz="2000" b="1" i="0" dirty="0">
                <a:solidFill>
                  <a:srgbClr val="002060"/>
                </a:solidFill>
                <a:latin typeface="Times New Roman" panose="02020603050405020304" pitchFamily="18" charset="0"/>
                <a:cs typeface="Times New Roman" panose="02020603050405020304" pitchFamily="18" charset="0"/>
              </a:rPr>
              <a:t>seem</a:t>
            </a:r>
            <a:r>
              <a:rPr lang="en-US" sz="2000" i="0" dirty="0">
                <a:latin typeface="Times New Roman" panose="02020603050405020304" pitchFamily="18" charset="0"/>
                <a:cs typeface="Times New Roman" panose="02020603050405020304" pitchFamily="18" charset="0"/>
              </a:rPr>
              <a:t> </a:t>
            </a:r>
            <a:r>
              <a:rPr lang="en-US" sz="2000" i="0" dirty="0">
                <a:solidFill>
                  <a:schemeClr val="tx1"/>
                </a:solidFill>
                <a:latin typeface="Times New Roman" panose="02020603050405020304" pitchFamily="18" charset="0"/>
                <a:cs typeface="Times New Roman" panose="02020603050405020304" pitchFamily="18" charset="0"/>
              </a:rPr>
              <a:t>to be hungry. </a:t>
            </a:r>
          </a:p>
          <a:p>
            <a:pPr lvl="3">
              <a:lnSpc>
                <a:spcPct val="100000"/>
              </a:lnSpc>
            </a:pPr>
            <a:r>
              <a:rPr lang="en-US" sz="2000" i="0" dirty="0">
                <a:solidFill>
                  <a:schemeClr val="tx1"/>
                </a:solidFill>
                <a:latin typeface="Times New Roman" panose="02020603050405020304" pitchFamily="18" charset="0"/>
                <a:cs typeface="Times New Roman" panose="02020603050405020304" pitchFamily="18" charset="0"/>
              </a:rPr>
              <a:t>	She</a:t>
            </a:r>
            <a:r>
              <a:rPr lang="en-US" sz="2000" i="0" dirty="0">
                <a:latin typeface="Times New Roman" panose="02020603050405020304" pitchFamily="18" charset="0"/>
                <a:cs typeface="Times New Roman" panose="02020603050405020304" pitchFamily="18" charset="0"/>
              </a:rPr>
              <a:t> </a:t>
            </a:r>
            <a:r>
              <a:rPr lang="en-US" sz="2000" b="1" i="0" dirty="0">
                <a:solidFill>
                  <a:srgbClr val="002060"/>
                </a:solidFill>
                <a:latin typeface="Times New Roman" panose="02020603050405020304" pitchFamily="18" charset="0"/>
                <a:cs typeface="Times New Roman" panose="02020603050405020304" pitchFamily="18" charset="0"/>
              </a:rPr>
              <a:t>thinks</a:t>
            </a:r>
            <a:r>
              <a:rPr lang="en-US" sz="2000" i="0" dirty="0">
                <a:latin typeface="Times New Roman" panose="02020603050405020304" pitchFamily="18" charset="0"/>
                <a:cs typeface="Times New Roman" panose="02020603050405020304" pitchFamily="18" charset="0"/>
              </a:rPr>
              <a:t>, </a:t>
            </a:r>
            <a:r>
              <a:rPr lang="en-US" sz="2000" i="0" dirty="0">
                <a:solidFill>
                  <a:schemeClr val="tx1"/>
                </a:solidFill>
                <a:latin typeface="Times New Roman" panose="02020603050405020304" pitchFamily="18" charset="0"/>
                <a:cs typeface="Times New Roman" panose="02020603050405020304" pitchFamily="18" charset="0"/>
              </a:rPr>
              <a:t>I am rude. </a:t>
            </a:r>
          </a:p>
          <a:p>
            <a:endParaRPr lang="en-US" dirty="0"/>
          </a:p>
        </p:txBody>
      </p:sp>
      <p:sp>
        <p:nvSpPr>
          <p:cNvPr id="9" name="Content Placeholder 2">
            <a:extLst>
              <a:ext uri="{FF2B5EF4-FFF2-40B4-BE49-F238E27FC236}">
                <a16:creationId xmlns:a16="http://schemas.microsoft.com/office/drawing/2014/main" id="{64AA77FD-7154-483A-BD57-CB10D6784259}"/>
              </a:ext>
            </a:extLst>
          </p:cNvPr>
          <p:cNvSpPr txBox="1">
            <a:spLocks/>
          </p:cNvSpPr>
          <p:nvPr/>
        </p:nvSpPr>
        <p:spPr>
          <a:xfrm>
            <a:off x="5213891" y="2607732"/>
            <a:ext cx="6245351" cy="3468517"/>
          </a:xfrm>
          <a:prstGeom prst="rect">
            <a:avLst/>
          </a:prstGeom>
        </p:spPr>
        <p:txBody>
          <a:bodyPr>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dirty="0">
                <a:solidFill>
                  <a:schemeClr val="tx2">
                    <a:lumMod val="50000"/>
                  </a:schemeClr>
                </a:solidFill>
                <a:latin typeface="Times New Roman" panose="02020603050405020304" pitchFamily="18" charset="0"/>
                <a:cs typeface="Times New Roman" panose="02020603050405020304" pitchFamily="18" charset="0"/>
              </a:rPr>
              <a:t>2) A future time</a:t>
            </a:r>
          </a:p>
          <a:p>
            <a:pPr marL="0" indent="0">
              <a:lnSpc>
                <a:spcPct val="100000"/>
              </a:lnSpc>
              <a:buFont typeface="Arial" panose="020B0604020202020204" pitchFamily="34" charset="0"/>
              <a:buNone/>
            </a:pPr>
            <a:endParaRPr lang="en-US" b="1" dirty="0">
              <a:solidFill>
                <a:srgbClr val="002060"/>
              </a:solidFill>
              <a:latin typeface="Times New Roman" panose="02020603050405020304" pitchFamily="18" charset="0"/>
              <a:cs typeface="Times New Roman" panose="02020603050405020304" pitchFamily="18" charset="0"/>
            </a:endParaRP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 The present simple can refer to the future in the following cases: </a:t>
            </a:r>
          </a:p>
          <a:p>
            <a:pPr marL="0" indent="0">
              <a:lnSpc>
                <a:spcPct val="100000"/>
              </a:lnSpc>
              <a:buNone/>
            </a:pPr>
            <a:r>
              <a:rPr lang="en-US" dirty="0">
                <a:solidFill>
                  <a:schemeClr val="tx1"/>
                </a:solidFill>
                <a:latin typeface="Times New Roman" panose="02020603050405020304" pitchFamily="18" charset="0"/>
                <a:cs typeface="Times New Roman" panose="02020603050405020304" pitchFamily="18" charset="0"/>
              </a:rPr>
              <a:t>	Tomorrow</a:t>
            </a:r>
            <a:r>
              <a:rPr lang="en-US" dirty="0">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 holiday. </a:t>
            </a:r>
          </a:p>
          <a:p>
            <a:pPr lvl="1">
              <a:lnSpc>
                <a:spcPct val="100000"/>
              </a:lnSpc>
            </a:pPr>
            <a:r>
              <a:rPr lang="en-US" sz="2000" i="0" dirty="0">
                <a:latin typeface="Times New Roman" panose="02020603050405020304" pitchFamily="18" charset="0"/>
                <a:cs typeface="Times New Roman" panose="02020603050405020304" pitchFamily="18" charset="0"/>
              </a:rPr>
              <a:t>	</a:t>
            </a:r>
            <a:r>
              <a:rPr lang="en-US" sz="2000" i="0" dirty="0">
                <a:solidFill>
                  <a:schemeClr val="tx1"/>
                </a:solidFill>
                <a:latin typeface="Times New Roman" panose="02020603050405020304" pitchFamily="18" charset="0"/>
                <a:cs typeface="Times New Roman" panose="02020603050405020304" pitchFamily="18" charset="0"/>
              </a:rPr>
              <a:t>This course </a:t>
            </a:r>
            <a:r>
              <a:rPr lang="en-US" sz="2000" b="1" i="0" dirty="0">
                <a:solidFill>
                  <a:srgbClr val="002060"/>
                </a:solidFill>
                <a:latin typeface="Times New Roman" panose="02020603050405020304" pitchFamily="18" charset="0"/>
                <a:cs typeface="Times New Roman" panose="02020603050405020304" pitchFamily="18" charset="0"/>
              </a:rPr>
              <a:t>finishes</a:t>
            </a:r>
            <a:r>
              <a:rPr lang="en-US" sz="2000" i="0" dirty="0">
                <a:latin typeface="Times New Roman" panose="02020603050405020304" pitchFamily="18" charset="0"/>
                <a:cs typeface="Times New Roman" panose="02020603050405020304" pitchFamily="18" charset="0"/>
              </a:rPr>
              <a:t> </a:t>
            </a:r>
            <a:r>
              <a:rPr lang="en-US" sz="2000" i="0" dirty="0">
                <a:solidFill>
                  <a:schemeClr val="tx1"/>
                </a:solidFill>
                <a:latin typeface="Times New Roman" panose="02020603050405020304" pitchFamily="18" charset="0"/>
                <a:cs typeface="Times New Roman" panose="02020603050405020304" pitchFamily="18" charset="0"/>
              </a:rPr>
              <a:t>next month. </a:t>
            </a:r>
          </a:p>
          <a:p>
            <a:pPr lvl="1">
              <a:lnSpc>
                <a:spcPct val="100000"/>
              </a:lnSpc>
            </a:pPr>
            <a:r>
              <a:rPr lang="en-US" sz="2000" i="0" dirty="0">
                <a:solidFill>
                  <a:schemeClr val="tx1"/>
                </a:solidFill>
                <a:latin typeface="Times New Roman" panose="02020603050405020304" pitchFamily="18" charset="0"/>
                <a:cs typeface="Times New Roman" panose="02020603050405020304" pitchFamily="18" charset="0"/>
              </a:rPr>
              <a:t>	What time</a:t>
            </a:r>
            <a:r>
              <a:rPr lang="en-US" sz="2000" i="0" dirty="0">
                <a:latin typeface="Times New Roman" panose="02020603050405020304" pitchFamily="18" charset="0"/>
                <a:cs typeface="Times New Roman" panose="02020603050405020304" pitchFamily="18" charset="0"/>
              </a:rPr>
              <a:t> </a:t>
            </a:r>
            <a:r>
              <a:rPr lang="en-US" sz="2000" b="1" i="0" dirty="0">
                <a:solidFill>
                  <a:srgbClr val="002060"/>
                </a:solidFill>
                <a:latin typeface="Times New Roman" panose="02020603050405020304" pitchFamily="18" charset="0"/>
                <a:cs typeface="Times New Roman" panose="02020603050405020304" pitchFamily="18" charset="0"/>
              </a:rPr>
              <a:t>does</a:t>
            </a:r>
            <a:r>
              <a:rPr lang="en-US" sz="2000" i="0" dirty="0">
                <a:latin typeface="Times New Roman" panose="02020603050405020304" pitchFamily="18" charset="0"/>
                <a:cs typeface="Times New Roman" panose="02020603050405020304" pitchFamily="18" charset="0"/>
              </a:rPr>
              <a:t> </a:t>
            </a:r>
            <a:r>
              <a:rPr lang="en-US" sz="2000" i="0" dirty="0">
                <a:solidFill>
                  <a:schemeClr val="tx1"/>
                </a:solidFill>
                <a:latin typeface="Times New Roman" panose="02020603050405020304" pitchFamily="18" charset="0"/>
                <a:cs typeface="Times New Roman" panose="02020603050405020304" pitchFamily="18" charset="0"/>
              </a:rPr>
              <a:t>your plane </a:t>
            </a:r>
            <a:r>
              <a:rPr lang="en-US" sz="2000" b="1" i="0" dirty="0">
                <a:solidFill>
                  <a:srgbClr val="002060"/>
                </a:solidFill>
                <a:latin typeface="Times New Roman" panose="02020603050405020304" pitchFamily="18" charset="0"/>
                <a:cs typeface="Times New Roman" panose="02020603050405020304" pitchFamily="18" charset="0"/>
              </a:rPr>
              <a:t>takeoff</a:t>
            </a:r>
            <a:r>
              <a:rPr lang="en-US" sz="2000" i="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96150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7243A-82CB-4901-8C18-943F00B04FF9}"/>
              </a:ext>
            </a:extLst>
          </p:cNvPr>
          <p:cNvSpPr>
            <a:spLocks noGrp="1"/>
          </p:cNvSpPr>
          <p:nvPr>
            <p:ph type="title"/>
          </p:nvPr>
        </p:nvSpPr>
        <p:spPr>
          <a:xfrm>
            <a:off x="758952" y="379475"/>
            <a:ext cx="10671048" cy="1554480"/>
          </a:xfrm>
        </p:spPr>
        <p:txBody>
          <a:bodyPr anchor="ctr">
            <a:normAutofit/>
          </a:bodyPr>
          <a:lstStyle/>
          <a:p>
            <a:r>
              <a:rPr lang="en-US" sz="5100" dirty="0">
                <a:solidFill>
                  <a:schemeClr val="bg1"/>
                </a:solidFill>
              </a:rPr>
              <a:t>Situations where simple present tense is used</a:t>
            </a:r>
          </a:p>
        </p:txBody>
      </p:sp>
      <p:sp>
        <p:nvSpPr>
          <p:cNvPr id="3" name="Content Placeholder 2">
            <a:extLst>
              <a:ext uri="{FF2B5EF4-FFF2-40B4-BE49-F238E27FC236}">
                <a16:creationId xmlns:a16="http://schemas.microsoft.com/office/drawing/2014/main" id="{DD9B8197-85D3-4138-BBC8-0F27240CF3F0}"/>
              </a:ext>
            </a:extLst>
          </p:cNvPr>
          <p:cNvSpPr>
            <a:spLocks noGrp="1"/>
          </p:cNvSpPr>
          <p:nvPr>
            <p:ph idx="1"/>
          </p:nvPr>
        </p:nvSpPr>
        <p:spPr>
          <a:xfrm>
            <a:off x="404814" y="4543128"/>
            <a:ext cx="11025186" cy="3870793"/>
          </a:xfrm>
        </p:spPr>
        <p:txBody>
          <a:bodyPr>
            <a:normAutofit/>
          </a:bodyPr>
          <a:lstStyle/>
          <a:p>
            <a:pPr marL="0" lvl="2" indent="0">
              <a:lnSpc>
                <a:spcPct val="100000"/>
              </a:lnSpc>
              <a:buNone/>
            </a:pPr>
            <a:endParaRPr lang="en-US" sz="1800" dirty="0">
              <a:latin typeface="Times New Roman" panose="02020603050405020304" pitchFamily="18" charset="0"/>
              <a:cs typeface="Times New Roman" panose="02020603050405020304" pitchFamily="18" charset="0"/>
            </a:endParaRPr>
          </a:p>
          <a:p>
            <a:pPr marL="0" lvl="2"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3200" dirty="0">
              <a:latin typeface="Times New Roman" panose="02020603050405020304" pitchFamily="18" charset="0"/>
              <a:cs typeface="Times New Roman" panose="02020603050405020304" pitchFamily="18" charset="0"/>
            </a:endParaRPr>
          </a:p>
          <a:p>
            <a:pPr>
              <a:lnSpc>
                <a:spcPct val="100000"/>
              </a:lnSpc>
            </a:pPr>
            <a:endParaRPr lang="en-US" sz="3200" dirty="0">
              <a:latin typeface="Times New Roman" panose="02020603050405020304" pitchFamily="18" charset="0"/>
              <a:cs typeface="Times New Roman" panose="02020603050405020304" pitchFamily="18" charset="0"/>
            </a:endParaRPr>
          </a:p>
          <a:p>
            <a:pPr>
              <a:lnSpc>
                <a:spcPct val="100000"/>
              </a:lnSpc>
            </a:pPr>
            <a:endParaRPr lang="en-US" sz="3200" dirty="0">
              <a:latin typeface="Times New Roman" panose="02020603050405020304" pitchFamily="18" charset="0"/>
              <a:cs typeface="Times New Roman" panose="02020603050405020304" pitchFamily="18"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1" name="TextBox 10">
            <a:extLst>
              <a:ext uri="{FF2B5EF4-FFF2-40B4-BE49-F238E27FC236}">
                <a16:creationId xmlns:a16="http://schemas.microsoft.com/office/drawing/2014/main" id="{FC984B85-D149-43C7-9AF1-C59042CEFC39}"/>
              </a:ext>
            </a:extLst>
          </p:cNvPr>
          <p:cNvSpPr txBox="1"/>
          <p:nvPr/>
        </p:nvSpPr>
        <p:spPr>
          <a:xfrm>
            <a:off x="404814" y="2325041"/>
            <a:ext cx="11429999" cy="4708981"/>
          </a:xfrm>
          <a:prstGeom prst="rect">
            <a:avLst/>
          </a:prstGeom>
          <a:noFill/>
        </p:spPr>
        <p:txBody>
          <a:bodyPr wrap="square">
            <a:spAutoFit/>
          </a:bodyPr>
          <a:lstStyle/>
          <a:p>
            <a:pPr marL="0" indent="0">
              <a:lnSpc>
                <a:spcPct val="100000"/>
              </a:lnSpc>
              <a:buNone/>
            </a:pPr>
            <a:r>
              <a:rPr lang="en-US" sz="2000" b="1" dirty="0">
                <a:solidFill>
                  <a:schemeClr val="tx2">
                    <a:lumMod val="50000"/>
                  </a:schemeClr>
                </a:solidFill>
                <a:latin typeface="Times New Roman" panose="02020603050405020304" pitchFamily="18" charset="0"/>
                <a:cs typeface="Times New Roman" panose="02020603050405020304" pitchFamily="18" charset="0"/>
              </a:rPr>
              <a:t>3) Referring to past time </a:t>
            </a:r>
          </a:p>
          <a:p>
            <a:pPr>
              <a:lnSpc>
                <a:spcPct val="100000"/>
              </a:lnSpc>
            </a:pPr>
            <a:r>
              <a:rPr lang="en-US" sz="2000" dirty="0">
                <a:latin typeface="Times New Roman" panose="02020603050405020304" pitchFamily="18" charset="0"/>
                <a:cs typeface="Times New Roman" panose="02020603050405020304" pitchFamily="18" charset="0"/>
              </a:rPr>
              <a:t>The present simple sometimes refers to events in the past. This is called the historic present and used in telling stories which is common. This is popular among writers of newspaper in headlines. </a:t>
            </a:r>
          </a:p>
          <a:p>
            <a:pPr>
              <a:lnSpc>
                <a:spcPct val="100000"/>
              </a:lnSpc>
            </a:pPr>
            <a:r>
              <a:rPr lang="en-US" sz="2000" dirty="0">
                <a:latin typeface="Times New Roman" panose="02020603050405020304" pitchFamily="18" charset="0"/>
                <a:cs typeface="Times New Roman" panose="02020603050405020304" pitchFamily="18" charset="0"/>
              </a:rPr>
              <a:t>	250 people </a:t>
            </a:r>
            <a:r>
              <a:rPr lang="en-US" sz="2000" b="1" dirty="0">
                <a:solidFill>
                  <a:srgbClr val="002060"/>
                </a:solidFill>
                <a:latin typeface="Times New Roman" panose="02020603050405020304" pitchFamily="18" charset="0"/>
                <a:cs typeface="Times New Roman" panose="02020603050405020304" pitchFamily="18" charset="0"/>
              </a:rPr>
              <a:t>die</a:t>
            </a:r>
            <a:r>
              <a:rPr lang="en-US" sz="2000" dirty="0">
                <a:latin typeface="Times New Roman" panose="02020603050405020304" pitchFamily="18" charset="0"/>
                <a:cs typeface="Times New Roman" panose="02020603050405020304" pitchFamily="18" charset="0"/>
              </a:rPr>
              <a:t> in an air crash</a:t>
            </a:r>
          </a:p>
          <a:p>
            <a:pPr>
              <a:lnSpc>
                <a:spcPct val="100000"/>
              </a:lnSpc>
            </a:pPr>
            <a:r>
              <a:rPr lang="en-US" sz="2000" dirty="0">
                <a:latin typeface="Times New Roman" panose="02020603050405020304" pitchFamily="18" charset="0"/>
                <a:cs typeface="Times New Roman" panose="02020603050405020304" pitchFamily="18" charset="0"/>
              </a:rPr>
              <a:t> 	Sri Lanka </a:t>
            </a:r>
            <a:r>
              <a:rPr lang="en-US" sz="2000" b="1" dirty="0">
                <a:solidFill>
                  <a:srgbClr val="002060"/>
                </a:solidFill>
                <a:latin typeface="Times New Roman" panose="02020603050405020304" pitchFamily="18" charset="0"/>
                <a:cs typeface="Times New Roman" panose="02020603050405020304" pitchFamily="18" charset="0"/>
              </a:rPr>
              <a:t>wins</a:t>
            </a:r>
            <a:r>
              <a:rPr lang="en-US" sz="2000" dirty="0">
                <a:latin typeface="Times New Roman" panose="02020603050405020304" pitchFamily="18" charset="0"/>
                <a:cs typeface="Times New Roman" panose="02020603050405020304" pitchFamily="18" charset="0"/>
              </a:rPr>
              <a:t> the world cup.</a:t>
            </a:r>
          </a:p>
          <a:p>
            <a:pPr>
              <a:lnSpc>
                <a:spcPct val="100000"/>
              </a:lnSpc>
            </a:pPr>
            <a:r>
              <a:rPr lang="en-US" sz="2000" dirty="0">
                <a:latin typeface="Times New Roman" panose="02020603050405020304" pitchFamily="18" charset="0"/>
                <a:cs typeface="Times New Roman" panose="02020603050405020304" pitchFamily="18" charset="0"/>
              </a:rPr>
              <a:t>	 "I </a:t>
            </a:r>
            <a:r>
              <a:rPr lang="en-US" sz="2000" b="1" dirty="0">
                <a:solidFill>
                  <a:srgbClr val="002060"/>
                </a:solidFill>
                <a:latin typeface="Times New Roman" panose="02020603050405020304" pitchFamily="18" charset="0"/>
                <a:cs typeface="Times New Roman" panose="02020603050405020304" pitchFamily="18" charset="0"/>
              </a:rPr>
              <a:t>dedicate</a:t>
            </a:r>
            <a:r>
              <a:rPr lang="en-US" sz="2000" dirty="0">
                <a:latin typeface="Times New Roman" panose="02020603050405020304" pitchFamily="18" charset="0"/>
                <a:cs typeface="Times New Roman" panose="02020603050405020304" pitchFamily="18" charset="0"/>
              </a:rPr>
              <a:t> my life for the country. I </a:t>
            </a:r>
            <a:r>
              <a:rPr lang="en-US" sz="2000" b="1" dirty="0">
                <a:solidFill>
                  <a:srgbClr val="002060"/>
                </a:solidFill>
                <a:latin typeface="Times New Roman" panose="02020603050405020304" pitchFamily="18" charset="0"/>
                <a:cs typeface="Times New Roman" panose="02020603050405020304" pitchFamily="18" charset="0"/>
              </a:rPr>
              <a:t>protect</a:t>
            </a:r>
            <a:r>
              <a:rPr lang="en-US" sz="2000" dirty="0">
                <a:latin typeface="Times New Roman" panose="02020603050405020304" pitchFamily="18" charset="0"/>
                <a:cs typeface="Times New Roman" panose="02020603050405020304" pitchFamily="18" charset="0"/>
              </a:rPr>
              <a:t> my people. I </a:t>
            </a:r>
            <a:r>
              <a:rPr lang="en-US" sz="2000" b="1" dirty="0">
                <a:solidFill>
                  <a:srgbClr val="002060"/>
                </a:solidFill>
                <a:latin typeface="Times New Roman" panose="02020603050405020304" pitchFamily="18" charset="0"/>
                <a:cs typeface="Times New Roman" panose="02020603050405020304" pitchFamily="18" charset="0"/>
              </a:rPr>
              <a:t>serve</a:t>
            </a:r>
            <a:r>
              <a:rPr lang="en-US" sz="2000" dirty="0">
                <a:latin typeface="Times New Roman" panose="02020603050405020304" pitchFamily="18" charset="0"/>
                <a:cs typeface="Times New Roman" panose="02020603050405020304" pitchFamily="18" charset="0"/>
              </a:rPr>
              <a:t> for my religion; king 	</a:t>
            </a:r>
            <a:r>
              <a:rPr lang="en-US" sz="2000" dirty="0" err="1">
                <a:latin typeface="Times New Roman" panose="02020603050405020304" pitchFamily="18" charset="0"/>
                <a:cs typeface="Times New Roman" panose="02020603050405020304" pitchFamily="18" charset="0"/>
              </a:rPr>
              <a:t>Dutugemunu</a:t>
            </a:r>
            <a:r>
              <a:rPr lang="en-US" sz="2000"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determines</a:t>
            </a:r>
            <a:r>
              <a:rPr lang="en-US" sz="2000" dirty="0">
                <a:latin typeface="Times New Roman" panose="02020603050405020304" pitchFamily="18" charset="0"/>
                <a:cs typeface="Times New Roman" panose="02020603050405020304" pitchFamily="18" charset="0"/>
              </a:rPr>
              <a:t>." </a:t>
            </a:r>
          </a:p>
          <a:p>
            <a:pPr>
              <a:lnSpc>
                <a:spcPct val="100000"/>
              </a:lnSpc>
            </a:pPr>
            <a:endParaRPr lang="en-US" sz="2000" dirty="0">
              <a:latin typeface="Times New Roman" panose="02020603050405020304" pitchFamily="18" charset="0"/>
              <a:cs typeface="Times New Roman" panose="02020603050405020304" pitchFamily="18" charset="0"/>
            </a:endParaRPr>
          </a:p>
          <a:p>
            <a:r>
              <a:rPr lang="en-US" sz="2000" b="1" dirty="0">
                <a:solidFill>
                  <a:schemeClr val="tx2">
                    <a:lumMod val="50000"/>
                  </a:schemeClr>
                </a:solidFill>
                <a:latin typeface="Times New Roman" panose="02020603050405020304" pitchFamily="18" charset="0"/>
                <a:cs typeface="Times New Roman" panose="02020603050405020304" pitchFamily="18" charset="0"/>
              </a:rPr>
              <a:t>4) Referring to running commentary</a:t>
            </a:r>
          </a:p>
          <a:p>
            <a:pPr>
              <a:lnSpc>
                <a:spcPct val="100000"/>
              </a:lnSpc>
            </a:pPr>
            <a:r>
              <a:rPr lang="en-US" sz="2000" dirty="0">
                <a:latin typeface="Times New Roman" panose="02020603050405020304" pitchFamily="18" charset="0"/>
                <a:cs typeface="Times New Roman" panose="02020603050405020304" pitchFamily="18" charset="0"/>
              </a:rPr>
              <a:t> 	Here </a:t>
            </a:r>
            <a:r>
              <a:rPr lang="en-US" sz="2000" b="1" dirty="0">
                <a:solidFill>
                  <a:srgbClr val="002060"/>
                </a:solidFill>
                <a:latin typeface="Times New Roman" panose="02020603050405020304" pitchFamily="18" charset="0"/>
                <a:cs typeface="Times New Roman" panose="02020603050405020304" pitchFamily="18" charset="0"/>
              </a:rPr>
              <a:t>comes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Vaas</a:t>
            </a:r>
            <a:r>
              <a:rPr lang="en-US" sz="2000" dirty="0">
                <a:latin typeface="Times New Roman" panose="02020603050405020304" pitchFamily="18" charset="0"/>
                <a:cs typeface="Times New Roman" panose="02020603050405020304" pitchFamily="18" charset="0"/>
              </a:rPr>
              <a:t> to </a:t>
            </a:r>
            <a:r>
              <a:rPr lang="en-US" sz="2000" b="1" dirty="0">
                <a:solidFill>
                  <a:srgbClr val="002060"/>
                </a:solidFill>
                <a:latin typeface="Times New Roman" panose="02020603050405020304" pitchFamily="18" charset="0"/>
                <a:cs typeface="Times New Roman" panose="02020603050405020304" pitchFamily="18" charset="0"/>
              </a:rPr>
              <a:t>bowl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Sachin</a:t>
            </a:r>
            <a:r>
              <a:rPr lang="en-US" sz="2000" dirty="0">
                <a:latin typeface="Times New Roman" panose="02020603050405020304" pitchFamily="18" charset="0"/>
                <a:cs typeface="Times New Roman" panose="02020603050405020304" pitchFamily="18" charset="0"/>
              </a:rPr>
              <a:t>. He </a:t>
            </a:r>
            <a:r>
              <a:rPr lang="en-US" sz="2000" b="1" dirty="0">
                <a:solidFill>
                  <a:srgbClr val="002060"/>
                </a:solidFill>
                <a:latin typeface="Times New Roman" panose="02020603050405020304" pitchFamily="18" charset="0"/>
                <a:cs typeface="Times New Roman" panose="02020603050405020304" pitchFamily="18" charset="0"/>
              </a:rPr>
              <a:t>takes</a:t>
            </a:r>
            <a:r>
              <a:rPr lang="en-US" sz="2000" dirty="0">
                <a:latin typeface="Times New Roman" panose="02020603050405020304" pitchFamily="18" charset="0"/>
                <a:cs typeface="Times New Roman" panose="02020603050405020304" pitchFamily="18" charset="0"/>
              </a:rPr>
              <a:t> it on bat. There </a:t>
            </a:r>
            <a:r>
              <a:rPr lang="en-US" sz="2000" b="1" dirty="0">
                <a:solidFill>
                  <a:srgbClr val="002060"/>
                </a:solidFill>
                <a:latin typeface="Times New Roman" panose="02020603050405020304" pitchFamily="18" charset="0"/>
                <a:cs typeface="Times New Roman" panose="02020603050405020304" pitchFamily="18" charset="0"/>
              </a:rPr>
              <a:t>is</a:t>
            </a:r>
            <a:r>
              <a:rPr lang="en-US" sz="2000" dirty="0">
                <a:latin typeface="Times New Roman" panose="02020603050405020304" pitchFamily="18" charset="0"/>
                <a:cs typeface="Times New Roman" panose="02020603050405020304" pitchFamily="18" charset="0"/>
              </a:rPr>
              <a:t> a loud appeal. He </a:t>
            </a:r>
            <a:r>
              <a:rPr lang="en-US" sz="2000" b="1" dirty="0">
                <a:solidFill>
                  <a:srgbClr val="002060"/>
                </a:solidFill>
                <a:latin typeface="Times New Roman" panose="02020603050405020304" pitchFamily="18" charset="0"/>
                <a:cs typeface="Times New Roman" panose="02020603050405020304" pitchFamily="18" charset="0"/>
              </a:rPr>
              <a:t>has</a:t>
            </a:r>
            <a:r>
              <a:rPr lang="en-US" sz="2000" dirty="0">
                <a:latin typeface="Times New Roman" panose="02020603050405020304" pitchFamily="18" charset="0"/>
                <a:cs typeface="Times New Roman" panose="02020603050405020304" pitchFamily="18" charset="0"/>
              </a:rPr>
              <a:t> a narrow save. 	That </a:t>
            </a:r>
            <a:r>
              <a:rPr lang="en-US" sz="2000" b="1" dirty="0">
                <a:solidFill>
                  <a:srgbClr val="002060"/>
                </a:solidFill>
                <a:latin typeface="Times New Roman" panose="02020603050405020304" pitchFamily="18" charset="0"/>
                <a:cs typeface="Times New Roman" panose="02020603050405020304" pitchFamily="18" charset="0"/>
              </a:rPr>
              <a:t>is</a:t>
            </a:r>
            <a:r>
              <a:rPr lang="en-US" sz="2000" dirty="0">
                <a:latin typeface="Times New Roman" panose="02020603050405020304" pitchFamily="18" charset="0"/>
                <a:cs typeface="Times New Roman" panose="02020603050405020304" pitchFamily="18" charset="0"/>
              </a:rPr>
              <a:t> the end of the over</a:t>
            </a:r>
          </a:p>
          <a:p>
            <a:pPr>
              <a:lnSpc>
                <a:spcPct val="100000"/>
              </a:lnSpc>
            </a:pPr>
            <a:endParaRPr lang="en-US" sz="2000" dirty="0">
              <a:latin typeface="Times New Roman" panose="02020603050405020304" pitchFamily="18" charset="0"/>
              <a:cs typeface="Times New Roman" panose="02020603050405020304" pitchFamily="18" charset="0"/>
            </a:endParaRPr>
          </a:p>
          <a:p>
            <a:pPr indent="0">
              <a:lnSpc>
                <a:spcPct val="100000"/>
              </a:lnSpc>
              <a:buNone/>
            </a:pPr>
            <a:r>
              <a:rPr lang="en-US" sz="2000" b="1" dirty="0">
                <a:solidFill>
                  <a:schemeClr val="tx2">
                    <a:lumMod val="50000"/>
                  </a:schemeClr>
                </a:solidFill>
                <a:latin typeface="Times New Roman" panose="02020603050405020304" pitchFamily="18" charset="0"/>
                <a:cs typeface="Times New Roman" panose="02020603050405020304" pitchFamily="18" charset="0"/>
              </a:rPr>
              <a:t>5) Referring to situations or quotations</a:t>
            </a:r>
          </a:p>
          <a:p>
            <a:pPr>
              <a:lnSpc>
                <a:spcPct val="100000"/>
              </a:lnSpc>
            </a:pPr>
            <a:r>
              <a:rPr lang="en-US" sz="2000" dirty="0">
                <a:latin typeface="Times New Roman" panose="02020603050405020304" pitchFamily="18" charset="0"/>
                <a:cs typeface="Times New Roman" panose="02020603050405020304" pitchFamily="18" charset="0"/>
              </a:rPr>
              <a:t> 	Lord Buddha </a:t>
            </a:r>
            <a:r>
              <a:rPr lang="en-US" sz="2000" b="1" dirty="0">
                <a:solidFill>
                  <a:srgbClr val="002060"/>
                </a:solidFill>
                <a:latin typeface="Times New Roman" panose="02020603050405020304" pitchFamily="18" charset="0"/>
                <a:cs typeface="Times New Roman" panose="02020603050405020304" pitchFamily="18" charset="0"/>
              </a:rPr>
              <a:t>says</a:t>
            </a:r>
            <a:r>
              <a:rPr lang="en-US" sz="2000" dirty="0">
                <a:latin typeface="Times New Roman" panose="02020603050405020304" pitchFamily="18" charset="0"/>
                <a:cs typeface="Times New Roman" panose="02020603050405020304" pitchFamily="18" charset="0"/>
              </a:rPr>
              <a:t> that “Hatred never ceases by hatred. but it ceases by love"</a:t>
            </a:r>
          </a:p>
          <a:p>
            <a:pPr>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07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EAA07-AA61-4CB3-A28D-63A65206DF46}"/>
              </a:ext>
            </a:extLst>
          </p:cNvPr>
          <p:cNvSpPr>
            <a:spLocks noGrp="1"/>
          </p:cNvSpPr>
          <p:nvPr>
            <p:ph type="title"/>
          </p:nvPr>
        </p:nvSpPr>
        <p:spPr>
          <a:xfrm>
            <a:off x="758952" y="379475"/>
            <a:ext cx="10671048" cy="1554480"/>
          </a:xfrm>
        </p:spPr>
        <p:txBody>
          <a:bodyPr anchor="ctr">
            <a:normAutofit/>
          </a:bodyPr>
          <a:lstStyle/>
          <a:p>
            <a:r>
              <a:rPr lang="en-US" sz="5100" b="1" dirty="0">
                <a:solidFill>
                  <a:schemeClr val="bg1"/>
                </a:solidFill>
              </a:rPr>
              <a:t>Activity 1: </a:t>
            </a:r>
            <a:r>
              <a:rPr lang="en-US" sz="5100" dirty="0">
                <a:solidFill>
                  <a:schemeClr val="bg1"/>
                </a:solidFill>
              </a:rPr>
              <a:t>Read the text and fill in the blanks. Use the correct form of the verb.</a:t>
            </a:r>
          </a:p>
        </p:txBody>
      </p:sp>
      <p:sp>
        <p:nvSpPr>
          <p:cNvPr id="3" name="Content Placeholder 2">
            <a:extLst>
              <a:ext uri="{FF2B5EF4-FFF2-40B4-BE49-F238E27FC236}">
                <a16:creationId xmlns:a16="http://schemas.microsoft.com/office/drawing/2014/main" id="{C4E0182B-87E2-40E9-B2BD-FEDED93A9B20}"/>
              </a:ext>
            </a:extLst>
          </p:cNvPr>
          <p:cNvSpPr>
            <a:spLocks noGrp="1"/>
          </p:cNvSpPr>
          <p:nvPr>
            <p:ph idx="1"/>
          </p:nvPr>
        </p:nvSpPr>
        <p:spPr>
          <a:xfrm>
            <a:off x="500063" y="2607732"/>
            <a:ext cx="11387137" cy="3994982"/>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Artificial Intelligence and Automation</a:t>
            </a:r>
          </a:p>
          <a:p>
            <a:pPr marL="0" indent="0">
              <a:lnSpc>
                <a:spcPct val="100000"/>
              </a:lnSpc>
              <a:buNone/>
            </a:pPr>
            <a:r>
              <a:rPr lang="en-US" sz="2400" dirty="0">
                <a:latin typeface="Times New Roman" panose="02020603050405020304" pitchFamily="18" charset="0"/>
                <a:cs typeface="Times New Roman" panose="02020603050405020304" pitchFamily="18" charset="0"/>
              </a:rPr>
              <a:t>Artificial Intelligence(AI) has become efficient at managing many accounting tasks. Companies can now automate important processes such as completing transactions and compiling statements,  which  </a:t>
            </a:r>
            <a:r>
              <a:rPr lang="en-US" sz="2400" b="1" dirty="0">
                <a:latin typeface="Times New Roman" panose="02020603050405020304" pitchFamily="18" charset="0"/>
                <a:cs typeface="Times New Roman" panose="02020603050405020304" pitchFamily="18" charset="0"/>
              </a:rPr>
              <a:t>a)……………….  (save) </a:t>
            </a:r>
            <a:r>
              <a:rPr lang="en-US" sz="2400" dirty="0">
                <a:latin typeface="Times New Roman" panose="02020603050405020304" pitchFamily="18" charset="0"/>
                <a:cs typeface="Times New Roman" panose="02020603050405020304" pitchFamily="18" charset="0"/>
              </a:rPr>
              <a:t>the business time and money. Some accountants </a:t>
            </a:r>
            <a:r>
              <a:rPr lang="en-US" sz="2400" b="1" dirty="0">
                <a:latin typeface="Times New Roman" panose="02020603050405020304" pitchFamily="18" charset="0"/>
                <a:cs typeface="Times New Roman" panose="02020603050405020304" pitchFamily="18" charset="0"/>
              </a:rPr>
              <a:t>b)……………….  (worry) </a:t>
            </a:r>
            <a:r>
              <a:rPr lang="en-US" sz="2400" dirty="0">
                <a:latin typeface="Times New Roman" panose="02020603050405020304" pitchFamily="18" charset="0"/>
                <a:cs typeface="Times New Roman" panose="02020603050405020304" pitchFamily="18" charset="0"/>
              </a:rPr>
              <a:t>that the increase in automated programs may one day </a:t>
            </a:r>
            <a:r>
              <a:rPr lang="en-US" sz="2400" b="1" dirty="0">
                <a:latin typeface="Times New Roman" panose="02020603050405020304" pitchFamily="18" charset="0"/>
                <a:cs typeface="Times New Roman" panose="02020603050405020304" pitchFamily="18" charset="0"/>
              </a:rPr>
              <a:t>c)………………. (make) </a:t>
            </a:r>
            <a:r>
              <a:rPr lang="en-US" sz="2400" dirty="0">
                <a:latin typeface="Times New Roman" panose="02020603050405020304" pitchFamily="18" charset="0"/>
                <a:cs typeface="Times New Roman" panose="02020603050405020304" pitchFamily="18" charset="0"/>
              </a:rPr>
              <a:t>their jobs obsolete, but this industry still </a:t>
            </a:r>
            <a:r>
              <a:rPr lang="en-US" sz="2400" b="1" dirty="0">
                <a:latin typeface="Times New Roman" panose="02020603050405020304" pitchFamily="18" charset="0"/>
                <a:cs typeface="Times New Roman" panose="02020603050405020304" pitchFamily="18" charset="0"/>
              </a:rPr>
              <a:t>d)………………. (need) </a:t>
            </a:r>
            <a:r>
              <a:rPr lang="en-US" sz="2400" dirty="0">
                <a:latin typeface="Times New Roman" panose="02020603050405020304" pitchFamily="18" charset="0"/>
                <a:cs typeface="Times New Roman" panose="02020603050405020304" pitchFamily="18" charset="0"/>
              </a:rPr>
              <a:t>humans to perform advanced tasks and </a:t>
            </a:r>
            <a:r>
              <a:rPr lang="en-US" sz="2400" b="1" dirty="0">
                <a:latin typeface="Times New Roman" panose="02020603050405020304" pitchFamily="18" charset="0"/>
                <a:cs typeface="Times New Roman" panose="02020603050405020304" pitchFamily="18" charset="0"/>
              </a:rPr>
              <a:t>e)……………….  (ensure)</a:t>
            </a:r>
            <a:r>
              <a:rPr lang="en-US" sz="2400" dirty="0">
                <a:latin typeface="Times New Roman" panose="02020603050405020304" pitchFamily="18" charset="0"/>
                <a:cs typeface="Times New Roman" panose="02020603050405020304" pitchFamily="18" charset="0"/>
              </a:rPr>
              <a:t> the accuracy of automated processes. </a:t>
            </a:r>
          </a:p>
          <a:p>
            <a:pPr marL="0" indent="0">
              <a:lnSpc>
                <a:spcPct val="100000"/>
              </a:lnSpc>
              <a:buNone/>
            </a:pPr>
            <a:r>
              <a:rPr lang="en-US" sz="2400" dirty="0">
                <a:latin typeface="Times New Roman" panose="02020603050405020304" pitchFamily="18" charset="0"/>
                <a:cs typeface="Times New Roman" panose="02020603050405020304" pitchFamily="18" charset="0"/>
              </a:rPr>
              <a:t>AI </a:t>
            </a:r>
            <a:r>
              <a:rPr lang="en-US" sz="2400" b="1" dirty="0">
                <a:latin typeface="Times New Roman" panose="02020603050405020304" pitchFamily="18" charset="0"/>
                <a:cs typeface="Times New Roman" panose="02020603050405020304" pitchFamily="18" charset="0"/>
              </a:rPr>
              <a:t>f)……………….  (give) </a:t>
            </a:r>
            <a:r>
              <a:rPr lang="en-US" sz="2400" dirty="0">
                <a:latin typeface="Times New Roman" panose="02020603050405020304" pitchFamily="18" charset="0"/>
                <a:cs typeface="Times New Roman" panose="02020603050405020304" pitchFamily="18" charset="0"/>
              </a:rPr>
              <a:t>accountants more time to focus on their duties such as helping clients with specialized accounting needs and staying updated on accounting trends         </a:t>
            </a: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3" name="Rectangle 12">
            <a:extLst>
              <a:ext uri="{FF2B5EF4-FFF2-40B4-BE49-F238E27FC236}">
                <a16:creationId xmlns:a16="http://schemas.microsoft.com/office/drawing/2014/main" id="{E7CE3F0D-3786-4B06-B2EB-B2B72AC77108}"/>
              </a:ext>
            </a:extLst>
          </p:cNvPr>
          <p:cNvSpPr/>
          <p:nvPr/>
        </p:nvSpPr>
        <p:spPr>
          <a:xfrm>
            <a:off x="-1524"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97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EAA07-AA61-4CB3-A28D-63A65206DF46}"/>
              </a:ext>
            </a:extLst>
          </p:cNvPr>
          <p:cNvSpPr>
            <a:spLocks noGrp="1"/>
          </p:cNvSpPr>
          <p:nvPr>
            <p:ph type="title"/>
          </p:nvPr>
        </p:nvSpPr>
        <p:spPr>
          <a:xfrm>
            <a:off x="758952" y="379475"/>
            <a:ext cx="10671048" cy="1554480"/>
          </a:xfrm>
        </p:spPr>
        <p:txBody>
          <a:bodyPr anchor="ctr">
            <a:normAutofit fontScale="90000"/>
          </a:bodyPr>
          <a:lstStyle/>
          <a:p>
            <a:r>
              <a:rPr lang="en-US" sz="5100" b="1" dirty="0">
                <a:solidFill>
                  <a:schemeClr val="bg1"/>
                </a:solidFill>
              </a:rPr>
              <a:t>Activity 2: </a:t>
            </a:r>
            <a:r>
              <a:rPr lang="en-US" sz="5400" dirty="0">
                <a:solidFill>
                  <a:schemeClr val="bg1"/>
                </a:solidFill>
              </a:rPr>
              <a:t>Write the next part of the sentence appropriately</a:t>
            </a:r>
            <a:endParaRPr lang="en-US" sz="5100" dirty="0">
              <a:solidFill>
                <a:schemeClr val="bg1"/>
              </a:solidFill>
            </a:endParaRP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9" name="Content Placeholder 1">
            <a:extLst>
              <a:ext uri="{FF2B5EF4-FFF2-40B4-BE49-F238E27FC236}">
                <a16:creationId xmlns:a16="http://schemas.microsoft.com/office/drawing/2014/main" id="{631F9ECE-6C65-4EBF-BDF4-175A7AE7DC79}"/>
              </a:ext>
            </a:extLst>
          </p:cNvPr>
          <p:cNvSpPr txBox="1">
            <a:spLocks/>
          </p:cNvSpPr>
          <p:nvPr/>
        </p:nvSpPr>
        <p:spPr>
          <a:xfrm>
            <a:off x="281340" y="2313430"/>
            <a:ext cx="6037347" cy="496642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arenR"/>
            </a:pPr>
            <a:r>
              <a:rPr lang="en-US" dirty="0">
                <a:latin typeface="Times New Roman" panose="02020603050405020304" pitchFamily="18" charset="0"/>
                <a:cs typeface="Times New Roman" panose="02020603050405020304" pitchFamily="18" charset="0"/>
              </a:rPr>
              <a:t>Text law changes occur annually </a:t>
            </a:r>
            <a:r>
              <a:rPr lang="en-US" b="1"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When employees work at a single office</a:t>
            </a:r>
            <a:r>
              <a:rPr lang="en-US" b="1" dirty="0">
                <a:latin typeface="Times New Roman" panose="02020603050405020304" pitchFamily="18" charset="0"/>
                <a:cs typeface="Times New Roman" panose="02020603050405020304" pitchFamily="18" charset="0"/>
              </a:rPr>
              <a:t>,…………………….. </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When they work in different regions </a:t>
            </a:r>
            <a:r>
              <a:rPr lang="en-US" b="1"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Marketing operations is a term </a:t>
            </a:r>
            <a:r>
              <a:rPr lang="en-US" b="1"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Marketing orations </a:t>
            </a:r>
            <a:r>
              <a:rPr lang="en-US" b="1"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Like every other business sector,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As AI becomes the standard in many accounting firms, </a:t>
            </a:r>
            <a:r>
              <a:rPr lang="en-US" b="1"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Most services in the accounting industry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The cloud is becoming </a:t>
            </a:r>
            <a:r>
              <a:rPr lang="en-US" b="1"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 the accounting industry needs to understand </a:t>
            </a:r>
            <a:r>
              <a:rPr lang="en-US" b="1"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20438EF9-3E6E-4887-8FE6-A818CB7AE265}"/>
              </a:ext>
            </a:extLst>
          </p:cNvPr>
          <p:cNvSpPr txBox="1">
            <a:spLocks/>
          </p:cNvSpPr>
          <p:nvPr/>
        </p:nvSpPr>
        <p:spPr>
          <a:xfrm>
            <a:off x="6726677" y="2333767"/>
            <a:ext cx="5057333" cy="4476465"/>
          </a:xfrm>
          <a:prstGeom prst="rect">
            <a:avLst/>
          </a:prstGeom>
        </p:spPr>
        <p:txBody>
          <a:bodyPr>
            <a:normAutofit fontScale="92500" lnSpcReduction="200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that describes the functions of marketing within an organization </a:t>
            </a:r>
          </a:p>
          <a:p>
            <a:r>
              <a:rPr lang="en-US" dirty="0">
                <a:latin typeface="Times New Roman" panose="02020603050405020304" pitchFamily="18" charset="0"/>
                <a:cs typeface="Times New Roman" panose="02020603050405020304" pitchFamily="18" charset="0"/>
              </a:rPr>
              <a:t>typically focuses on four key areas </a:t>
            </a:r>
          </a:p>
          <a:p>
            <a:r>
              <a:rPr lang="en-US" dirty="0">
                <a:latin typeface="Times New Roman" panose="02020603050405020304" pitchFamily="18" charset="0"/>
                <a:cs typeface="Times New Roman" panose="02020603050405020304" pitchFamily="18" charset="0"/>
              </a:rPr>
              <a:t>and accountants adjust their processes accordingly </a:t>
            </a:r>
          </a:p>
          <a:p>
            <a:r>
              <a:rPr lang="en-US" dirty="0">
                <a:latin typeface="Times New Roman" panose="02020603050405020304" pitchFamily="18" charset="0"/>
                <a:cs typeface="Times New Roman" panose="02020603050405020304" pitchFamily="18" charset="0"/>
              </a:rPr>
              <a:t>the accounting profession is rapidly changing </a:t>
            </a:r>
          </a:p>
          <a:p>
            <a:r>
              <a:rPr lang="en-US" dirty="0">
                <a:latin typeface="Times New Roman" panose="02020603050405020304" pitchFamily="18" charset="0"/>
                <a:cs typeface="Times New Roman" panose="02020603050405020304" pitchFamily="18" charset="0"/>
              </a:rPr>
              <a:t>Are vulnerable to disruptions </a:t>
            </a:r>
          </a:p>
          <a:p>
            <a:r>
              <a:rPr lang="en-US" dirty="0">
                <a:latin typeface="Times New Roman" panose="02020603050405020304" pitchFamily="18" charset="0"/>
                <a:cs typeface="Times New Roman" panose="02020603050405020304" pitchFamily="18" charset="0"/>
              </a:rPr>
              <a:t>the same laws apply to each employee </a:t>
            </a:r>
          </a:p>
          <a:p>
            <a:r>
              <a:rPr lang="en-US" dirty="0">
                <a:latin typeface="Times New Roman" panose="02020603050405020304" pitchFamily="18" charset="0"/>
                <a:cs typeface="Times New Roman" panose="02020603050405020304" pitchFamily="18" charset="0"/>
              </a:rPr>
              <a:t>blockchain technology move for good reasons </a:t>
            </a:r>
          </a:p>
          <a:p>
            <a:r>
              <a:rPr lang="en-US" dirty="0">
                <a:latin typeface="Times New Roman" panose="02020603050405020304" pitchFamily="18" charset="0"/>
                <a:cs typeface="Times New Roman" panose="02020603050405020304" pitchFamily="18" charset="0"/>
              </a:rPr>
              <a:t>payroll becomes more complicated the companies </a:t>
            </a:r>
          </a:p>
          <a:p>
            <a:r>
              <a:rPr lang="en-US" dirty="0">
                <a:latin typeface="Times New Roman" panose="02020603050405020304" pitchFamily="18" charset="0"/>
                <a:cs typeface="Times New Roman" panose="02020603050405020304" pitchFamily="18" charset="0"/>
              </a:rPr>
              <a:t>popular place for accounting services </a:t>
            </a:r>
          </a:p>
          <a:p>
            <a:r>
              <a:rPr lang="en-US" dirty="0">
                <a:latin typeface="Times New Roman" panose="02020603050405020304" pitchFamily="18" charset="0"/>
                <a:cs typeface="Times New Roman" panose="02020603050405020304" pitchFamily="18" charset="0"/>
              </a:rPr>
              <a:t>the role of the accountant will change as well </a:t>
            </a:r>
          </a:p>
        </p:txBody>
      </p:sp>
      <p:cxnSp>
        <p:nvCxnSpPr>
          <p:cNvPr id="7" name="Straight Connector 6">
            <a:extLst>
              <a:ext uri="{FF2B5EF4-FFF2-40B4-BE49-F238E27FC236}">
                <a16:creationId xmlns:a16="http://schemas.microsoft.com/office/drawing/2014/main" id="{0C3DD9D6-73C1-4B65-BB7B-8BAD23A89FD0}"/>
              </a:ext>
            </a:extLst>
          </p:cNvPr>
          <p:cNvCxnSpPr/>
          <p:nvPr/>
        </p:nvCxnSpPr>
        <p:spPr>
          <a:xfrm>
            <a:off x="6318687" y="2333767"/>
            <a:ext cx="0" cy="452423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35B3EFA-03AC-490D-8E64-E4E1019FF3E4}"/>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22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EAA07-AA61-4CB3-A28D-63A65206DF46}"/>
              </a:ext>
            </a:extLst>
          </p:cNvPr>
          <p:cNvSpPr>
            <a:spLocks noGrp="1"/>
          </p:cNvSpPr>
          <p:nvPr>
            <p:ph type="title"/>
          </p:nvPr>
        </p:nvSpPr>
        <p:spPr>
          <a:xfrm>
            <a:off x="758952" y="379475"/>
            <a:ext cx="10671048" cy="1554480"/>
          </a:xfrm>
        </p:spPr>
        <p:txBody>
          <a:bodyPr anchor="ctr">
            <a:normAutofit fontScale="90000"/>
          </a:bodyPr>
          <a:lstStyle/>
          <a:p>
            <a:r>
              <a:rPr lang="en-US" sz="5100" b="1" dirty="0">
                <a:solidFill>
                  <a:schemeClr val="bg1"/>
                </a:solidFill>
              </a:rPr>
              <a:t>Activity 3: </a:t>
            </a:r>
            <a:r>
              <a:rPr lang="en-US" sz="5400" b="1" dirty="0">
                <a:solidFill>
                  <a:schemeClr val="bg1"/>
                </a:solidFill>
              </a:rPr>
              <a:t>F</a:t>
            </a:r>
            <a:r>
              <a:rPr lang="en-US" sz="5400" dirty="0">
                <a:solidFill>
                  <a:schemeClr val="bg1"/>
                </a:solidFill>
              </a:rPr>
              <a:t>ill in the blanks with the correct form of the verb.</a:t>
            </a:r>
            <a:endParaRPr lang="en-US" sz="5100" dirty="0">
              <a:solidFill>
                <a:schemeClr val="bg1"/>
              </a:solidFill>
            </a:endParaRP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9" name="Content Placeholder 1">
            <a:extLst>
              <a:ext uri="{FF2B5EF4-FFF2-40B4-BE49-F238E27FC236}">
                <a16:creationId xmlns:a16="http://schemas.microsoft.com/office/drawing/2014/main" id="{631F9ECE-6C65-4EBF-BDF4-175A7AE7DC79}"/>
              </a:ext>
            </a:extLst>
          </p:cNvPr>
          <p:cNvSpPr txBox="1">
            <a:spLocks/>
          </p:cNvSpPr>
          <p:nvPr/>
        </p:nvSpPr>
        <p:spPr>
          <a:xfrm>
            <a:off x="140670" y="2405419"/>
            <a:ext cx="6037347" cy="4476465"/>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I </a:t>
            </a:r>
            <a:r>
              <a:rPr lang="en-US" sz="2000" b="1" dirty="0">
                <a:latin typeface="Times New Roman" panose="02020603050405020304" pitchFamily="18" charset="0"/>
                <a:cs typeface="Times New Roman" panose="02020603050405020304" pitchFamily="18" charset="0"/>
              </a:rPr>
              <a:t>……………….   (study) </a:t>
            </a:r>
            <a:r>
              <a:rPr lang="en-US" sz="2000" dirty="0">
                <a:latin typeface="Times New Roman" panose="02020603050405020304" pitchFamily="18" charset="0"/>
                <a:cs typeface="Times New Roman" panose="02020603050405020304" pitchFamily="18" charset="0"/>
              </a:rPr>
              <a:t>English every day.</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We </a:t>
            </a:r>
            <a:r>
              <a:rPr lang="en-US" sz="2000" b="1" dirty="0">
                <a:latin typeface="Times New Roman" panose="02020603050405020304" pitchFamily="18" charset="0"/>
                <a:cs typeface="Times New Roman" panose="02020603050405020304" pitchFamily="18" charset="0"/>
              </a:rPr>
              <a:t>……………….  (teach) </a:t>
            </a:r>
            <a:r>
              <a:rPr lang="en-US" sz="2000" dirty="0">
                <a:latin typeface="Times New Roman" panose="02020603050405020304" pitchFamily="18" charset="0"/>
                <a:cs typeface="Times New Roman" panose="02020603050405020304" pitchFamily="18" charset="0"/>
              </a:rPr>
              <a:t>English. </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He </a:t>
            </a:r>
            <a:r>
              <a:rPr lang="en-US" sz="2000" b="1" dirty="0">
                <a:latin typeface="Times New Roman" panose="02020603050405020304" pitchFamily="18" charset="0"/>
                <a:cs typeface="Times New Roman" panose="02020603050405020304" pitchFamily="18" charset="0"/>
              </a:rPr>
              <a:t>………………. (pay) </a:t>
            </a:r>
            <a:r>
              <a:rPr lang="en-US" sz="2000" dirty="0">
                <a:latin typeface="Times New Roman" panose="02020603050405020304" pitchFamily="18" charset="0"/>
                <a:cs typeface="Times New Roman" panose="02020603050405020304" pitchFamily="18" charset="0"/>
              </a:rPr>
              <a:t>me well.</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Danielle </a:t>
            </a:r>
            <a:r>
              <a:rPr lang="en-US" sz="2000" b="1" dirty="0">
                <a:latin typeface="Times New Roman" panose="02020603050405020304" pitchFamily="18" charset="0"/>
                <a:cs typeface="Times New Roman" panose="02020603050405020304" pitchFamily="18" charset="0"/>
              </a:rPr>
              <a:t>……………….(fly) </a:t>
            </a:r>
            <a:r>
              <a:rPr lang="en-US" sz="2000" dirty="0">
                <a:latin typeface="Times New Roman" panose="02020603050405020304" pitchFamily="18" charset="0"/>
                <a:cs typeface="Times New Roman" panose="02020603050405020304" pitchFamily="18" charset="0"/>
              </a:rPr>
              <a:t>to Paris once a year. </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She never </a:t>
            </a:r>
            <a:r>
              <a:rPr lang="en-US" sz="2000" b="1" dirty="0">
                <a:latin typeface="Times New Roman" panose="02020603050405020304" pitchFamily="18" charset="0"/>
                <a:cs typeface="Times New Roman" panose="02020603050405020304" pitchFamily="18" charset="0"/>
              </a:rPr>
              <a:t>……………….  (do) </a:t>
            </a:r>
            <a:r>
              <a:rPr lang="en-US" sz="2000" dirty="0">
                <a:latin typeface="Times New Roman" panose="02020603050405020304" pitchFamily="18" charset="0"/>
                <a:cs typeface="Times New Roman" panose="02020603050405020304" pitchFamily="18" charset="0"/>
              </a:rPr>
              <a:t>her homework. </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This girl always </a:t>
            </a:r>
            <a:r>
              <a:rPr lang="en-US" sz="2000" b="1" dirty="0">
                <a:latin typeface="Times New Roman" panose="02020603050405020304" pitchFamily="18" charset="0"/>
                <a:cs typeface="Times New Roman" panose="02020603050405020304" pitchFamily="18" charset="0"/>
              </a:rPr>
              <a:t>…………. (push) </a:t>
            </a:r>
            <a:r>
              <a:rPr lang="en-US" sz="2000" dirty="0">
                <a:latin typeface="Times New Roman" panose="02020603050405020304" pitchFamily="18" charset="0"/>
                <a:cs typeface="Times New Roman" panose="02020603050405020304" pitchFamily="18" charset="0"/>
              </a:rPr>
              <a:t>somebody.</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They </a:t>
            </a:r>
            <a:r>
              <a:rPr lang="en-US" sz="2000" b="1" dirty="0">
                <a:latin typeface="Times New Roman" panose="02020603050405020304" pitchFamily="18" charset="0"/>
                <a:cs typeface="Times New Roman" panose="02020603050405020304" pitchFamily="18" charset="0"/>
              </a:rPr>
              <a:t>……………….  (want) </a:t>
            </a:r>
            <a:r>
              <a:rPr lang="en-US" sz="2000" dirty="0">
                <a:latin typeface="Times New Roman" panose="02020603050405020304" pitchFamily="18" charset="0"/>
                <a:cs typeface="Times New Roman" panose="02020603050405020304" pitchFamily="18" charset="0"/>
              </a:rPr>
              <a:t>to do something special tonight.</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David never </a:t>
            </a:r>
            <a:r>
              <a:rPr lang="en-US" sz="2000" b="1" dirty="0">
                <a:latin typeface="Times New Roman" panose="02020603050405020304" pitchFamily="18" charset="0"/>
                <a:cs typeface="Times New Roman" panose="02020603050405020304" pitchFamily="18" charset="0"/>
              </a:rPr>
              <a:t>………………. (mix) </a:t>
            </a:r>
            <a:r>
              <a:rPr lang="en-US" sz="2000" dirty="0">
                <a:latin typeface="Times New Roman" panose="02020603050405020304" pitchFamily="18" charset="0"/>
                <a:cs typeface="Times New Roman" panose="02020603050405020304" pitchFamily="18" charset="0"/>
              </a:rPr>
              <a:t>eggs and vinegar together. </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The room </a:t>
            </a:r>
            <a:r>
              <a:rPr lang="en-US" sz="2000" b="1" dirty="0">
                <a:latin typeface="Times New Roman" panose="02020603050405020304" pitchFamily="18" charset="0"/>
                <a:cs typeface="Times New Roman" panose="02020603050405020304" pitchFamily="18" charset="0"/>
              </a:rPr>
              <a:t>………………. (to be) </a:t>
            </a:r>
            <a:r>
              <a:rPr lang="en-US" sz="2000" dirty="0">
                <a:latin typeface="Times New Roman" panose="02020603050405020304" pitchFamily="18" charset="0"/>
                <a:cs typeface="Times New Roman" panose="02020603050405020304" pitchFamily="18" charset="0"/>
              </a:rPr>
              <a:t>on fire.</a:t>
            </a:r>
          </a:p>
          <a:p>
            <a:pPr marL="457200" indent="-457200">
              <a:lnSpc>
                <a:spcPct val="100000"/>
              </a:lnSpc>
              <a:buFont typeface="+mj-lt"/>
              <a:buAutoNum type="arabicParenR"/>
            </a:pPr>
            <a:r>
              <a:rPr lang="en-US" sz="2000" dirty="0">
                <a:latin typeface="Times New Roman" panose="02020603050405020304" pitchFamily="18" charset="0"/>
                <a:cs typeface="Times New Roman" panose="02020603050405020304" pitchFamily="18" charset="0"/>
              </a:rPr>
              <a:t> I usually </a:t>
            </a:r>
            <a:r>
              <a:rPr lang="en-US" sz="2000" b="1" dirty="0">
                <a:latin typeface="Times New Roman" panose="02020603050405020304" pitchFamily="18" charset="0"/>
                <a:cs typeface="Times New Roman" panose="02020603050405020304" pitchFamily="18" charset="0"/>
              </a:rPr>
              <a:t>………………. (help) </a:t>
            </a:r>
            <a:r>
              <a:rPr lang="en-US" sz="2000" dirty="0">
                <a:latin typeface="Times New Roman" panose="02020603050405020304" pitchFamily="18" charset="0"/>
                <a:cs typeface="Times New Roman" panose="02020603050405020304" pitchFamily="18" charset="0"/>
              </a:rPr>
              <a:t>my mother cook.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20438EF9-3E6E-4887-8FE6-A818CB7AE265}"/>
              </a:ext>
            </a:extLst>
          </p:cNvPr>
          <p:cNvSpPr txBox="1">
            <a:spLocks/>
          </p:cNvSpPr>
          <p:nvPr/>
        </p:nvSpPr>
        <p:spPr>
          <a:xfrm>
            <a:off x="6459358" y="2429303"/>
            <a:ext cx="5873311" cy="4476465"/>
          </a:xfrm>
          <a:prstGeom prst="rect">
            <a:avLst/>
          </a:prstGeom>
        </p:spPr>
        <p:txBody>
          <a:bodyPr>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You still </a:t>
            </a:r>
            <a:r>
              <a:rPr lang="en-US" sz="2000" b="1" dirty="0">
                <a:latin typeface="Times New Roman" panose="02020603050405020304" pitchFamily="18" charset="0"/>
                <a:cs typeface="Times New Roman" panose="02020603050405020304" pitchFamily="18" charset="0"/>
              </a:rPr>
              <a:t>………………. (believe) </a:t>
            </a:r>
            <a:r>
              <a:rPr lang="en-US" sz="2000" dirty="0">
                <a:latin typeface="Times New Roman" panose="02020603050405020304" pitchFamily="18" charset="0"/>
                <a:cs typeface="Times New Roman" panose="02020603050405020304" pitchFamily="18" charset="0"/>
              </a:rPr>
              <a:t>in Santa Claus. </a:t>
            </a: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 My neighbor </a:t>
            </a:r>
            <a:r>
              <a:rPr lang="en-US" sz="2000" b="1" dirty="0">
                <a:latin typeface="Times New Roman" panose="02020603050405020304" pitchFamily="18" charset="0"/>
                <a:cs typeface="Times New Roman" panose="02020603050405020304" pitchFamily="18" charset="0"/>
              </a:rPr>
              <a:t>………………. (have) </a:t>
            </a:r>
            <a:r>
              <a:rPr lang="en-US" sz="2000" dirty="0">
                <a:latin typeface="Times New Roman" panose="02020603050405020304" pitchFamily="18" charset="0"/>
                <a:cs typeface="Times New Roman" panose="02020603050405020304" pitchFamily="18" charset="0"/>
              </a:rPr>
              <a:t>a new car. </a:t>
            </a: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 My sister </a:t>
            </a:r>
            <a:r>
              <a:rPr lang="en-US" sz="2000" b="1" dirty="0">
                <a:latin typeface="Times New Roman" panose="02020603050405020304" pitchFamily="18" charset="0"/>
                <a:cs typeface="Times New Roman" panose="02020603050405020304" pitchFamily="18" charset="0"/>
              </a:rPr>
              <a:t>……………….  (speak) </a:t>
            </a:r>
            <a:r>
              <a:rPr lang="en-US" sz="2000" dirty="0">
                <a:latin typeface="Times New Roman" panose="02020603050405020304" pitchFamily="18" charset="0"/>
                <a:cs typeface="Times New Roman" panose="02020603050405020304" pitchFamily="18" charset="0"/>
              </a:rPr>
              <a:t>Spanish. </a:t>
            </a: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 Frank </a:t>
            </a:r>
            <a:r>
              <a:rPr lang="en-US" sz="2000" b="1" dirty="0">
                <a:latin typeface="Times New Roman" panose="02020603050405020304" pitchFamily="18" charset="0"/>
                <a:cs typeface="Times New Roman" panose="02020603050405020304" pitchFamily="18" charset="0"/>
              </a:rPr>
              <a:t>……………….  (go) </a:t>
            </a:r>
            <a:r>
              <a:rPr lang="en-US" sz="2000" dirty="0">
                <a:latin typeface="Times New Roman" panose="02020603050405020304" pitchFamily="18" charset="0"/>
                <a:cs typeface="Times New Roman" panose="02020603050405020304" pitchFamily="18" charset="0"/>
              </a:rPr>
              <a:t>to work every day. </a:t>
            </a: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 Martha and Paul </a:t>
            </a:r>
            <a:r>
              <a:rPr lang="en-US" sz="2000" b="1" dirty="0">
                <a:latin typeface="Times New Roman" panose="02020603050405020304" pitchFamily="18" charset="0"/>
                <a:cs typeface="Times New Roman" panose="02020603050405020304" pitchFamily="18" charset="0"/>
              </a:rPr>
              <a:t>………………. (swim) </a:t>
            </a:r>
            <a:r>
              <a:rPr lang="en-US" sz="2000" dirty="0">
                <a:latin typeface="Times New Roman" panose="02020603050405020304" pitchFamily="18" charset="0"/>
                <a:cs typeface="Times New Roman" panose="02020603050405020304" pitchFamily="18" charset="0"/>
              </a:rPr>
              <a:t>twice a week. </a:t>
            </a: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 John never </a:t>
            </a:r>
            <a:r>
              <a:rPr lang="en-US" sz="2000" b="1" dirty="0">
                <a:latin typeface="Times New Roman" panose="02020603050405020304" pitchFamily="18" charset="0"/>
                <a:cs typeface="Times New Roman" panose="02020603050405020304" pitchFamily="18" charset="0"/>
              </a:rPr>
              <a:t>……………….  (leave) </a:t>
            </a:r>
            <a:r>
              <a:rPr lang="en-US" sz="2000" dirty="0">
                <a:latin typeface="Times New Roman" panose="02020603050405020304" pitchFamily="18" charset="0"/>
                <a:cs typeface="Times New Roman" panose="02020603050405020304" pitchFamily="18" charset="0"/>
              </a:rPr>
              <a:t>the country. </a:t>
            </a: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 Summer </a:t>
            </a:r>
            <a:r>
              <a:rPr lang="en-US" sz="2000" b="1" dirty="0">
                <a:latin typeface="Times New Roman" panose="02020603050405020304" pitchFamily="18" charset="0"/>
                <a:cs typeface="Times New Roman" panose="02020603050405020304" pitchFamily="18" charset="0"/>
              </a:rPr>
              <a:t>………………. (be) </a:t>
            </a:r>
            <a:r>
              <a:rPr lang="en-US" sz="2000" dirty="0">
                <a:latin typeface="Times New Roman" panose="02020603050405020304" pitchFamily="18" charset="0"/>
                <a:cs typeface="Times New Roman" panose="02020603050405020304" pitchFamily="18" charset="0"/>
              </a:rPr>
              <a:t>hot. </a:t>
            </a: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 He </a:t>
            </a:r>
            <a:r>
              <a:rPr lang="en-US" sz="2000" b="1" dirty="0">
                <a:latin typeface="Times New Roman" panose="02020603050405020304" pitchFamily="18" charset="0"/>
                <a:cs typeface="Times New Roman" panose="02020603050405020304" pitchFamily="18" charset="0"/>
              </a:rPr>
              <a:t>……………….   (miss) </a:t>
            </a:r>
            <a:r>
              <a:rPr lang="en-US" sz="2000" dirty="0">
                <a:latin typeface="Times New Roman" panose="02020603050405020304" pitchFamily="18" charset="0"/>
                <a:cs typeface="Times New Roman" panose="02020603050405020304" pitchFamily="18" charset="0"/>
              </a:rPr>
              <a:t>her a lot.</a:t>
            </a: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 I </a:t>
            </a:r>
            <a:r>
              <a:rPr lang="en-US" sz="2000" b="1" dirty="0">
                <a:latin typeface="Times New Roman" panose="02020603050405020304" pitchFamily="18" charset="0"/>
                <a:cs typeface="Times New Roman" panose="02020603050405020304" pitchFamily="18" charset="0"/>
              </a:rPr>
              <a:t>……………….   (like) </a:t>
            </a:r>
            <a:r>
              <a:rPr lang="en-US" sz="2000" dirty="0">
                <a:latin typeface="Times New Roman" panose="02020603050405020304" pitchFamily="18" charset="0"/>
                <a:cs typeface="Times New Roman" panose="02020603050405020304" pitchFamily="18" charset="0"/>
              </a:rPr>
              <a:t>you. </a:t>
            </a: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arenR" startAt="11"/>
            </a:pPr>
            <a:r>
              <a:rPr lang="en-US" sz="2000" dirty="0">
                <a:latin typeface="Times New Roman" panose="02020603050405020304" pitchFamily="18" charset="0"/>
                <a:cs typeface="Times New Roman" panose="02020603050405020304" pitchFamily="18" charset="0"/>
              </a:rPr>
              <a:t>Stella </a:t>
            </a:r>
            <a:r>
              <a:rPr lang="en-US" sz="2000" b="1" dirty="0">
                <a:latin typeface="Times New Roman" panose="02020603050405020304" pitchFamily="18" charset="0"/>
                <a:cs typeface="Times New Roman" panose="02020603050405020304" pitchFamily="18" charset="0"/>
              </a:rPr>
              <a:t>………………. (sing) </a:t>
            </a:r>
            <a:r>
              <a:rPr lang="en-US" sz="2000" dirty="0">
                <a:latin typeface="Times New Roman" panose="02020603050405020304" pitchFamily="18" charset="0"/>
                <a:cs typeface="Times New Roman" panose="02020603050405020304" pitchFamily="18" charset="0"/>
              </a:rPr>
              <a:t>"Let it go".</a:t>
            </a:r>
          </a:p>
        </p:txBody>
      </p:sp>
      <p:cxnSp>
        <p:nvCxnSpPr>
          <p:cNvPr id="7" name="Straight Connector 6">
            <a:extLst>
              <a:ext uri="{FF2B5EF4-FFF2-40B4-BE49-F238E27FC236}">
                <a16:creationId xmlns:a16="http://schemas.microsoft.com/office/drawing/2014/main" id="{0C3DD9D6-73C1-4B65-BB7B-8BAD23A89FD0}"/>
              </a:ext>
            </a:extLst>
          </p:cNvPr>
          <p:cNvCxnSpPr/>
          <p:nvPr/>
        </p:nvCxnSpPr>
        <p:spPr>
          <a:xfrm>
            <a:off x="6318687" y="2333767"/>
            <a:ext cx="0" cy="452423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BB43DB7-E9C7-4E8E-A4D7-828CD0465A06}"/>
              </a:ext>
            </a:extLst>
          </p:cNvPr>
          <p:cNvSpPr/>
          <p:nvPr/>
        </p:nvSpPr>
        <p:spPr>
          <a:xfrm>
            <a:off x="0" y="3412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35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EAA07-AA61-4CB3-A28D-63A65206DF46}"/>
              </a:ext>
            </a:extLst>
          </p:cNvPr>
          <p:cNvSpPr>
            <a:spLocks noGrp="1"/>
          </p:cNvSpPr>
          <p:nvPr>
            <p:ph type="title"/>
          </p:nvPr>
        </p:nvSpPr>
        <p:spPr>
          <a:xfrm>
            <a:off x="758952" y="379475"/>
            <a:ext cx="10671048" cy="1554480"/>
          </a:xfrm>
        </p:spPr>
        <p:txBody>
          <a:bodyPr anchor="ctr">
            <a:normAutofit/>
          </a:bodyPr>
          <a:lstStyle/>
          <a:p>
            <a:r>
              <a:rPr lang="en-US" sz="5100" b="1" dirty="0">
                <a:solidFill>
                  <a:schemeClr val="bg1"/>
                </a:solidFill>
              </a:rPr>
              <a:t>Activity 4: </a:t>
            </a:r>
            <a:r>
              <a:rPr lang="en-US" sz="5100" dirty="0">
                <a:solidFill>
                  <a:schemeClr val="bg1"/>
                </a:solidFill>
              </a:rPr>
              <a:t>Complete the text using the Present simple tense.</a:t>
            </a:r>
          </a:p>
        </p:txBody>
      </p:sp>
      <p:sp>
        <p:nvSpPr>
          <p:cNvPr id="3" name="Content Placeholder 2">
            <a:extLst>
              <a:ext uri="{FF2B5EF4-FFF2-40B4-BE49-F238E27FC236}">
                <a16:creationId xmlns:a16="http://schemas.microsoft.com/office/drawing/2014/main" id="{C4E0182B-87E2-40E9-B2BD-FEDED93A9B20}"/>
              </a:ext>
            </a:extLst>
          </p:cNvPr>
          <p:cNvSpPr>
            <a:spLocks noGrp="1"/>
          </p:cNvSpPr>
          <p:nvPr>
            <p:ph idx="1"/>
          </p:nvPr>
        </p:nvSpPr>
        <p:spPr>
          <a:xfrm>
            <a:off x="500063" y="2607732"/>
            <a:ext cx="11387137" cy="3994982"/>
          </a:xfrm>
        </p:spPr>
        <p:txBody>
          <a:bodyPr>
            <a:normAutofit/>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you </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(like) </a:t>
            </a:r>
            <a:r>
              <a:rPr lang="en-US" sz="2400" dirty="0">
                <a:latin typeface="Times New Roman" panose="02020603050405020304" pitchFamily="18" charset="0"/>
                <a:cs typeface="Times New Roman" panose="02020603050405020304" pitchFamily="18" charset="0"/>
              </a:rPr>
              <a:t>sport? My sister </a:t>
            </a:r>
            <a:r>
              <a:rPr lang="en-US" sz="2400" b="1" dirty="0">
                <a:latin typeface="Times New Roman" panose="02020603050405020304" pitchFamily="18" charset="0"/>
                <a:cs typeface="Times New Roman" panose="02020603050405020304" pitchFamily="18" charset="0"/>
              </a:rPr>
              <a:t>(2) …………….  (love) </a:t>
            </a:r>
            <a:r>
              <a:rPr lang="en-US" sz="2400" dirty="0">
                <a:latin typeface="Times New Roman" panose="02020603050405020304" pitchFamily="18" charset="0"/>
                <a:cs typeface="Times New Roman" panose="02020603050405020304" pitchFamily="18" charset="0"/>
              </a:rPr>
              <a:t>sport. She usually </a:t>
            </a:r>
            <a:r>
              <a:rPr lang="en-US" sz="2400" b="1" dirty="0">
                <a:latin typeface="Times New Roman" panose="02020603050405020304" pitchFamily="18" charset="0"/>
                <a:cs typeface="Times New Roman" panose="02020603050405020304" pitchFamily="18" charset="0"/>
              </a:rPr>
              <a:t>(3) ……………….. (go)</a:t>
            </a:r>
            <a:r>
              <a:rPr lang="en-US" sz="2400" dirty="0">
                <a:latin typeface="Times New Roman" panose="02020603050405020304" pitchFamily="18" charset="0"/>
                <a:cs typeface="Times New Roman" panose="02020603050405020304" pitchFamily="18" charset="0"/>
              </a:rPr>
              <a:t> swimming on Tuesdays and Thursdays and </a:t>
            </a:r>
            <a:r>
              <a:rPr lang="en-US" sz="2400" b="1" dirty="0">
                <a:latin typeface="Times New Roman" panose="02020603050405020304" pitchFamily="18" charset="0"/>
                <a:cs typeface="Times New Roman" panose="02020603050405020304" pitchFamily="18" charset="0"/>
              </a:rPr>
              <a:t>(4) ……………….  (do)</a:t>
            </a:r>
            <a:r>
              <a:rPr lang="en-US" sz="2400" dirty="0">
                <a:latin typeface="Times New Roman" panose="02020603050405020304" pitchFamily="18" charset="0"/>
                <a:cs typeface="Times New Roman" panose="02020603050405020304" pitchFamily="18" charset="0"/>
              </a:rPr>
              <a:t> karate on Fridays. My friends Andrew and Keira</a:t>
            </a:r>
          </a:p>
          <a:p>
            <a:pPr marL="0" indent="0">
              <a:lnSpc>
                <a:spcPct val="100000"/>
              </a:lnSpc>
              <a:buNone/>
            </a:pPr>
            <a:r>
              <a:rPr lang="en-US" sz="2400" b="1" dirty="0">
                <a:latin typeface="Times New Roman" panose="02020603050405020304" pitchFamily="18" charset="0"/>
                <a:cs typeface="Times New Roman" panose="02020603050405020304" pitchFamily="18" charset="0"/>
              </a:rPr>
              <a:t>(5) …………….  (not do) </a:t>
            </a:r>
            <a:r>
              <a:rPr lang="en-US" sz="2400" dirty="0">
                <a:latin typeface="Times New Roman" panose="02020603050405020304" pitchFamily="18" charset="0"/>
                <a:cs typeface="Times New Roman" panose="02020603050405020304" pitchFamily="18" charset="0"/>
              </a:rPr>
              <a:t>much sport. </a:t>
            </a:r>
          </a:p>
          <a:p>
            <a:pPr marL="0" indent="0">
              <a:lnSpc>
                <a:spcPct val="100000"/>
              </a:lnSpc>
              <a:buNone/>
            </a:pPr>
            <a:r>
              <a:rPr lang="en-US" sz="2400" dirty="0">
                <a:latin typeface="Times New Roman" panose="02020603050405020304" pitchFamily="18" charset="0"/>
                <a:cs typeface="Times New Roman" panose="02020603050405020304" pitchFamily="18" charset="0"/>
              </a:rPr>
              <a:t>What </a:t>
            </a:r>
            <a:r>
              <a:rPr lang="en-US" sz="2400" b="1"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 they </a:t>
            </a:r>
            <a:r>
              <a:rPr lang="en-US" sz="2400" b="1" dirty="0">
                <a:latin typeface="Times New Roman" panose="02020603050405020304" pitchFamily="18" charset="0"/>
                <a:cs typeface="Times New Roman" panose="02020603050405020304" pitchFamily="18" charset="0"/>
              </a:rPr>
              <a:t>(do) </a:t>
            </a:r>
            <a:r>
              <a:rPr lang="en-US" sz="2400" dirty="0">
                <a:latin typeface="Times New Roman" panose="02020603050405020304" pitchFamily="18" charset="0"/>
                <a:cs typeface="Times New Roman" panose="02020603050405020304" pitchFamily="18" charset="0"/>
              </a:rPr>
              <a:t>in their free time? They </a:t>
            </a:r>
            <a:r>
              <a:rPr lang="en-US" sz="2400" b="1" dirty="0">
                <a:latin typeface="Times New Roman" panose="02020603050405020304" pitchFamily="18" charset="0"/>
                <a:cs typeface="Times New Roman" panose="02020603050405020304" pitchFamily="18" charset="0"/>
              </a:rPr>
              <a:t>(7) ………………..  (not play) </a:t>
            </a:r>
            <a:r>
              <a:rPr lang="en-US" sz="2400" dirty="0">
                <a:latin typeface="Times New Roman" panose="02020603050405020304" pitchFamily="18" charset="0"/>
                <a:cs typeface="Times New Roman" panose="02020603050405020304" pitchFamily="18" charset="0"/>
              </a:rPr>
              <a:t>football and they </a:t>
            </a:r>
            <a:r>
              <a:rPr lang="en-US" sz="2400" b="1" dirty="0">
                <a:latin typeface="Times New Roman" panose="02020603050405020304" pitchFamily="18" charset="0"/>
                <a:cs typeface="Times New Roman" panose="02020603050405020304" pitchFamily="18" charset="0"/>
              </a:rPr>
              <a:t>(8)  ………………….   (not do) </a:t>
            </a:r>
            <a:r>
              <a:rPr lang="en-US" sz="2400" dirty="0">
                <a:latin typeface="Times New Roman" panose="02020603050405020304" pitchFamily="18" charset="0"/>
                <a:cs typeface="Times New Roman" panose="02020603050405020304" pitchFamily="18" charset="0"/>
              </a:rPr>
              <a:t>gymnastics. They</a:t>
            </a:r>
            <a:r>
              <a:rPr lang="en-US" sz="2400" b="1" dirty="0">
                <a:latin typeface="Times New Roman" panose="02020603050405020304" pitchFamily="18" charset="0"/>
                <a:cs typeface="Times New Roman" panose="02020603050405020304" pitchFamily="18" charset="0"/>
              </a:rPr>
              <a:t> </a:t>
            </a:r>
          </a:p>
          <a:p>
            <a:pPr marL="0" indent="0">
              <a:lnSpc>
                <a:spcPct val="100000"/>
              </a:lnSpc>
              <a:buNone/>
            </a:pPr>
            <a:r>
              <a:rPr lang="en-US" sz="2400" b="1" dirty="0">
                <a:latin typeface="Times New Roman" panose="02020603050405020304" pitchFamily="18" charset="0"/>
                <a:cs typeface="Times New Roman" panose="02020603050405020304" pitchFamily="18" charset="0"/>
              </a:rPr>
              <a:t>(9) …………….   (be) </a:t>
            </a:r>
            <a:r>
              <a:rPr lang="en-US" sz="2400" dirty="0">
                <a:latin typeface="Times New Roman" panose="02020603050405020304" pitchFamily="18" charset="0"/>
                <a:cs typeface="Times New Roman" panose="02020603050405020304" pitchFamily="18" charset="0"/>
              </a:rPr>
              <a:t>very lazy! Andrew often </a:t>
            </a:r>
            <a:r>
              <a:rPr lang="en-US" sz="2400" b="1" dirty="0">
                <a:latin typeface="Times New Roman" panose="02020603050405020304" pitchFamily="18" charset="0"/>
                <a:cs typeface="Times New Roman" panose="02020603050405020304" pitchFamily="18" charset="0"/>
              </a:rPr>
              <a:t>(10) ………………..  (chat</a:t>
            </a:r>
            <a:r>
              <a:rPr lang="en-US" sz="2400" dirty="0">
                <a:latin typeface="Times New Roman" panose="02020603050405020304" pitchFamily="18" charset="0"/>
                <a:cs typeface="Times New Roman" panose="02020603050405020304" pitchFamily="18" charset="0"/>
              </a:rPr>
              <a:t>) on the Internet and Keira </a:t>
            </a:r>
            <a:r>
              <a:rPr lang="en-US" sz="2400" b="1" dirty="0">
                <a:latin typeface="Times New Roman" panose="02020603050405020304" pitchFamily="18" charset="0"/>
                <a:cs typeface="Times New Roman" panose="02020603050405020304" pitchFamily="18" charset="0"/>
              </a:rPr>
              <a:t>(11) ……………….. (write) </a:t>
            </a:r>
            <a:r>
              <a:rPr lang="en-US" sz="2400" dirty="0">
                <a:latin typeface="Times New Roman" panose="02020603050405020304" pitchFamily="18" charset="0"/>
                <a:cs typeface="Times New Roman" panose="02020603050405020304" pitchFamily="18" charset="0"/>
              </a:rPr>
              <a:t>e-mails.</a:t>
            </a: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7" name="Rectangle 6">
            <a:extLst>
              <a:ext uri="{FF2B5EF4-FFF2-40B4-BE49-F238E27FC236}">
                <a16:creationId xmlns:a16="http://schemas.microsoft.com/office/drawing/2014/main" id="{2EF6721F-4E65-42BC-8FCB-B9C54B3E2022}"/>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855606"/>
      </p:ext>
    </p:extLst>
  </p:cSld>
  <p:clrMapOvr>
    <a:masterClrMapping/>
  </p:clrMapOvr>
</p:sld>
</file>

<file path=ppt/theme/theme1.xml><?xml version="1.0" encoding="utf-8"?>
<a:theme xmlns:a="http://schemas.openxmlformats.org/drawingml/2006/main" name="Headlines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TM02900722[[fn=Ion Boardroom]]</Template>
  <TotalTime>9785</TotalTime>
  <Words>1945</Words>
  <Application>Microsoft Office PowerPoint</Application>
  <PresentationFormat>Widescreen</PresentationFormat>
  <Paragraphs>216</Paragraphs>
  <Slides>29</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Avenir Next LT Pro</vt:lpstr>
      <vt:lpstr>Sitka Banner</vt:lpstr>
      <vt:lpstr>Times New Roman</vt:lpstr>
      <vt:lpstr>Wingdings</vt:lpstr>
      <vt:lpstr>HeadlinesVTI</vt:lpstr>
      <vt:lpstr>Business Communication Basic Level</vt:lpstr>
      <vt:lpstr>Tenses  Basic grammar for writing purposes</vt:lpstr>
      <vt:lpstr>Simple Present Tense</vt:lpstr>
      <vt:lpstr>Situations where simple present tense is used</vt:lpstr>
      <vt:lpstr>Situations where simple present tense is used</vt:lpstr>
      <vt:lpstr>Activity 1: Read the text and fill in the blanks. Use the correct form of the verb.</vt:lpstr>
      <vt:lpstr>Activity 2: Write the next part of the sentence appropriately</vt:lpstr>
      <vt:lpstr>Activity 3: Fill in the blanks with the correct form of the verb.</vt:lpstr>
      <vt:lpstr>Activity 4: Complete the text using the Present simple tense.</vt:lpstr>
      <vt:lpstr>Assignment</vt:lpstr>
      <vt:lpstr>Present Continuous Tense</vt:lpstr>
      <vt:lpstr>The Present Continuous Tense </vt:lpstr>
      <vt:lpstr>Study the following examples</vt:lpstr>
      <vt:lpstr>Activity 1: Watch the video clip and write five things happening there </vt:lpstr>
      <vt:lpstr>Activity 2: Arrange the jumbled words in order to make meaningful sentences. </vt:lpstr>
      <vt:lpstr>Activity 3: Respond at each situation. One has been done for you . </vt:lpstr>
      <vt:lpstr>Activity 4: Write sentences about what is happening now</vt:lpstr>
      <vt:lpstr>Activity 5: Write meaningful sentences from the given words. One is done for you</vt:lpstr>
      <vt:lpstr>Present Perfect Tense</vt:lpstr>
      <vt:lpstr>What is Present Perfect?</vt:lpstr>
      <vt:lpstr>Study the following examples</vt:lpstr>
      <vt:lpstr>How to form Present perfect?</vt:lpstr>
      <vt:lpstr>Assignment</vt:lpstr>
      <vt:lpstr>Activity 1: Write meaningful sentences using present perfect tense for the situations given below. One has been done for you</vt:lpstr>
      <vt:lpstr>Activity 2: Some other situations where present perfect tense is used</vt:lpstr>
      <vt:lpstr>Activity 3: Fill in the blanks using present perfect tense </vt:lpstr>
      <vt:lpstr>Activity 4: Rearrange the words to make a meaningful sentence </vt:lpstr>
      <vt:lpstr>Negatives and Questions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 Basic Level</dc:title>
  <dc:creator>Ms.RMN Dhananjani</dc:creator>
  <cp:lastModifiedBy>Ms.RMN Dhananjani</cp:lastModifiedBy>
  <cp:revision>53</cp:revision>
  <dcterms:created xsi:type="dcterms:W3CDTF">2022-04-01T10:18:03Z</dcterms:created>
  <dcterms:modified xsi:type="dcterms:W3CDTF">2022-04-12T10:45:14Z</dcterms:modified>
</cp:coreProperties>
</file>