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Nixie One"/>
      <p:regular r:id="rId26"/>
    </p:embeddedFont>
    <p:embeddedFont>
      <p:font typeface="Abel"/>
      <p:regular r:id="rId27"/>
    </p:embeddedFon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ixieOne-regular.fntdata"/><Relationship Id="rId25" Type="http://schemas.openxmlformats.org/officeDocument/2006/relationships/slide" Target="slides/slide21.xml"/><Relationship Id="rId28" Type="http://schemas.openxmlformats.org/officeDocument/2006/relationships/font" Target="fonts/HelveticaNeue-regular.fntdata"/><Relationship Id="rId27" Type="http://schemas.openxmlformats.org/officeDocument/2006/relationships/font" Target="fonts/A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4f94b507a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f4f94b50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4f94b507a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4f94b50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4f94b507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4f94b50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501e5e08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501e5e0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501e5e080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501e5e08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501e5e080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501e5e0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501e5e080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501e5e0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4f94b507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f4f94b50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52b4b3099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52b4b30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4f94b507a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4f94b50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4f94b507a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4f94b50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4f94b507a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4f94b50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4f94b507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4f94b5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4f94b507a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4f94b507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app.diagrams.ne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1809.02108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UofEJGhsWNXOKQJqPo7k6zstDtvkwJO/view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552575" y="21442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Woven Artificial Profile (WARP): Face Video Synthesis from Audio and Profile</a:t>
            </a:r>
            <a:endParaRPr b="1"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</a:rPr>
              <a:t>By- B21SK05</a:t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100" y="560375"/>
            <a:ext cx="2553802" cy="40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0"/>
          <p:cNvSpPr txBox="1"/>
          <p:nvPr/>
        </p:nvSpPr>
        <p:spPr>
          <a:xfrm>
            <a:off x="1165425" y="4175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http://www.voicerss.org/</a:t>
            </a:r>
            <a:endParaRPr u="sng">
              <a:solidFill>
                <a:schemeClr val="accent4"/>
              </a:solidFill>
            </a:endParaRPr>
          </a:p>
        </p:txBody>
      </p:sp>
      <p:sp>
        <p:nvSpPr>
          <p:cNvPr id="406" name="Google Shape;406;p20"/>
          <p:cNvSpPr txBox="1"/>
          <p:nvPr>
            <p:ph idx="4294967295" type="body"/>
          </p:nvPr>
        </p:nvSpPr>
        <p:spPr>
          <a:xfrm>
            <a:off x="1241625" y="2110975"/>
            <a:ext cx="33795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Text-to-Speech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Converts a given text to audio.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VoiceRSS API service.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Cloud based API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Offers several options for language and voice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>
            <p:ph idx="4294967295" type="body"/>
          </p:nvPr>
        </p:nvSpPr>
        <p:spPr>
          <a:xfrm>
            <a:off x="962300" y="457988"/>
            <a:ext cx="4101900" cy="43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StyleGAN [1]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 style-based generator architecture for Generative Adversarial Networks 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Generates fake faces.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Produces high quality Images of size 1024x1024.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StyleGAN[1] is an improved version of ProGAN [4].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Generator has 2 networks (mapping and synthesis).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Adaptive Instance Normalization (AdaIN).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Discriminator is similar to Synthesis network.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Celeba HQ dataset.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uli"/>
              <a:buChar char="●"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FID score of the GAN is 167.26 for a sample of 200 fake images.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Google Shape;4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50" y="698700"/>
            <a:ext cx="2742900" cy="3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 txBox="1"/>
          <p:nvPr/>
        </p:nvSpPr>
        <p:spPr>
          <a:xfrm>
            <a:off x="5417050" y="4303450"/>
            <a:ext cx="57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Image credits [1]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/>
          <p:nvPr>
            <p:ph idx="4294967295" type="body"/>
          </p:nvPr>
        </p:nvSpPr>
        <p:spPr>
          <a:xfrm>
            <a:off x="943850" y="540525"/>
            <a:ext cx="4101900" cy="42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LipGAN: Description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[2]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Generates lip synced transitional videos given an audio and source-destination images.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Dataset- LRS2</a:t>
            </a:r>
            <a:r>
              <a:rPr baseline="30000" lang="en" sz="1500"/>
              <a:t>[3]</a:t>
            </a:r>
            <a:r>
              <a:rPr lang="en" sz="1500"/>
              <a:t> dataset consisting of very short 1-10 second annotated videos.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Generator: Audio Encoder, Face Encoder. For a given frame, output is a modified frame to sync with the corresponding audio segment.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Discriminator: Audio and Face Encoder. Binary class output describing the level of synchronization.</a:t>
            </a:r>
            <a:endParaRPr sz="1500"/>
          </a:p>
        </p:txBody>
      </p:sp>
      <p:sp>
        <p:nvSpPr>
          <p:cNvPr id="421" name="Google Shape;421;p22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3" name="Google Shape;423;p22"/>
          <p:cNvPicPr preferRelativeResize="0"/>
          <p:nvPr/>
        </p:nvPicPr>
        <p:blipFill rotWithShape="1">
          <a:blip r:embed="rId3">
            <a:alphaModFix/>
          </a:blip>
          <a:srcRect b="0" l="2420" r="11734" t="0"/>
          <a:stretch/>
        </p:blipFill>
        <p:spPr>
          <a:xfrm>
            <a:off x="5241425" y="834600"/>
            <a:ext cx="3115774" cy="27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2"/>
          <p:cNvSpPr txBox="1"/>
          <p:nvPr/>
        </p:nvSpPr>
        <p:spPr>
          <a:xfrm>
            <a:off x="6295300" y="3724175"/>
            <a:ext cx="100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Image Source- </a:t>
            </a:r>
            <a:r>
              <a:rPr lang="en" sz="9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[3]</a:t>
            </a:r>
            <a:endParaRPr sz="9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"/>
          <p:cNvSpPr txBox="1"/>
          <p:nvPr>
            <p:ph idx="4294967295" type="body"/>
          </p:nvPr>
        </p:nvSpPr>
        <p:spPr>
          <a:xfrm>
            <a:off x="1020050" y="540525"/>
            <a:ext cx="4101900" cy="3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LipGAN: Preprocessing for Training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BBD5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Original data is just simple videos.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`Valid` frames: frames containing face views only.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</a:t>
            </a:r>
            <a:r>
              <a:rPr b="1" i="1" lang="en" sz="1500"/>
              <a:t>dlib</a:t>
            </a:r>
            <a:r>
              <a:rPr lang="en" sz="1500"/>
              <a:t>’s Frontal Face Detector (FFD) to extract </a:t>
            </a:r>
            <a:r>
              <a:rPr i="1" lang="en" sz="1500"/>
              <a:t>valid </a:t>
            </a:r>
            <a:r>
              <a:rPr lang="en" sz="1500"/>
              <a:t>frames and keep the ones with the maximum bounding box area of face view.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 audio using </a:t>
            </a:r>
            <a:r>
              <a:rPr b="1" i="1" lang="en" sz="1500"/>
              <a:t>ffmpeg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Generate the </a:t>
            </a:r>
            <a:r>
              <a:rPr lang="en" sz="1500" u="sng"/>
              <a:t>Mel Spectrogram</a:t>
            </a:r>
            <a:r>
              <a:rPr b="1" lang="en" sz="1500"/>
              <a:t>*</a:t>
            </a:r>
            <a:r>
              <a:rPr lang="en" sz="1500"/>
              <a:t> and save the Mel Frequency Cepstral Coefficients (MFCC) features using </a:t>
            </a:r>
            <a:r>
              <a:rPr b="1" i="1" lang="en" sz="1500"/>
              <a:t>Librosa</a:t>
            </a:r>
            <a:r>
              <a:rPr lang="en" sz="1500"/>
              <a:t>.</a:t>
            </a:r>
            <a:endParaRPr sz="1500"/>
          </a:p>
        </p:txBody>
      </p:sp>
      <p:sp>
        <p:nvSpPr>
          <p:cNvPr id="430" name="Google Shape;430;p23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23"/>
          <p:cNvSpPr txBox="1"/>
          <p:nvPr/>
        </p:nvSpPr>
        <p:spPr>
          <a:xfrm>
            <a:off x="3878875" y="4184225"/>
            <a:ext cx="43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* </a:t>
            </a:r>
            <a:r>
              <a:rPr lang="en" sz="1000">
                <a:solidFill>
                  <a:srgbClr val="FFFFFF"/>
                </a:solidFill>
              </a:rPr>
              <a:t>Spectrogram** frequencies transformed to Mel Scale***.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** FFTs of audio signals stacked on top of each other.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*** scale of human audio </a:t>
            </a:r>
            <a:r>
              <a:rPr lang="en" sz="1000">
                <a:solidFill>
                  <a:srgbClr val="FFFFFF"/>
                </a:solidFill>
              </a:rPr>
              <a:t>perception rather than audio itself.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000" y="628575"/>
            <a:ext cx="2932650" cy="153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000" y="2330685"/>
            <a:ext cx="2932650" cy="185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/>
          <p:nvPr>
            <p:ph idx="4294967295" type="body"/>
          </p:nvPr>
        </p:nvSpPr>
        <p:spPr>
          <a:xfrm>
            <a:off x="1454950" y="834600"/>
            <a:ext cx="6651900" cy="33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BBD5"/>
                </a:solidFill>
              </a:rPr>
              <a:t>LipGAN: Training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takes a random masked frame (other than the ground truth), target audio segment and ground truth</a:t>
            </a:r>
            <a:r>
              <a:rPr lang="en" sz="1600"/>
              <a:t> frame as input.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training objective is to recreate a frame matching the ground truth frame for a given audio segment. Similar to Conditional GAN.</a:t>
            </a:r>
            <a:endParaRPr sz="16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600"/>
              <a:t>A joint embedding is formulated by concatenating the face and audio encoder outputs.</a:t>
            </a:r>
            <a:endParaRPr sz="16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The decoder has a Sigmoid head for classifying the recreated frame as real/fake wrt. the ground truth.</a:t>
            </a:r>
            <a:endParaRPr sz="1600"/>
          </a:p>
        </p:txBody>
      </p:sp>
      <p:sp>
        <p:nvSpPr>
          <p:cNvPr id="440" name="Google Shape;440;p24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8" name="Google Shape;4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25" y="1248951"/>
            <a:ext cx="3947674" cy="23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50" y="1267325"/>
            <a:ext cx="3775925" cy="23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5"/>
          <p:cNvSpPr txBox="1"/>
          <p:nvPr/>
        </p:nvSpPr>
        <p:spPr>
          <a:xfrm>
            <a:off x="1514700" y="3859875"/>
            <a:ext cx="61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Architecture Diagrams for Face and Audio Encoders generated using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https://app.diagrams.net/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>
            <p:ph idx="4294967295" type="body"/>
          </p:nvPr>
        </p:nvSpPr>
        <p:spPr>
          <a:xfrm>
            <a:off x="1267475" y="834600"/>
            <a:ext cx="6839400" cy="34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BBD5"/>
                </a:solidFill>
              </a:rPr>
              <a:t>WARP: Video Generation</a:t>
            </a:r>
            <a:endParaRPr sz="16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600"/>
              <a:t>The model gets the text as input and generates the audio using TTS technique.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no user image is given, it generates a fake face for the video.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Extracts the Mel Spectrogram from the audio and initializes the frames to match the audio length.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frame, the model predicts the face view with accurate lip pose corresponding to the audio segment.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Stitches and writes the video together using OpenCV.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Uses ffmpeg to combine the audio and video for the final output.</a:t>
            </a:r>
            <a:endParaRPr sz="1600"/>
          </a:p>
        </p:txBody>
      </p:sp>
      <p:sp>
        <p:nvSpPr>
          <p:cNvPr id="456" name="Google Shape;456;p26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463" name="Google Shape;463;p2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Contributions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References</a:t>
            </a:r>
            <a:endParaRPr/>
          </a:p>
        </p:txBody>
      </p:sp>
      <p:sp>
        <p:nvSpPr>
          <p:cNvPr id="464" name="Google Shape;464;p2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type="title"/>
          </p:nvPr>
        </p:nvSpPr>
        <p:spPr>
          <a:xfrm>
            <a:off x="1732700" y="1354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470" name="Google Shape;470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28"/>
          <p:cNvSpPr txBox="1"/>
          <p:nvPr>
            <p:ph idx="1" type="body"/>
          </p:nvPr>
        </p:nvSpPr>
        <p:spPr>
          <a:xfrm>
            <a:off x="1732700" y="1999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Nethra Gunti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S20180010061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LipGAN Preprocessing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LipGAN Training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Video Generation</a:t>
            </a:r>
            <a:endParaRPr/>
          </a:p>
        </p:txBody>
      </p:sp>
      <p:sp>
        <p:nvSpPr>
          <p:cNvPr id="472" name="Google Shape;472;p28"/>
          <p:cNvSpPr txBox="1"/>
          <p:nvPr>
            <p:ph idx="2" type="body"/>
          </p:nvPr>
        </p:nvSpPr>
        <p:spPr>
          <a:xfrm>
            <a:off x="4020972" y="1999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Tarun Teja Obinna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S20180010120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StyleGAN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LipGAN Training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Web Application</a:t>
            </a:r>
            <a:endParaRPr/>
          </a:p>
        </p:txBody>
      </p:sp>
      <p:sp>
        <p:nvSpPr>
          <p:cNvPr id="473" name="Google Shape;473;p28"/>
          <p:cNvSpPr txBox="1"/>
          <p:nvPr>
            <p:ph idx="3" type="body"/>
          </p:nvPr>
        </p:nvSpPr>
        <p:spPr>
          <a:xfrm>
            <a:off x="6309245" y="1999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Nithin Ramancha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S20170010120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Text-to-Speech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Web App UI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Web Application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9"/>
          <p:cNvSpPr txBox="1"/>
          <p:nvPr>
            <p:ph idx="1" type="body"/>
          </p:nvPr>
        </p:nvSpPr>
        <p:spPr>
          <a:xfrm>
            <a:off x="1436100" y="907625"/>
            <a:ext cx="65505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bel"/>
              <a:buAutoNum type="arabicPeriod"/>
            </a:pP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Karras, T., Laine, S., &amp; Aila, T. (2019). A style-based generator architecture for generative adversarial networks. In Proceedings of the IEEE/CVF Conference on Computer Vision and Pattern Recognition (pp. 4401-4410).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bel"/>
              <a:buAutoNum type="arabicPeriod"/>
            </a:pP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Prajwal K R, Rudrabha Mukhopadhyay, Jerin Philip, Abhishek Jha, Vinay Namboodiri, and C V Jawahar. 2019. Towards Automatic Face-to-Face Translation. In proceedings of the 27th ACM International Conference on Multimedia (MM ‘19).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bel"/>
              <a:buAutoNum type="arabicPeriod"/>
            </a:pP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T. Afouras, J. S. Chung, A. Senior, O. Vinyals, A. Zisserman,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 Audio-Visual Speech Recognition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arXiv:1809.02108.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AutoNum type="arabicPeriod"/>
            </a:pP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Karras, T., Aila, T., Laine, S., &amp; Lehtinen, J. (2017). Progressive growing of gans for improved quality, stability, and variation. arXiv preprint arXiv:1710.10196.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bel"/>
              <a:buAutoNum type="arabicPeriod"/>
            </a:pP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Thies, J., Elgharib, M., Tewari, A., Theobalt, C., &amp; Nießner, M. (2020, August). Neural voice puppetry: Audio-driven facial reenactment. In European Conference on Computer Vision (pp. 716-731). Springer, Cham.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bel"/>
              <a:buAutoNum type="arabicPeriod"/>
            </a:pP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Saito, M., Matsumoto, E., &amp; Saito, S. (2017). Temporal generative adversarial nets with singular value clipping. In Proceedings of the IEEE international conference on computer vision (pp. 2830-2839).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bel"/>
              <a:buAutoNum type="arabicPeriod"/>
            </a:pPr>
            <a:r>
              <a:rPr lang="en"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Chen, W., Tan, X., Xia, Y., Qin, T., Wang, Y., &amp; Liu, T. Y. (2020, October). DualLip: A System for Joint Lip Reading and Generation. In Proceedings of the 28th ACM International Conference on Multimedia (pp. 1985-1993).</a:t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79" name="Google Shape;479;p29"/>
          <p:cNvSpPr txBox="1"/>
          <p:nvPr>
            <p:ph type="title"/>
          </p:nvPr>
        </p:nvSpPr>
        <p:spPr>
          <a:xfrm>
            <a:off x="2039250" y="3584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80" name="Google Shape;480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/>
              <a:t>DEMO</a:t>
            </a:r>
            <a:endParaRPr sz="8900"/>
          </a:p>
        </p:txBody>
      </p:sp>
      <p:sp>
        <p:nvSpPr>
          <p:cNvPr id="343" name="Google Shape;343;p12"/>
          <p:cNvSpPr txBox="1"/>
          <p:nvPr>
            <p:ph idx="4294967295" type="body"/>
          </p:nvPr>
        </p:nvSpPr>
        <p:spPr>
          <a:xfrm>
            <a:off x="3286475" y="2400250"/>
            <a:ext cx="47574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 of the </a:t>
            </a:r>
            <a:r>
              <a:rPr lang="en"/>
              <a:t>fully functioning </a:t>
            </a:r>
            <a:r>
              <a:rPr lang="en"/>
              <a:t>application.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Web application is created using FastAPI and React JS.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 to Sample Output 1: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https://drive.google.com/file/d/1QUofEJGhsWNXOKQJqPo7k6zstDtvkwJO/view?usp=sharing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30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87" name="Google Shape;487;p30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0"/>
          <p:cNvSpPr txBox="1"/>
          <p:nvPr/>
        </p:nvSpPr>
        <p:spPr>
          <a:xfrm>
            <a:off x="3271450" y="2456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Nethra Gunti (S20180010061)</a:t>
            </a:r>
            <a:endParaRPr sz="12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Tarun Teja Obbina (S20180010120)</a:t>
            </a:r>
            <a:endParaRPr sz="12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Nithin Ramancha (S20170010120)</a:t>
            </a:r>
            <a:endParaRPr sz="12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5" name="Google Shape;495;p3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496" name="Google Shape;496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0" name="Google Shape;350;p1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 Statement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Demographic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Literature Work</a:t>
            </a:r>
            <a:endParaRPr/>
          </a:p>
        </p:txBody>
      </p:sp>
      <p:sp>
        <p:nvSpPr>
          <p:cNvPr id="351" name="Google Shape;351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title"/>
          </p:nvPr>
        </p:nvSpPr>
        <p:spPr>
          <a:xfrm>
            <a:off x="1732700" y="1126000"/>
            <a:ext cx="5474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Indirect vs. Direct Communication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357" name="Google Shape;357;p14"/>
          <p:cNvSpPr txBox="1"/>
          <p:nvPr>
            <p:ph idx="1" type="body"/>
          </p:nvPr>
        </p:nvSpPr>
        <p:spPr>
          <a:xfrm>
            <a:off x="1732700" y="1797925"/>
            <a:ext cx="49443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Indirect modes of communication lack the essence of Direct means- tone, expressions, gestures and intent.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Information can be easily misinterpreted via indirect communication.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Video/Audio calls, though a great alternative, are highly demanding of time and availability of all parties involved.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◇"/>
            </a:pPr>
            <a:r>
              <a:rPr lang="en"/>
              <a:t>WARP aims to personalise indirect communication.</a:t>
            </a:r>
            <a:endParaRPr/>
          </a:p>
        </p:txBody>
      </p:sp>
      <p:sp>
        <p:nvSpPr>
          <p:cNvPr id="358" name="Google Shape;358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 Statement-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Given just a face image and text, WARP is a highly versatile model that can generate realistic </a:t>
            </a:r>
            <a:r>
              <a:rPr lang="en" sz="1900">
                <a:solidFill>
                  <a:schemeClr val="dk1"/>
                </a:solidFill>
              </a:rPr>
              <a:t>talking</a:t>
            </a:r>
            <a:r>
              <a:rPr lang="en" sz="1900">
                <a:solidFill>
                  <a:schemeClr val="dk1"/>
                </a:solidFill>
              </a:rPr>
              <a:t> videos with audio.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64" name="Google Shape;364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 txBox="1"/>
          <p:nvPr>
            <p:ph type="title"/>
          </p:nvPr>
        </p:nvSpPr>
        <p:spPr>
          <a:xfrm>
            <a:off x="1732700" y="1126000"/>
            <a:ext cx="5474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370" name="Google Shape;370;p16"/>
          <p:cNvSpPr txBox="1"/>
          <p:nvPr>
            <p:ph idx="1" type="body"/>
          </p:nvPr>
        </p:nvSpPr>
        <p:spPr>
          <a:xfrm>
            <a:off x="1732700" y="1797925"/>
            <a:ext cx="49443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Entertainment &amp; Broadcasting Industries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Educational Institutes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Marketing Sectors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Virtual Assistants &amp; Avatars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Remote Officials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◇"/>
            </a:pPr>
            <a:r>
              <a:rPr lang="en"/>
              <a:t>General Public</a:t>
            </a:r>
            <a:endParaRPr/>
          </a:p>
        </p:txBody>
      </p:sp>
      <p:sp>
        <p:nvSpPr>
          <p:cNvPr id="371" name="Google Shape;371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/>
          <p:nvPr>
            <p:ph idx="4294967295" type="body"/>
          </p:nvPr>
        </p:nvSpPr>
        <p:spPr>
          <a:xfrm>
            <a:off x="6219250" y="1552225"/>
            <a:ext cx="2838300" cy="23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DualLip [7]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Leverages task duality by lip reading and generation using unlabelled text and lip videos. Synchronizes the lip generation model to the text.</a:t>
            </a:r>
            <a:endParaRPr sz="1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Disadvantage- Replaces the lip on the guide face by vector concatenation.</a:t>
            </a:r>
            <a:endParaRPr sz="1300"/>
          </a:p>
        </p:txBody>
      </p:sp>
      <p:sp>
        <p:nvSpPr>
          <p:cNvPr id="377" name="Google Shape;377;p17"/>
          <p:cNvSpPr txBox="1"/>
          <p:nvPr>
            <p:ph idx="4294967295" type="body"/>
          </p:nvPr>
        </p:nvSpPr>
        <p:spPr>
          <a:xfrm>
            <a:off x="3306488" y="1552225"/>
            <a:ext cx="2838300" cy="25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Temporal GAN [6]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Generative model capable of learning semantic representations unlabelled videos. Generates videos with number of frames equal to number of latent variables.</a:t>
            </a:r>
            <a:endParaRPr sz="1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Disadvantage- Requires a large latent space. Audio inclusion is out of scope.</a:t>
            </a:r>
            <a:endParaRPr b="1" sz="1300"/>
          </a:p>
        </p:txBody>
      </p:sp>
      <p:sp>
        <p:nvSpPr>
          <p:cNvPr id="378" name="Google Shape;378;p17"/>
          <p:cNvSpPr txBox="1"/>
          <p:nvPr>
            <p:ph idx="4294967295" type="body"/>
          </p:nvPr>
        </p:nvSpPr>
        <p:spPr>
          <a:xfrm>
            <a:off x="367825" y="1552225"/>
            <a:ext cx="2838300" cy="21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Neural Voice Puppetry [5]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Audio driven network that takes audio as input and uses an intermediate 3D face model that reconstructs the target person speaking and checks for synchronisation. </a:t>
            </a:r>
            <a:endParaRPr sz="1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Disadvantage- Audio centric.</a:t>
            </a:r>
            <a:endParaRPr b="1" sz="1300"/>
          </a:p>
        </p:txBody>
      </p:sp>
      <p:grpSp>
        <p:nvGrpSpPr>
          <p:cNvPr id="379" name="Google Shape;379;p17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80" name="Google Shape;380;p1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17"/>
          <p:cNvSpPr txBox="1"/>
          <p:nvPr>
            <p:ph idx="4294967295" type="title"/>
          </p:nvPr>
        </p:nvSpPr>
        <p:spPr>
          <a:xfrm>
            <a:off x="1732700" y="516400"/>
            <a:ext cx="5474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Work</a:t>
            </a:r>
            <a:endParaRPr sz="2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</a:t>
            </a:r>
            <a:endParaRPr/>
          </a:p>
        </p:txBody>
      </p:sp>
      <p:sp>
        <p:nvSpPr>
          <p:cNvPr id="389" name="Google Shape;389;p1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Modules, Implementation &amp; Results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>
            <p:ph type="title"/>
          </p:nvPr>
        </p:nvSpPr>
        <p:spPr>
          <a:xfrm>
            <a:off x="1724050" y="1482038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396" name="Google Shape;396;p19"/>
          <p:cNvSpPr txBox="1"/>
          <p:nvPr>
            <p:ph idx="1" type="body"/>
          </p:nvPr>
        </p:nvSpPr>
        <p:spPr>
          <a:xfrm>
            <a:off x="1724050" y="2001562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b="1" lang="en"/>
              <a:t>Text-to-Speech</a:t>
            </a:r>
            <a:r>
              <a:rPr lang="en"/>
              <a:t>:</a:t>
            </a:r>
            <a:r>
              <a:rPr i="1" lang="en" sz="1300"/>
              <a:t> audio generation from text</a:t>
            </a:r>
            <a:endParaRPr i="1" sz="13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◇"/>
            </a:pPr>
            <a:r>
              <a:rPr b="1" lang="en"/>
              <a:t>StyleGAN</a:t>
            </a:r>
            <a:r>
              <a:rPr lang="en"/>
              <a:t>: </a:t>
            </a:r>
            <a:r>
              <a:rPr i="1" lang="en" sz="1300"/>
              <a:t>fake face generation</a:t>
            </a:r>
            <a:endParaRPr i="1" sz="13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◇"/>
            </a:pPr>
            <a:r>
              <a:rPr b="1" lang="en"/>
              <a:t>LipGAN</a:t>
            </a:r>
            <a:r>
              <a:rPr lang="en"/>
              <a:t>: </a:t>
            </a:r>
            <a:r>
              <a:rPr i="1" lang="en" sz="1300"/>
              <a:t>lip sync model</a:t>
            </a:r>
            <a:endParaRPr i="1"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WARP- Ensemble of the above three modules.</a:t>
            </a:r>
            <a:endParaRPr/>
          </a:p>
        </p:txBody>
      </p:sp>
      <p:sp>
        <p:nvSpPr>
          <p:cNvPr id="397" name="Google Shape;397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