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8" r:id="rId6"/>
    <p:sldId id="286" r:id="rId7"/>
    <p:sldId id="287" r:id="rId8"/>
    <p:sldId id="288"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7" y="379"/>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Levels in Software Testing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Levels in Software Testing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800" dirty="0"/>
              <a:t>Unit Testing </a:t>
            </a:r>
          </a:p>
          <a:p>
            <a:r>
              <a:rPr lang="en-US" sz="2800" dirty="0"/>
              <a:t>Integration Testing</a:t>
            </a:r>
          </a:p>
          <a:p>
            <a:r>
              <a:rPr lang="en-US" sz="2800" dirty="0"/>
              <a:t>System Testing</a:t>
            </a:r>
          </a:p>
          <a:p>
            <a:r>
              <a:rPr lang="en-US" sz="2800" dirty="0"/>
              <a:t>User Acceptance Testing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E8CB-30CA-55E7-4132-3C258B203123}"/>
              </a:ext>
            </a:extLst>
          </p:cNvPr>
          <p:cNvSpPr>
            <a:spLocks noGrp="1"/>
          </p:cNvSpPr>
          <p:nvPr>
            <p:ph type="title"/>
          </p:nvPr>
        </p:nvSpPr>
        <p:spPr/>
        <p:txBody>
          <a:bodyPr/>
          <a:lstStyle/>
          <a:p>
            <a:r>
              <a:rPr lang="en-IN" dirty="0"/>
              <a:t>Unit Testing</a:t>
            </a:r>
          </a:p>
        </p:txBody>
      </p:sp>
      <p:sp>
        <p:nvSpPr>
          <p:cNvPr id="3" name="Slide Number Placeholder 2">
            <a:extLst>
              <a:ext uri="{FF2B5EF4-FFF2-40B4-BE49-F238E27FC236}">
                <a16:creationId xmlns:a16="http://schemas.microsoft.com/office/drawing/2014/main" id="{E7D4AD93-27AB-9E38-A91B-D99BC07DC264}"/>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6A950424-4F6D-5476-7EE9-5148860500BB}"/>
              </a:ext>
            </a:extLst>
          </p:cNvPr>
          <p:cNvSpPr>
            <a:spLocks noGrp="1"/>
          </p:cNvSpPr>
          <p:nvPr>
            <p:ph type="body" sz="quarter" idx="13"/>
          </p:nvPr>
        </p:nvSpPr>
        <p:spPr/>
        <p:txBody>
          <a:bodyPr/>
          <a:lstStyle/>
          <a:p>
            <a:r>
              <a:rPr lang="en-US" b="0" i="0" dirty="0">
                <a:effectLst/>
                <a:latin typeface="Söhne"/>
              </a:rPr>
              <a:t>Unit testing is a software testing technique where individual units or components of a software application are tested in isolation to ensure that they function correctly as per the design specifications. A unit typically refers to the smallest testable part of an application, such as functions, methods, classes, or modules.</a:t>
            </a:r>
          </a:p>
          <a:p>
            <a:r>
              <a:rPr lang="en-IN" b="1" i="0" dirty="0">
                <a:effectLst/>
                <a:latin typeface="Söhne"/>
              </a:rPr>
              <a:t>Benefits</a:t>
            </a:r>
            <a:r>
              <a:rPr lang="en-IN" b="0" i="0" dirty="0">
                <a:effectLst/>
                <a:latin typeface="Söhne"/>
              </a:rPr>
              <a:t>:</a:t>
            </a:r>
          </a:p>
          <a:p>
            <a:pPr marL="0" indent="0">
              <a:buNone/>
            </a:pPr>
            <a:r>
              <a:rPr lang="en-IN" dirty="0">
                <a:latin typeface="Söhne"/>
              </a:rPr>
              <a:t>         Early Detection of Defects</a:t>
            </a:r>
          </a:p>
          <a:p>
            <a:pPr marL="0" indent="0">
              <a:buNone/>
            </a:pPr>
            <a:r>
              <a:rPr lang="en-IN" dirty="0">
                <a:latin typeface="Söhne"/>
              </a:rPr>
              <a:t>          Improved Code Quality</a:t>
            </a:r>
          </a:p>
          <a:p>
            <a:pPr marL="0" indent="0">
              <a:buNone/>
            </a:pPr>
            <a:r>
              <a:rPr lang="en-IN" dirty="0">
                <a:latin typeface="Söhne"/>
              </a:rPr>
              <a:t>          Facilitates Refactoring</a:t>
            </a:r>
          </a:p>
          <a:p>
            <a:pPr marL="0" indent="0">
              <a:buNone/>
            </a:pPr>
            <a:r>
              <a:rPr lang="en-IN" dirty="0">
                <a:latin typeface="Söhne"/>
              </a:rPr>
              <a:t>          Documentation</a:t>
            </a:r>
          </a:p>
        </p:txBody>
      </p:sp>
    </p:spTree>
    <p:extLst>
      <p:ext uri="{BB962C8B-B14F-4D97-AF65-F5344CB8AC3E}">
        <p14:creationId xmlns:p14="http://schemas.microsoft.com/office/powerpoint/2010/main" val="348510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4C93-8CF2-716B-7223-A228461A9505}"/>
              </a:ext>
            </a:extLst>
          </p:cNvPr>
          <p:cNvSpPr>
            <a:spLocks noGrp="1"/>
          </p:cNvSpPr>
          <p:nvPr>
            <p:ph type="title"/>
          </p:nvPr>
        </p:nvSpPr>
        <p:spPr/>
        <p:txBody>
          <a:bodyPr/>
          <a:lstStyle/>
          <a:p>
            <a:r>
              <a:rPr lang="en-IN" dirty="0"/>
              <a:t>Integration Testing</a:t>
            </a:r>
          </a:p>
        </p:txBody>
      </p:sp>
      <p:sp>
        <p:nvSpPr>
          <p:cNvPr id="3" name="Slide Number Placeholder 2">
            <a:extLst>
              <a:ext uri="{FF2B5EF4-FFF2-40B4-BE49-F238E27FC236}">
                <a16:creationId xmlns:a16="http://schemas.microsoft.com/office/drawing/2014/main" id="{77B009A7-61D3-7D66-F322-8FFC897BCD4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FED82B79-3655-C9FA-3C19-4AC30C48AC79}"/>
              </a:ext>
            </a:extLst>
          </p:cNvPr>
          <p:cNvSpPr>
            <a:spLocks noGrp="1"/>
          </p:cNvSpPr>
          <p:nvPr>
            <p:ph type="body" sz="quarter" idx="13"/>
          </p:nvPr>
        </p:nvSpPr>
        <p:spPr>
          <a:xfrm>
            <a:off x="444500" y="1625385"/>
            <a:ext cx="6718300" cy="4877015"/>
          </a:xfrm>
        </p:spPr>
        <p:txBody>
          <a:bodyPr/>
          <a:lstStyle/>
          <a:p>
            <a:r>
              <a:rPr lang="en-US" b="0" i="0" dirty="0">
                <a:effectLst/>
                <a:latin typeface="Söhne"/>
              </a:rPr>
              <a:t>Integration testing is a level of software testing where individual units or components of a software application are combined and tested as a group to ensure that they function together correctly as per the integration design. Integration testing verifies the interactions, interfaces, and data flow between the integrated units and identifies any defects or inconsistencies that may arise during integration.</a:t>
            </a:r>
          </a:p>
          <a:p>
            <a:r>
              <a:rPr lang="en-IN" b="1" i="0" dirty="0">
                <a:effectLst/>
                <a:latin typeface="Söhne"/>
              </a:rPr>
              <a:t>Types of Integration Testing</a:t>
            </a:r>
            <a:r>
              <a:rPr lang="en-IN" b="0" i="0" dirty="0">
                <a:effectLst/>
                <a:latin typeface="Söhne"/>
              </a:rPr>
              <a:t>:</a:t>
            </a:r>
            <a:br>
              <a:rPr lang="en-US" dirty="0">
                <a:latin typeface="Söhne"/>
              </a:rPr>
            </a:br>
            <a:r>
              <a:rPr lang="en-US" dirty="0">
                <a:latin typeface="Söhne"/>
              </a:rPr>
              <a:t>    </a:t>
            </a:r>
            <a:r>
              <a:rPr lang="en-IN" dirty="0">
                <a:latin typeface="Söhne"/>
              </a:rPr>
              <a:t>Top-down Integration Testing</a:t>
            </a:r>
          </a:p>
          <a:p>
            <a:pPr marL="0" indent="0">
              <a:buNone/>
            </a:pPr>
            <a:r>
              <a:rPr lang="en-IN" dirty="0">
                <a:latin typeface="Söhne"/>
              </a:rPr>
              <a:t>         Bottom-up Integration Testing</a:t>
            </a:r>
          </a:p>
          <a:p>
            <a:pPr marL="0" indent="0">
              <a:buNone/>
            </a:pPr>
            <a:r>
              <a:rPr lang="en-IN" dirty="0">
                <a:latin typeface="Söhne"/>
              </a:rPr>
              <a:t>         Incremental Integration Testing</a:t>
            </a:r>
          </a:p>
          <a:p>
            <a:r>
              <a:rPr lang="en-IN" b="1" i="0" dirty="0">
                <a:effectLst/>
                <a:latin typeface="Söhne"/>
              </a:rPr>
              <a:t>Benefits</a:t>
            </a:r>
            <a:r>
              <a:rPr lang="en-IN" b="0" i="0" dirty="0">
                <a:effectLst/>
                <a:latin typeface="Söhne"/>
              </a:rPr>
              <a:t>:</a:t>
            </a:r>
            <a:endParaRPr lang="en-US" b="0" i="0" dirty="0">
              <a:effectLst/>
              <a:latin typeface="Söhne"/>
            </a:endParaRPr>
          </a:p>
          <a:p>
            <a:pPr marL="0" indent="0">
              <a:buNone/>
            </a:pPr>
            <a:r>
              <a:rPr lang="en-US" dirty="0">
                <a:latin typeface="Söhne"/>
              </a:rPr>
              <a:t>           Early Detection of Integration Issues</a:t>
            </a:r>
          </a:p>
          <a:p>
            <a:pPr marL="0" indent="0">
              <a:buNone/>
            </a:pPr>
            <a:r>
              <a:rPr lang="en-US" dirty="0">
                <a:latin typeface="Söhne"/>
              </a:rPr>
              <a:t>           </a:t>
            </a:r>
            <a:r>
              <a:rPr lang="en-IN" dirty="0">
                <a:latin typeface="Söhne"/>
              </a:rPr>
              <a:t>Verification of Interactions</a:t>
            </a:r>
          </a:p>
          <a:p>
            <a:pPr marL="0" indent="0">
              <a:buNone/>
            </a:pPr>
            <a:r>
              <a:rPr lang="en-IN" dirty="0">
                <a:latin typeface="Söhne"/>
              </a:rPr>
              <a:t>           </a:t>
            </a:r>
            <a:r>
              <a:rPr lang="en-US" dirty="0">
                <a:latin typeface="Söhne"/>
              </a:rPr>
              <a:t>Increased Confidence in System Integration</a:t>
            </a:r>
          </a:p>
          <a:p>
            <a:pPr marL="0" indent="0">
              <a:buNone/>
            </a:pPr>
            <a:endParaRPr lang="en-IN" dirty="0">
              <a:solidFill>
                <a:srgbClr val="0D0D0D"/>
              </a:solidFill>
              <a:latin typeface="Söhne"/>
            </a:endParaRPr>
          </a:p>
        </p:txBody>
      </p:sp>
    </p:spTree>
    <p:extLst>
      <p:ext uri="{BB962C8B-B14F-4D97-AF65-F5344CB8AC3E}">
        <p14:creationId xmlns:p14="http://schemas.microsoft.com/office/powerpoint/2010/main" val="26513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4F2A-EA94-B1DC-C26B-3F79DF255C68}"/>
              </a:ext>
            </a:extLst>
          </p:cNvPr>
          <p:cNvSpPr>
            <a:spLocks noGrp="1"/>
          </p:cNvSpPr>
          <p:nvPr>
            <p:ph type="title"/>
          </p:nvPr>
        </p:nvSpPr>
        <p:spPr/>
        <p:txBody>
          <a:bodyPr/>
          <a:lstStyle/>
          <a:p>
            <a:r>
              <a:rPr lang="en-IN" dirty="0"/>
              <a:t>System Testing</a:t>
            </a:r>
          </a:p>
        </p:txBody>
      </p:sp>
      <p:sp>
        <p:nvSpPr>
          <p:cNvPr id="3" name="Slide Number Placeholder 2">
            <a:extLst>
              <a:ext uri="{FF2B5EF4-FFF2-40B4-BE49-F238E27FC236}">
                <a16:creationId xmlns:a16="http://schemas.microsoft.com/office/drawing/2014/main" id="{B9A04FED-99C4-4905-35E8-E9F717DFAC2A}"/>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5884F3DB-F3E9-1792-6727-88C4F8E9BCB4}"/>
              </a:ext>
            </a:extLst>
          </p:cNvPr>
          <p:cNvSpPr>
            <a:spLocks noGrp="1"/>
          </p:cNvSpPr>
          <p:nvPr>
            <p:ph type="body" sz="quarter" idx="13"/>
          </p:nvPr>
        </p:nvSpPr>
        <p:spPr>
          <a:xfrm>
            <a:off x="444500" y="1625385"/>
            <a:ext cx="6718300" cy="4583504"/>
          </a:xfrm>
        </p:spPr>
        <p:txBody>
          <a:bodyPr/>
          <a:lstStyle/>
          <a:p>
            <a:r>
              <a:rPr lang="en-US" b="0" i="0" dirty="0">
                <a:effectLst/>
                <a:latin typeface="Söhne"/>
              </a:rPr>
              <a:t>System testing is a level of software testing where the integrated software system is tested as a whole to verify that it meets specified requirements and functions correctly in its intended environment. System testing validates the end-to-end functionality, behavior, performance, and quality of the software system from the perspective of the end-user or customer. </a:t>
            </a:r>
          </a:p>
          <a:p>
            <a:r>
              <a:rPr lang="en-IN" b="1" i="0" dirty="0">
                <a:effectLst/>
                <a:latin typeface="Söhne"/>
              </a:rPr>
              <a:t>Types of System Testing</a:t>
            </a:r>
            <a:r>
              <a:rPr lang="en-IN" b="0" i="0" dirty="0">
                <a:effectLst/>
                <a:latin typeface="Söhne"/>
              </a:rPr>
              <a:t>:</a:t>
            </a:r>
          </a:p>
          <a:p>
            <a:pPr marL="0" indent="0">
              <a:buNone/>
            </a:pPr>
            <a:r>
              <a:rPr lang="en-IN" dirty="0">
                <a:latin typeface="Söhne"/>
              </a:rPr>
              <a:t>             Functional Testing</a:t>
            </a:r>
          </a:p>
          <a:p>
            <a:pPr marL="0" indent="0">
              <a:buNone/>
            </a:pPr>
            <a:r>
              <a:rPr lang="en-IN" dirty="0">
                <a:latin typeface="Söhne"/>
              </a:rPr>
              <a:t>             Non functional Testing</a:t>
            </a:r>
          </a:p>
          <a:p>
            <a:r>
              <a:rPr lang="en-IN" b="1" i="0" dirty="0">
                <a:effectLst/>
                <a:latin typeface="Söhne"/>
              </a:rPr>
              <a:t>Benefits</a:t>
            </a:r>
            <a:r>
              <a:rPr lang="en-IN" b="0" i="0" dirty="0">
                <a:effectLst/>
                <a:latin typeface="Söhne"/>
              </a:rPr>
              <a:t>:</a:t>
            </a:r>
          </a:p>
          <a:p>
            <a:pPr marL="0" indent="0">
              <a:buNone/>
            </a:pPr>
            <a:r>
              <a:rPr lang="en-IN" dirty="0">
                <a:latin typeface="Söhne"/>
              </a:rPr>
              <a:t>             Validation of System Requirements</a:t>
            </a:r>
          </a:p>
          <a:p>
            <a:pPr marL="0" indent="0">
              <a:buNone/>
            </a:pPr>
            <a:r>
              <a:rPr lang="en-IN" dirty="0">
                <a:latin typeface="Söhne"/>
              </a:rPr>
              <a:t>            </a:t>
            </a:r>
            <a:r>
              <a:rPr lang="en-US" dirty="0">
                <a:latin typeface="Söhne"/>
              </a:rPr>
              <a:t>Assurance of Quality and Reliability</a:t>
            </a:r>
            <a:endParaRPr lang="en-IN" dirty="0">
              <a:latin typeface="Söhne"/>
            </a:endParaRPr>
          </a:p>
          <a:p>
            <a:pPr marL="0" indent="0">
              <a:buNone/>
            </a:pPr>
            <a:r>
              <a:rPr lang="en-IN" dirty="0">
                <a:latin typeface="Söhne"/>
              </a:rPr>
              <a:t>            </a:t>
            </a:r>
            <a:r>
              <a:rPr lang="en-US" dirty="0">
                <a:latin typeface="Söhne"/>
              </a:rPr>
              <a:t>Detection of Defects and Issues</a:t>
            </a:r>
          </a:p>
          <a:p>
            <a:pPr marL="0" indent="0">
              <a:buNone/>
            </a:pPr>
            <a:r>
              <a:rPr lang="en-US" dirty="0">
                <a:latin typeface="Söhne"/>
              </a:rPr>
              <a:t>            </a:t>
            </a:r>
            <a:r>
              <a:rPr lang="en-IN" dirty="0">
                <a:latin typeface="Söhne"/>
              </a:rPr>
              <a:t>Mitigation of Risks</a:t>
            </a:r>
          </a:p>
          <a:p>
            <a:pPr marL="0" indent="0">
              <a:buNone/>
            </a:pPr>
            <a:endParaRPr lang="en-US" dirty="0">
              <a:solidFill>
                <a:srgbClr val="0D0D0D"/>
              </a:solidFill>
              <a:latin typeface="Söhne"/>
            </a:endParaRPr>
          </a:p>
        </p:txBody>
      </p:sp>
    </p:spTree>
    <p:extLst>
      <p:ext uri="{BB962C8B-B14F-4D97-AF65-F5344CB8AC3E}">
        <p14:creationId xmlns:p14="http://schemas.microsoft.com/office/powerpoint/2010/main" val="284095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A7CF-2820-082D-5AC9-A6CCF9486487}"/>
              </a:ext>
            </a:extLst>
          </p:cNvPr>
          <p:cNvSpPr>
            <a:spLocks noGrp="1"/>
          </p:cNvSpPr>
          <p:nvPr>
            <p:ph type="title"/>
          </p:nvPr>
        </p:nvSpPr>
        <p:spPr/>
        <p:txBody>
          <a:bodyPr/>
          <a:lstStyle/>
          <a:p>
            <a:r>
              <a:rPr lang="en-IN" dirty="0"/>
              <a:t>User Acceptance Testing</a:t>
            </a:r>
          </a:p>
        </p:txBody>
      </p:sp>
      <p:sp>
        <p:nvSpPr>
          <p:cNvPr id="3" name="Slide Number Placeholder 2">
            <a:extLst>
              <a:ext uri="{FF2B5EF4-FFF2-40B4-BE49-F238E27FC236}">
                <a16:creationId xmlns:a16="http://schemas.microsoft.com/office/drawing/2014/main" id="{501D7FDF-AB48-5482-CD2D-F8A3FE59D3A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3F87C02A-3BC0-FBDE-4C3E-8E1670E6EF22}"/>
              </a:ext>
            </a:extLst>
          </p:cNvPr>
          <p:cNvSpPr>
            <a:spLocks noGrp="1"/>
          </p:cNvSpPr>
          <p:nvPr>
            <p:ph type="body" sz="quarter" idx="13"/>
          </p:nvPr>
        </p:nvSpPr>
        <p:spPr/>
        <p:txBody>
          <a:bodyPr/>
          <a:lstStyle/>
          <a:p>
            <a:r>
              <a:rPr lang="en-US" b="0" i="0" dirty="0">
                <a:effectLst/>
                <a:latin typeface="Söhne"/>
              </a:rPr>
              <a:t>User Acceptance Testing (UAT) is a phase of software testing where the end-users or stakeholders evaluate the software to determine whether it meets their requirements, expectations, and business needs. UAT is typically performed near the end of the software development lifecycle, after system testing, and before the software is deployed to production. The primary goal of UAT is to ensure that the software is ready for release and meets the criteria for acceptance by the end-users.</a:t>
            </a:r>
          </a:p>
          <a:p>
            <a:r>
              <a:rPr lang="en-IN" b="1" i="0" dirty="0">
                <a:effectLst/>
                <a:latin typeface="Söhne"/>
              </a:rPr>
              <a:t>Benefits</a:t>
            </a:r>
            <a:r>
              <a:rPr lang="en-IN" b="0" i="0" dirty="0">
                <a:effectLst/>
                <a:latin typeface="Söhne"/>
              </a:rPr>
              <a:t>:</a:t>
            </a:r>
            <a:endParaRPr lang="en-US" dirty="0">
              <a:latin typeface="Söhne"/>
            </a:endParaRPr>
          </a:p>
          <a:p>
            <a:pPr marL="0" indent="0">
              <a:buNone/>
            </a:pPr>
            <a:r>
              <a:rPr lang="en-US" dirty="0">
                <a:latin typeface="Söhne"/>
              </a:rPr>
              <a:t>             </a:t>
            </a:r>
            <a:r>
              <a:rPr lang="en-IN" dirty="0">
                <a:latin typeface="Söhne"/>
              </a:rPr>
              <a:t>Validation of User Requirements</a:t>
            </a:r>
            <a:endParaRPr lang="en-US" dirty="0">
              <a:latin typeface="Söhne"/>
            </a:endParaRPr>
          </a:p>
          <a:p>
            <a:pPr marL="0" indent="0">
              <a:buNone/>
            </a:pPr>
            <a:r>
              <a:rPr lang="en-US" dirty="0">
                <a:latin typeface="Söhne"/>
              </a:rPr>
              <a:t>              </a:t>
            </a:r>
            <a:r>
              <a:rPr lang="en-IN" dirty="0">
                <a:latin typeface="Söhne"/>
              </a:rPr>
              <a:t>Early Identification of Issues</a:t>
            </a:r>
            <a:endParaRPr lang="en-US" dirty="0">
              <a:latin typeface="Söhne"/>
            </a:endParaRPr>
          </a:p>
          <a:p>
            <a:pPr marL="0" indent="0">
              <a:buNone/>
            </a:pPr>
            <a:r>
              <a:rPr lang="en-US" dirty="0">
                <a:latin typeface="Söhne"/>
              </a:rPr>
              <a:t>              </a:t>
            </a:r>
            <a:r>
              <a:rPr lang="en-IN" dirty="0">
                <a:latin typeface="Söhne"/>
              </a:rPr>
              <a:t>Alignment with Business Goals</a:t>
            </a:r>
          </a:p>
          <a:p>
            <a:pPr marL="0" indent="0">
              <a:buNone/>
            </a:pPr>
            <a:r>
              <a:rPr lang="en-IN" dirty="0">
                <a:latin typeface="Söhne"/>
              </a:rPr>
              <a:t>              Reduced Business Risks</a:t>
            </a:r>
          </a:p>
        </p:txBody>
      </p:sp>
    </p:spTree>
    <p:extLst>
      <p:ext uri="{BB962C8B-B14F-4D97-AF65-F5344CB8AC3E}">
        <p14:creationId xmlns:p14="http://schemas.microsoft.com/office/powerpoint/2010/main" val="88211443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35</TotalTime>
  <Words>405</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Söhne</vt:lpstr>
      <vt:lpstr>Trade Gothic LT Pro</vt:lpstr>
      <vt:lpstr>Trebuchet MS</vt:lpstr>
      <vt:lpstr>Office Theme</vt:lpstr>
      <vt:lpstr>Levels in Software Testing </vt:lpstr>
      <vt:lpstr>Levels in Software Testing</vt:lpstr>
      <vt:lpstr>Unit Testing</vt:lpstr>
      <vt:lpstr>Integration Testing</vt:lpstr>
      <vt:lpstr>System Testing</vt:lpstr>
      <vt:lpstr>User Acceptance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in Software Testing</dc:title>
  <dc:creator>nethragowda882@gmail.com</dc:creator>
  <cp:lastModifiedBy>nethragowda882@gmail.com</cp:lastModifiedBy>
  <cp:revision>1</cp:revision>
  <dcterms:created xsi:type="dcterms:W3CDTF">2024-03-25T02:06:27Z</dcterms:created>
  <dcterms:modified xsi:type="dcterms:W3CDTF">2024-03-25T02:42:06Z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