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8" r:id="rId3"/>
    <p:sldId id="257" r:id="rId4"/>
    <p:sldId id="259" r:id="rId5"/>
    <p:sldId id="260" r:id="rId6"/>
    <p:sldId id="262" r:id="rId7"/>
    <p:sldId id="263" r:id="rId8"/>
    <p:sldId id="264" r:id="rId9"/>
    <p:sldId id="272" r:id="rId10"/>
    <p:sldId id="265" r:id="rId11"/>
    <p:sldId id="266" r:id="rId12"/>
    <p:sldId id="267" r:id="rId13"/>
    <p:sldId id="268"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8" r:id="rId27"/>
    <p:sldId id="289" r:id="rId28"/>
    <p:sldId id="290" r:id="rId29"/>
    <p:sldId id="285" r:id="rId30"/>
    <p:sldId id="286" r:id="rId31"/>
    <p:sldId id="287"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8" r:id="rId55"/>
    <p:sldId id="319" r:id="rId56"/>
    <p:sldId id="320" r:id="rId57"/>
    <p:sldId id="321" r:id="rId58"/>
    <p:sldId id="322" r:id="rId59"/>
    <p:sldId id="325" r:id="rId60"/>
    <p:sldId id="335" r:id="rId61"/>
    <p:sldId id="336" r:id="rId62"/>
    <p:sldId id="337" r:id="rId63"/>
    <p:sldId id="324" r:id="rId64"/>
    <p:sldId id="326" r:id="rId65"/>
    <p:sldId id="327" r:id="rId66"/>
    <p:sldId id="328" r:id="rId67"/>
    <p:sldId id="338" r:id="rId68"/>
    <p:sldId id="330" r:id="rId69"/>
    <p:sldId id="331" r:id="rId70"/>
    <p:sldId id="33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DE65-BE83-4151-9AAF-3DB0349E1C36}" type="datetimeFigureOut">
              <a:rPr lang="en-US" smtClean="0"/>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7DE4B-9D09-4EA2-A81D-E0253B2DD29C}" type="slidenum">
              <a:rPr lang="en-US" smtClean="0"/>
              <a:t>‹#›</a:t>
            </a:fld>
            <a:endParaRPr lang="en-US"/>
          </a:p>
        </p:txBody>
      </p:sp>
    </p:spTree>
    <p:extLst>
      <p:ext uri="{BB962C8B-B14F-4D97-AF65-F5344CB8AC3E}">
        <p14:creationId xmlns:p14="http://schemas.microsoft.com/office/powerpoint/2010/main" val="393749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0DD5A0E-5B34-41F5-A3CB-19B5DE30BF2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8" name="Slide Number Placeholder 7"/>
          <p:cNvSpPr>
            <a:spLocks noGrp="1"/>
          </p:cNvSpPr>
          <p:nvPr>
            <p:ph type="sldNum" sz="quarter" idx="11"/>
          </p:nvPr>
        </p:nvSpPr>
        <p:spPr/>
        <p:txBody>
          <a:bodyPr/>
          <a:lstStyle/>
          <a:p>
            <a:fld id="{30DD5A0E-5B34-41F5-A3CB-19B5DE30BF2F}"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D5A0E-5B34-41F5-A3CB-19B5DE30BF2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D5A0E-5B34-41F5-A3CB-19B5DE30BF2F}"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BBAB01-9AF8-4F6A-944B-926CCE032BAD}"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0DD5A0E-5B34-41F5-A3CB-19B5DE30BF2F}"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7BBAB01-9AF8-4F6A-944B-926CCE032BAD}" type="datetimeFigureOut">
              <a:rPr lang="en-US" smtClean="0"/>
              <a:t>10/15/2024</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0DD5A0E-5B34-41F5-A3CB-19B5DE30BF2F}"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382000" cy="4571999"/>
          </a:xfrm>
        </p:spPr>
        <p:txBody>
          <a:bodyPr/>
          <a:lstStyle/>
          <a:p>
            <a:r>
              <a:rPr lang="en-GB" sz="5400" b="1" dirty="0" smtClean="0">
                <a:solidFill>
                  <a:srgbClr val="FF0000"/>
                </a:solidFill>
                <a:latin typeface="Times New Roman" pitchFamily="18" charset="0"/>
                <a:cs typeface="Times New Roman" pitchFamily="18" charset="0"/>
              </a:rPr>
              <a:t>Introduction</a:t>
            </a:r>
            <a:r>
              <a:rPr lang="en-GB" sz="5400" dirty="0" smtClean="0">
                <a:solidFill>
                  <a:srgbClr val="FF0000"/>
                </a:solidFill>
                <a:latin typeface="Times New Roman" pitchFamily="18" charset="0"/>
                <a:cs typeface="Times New Roman" pitchFamily="18" charset="0"/>
              </a:rPr>
              <a:t> </a:t>
            </a:r>
            <a:r>
              <a:rPr lang="en-GB" sz="5400" b="1" dirty="0" smtClean="0">
                <a:solidFill>
                  <a:srgbClr val="FF0000"/>
                </a:solidFill>
                <a:latin typeface="Times New Roman" pitchFamily="18" charset="0"/>
                <a:cs typeface="Times New Roman" pitchFamily="18" charset="0"/>
              </a:rPr>
              <a:t>to css</a:t>
            </a:r>
            <a:endParaRPr lang="en-US" sz="5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8791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Css class selector</a:t>
            </a:r>
            <a:endParaRPr lang="en-US" dirty="0"/>
          </a:p>
        </p:txBody>
      </p:sp>
      <p:sp>
        <p:nvSpPr>
          <p:cNvPr id="3" name="Content Placeholder 2"/>
          <p:cNvSpPr>
            <a:spLocks noGrp="1"/>
          </p:cNvSpPr>
          <p:nvPr>
            <p:ph idx="1"/>
          </p:nvPr>
        </p:nvSpPr>
        <p:spPr>
          <a:xfrm>
            <a:off x="457200" y="1524000"/>
            <a:ext cx="7848600" cy="4876800"/>
          </a:xfrm>
        </p:spPr>
        <p:txBody>
          <a:bodyPr>
            <a:normAutofit/>
          </a:bodyPr>
          <a:lstStyle/>
          <a:p>
            <a:r>
              <a:rPr lang="en-GB" dirty="0" smtClean="0"/>
              <a:t>You can also specify that only specific HTML elements should be affected by a class.</a:t>
            </a:r>
          </a:p>
          <a:p>
            <a:endParaRPr lang="en-GB" dirty="0" smtClean="0"/>
          </a:p>
          <a:p>
            <a:r>
              <a:rPr lang="en-GB" dirty="0" smtClean="0"/>
              <a:t>Example</a:t>
            </a:r>
            <a:endParaRPr lang="en-GB" dirty="0"/>
          </a:p>
          <a:p>
            <a:r>
              <a:rPr lang="en-GB" dirty="0"/>
              <a:t>In this example only &lt;p&gt; elements with class="center" will be red and center-aligned: </a:t>
            </a:r>
          </a:p>
          <a:p>
            <a:endParaRPr lang="en-GB" dirty="0"/>
          </a:p>
          <a:p>
            <a:r>
              <a:rPr lang="en-GB" dirty="0"/>
              <a:t>p.center {</a:t>
            </a:r>
          </a:p>
          <a:p>
            <a:r>
              <a:rPr lang="en-GB" dirty="0"/>
              <a:t>  text-align: center;</a:t>
            </a:r>
          </a:p>
          <a:p>
            <a:r>
              <a:rPr lang="en-GB" dirty="0"/>
              <a:t>  color: red;</a:t>
            </a:r>
          </a:p>
          <a:p>
            <a:r>
              <a:rPr lang="en-GB" dirty="0"/>
              <a:t>}</a:t>
            </a:r>
          </a:p>
        </p:txBody>
      </p:sp>
    </p:spTree>
    <p:extLst>
      <p:ext uri="{BB962C8B-B14F-4D97-AF65-F5344CB8AC3E}">
        <p14:creationId xmlns:p14="http://schemas.microsoft.com/office/powerpoint/2010/main" val="913343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fontScale="90000"/>
          </a:bodyPr>
          <a:lstStyle/>
          <a:p>
            <a:r>
              <a:rPr lang="en-GB" dirty="0" smtClean="0"/>
              <a:t>Css </a:t>
            </a:r>
            <a:r>
              <a:rPr lang="en-US" dirty="0" smtClean="0"/>
              <a:t>Universal</a:t>
            </a:r>
            <a:r>
              <a:rPr lang="en-US" dirty="0"/>
              <a:t> </a:t>
            </a:r>
            <a:r>
              <a:rPr lang="en-GB" dirty="0" smtClean="0"/>
              <a:t>selector</a:t>
            </a:r>
            <a:endParaRPr lang="en-US" dirty="0"/>
          </a:p>
        </p:txBody>
      </p:sp>
      <p:sp>
        <p:nvSpPr>
          <p:cNvPr id="3" name="Content Placeholder 2"/>
          <p:cNvSpPr>
            <a:spLocks noGrp="1"/>
          </p:cNvSpPr>
          <p:nvPr>
            <p:ph idx="1"/>
          </p:nvPr>
        </p:nvSpPr>
        <p:spPr>
          <a:xfrm>
            <a:off x="457200" y="1524000"/>
            <a:ext cx="7848600" cy="4876800"/>
          </a:xfrm>
        </p:spPr>
        <p:txBody>
          <a:bodyPr>
            <a:normAutofit/>
          </a:bodyPr>
          <a:lstStyle/>
          <a:p>
            <a:r>
              <a:rPr lang="en-GB" dirty="0"/>
              <a:t>The universal selector (*) selects all HTML elements on the page.</a:t>
            </a:r>
          </a:p>
          <a:p>
            <a:endParaRPr lang="en-GB" dirty="0"/>
          </a:p>
          <a:p>
            <a:r>
              <a:rPr lang="en-GB" dirty="0"/>
              <a:t>Example</a:t>
            </a:r>
          </a:p>
          <a:p>
            <a:r>
              <a:rPr lang="en-GB" dirty="0"/>
              <a:t>The CSS rule below will affect every HTML element on the page: </a:t>
            </a:r>
          </a:p>
          <a:p>
            <a:endParaRPr lang="en-GB" dirty="0"/>
          </a:p>
          <a:p>
            <a:r>
              <a:rPr lang="en-GB" dirty="0"/>
              <a:t>* {</a:t>
            </a:r>
          </a:p>
          <a:p>
            <a:r>
              <a:rPr lang="en-GB" dirty="0"/>
              <a:t>  text-align: center;</a:t>
            </a:r>
          </a:p>
          <a:p>
            <a:r>
              <a:rPr lang="en-GB" dirty="0"/>
              <a:t>  color: blue;</a:t>
            </a:r>
          </a:p>
          <a:p>
            <a:r>
              <a:rPr lang="en-GB" dirty="0"/>
              <a:t>}</a:t>
            </a:r>
          </a:p>
        </p:txBody>
      </p:sp>
    </p:spTree>
    <p:extLst>
      <p:ext uri="{BB962C8B-B14F-4D97-AF65-F5344CB8AC3E}">
        <p14:creationId xmlns:p14="http://schemas.microsoft.com/office/powerpoint/2010/main" val="178827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fontScale="90000"/>
          </a:bodyPr>
          <a:lstStyle/>
          <a:p>
            <a:r>
              <a:rPr lang="en-GB" dirty="0" smtClean="0"/>
              <a:t>Css </a:t>
            </a:r>
            <a:r>
              <a:rPr lang="en-US" dirty="0"/>
              <a:t>Grouping </a:t>
            </a:r>
            <a:r>
              <a:rPr lang="en-GB" dirty="0" smtClean="0"/>
              <a:t>selector</a:t>
            </a:r>
            <a:endParaRPr lang="en-US" dirty="0"/>
          </a:p>
        </p:txBody>
      </p:sp>
      <p:sp>
        <p:nvSpPr>
          <p:cNvPr id="3" name="Content Placeholder 2"/>
          <p:cNvSpPr>
            <a:spLocks noGrp="1"/>
          </p:cNvSpPr>
          <p:nvPr>
            <p:ph idx="1"/>
          </p:nvPr>
        </p:nvSpPr>
        <p:spPr>
          <a:xfrm>
            <a:off x="457200" y="1524000"/>
            <a:ext cx="7848600" cy="4876800"/>
          </a:xfrm>
        </p:spPr>
        <p:txBody>
          <a:bodyPr>
            <a:normAutofit/>
          </a:bodyPr>
          <a:lstStyle/>
          <a:p>
            <a:r>
              <a:rPr lang="en-GB" dirty="0"/>
              <a:t>The grouping selector selects all the HTML elements with the same style definitions</a:t>
            </a:r>
            <a:r>
              <a:rPr lang="en-GB" dirty="0" smtClean="0"/>
              <a:t>.</a:t>
            </a:r>
          </a:p>
          <a:p>
            <a:endParaRPr lang="en-GB" dirty="0"/>
          </a:p>
          <a:p>
            <a:r>
              <a:rPr lang="en-GB" dirty="0"/>
              <a:t>Example</a:t>
            </a:r>
          </a:p>
          <a:p>
            <a:r>
              <a:rPr lang="en-GB" dirty="0"/>
              <a:t>In this example we have grouped the selectors from the code above: </a:t>
            </a:r>
          </a:p>
          <a:p>
            <a:endParaRPr lang="en-GB" dirty="0"/>
          </a:p>
          <a:p>
            <a:r>
              <a:rPr lang="en-GB" dirty="0"/>
              <a:t>h1, h2, p {</a:t>
            </a:r>
          </a:p>
          <a:p>
            <a:r>
              <a:rPr lang="en-GB" dirty="0"/>
              <a:t>  text-align: center;</a:t>
            </a:r>
          </a:p>
          <a:p>
            <a:r>
              <a:rPr lang="en-GB" dirty="0"/>
              <a:t>  color: red;</a:t>
            </a:r>
          </a:p>
          <a:p>
            <a:r>
              <a:rPr lang="en-GB" dirty="0"/>
              <a:t>}</a:t>
            </a:r>
          </a:p>
        </p:txBody>
      </p:sp>
    </p:spTree>
    <p:extLst>
      <p:ext uri="{BB962C8B-B14F-4D97-AF65-F5344CB8AC3E}">
        <p14:creationId xmlns:p14="http://schemas.microsoft.com/office/powerpoint/2010/main" val="1315834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How to add css</a:t>
            </a:r>
            <a:endParaRPr lang="en-US" dirty="0"/>
          </a:p>
        </p:txBody>
      </p:sp>
      <p:sp>
        <p:nvSpPr>
          <p:cNvPr id="3" name="Content Placeholder 2"/>
          <p:cNvSpPr>
            <a:spLocks noGrp="1"/>
          </p:cNvSpPr>
          <p:nvPr>
            <p:ph idx="1"/>
          </p:nvPr>
        </p:nvSpPr>
        <p:spPr>
          <a:xfrm>
            <a:off x="457200" y="1524000"/>
            <a:ext cx="7848600" cy="4876800"/>
          </a:xfrm>
        </p:spPr>
        <p:txBody>
          <a:bodyPr>
            <a:normAutofit/>
          </a:bodyPr>
          <a:lstStyle/>
          <a:p>
            <a:pPr algn="just"/>
            <a:r>
              <a:rPr lang="en-GB" b="0" dirty="0">
                <a:solidFill>
                  <a:srgbClr val="333333"/>
                </a:solidFill>
                <a:latin typeface="inter-regular"/>
              </a:rPr>
              <a:t>CSS is added to HTML pages to format the document according to information in the style sheet. There are three ways to insert CSS in HTML documents.</a:t>
            </a:r>
          </a:p>
          <a:p>
            <a:pPr algn="just">
              <a:buFont typeface="+mj-lt"/>
              <a:buAutoNum type="arabicPeriod"/>
            </a:pPr>
            <a:r>
              <a:rPr lang="en-GB" b="0" dirty="0">
                <a:solidFill>
                  <a:srgbClr val="000000"/>
                </a:solidFill>
                <a:latin typeface="inter-regular"/>
              </a:rPr>
              <a:t>Inline CSS</a:t>
            </a:r>
          </a:p>
          <a:p>
            <a:pPr algn="just">
              <a:buFont typeface="+mj-lt"/>
              <a:buAutoNum type="arabicPeriod"/>
            </a:pPr>
            <a:r>
              <a:rPr lang="en-GB" b="0" dirty="0">
                <a:solidFill>
                  <a:srgbClr val="000000"/>
                </a:solidFill>
                <a:latin typeface="inter-regular"/>
              </a:rPr>
              <a:t>Internal CSS</a:t>
            </a:r>
          </a:p>
          <a:p>
            <a:pPr algn="just">
              <a:buFont typeface="+mj-lt"/>
              <a:buAutoNum type="arabicPeriod"/>
            </a:pPr>
            <a:r>
              <a:rPr lang="en-GB" b="0" dirty="0">
                <a:solidFill>
                  <a:srgbClr val="000000"/>
                </a:solidFill>
                <a:latin typeface="inter-regular"/>
              </a:rPr>
              <a:t>External CSS</a:t>
            </a:r>
          </a:p>
        </p:txBody>
      </p:sp>
    </p:spTree>
    <p:extLst>
      <p:ext uri="{BB962C8B-B14F-4D97-AF65-F5344CB8AC3E}">
        <p14:creationId xmlns:p14="http://schemas.microsoft.com/office/powerpoint/2010/main" val="3915091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a:t>
            </a:r>
            <a:r>
              <a:rPr lang="en-US" dirty="0" err="1" smtClean="0"/>
              <a:t>css</a:t>
            </a:r>
            <a:endParaRPr lang="en-IN" dirty="0"/>
          </a:p>
        </p:txBody>
      </p:sp>
      <p:sp>
        <p:nvSpPr>
          <p:cNvPr id="3" name="Content Placeholder 2"/>
          <p:cNvSpPr>
            <a:spLocks noGrp="1"/>
          </p:cNvSpPr>
          <p:nvPr>
            <p:ph idx="1"/>
          </p:nvPr>
        </p:nvSpPr>
        <p:spPr/>
        <p:txBody>
          <a:bodyPr>
            <a:normAutofit/>
          </a:bodyPr>
          <a:lstStyle/>
          <a:p>
            <a:r>
              <a:rPr lang="en-US" dirty="0"/>
              <a:t>Inline style is the CSS code that is written within the HTML element itself. It is used to add a unique style to a single element</a:t>
            </a:r>
            <a:r>
              <a:rPr lang="en-US" dirty="0" smtClean="0"/>
              <a:t>.</a:t>
            </a:r>
          </a:p>
          <a:p>
            <a:r>
              <a:rPr lang="en-US" dirty="0"/>
              <a:t>The inline style has the highest priority among internal and external CSS. Inline style overwrites external or internal CSS</a:t>
            </a:r>
            <a:r>
              <a:rPr lang="en-US" dirty="0" smtClean="0"/>
              <a:t>.</a:t>
            </a:r>
            <a:endParaRPr lang="en-US" dirty="0"/>
          </a:p>
          <a:p>
            <a:r>
              <a:rPr lang="en-US" dirty="0"/>
              <a:t>The inline element is used by elements by assigning style attributes to them and defining CSS property inside quotes as a key-value pair. Example &lt;p style="color: blue;"&gt;Hello World!&lt;/p</a:t>
            </a:r>
            <a:r>
              <a:rPr lang="en-US" dirty="0" smtClean="0"/>
              <a:t>&gt;.</a:t>
            </a:r>
          </a:p>
          <a:p>
            <a:endParaRPr lang="en-US" dirty="0"/>
          </a:p>
          <a:p>
            <a:r>
              <a:rPr lang="en-US" dirty="0"/>
              <a:t>Example: &lt;body style="background-color</a:t>
            </a:r>
            <a:r>
              <a:rPr lang="en-US" dirty="0" smtClean="0"/>
              <a:t>:#</a:t>
            </a:r>
            <a:r>
              <a:rPr lang="en-US" dirty="0"/>
              <a:t>df8C61"&gt;</a:t>
            </a:r>
            <a:endParaRPr lang="en-IN" dirty="0"/>
          </a:p>
        </p:txBody>
      </p:sp>
    </p:spTree>
    <p:extLst>
      <p:ext uri="{BB962C8B-B14F-4D97-AF65-F5344CB8AC3E}">
        <p14:creationId xmlns:p14="http://schemas.microsoft.com/office/powerpoint/2010/main" val="188165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91400" cy="1371600"/>
          </a:xfrm>
        </p:spPr>
        <p:txBody>
          <a:bodyPr/>
          <a:lstStyle/>
          <a:p>
            <a:r>
              <a:rPr lang="en-IN" dirty="0"/>
              <a:t> Internal CSS in HTML</a:t>
            </a:r>
          </a:p>
        </p:txBody>
      </p:sp>
      <p:sp>
        <p:nvSpPr>
          <p:cNvPr id="3" name="Content Placeholder 2"/>
          <p:cNvSpPr>
            <a:spLocks noGrp="1"/>
          </p:cNvSpPr>
          <p:nvPr>
            <p:ph idx="1"/>
          </p:nvPr>
        </p:nvSpPr>
        <p:spPr/>
        <p:txBody>
          <a:bodyPr>
            <a:normAutofit lnSpcReduction="10000"/>
          </a:bodyPr>
          <a:lstStyle/>
          <a:p>
            <a:r>
              <a:rPr lang="en-US" dirty="0"/>
              <a:t>Another way to include CSS in an HTML file is internal CSS</a:t>
            </a:r>
            <a:r>
              <a:rPr lang="en-US" dirty="0" smtClean="0"/>
              <a:t>.</a:t>
            </a:r>
            <a:endParaRPr lang="en-US" dirty="0"/>
          </a:p>
          <a:p>
            <a:r>
              <a:rPr lang="en-US" dirty="0"/>
              <a:t>Internal CSS is the CSS code that is written within the HTML file itself within the &lt;style&gt; element and is placed in the &lt;head&gt; section of the HTML file</a:t>
            </a:r>
            <a:r>
              <a:rPr lang="en-US" dirty="0" smtClean="0"/>
              <a:t>.</a:t>
            </a:r>
            <a:endParaRPr lang="en-US" dirty="0"/>
          </a:p>
          <a:p>
            <a:r>
              <a:rPr lang="en-US" dirty="0"/>
              <a:t>The Internal style is mainly used when you need some other CSS property for a single HTML file</a:t>
            </a:r>
            <a:r>
              <a:rPr lang="en-US" dirty="0" smtClean="0"/>
              <a:t>.</a:t>
            </a:r>
          </a:p>
          <a:p>
            <a:r>
              <a:rPr lang="en-IN" dirty="0"/>
              <a:t>&lt;head&gt;</a:t>
            </a:r>
          </a:p>
          <a:p>
            <a:r>
              <a:rPr lang="en-IN" dirty="0"/>
              <a:t>  &lt;style&gt;</a:t>
            </a:r>
          </a:p>
          <a:p>
            <a:r>
              <a:rPr lang="en-IN" dirty="0"/>
              <a:t>    body </a:t>
            </a:r>
            <a:r>
              <a:rPr lang="en-IN" dirty="0" smtClean="0"/>
              <a:t>{ </a:t>
            </a:r>
            <a:r>
              <a:rPr lang="en-IN" dirty="0"/>
              <a:t>background-</a:t>
            </a:r>
            <a:r>
              <a:rPr lang="en-IN" dirty="0" err="1"/>
              <a:t>color</a:t>
            </a:r>
            <a:r>
              <a:rPr lang="en-IN" dirty="0"/>
              <a:t>: </a:t>
            </a:r>
            <a:r>
              <a:rPr lang="en-IN" dirty="0" smtClean="0"/>
              <a:t>#</a:t>
            </a:r>
            <a:r>
              <a:rPr lang="en-IN" dirty="0"/>
              <a:t>df8C61</a:t>
            </a:r>
            <a:r>
              <a:rPr lang="en-IN" dirty="0" smtClean="0"/>
              <a:t>; }</a:t>
            </a:r>
            <a:endParaRPr lang="en-IN" dirty="0"/>
          </a:p>
          <a:p>
            <a:r>
              <a:rPr lang="en-IN" dirty="0"/>
              <a:t>  &lt;/style&gt;</a:t>
            </a:r>
          </a:p>
          <a:p>
            <a:r>
              <a:rPr lang="en-IN" dirty="0"/>
              <a:t>&lt;/head&gt;</a:t>
            </a:r>
          </a:p>
        </p:txBody>
      </p:sp>
    </p:spTree>
    <p:extLst>
      <p:ext uri="{BB962C8B-B14F-4D97-AF65-F5344CB8AC3E}">
        <p14:creationId xmlns:p14="http://schemas.microsoft.com/office/powerpoint/2010/main" val="2396539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IN" dirty="0"/>
              <a:t>External CSS in HTML</a:t>
            </a:r>
          </a:p>
        </p:txBody>
      </p:sp>
      <p:sp>
        <p:nvSpPr>
          <p:cNvPr id="3" name="Content Placeholder 2"/>
          <p:cNvSpPr>
            <a:spLocks noGrp="1"/>
          </p:cNvSpPr>
          <p:nvPr>
            <p:ph idx="1"/>
          </p:nvPr>
        </p:nvSpPr>
        <p:spPr/>
        <p:txBody>
          <a:bodyPr>
            <a:normAutofit/>
          </a:bodyPr>
          <a:lstStyle/>
          <a:p>
            <a:r>
              <a:rPr lang="en-US" dirty="0"/>
              <a:t>External CSS is the most common and efficient way to include CSS in HTML files. In this method, you will create a separate CSS file and link it to your HTML file</a:t>
            </a:r>
            <a:r>
              <a:rPr lang="en-US" dirty="0" smtClean="0"/>
              <a:t>.</a:t>
            </a:r>
            <a:endParaRPr lang="en-US" dirty="0"/>
          </a:p>
          <a:p>
            <a:r>
              <a:rPr lang="en-US" dirty="0"/>
              <a:t>make a separate file and save it with the .</a:t>
            </a:r>
            <a:r>
              <a:rPr lang="en-US" dirty="0" err="1"/>
              <a:t>css</a:t>
            </a:r>
            <a:r>
              <a:rPr lang="en-US" dirty="0"/>
              <a:t> extension and write your CSS code in it.</a:t>
            </a:r>
          </a:p>
          <a:p>
            <a:r>
              <a:rPr lang="en-US" dirty="0"/>
              <a:t>Now to link this CSS file to your HTML file, you need to use &lt;link&gt; tag in the &lt;head&gt; section of your HTML file.</a:t>
            </a:r>
          </a:p>
          <a:p>
            <a:r>
              <a:rPr lang="en-US" dirty="0"/>
              <a:t>To connect a CSS file give the URL of the stylesheet to the </a:t>
            </a:r>
            <a:r>
              <a:rPr lang="en-US" dirty="0" err="1"/>
              <a:t>href</a:t>
            </a:r>
            <a:r>
              <a:rPr lang="en-US" dirty="0"/>
              <a:t> attribute and set </a:t>
            </a:r>
            <a:r>
              <a:rPr lang="en-US" dirty="0" err="1"/>
              <a:t>rel</a:t>
            </a:r>
            <a:r>
              <a:rPr lang="en-US" dirty="0"/>
              <a:t>="stylesheet".</a:t>
            </a:r>
          </a:p>
          <a:p>
            <a:r>
              <a:rPr lang="en-US" dirty="0"/>
              <a:t>Suppose your file name is "external.css" that lies in the same folder as your HTML file then you can write &lt;link </a:t>
            </a:r>
            <a:r>
              <a:rPr lang="en-US" dirty="0" err="1"/>
              <a:t>rel</a:t>
            </a:r>
            <a:r>
              <a:rPr lang="en-US" dirty="0"/>
              <a:t>="stylesheet" </a:t>
            </a:r>
            <a:r>
              <a:rPr lang="en-US" dirty="0" err="1"/>
              <a:t>href</a:t>
            </a:r>
            <a:r>
              <a:rPr lang="en-US" dirty="0"/>
              <a:t>="external.css"&gt;.</a:t>
            </a:r>
            <a:endParaRPr lang="en-IN" dirty="0"/>
          </a:p>
        </p:txBody>
      </p:sp>
    </p:spTree>
    <p:extLst>
      <p:ext uri="{BB962C8B-B14F-4D97-AF65-F5344CB8AC3E}">
        <p14:creationId xmlns:p14="http://schemas.microsoft.com/office/powerpoint/2010/main" val="2279092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IN" dirty="0"/>
              <a:t>External CSS in HTML</a:t>
            </a:r>
          </a:p>
        </p:txBody>
      </p:sp>
      <p:sp>
        <p:nvSpPr>
          <p:cNvPr id="3" name="Content Placeholder 2"/>
          <p:cNvSpPr>
            <a:spLocks noGrp="1"/>
          </p:cNvSpPr>
          <p:nvPr>
            <p:ph idx="1"/>
          </p:nvPr>
        </p:nvSpPr>
        <p:spPr/>
        <p:txBody>
          <a:bodyPr>
            <a:normAutofit/>
          </a:bodyPr>
          <a:lstStyle/>
          <a:p>
            <a:r>
              <a:rPr lang="en-US" dirty="0" smtClean="0"/>
              <a:t>Example:</a:t>
            </a:r>
          </a:p>
          <a:p>
            <a:r>
              <a:rPr lang="en-US" dirty="0"/>
              <a:t>&lt;head&gt;</a:t>
            </a:r>
          </a:p>
          <a:p>
            <a:r>
              <a:rPr lang="en-US" dirty="0"/>
              <a:t>  &lt;link </a:t>
            </a:r>
            <a:r>
              <a:rPr lang="en-US" dirty="0" err="1"/>
              <a:t>rel</a:t>
            </a:r>
            <a:r>
              <a:rPr lang="en-US" dirty="0"/>
              <a:t>="stylesheet" </a:t>
            </a:r>
            <a:r>
              <a:rPr lang="en-US" dirty="0" err="1"/>
              <a:t>href</a:t>
            </a:r>
            <a:r>
              <a:rPr lang="en-US" dirty="0"/>
              <a:t>="external.css"&gt;</a:t>
            </a:r>
          </a:p>
          <a:p>
            <a:r>
              <a:rPr lang="en-US" dirty="0"/>
              <a:t>&lt;/head</a:t>
            </a:r>
            <a:r>
              <a:rPr lang="en-US" dirty="0" smtClean="0"/>
              <a:t>&gt;</a:t>
            </a:r>
            <a:endParaRPr lang="en-US" dirty="0"/>
          </a:p>
          <a:p>
            <a:r>
              <a:rPr lang="en-US" dirty="0"/>
              <a:t>This external CSS file should purely contain CSS code.</a:t>
            </a:r>
          </a:p>
          <a:p>
            <a:r>
              <a:rPr lang="en-US" dirty="0"/>
              <a:t>Benefits of using external </a:t>
            </a:r>
            <a:r>
              <a:rPr lang="en-US" dirty="0" smtClean="0"/>
              <a:t>style</a:t>
            </a:r>
          </a:p>
          <a:p>
            <a:r>
              <a:rPr lang="en-US" dirty="0"/>
              <a:t>Clean</a:t>
            </a:r>
            <a:r>
              <a:rPr lang="en-US" b="0" dirty="0"/>
              <a:t>: Since you, CSS classes, and properties are stored in a separate file so your HTML file looks clean.</a:t>
            </a:r>
          </a:p>
          <a:p>
            <a:r>
              <a:rPr lang="en-US" dirty="0"/>
              <a:t>Management</a:t>
            </a:r>
            <a:r>
              <a:rPr lang="en-US" b="0" dirty="0"/>
              <a:t>: Change at a single property can reflect all over the webpage</a:t>
            </a:r>
            <a:r>
              <a:rPr lang="en-US" b="0" dirty="0" smtClean="0"/>
              <a:t>.</a:t>
            </a:r>
            <a:endParaRPr lang="en-US" dirty="0"/>
          </a:p>
          <a:p>
            <a:endParaRPr lang="en-US" dirty="0" smtClean="0"/>
          </a:p>
        </p:txBody>
      </p:sp>
    </p:spTree>
    <p:extLst>
      <p:ext uri="{BB962C8B-B14F-4D97-AF65-F5344CB8AC3E}">
        <p14:creationId xmlns:p14="http://schemas.microsoft.com/office/powerpoint/2010/main" val="3468460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Properties</a:t>
            </a:r>
            <a:endParaRPr lang="en-IN" dirty="0"/>
          </a:p>
        </p:txBody>
      </p:sp>
      <p:sp>
        <p:nvSpPr>
          <p:cNvPr id="3" name="Content Placeholder 2"/>
          <p:cNvSpPr>
            <a:spLocks noGrp="1"/>
          </p:cNvSpPr>
          <p:nvPr>
            <p:ph idx="1"/>
          </p:nvPr>
        </p:nvSpPr>
        <p:spPr/>
        <p:txBody>
          <a:bodyPr/>
          <a:lstStyle/>
          <a:p>
            <a:r>
              <a:rPr lang="en-US" dirty="0"/>
              <a:t>A CSS property assign a style or behavior to an HTML element</a:t>
            </a:r>
            <a:r>
              <a:rPr lang="en-US" dirty="0" smtClean="0"/>
              <a:t>.</a:t>
            </a:r>
          </a:p>
          <a:p>
            <a:r>
              <a:rPr lang="en-US" dirty="0" smtClean="0"/>
              <a:t>There are several different CSS properties, such as:</a:t>
            </a:r>
          </a:p>
          <a:p>
            <a:r>
              <a:rPr lang="en-US" dirty="0" smtClean="0"/>
              <a:t>CSS Color</a:t>
            </a:r>
          </a:p>
          <a:p>
            <a:r>
              <a:rPr lang="en-US" dirty="0" smtClean="0"/>
              <a:t>CSS Background</a:t>
            </a:r>
          </a:p>
          <a:p>
            <a:r>
              <a:rPr lang="en-US" dirty="0" smtClean="0"/>
              <a:t>CSS Fonts</a:t>
            </a:r>
          </a:p>
          <a:p>
            <a:r>
              <a:rPr lang="en-US" dirty="0" smtClean="0"/>
              <a:t>CSS Margins</a:t>
            </a:r>
          </a:p>
          <a:p>
            <a:r>
              <a:rPr lang="en-US" dirty="0" smtClean="0"/>
              <a:t>CSS Links</a:t>
            </a:r>
          </a:p>
          <a:p>
            <a:r>
              <a:rPr lang="en-US" dirty="0" smtClean="0"/>
              <a:t>CSS Tables</a:t>
            </a:r>
          </a:p>
          <a:p>
            <a:endParaRPr lang="en-IN" dirty="0"/>
          </a:p>
        </p:txBody>
      </p:sp>
    </p:spTree>
    <p:extLst>
      <p:ext uri="{BB962C8B-B14F-4D97-AF65-F5344CB8AC3E}">
        <p14:creationId xmlns:p14="http://schemas.microsoft.com/office/powerpoint/2010/main" val="3531958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CSS color</a:t>
            </a:r>
            <a:endParaRPr lang="en-IN" dirty="0"/>
          </a:p>
        </p:txBody>
      </p:sp>
      <p:sp>
        <p:nvSpPr>
          <p:cNvPr id="3" name="Content Placeholder 2"/>
          <p:cNvSpPr>
            <a:spLocks noGrp="1"/>
          </p:cNvSpPr>
          <p:nvPr>
            <p:ph idx="1"/>
          </p:nvPr>
        </p:nvSpPr>
        <p:spPr/>
        <p:txBody>
          <a:bodyPr/>
          <a:lstStyle/>
          <a:p>
            <a:r>
              <a:rPr lang="en-US" dirty="0"/>
              <a:t>Color is one of the most important aspects of web design. It is used to make the website look more attractive and appealing. It is also used to convey a message to the user</a:t>
            </a:r>
            <a:r>
              <a:rPr lang="en-US" dirty="0" smtClean="0"/>
              <a:t>.</a:t>
            </a:r>
          </a:p>
          <a:p>
            <a:r>
              <a:rPr lang="en-US" dirty="0"/>
              <a:t>Colors are specified using predefined color names, or RGB, </a:t>
            </a:r>
            <a:r>
              <a:rPr lang="en-US" dirty="0" smtClean="0"/>
              <a:t>HEX, color names.</a:t>
            </a:r>
          </a:p>
          <a:p>
            <a:r>
              <a:rPr lang="en-US" dirty="0"/>
              <a:t>RGB color is defined using the </a:t>
            </a:r>
            <a:r>
              <a:rPr lang="en-US" dirty="0" err="1"/>
              <a:t>rgb</a:t>
            </a:r>
            <a:r>
              <a:rPr lang="en-US" dirty="0"/>
              <a:t>() function. It takes three parameters, red, green, and blue. Each parameter can have a value from 0 to 255</a:t>
            </a:r>
            <a:r>
              <a:rPr lang="en-US" dirty="0" smtClean="0"/>
              <a:t>.</a:t>
            </a:r>
            <a:endParaRPr lang="en-US" dirty="0"/>
          </a:p>
          <a:p>
            <a:r>
              <a:rPr lang="en-US" dirty="0"/>
              <a:t>For example, </a:t>
            </a:r>
            <a:r>
              <a:rPr lang="en-US" dirty="0" err="1"/>
              <a:t>rgb</a:t>
            </a:r>
            <a:r>
              <a:rPr lang="en-US" dirty="0"/>
              <a:t>(255, 0, 0) is red, </a:t>
            </a:r>
            <a:r>
              <a:rPr lang="en-US" dirty="0" err="1"/>
              <a:t>rgb</a:t>
            </a:r>
            <a:r>
              <a:rPr lang="en-US" dirty="0"/>
              <a:t>(0, 255, 0) is green, and </a:t>
            </a:r>
            <a:r>
              <a:rPr lang="en-US" dirty="0" err="1"/>
              <a:t>rgb</a:t>
            </a:r>
            <a:r>
              <a:rPr lang="en-US" dirty="0"/>
              <a:t>(0, 0, 255) is blue.</a:t>
            </a:r>
          </a:p>
          <a:p>
            <a:endParaRPr lang="en-US" dirty="0"/>
          </a:p>
          <a:p>
            <a:endParaRPr lang="en-IN" dirty="0"/>
          </a:p>
        </p:txBody>
      </p:sp>
    </p:spTree>
    <p:extLst>
      <p:ext uri="{BB962C8B-B14F-4D97-AF65-F5344CB8AC3E}">
        <p14:creationId xmlns:p14="http://schemas.microsoft.com/office/powerpoint/2010/main" val="1258337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a:t>
            </a:r>
            <a:endParaRPr lang="en-US" dirty="0"/>
          </a:p>
        </p:txBody>
      </p:sp>
      <p:sp>
        <p:nvSpPr>
          <p:cNvPr id="3" name="Content Placeholder 2"/>
          <p:cNvSpPr>
            <a:spLocks noGrp="1"/>
          </p:cNvSpPr>
          <p:nvPr>
            <p:ph idx="1"/>
          </p:nvPr>
        </p:nvSpPr>
        <p:spPr/>
        <p:txBody>
          <a:bodyPr/>
          <a:lstStyle/>
          <a:p>
            <a:r>
              <a:rPr lang="en-GB" dirty="0" smtClean="0"/>
              <a:t>CSS </a:t>
            </a:r>
            <a:r>
              <a:rPr lang="en-GB" dirty="0"/>
              <a:t>stands for Cascading Style Sheet.</a:t>
            </a:r>
          </a:p>
          <a:p>
            <a:r>
              <a:rPr lang="en-GB" dirty="0"/>
              <a:t>CSS is used to design HTML tags.</a:t>
            </a:r>
          </a:p>
          <a:p>
            <a:r>
              <a:rPr lang="en-GB" dirty="0"/>
              <a:t>CSS is a widely used language on the web.</a:t>
            </a:r>
          </a:p>
          <a:p>
            <a:r>
              <a:rPr lang="en-GB" dirty="0"/>
              <a:t>CSS describes how HTML elements are to be displayed on screen, </a:t>
            </a:r>
            <a:r>
              <a:rPr lang="en-GB" dirty="0" smtClean="0"/>
              <a:t>paper</a:t>
            </a:r>
            <a:r>
              <a:rPr lang="en-GB" dirty="0"/>
              <a:t>, or in other media</a:t>
            </a:r>
            <a:r>
              <a:rPr lang="en-GB" dirty="0" smtClean="0"/>
              <a:t>.</a:t>
            </a:r>
          </a:p>
          <a:p>
            <a:r>
              <a:rPr lang="en-GB" dirty="0"/>
              <a:t>CSS saves a lot of work. It can control the layout of multiple web pages all at once</a:t>
            </a:r>
          </a:p>
          <a:p>
            <a:r>
              <a:rPr lang="en-GB" dirty="0"/>
              <a:t>External </a:t>
            </a:r>
            <a:r>
              <a:rPr lang="en-GB" dirty="0" smtClean="0"/>
              <a:t>style sheets </a:t>
            </a:r>
            <a:r>
              <a:rPr lang="en-GB" dirty="0"/>
              <a:t>are stored in CSS files</a:t>
            </a:r>
            <a:endParaRPr lang="en-US" dirty="0"/>
          </a:p>
        </p:txBody>
      </p:sp>
    </p:spTree>
    <p:extLst>
      <p:ext uri="{BB962C8B-B14F-4D97-AF65-F5344CB8AC3E}">
        <p14:creationId xmlns:p14="http://schemas.microsoft.com/office/powerpoint/2010/main" val="1887259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CSS color</a:t>
            </a:r>
            <a:endParaRPr lang="en-IN" dirty="0"/>
          </a:p>
        </p:txBody>
      </p:sp>
      <p:sp>
        <p:nvSpPr>
          <p:cNvPr id="3" name="Content Placeholder 2"/>
          <p:cNvSpPr>
            <a:spLocks noGrp="1"/>
          </p:cNvSpPr>
          <p:nvPr>
            <p:ph idx="1"/>
          </p:nvPr>
        </p:nvSpPr>
        <p:spPr/>
        <p:txBody>
          <a:bodyPr/>
          <a:lstStyle/>
          <a:p>
            <a:r>
              <a:rPr lang="en-US" dirty="0"/>
              <a:t>HEX color is defined using the hexadecimal notation. It is a six-digit code that represents the amount of red, green, and blue in a color, preceded by a # sign</a:t>
            </a:r>
            <a:r>
              <a:rPr lang="en-US" dirty="0" smtClean="0"/>
              <a:t>.</a:t>
            </a:r>
          </a:p>
          <a:p>
            <a:endParaRPr lang="en-US" dirty="0"/>
          </a:p>
          <a:p>
            <a:r>
              <a:rPr lang="en-US" dirty="0"/>
              <a:t>Color is defined as #</a:t>
            </a:r>
            <a:r>
              <a:rPr lang="en-US" dirty="0" err="1"/>
              <a:t>rrggbb</a:t>
            </a:r>
            <a:r>
              <a:rPr lang="en-US" dirty="0"/>
              <a:t> where </a:t>
            </a:r>
            <a:r>
              <a:rPr lang="en-US" dirty="0" err="1"/>
              <a:t>rr</a:t>
            </a:r>
            <a:r>
              <a:rPr lang="en-US" dirty="0"/>
              <a:t> represents the color red, gg represents the color green and bb represents the color blue.</a:t>
            </a:r>
          </a:p>
          <a:p>
            <a:endParaRPr lang="en-US" dirty="0"/>
          </a:p>
          <a:p>
            <a:r>
              <a:rPr lang="en-US" dirty="0"/>
              <a:t>For example, #ff0000 is red, #00ff00 is green, and #0000ff is blue.</a:t>
            </a:r>
          </a:p>
          <a:p>
            <a:endParaRPr lang="en-IN" dirty="0"/>
          </a:p>
        </p:txBody>
      </p:sp>
    </p:spTree>
    <p:extLst>
      <p:ext uri="{BB962C8B-B14F-4D97-AF65-F5344CB8AC3E}">
        <p14:creationId xmlns:p14="http://schemas.microsoft.com/office/powerpoint/2010/main" val="392238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color names</a:t>
            </a:r>
            <a:endParaRPr lang="en-IN" dirty="0"/>
          </a:p>
        </p:txBody>
      </p:sp>
      <p:sp>
        <p:nvSpPr>
          <p:cNvPr id="3" name="Content Placeholder 2"/>
          <p:cNvSpPr>
            <a:spLocks noGrp="1"/>
          </p:cNvSpPr>
          <p:nvPr>
            <p:ph idx="1"/>
          </p:nvPr>
        </p:nvSpPr>
        <p:spPr/>
        <p:txBody>
          <a:bodyPr>
            <a:normAutofit/>
          </a:bodyPr>
          <a:lstStyle/>
          <a:p>
            <a:r>
              <a:rPr lang="en-US" dirty="0"/>
              <a:t>There are 147 predefined color names in CSS. You can use any of these color names in your CSS code.</a:t>
            </a:r>
          </a:p>
          <a:p>
            <a:r>
              <a:rPr lang="en-US" dirty="0"/>
              <a:t>Some of the most commonly used color names are</a:t>
            </a:r>
            <a:r>
              <a:rPr lang="en-US" dirty="0" smtClean="0"/>
              <a:t>:</a:t>
            </a:r>
            <a:endParaRPr lang="en-US" dirty="0"/>
          </a:p>
          <a:p>
            <a:r>
              <a:rPr lang="en-US" dirty="0"/>
              <a:t>red</a:t>
            </a:r>
          </a:p>
          <a:p>
            <a:r>
              <a:rPr lang="en-US" dirty="0"/>
              <a:t>green</a:t>
            </a:r>
          </a:p>
          <a:p>
            <a:r>
              <a:rPr lang="en-US" dirty="0"/>
              <a:t>blue</a:t>
            </a:r>
          </a:p>
          <a:p>
            <a:r>
              <a:rPr lang="en-US" dirty="0"/>
              <a:t>yellow</a:t>
            </a:r>
          </a:p>
          <a:p>
            <a:r>
              <a:rPr lang="en-US" dirty="0" err="1" smtClean="0"/>
              <a:t>orangeblack</a:t>
            </a:r>
            <a:endParaRPr lang="en-US" dirty="0"/>
          </a:p>
          <a:p>
            <a:r>
              <a:rPr lang="en-US" dirty="0"/>
              <a:t>white</a:t>
            </a:r>
          </a:p>
          <a:p>
            <a:r>
              <a:rPr lang="en-US" dirty="0"/>
              <a:t>gray</a:t>
            </a:r>
            <a:endParaRPr lang="en-IN" dirty="0"/>
          </a:p>
        </p:txBody>
      </p:sp>
    </p:spTree>
    <p:extLst>
      <p:ext uri="{BB962C8B-B14F-4D97-AF65-F5344CB8AC3E}">
        <p14:creationId xmlns:p14="http://schemas.microsoft.com/office/powerpoint/2010/main" val="828318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background</a:t>
            </a:r>
            <a:endParaRPr lang="en-IN" dirty="0"/>
          </a:p>
        </p:txBody>
      </p:sp>
      <p:sp>
        <p:nvSpPr>
          <p:cNvPr id="3" name="Content Placeholder 2"/>
          <p:cNvSpPr>
            <a:spLocks noGrp="1"/>
          </p:cNvSpPr>
          <p:nvPr>
            <p:ph idx="1"/>
          </p:nvPr>
        </p:nvSpPr>
        <p:spPr/>
        <p:txBody>
          <a:bodyPr/>
          <a:lstStyle/>
          <a:p>
            <a:r>
              <a:rPr lang="en-US" dirty="0"/>
              <a:t>The CSS background properties are used to add background effects for elements.</a:t>
            </a:r>
          </a:p>
          <a:p>
            <a:r>
              <a:rPr lang="en-US" dirty="0"/>
              <a:t>The background properties are</a:t>
            </a:r>
            <a:r>
              <a:rPr lang="en-US" dirty="0" smtClean="0"/>
              <a:t>:</a:t>
            </a:r>
            <a:endParaRPr lang="en-US" dirty="0"/>
          </a:p>
          <a:p>
            <a:r>
              <a:rPr lang="en-US" dirty="0"/>
              <a:t>background-color</a:t>
            </a:r>
          </a:p>
          <a:p>
            <a:r>
              <a:rPr lang="en-US" dirty="0"/>
              <a:t>background-image</a:t>
            </a:r>
          </a:p>
          <a:p>
            <a:r>
              <a:rPr lang="en-US" dirty="0"/>
              <a:t>background-position</a:t>
            </a:r>
          </a:p>
          <a:p>
            <a:r>
              <a:rPr lang="en-US" dirty="0"/>
              <a:t>background-repeat</a:t>
            </a:r>
          </a:p>
          <a:p>
            <a:r>
              <a:rPr lang="en-US" dirty="0"/>
              <a:t>background-attachment</a:t>
            </a:r>
          </a:p>
          <a:p>
            <a:r>
              <a:rPr lang="en-US" dirty="0"/>
              <a:t>background-size</a:t>
            </a:r>
          </a:p>
          <a:p>
            <a:endParaRPr lang="en-IN" dirty="0"/>
          </a:p>
        </p:txBody>
      </p:sp>
    </p:spTree>
    <p:extLst>
      <p:ext uri="{BB962C8B-B14F-4D97-AF65-F5344CB8AC3E}">
        <p14:creationId xmlns:p14="http://schemas.microsoft.com/office/powerpoint/2010/main" val="3189213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background</a:t>
            </a:r>
            <a:endParaRPr lang="en-IN" dirty="0"/>
          </a:p>
        </p:txBody>
      </p:sp>
      <p:sp>
        <p:nvSpPr>
          <p:cNvPr id="3" name="Content Placeholder 2"/>
          <p:cNvSpPr>
            <a:spLocks noGrp="1"/>
          </p:cNvSpPr>
          <p:nvPr>
            <p:ph idx="1"/>
          </p:nvPr>
        </p:nvSpPr>
        <p:spPr/>
        <p:txBody>
          <a:bodyPr>
            <a:normAutofit fontScale="85000" lnSpcReduction="10000"/>
          </a:bodyPr>
          <a:lstStyle/>
          <a:p>
            <a:r>
              <a:rPr lang="en-US" dirty="0"/>
              <a:t>background-color</a:t>
            </a:r>
          </a:p>
          <a:p>
            <a:r>
              <a:rPr lang="en-US" dirty="0"/>
              <a:t>The background-color property is used to set the background color of an element. The background color can be set to any color value, including hex, RGB, RGBA, HSL, HSLA, and color keywords</a:t>
            </a:r>
            <a:r>
              <a:rPr lang="en-US" dirty="0" smtClean="0"/>
              <a:t>.</a:t>
            </a:r>
            <a:endParaRPr lang="en-US" dirty="0"/>
          </a:p>
          <a:p>
            <a:r>
              <a:rPr lang="en-US" dirty="0"/>
              <a:t>The following example sets different background colors for elements</a:t>
            </a:r>
            <a:r>
              <a:rPr lang="en-US" dirty="0" smtClean="0"/>
              <a:t>.</a:t>
            </a:r>
            <a:endParaRPr lang="en-US" dirty="0"/>
          </a:p>
          <a:p>
            <a:r>
              <a:rPr lang="en-US" sz="1500" dirty="0" smtClean="0"/>
              <a:t>Example</a:t>
            </a:r>
            <a:endParaRPr lang="en-US" sz="1500" dirty="0"/>
          </a:p>
          <a:p>
            <a:r>
              <a:rPr lang="en-US" sz="1500" dirty="0"/>
              <a:t>.element1 {</a:t>
            </a:r>
          </a:p>
          <a:p>
            <a:r>
              <a:rPr lang="en-US" sz="1500" dirty="0"/>
              <a:t>    background-color: </a:t>
            </a:r>
          </a:p>
          <a:p>
            <a:r>
              <a:rPr lang="en-US" sz="1500" dirty="0"/>
              <a:t>red;</a:t>
            </a:r>
          </a:p>
          <a:p>
            <a:r>
              <a:rPr lang="en-US" sz="1500" dirty="0"/>
              <a:t>}</a:t>
            </a:r>
          </a:p>
          <a:p>
            <a:r>
              <a:rPr lang="en-US" sz="1500" dirty="0"/>
              <a:t>.element2 {</a:t>
            </a:r>
          </a:p>
          <a:p>
            <a:r>
              <a:rPr lang="en-US" sz="1500" dirty="0"/>
              <a:t>    background-color: </a:t>
            </a:r>
          </a:p>
          <a:p>
            <a:r>
              <a:rPr lang="en-US" sz="1500" dirty="0"/>
              <a:t>#a5e680;</a:t>
            </a:r>
          </a:p>
          <a:p>
            <a:r>
              <a:rPr lang="en-US" sz="1500" dirty="0" smtClean="0"/>
              <a:t>}</a:t>
            </a:r>
            <a:endParaRPr lang="en-IN" sz="1500" dirty="0"/>
          </a:p>
        </p:txBody>
      </p:sp>
    </p:spTree>
    <p:extLst>
      <p:ext uri="{BB962C8B-B14F-4D97-AF65-F5344CB8AC3E}">
        <p14:creationId xmlns:p14="http://schemas.microsoft.com/office/powerpoint/2010/main" val="3404987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background</a:t>
            </a:r>
            <a:endParaRPr lang="en-IN" dirty="0"/>
          </a:p>
        </p:txBody>
      </p:sp>
      <p:sp>
        <p:nvSpPr>
          <p:cNvPr id="3" name="Content Placeholder 2"/>
          <p:cNvSpPr>
            <a:spLocks noGrp="1"/>
          </p:cNvSpPr>
          <p:nvPr>
            <p:ph idx="1"/>
          </p:nvPr>
        </p:nvSpPr>
        <p:spPr/>
        <p:txBody>
          <a:bodyPr>
            <a:normAutofit fontScale="92500" lnSpcReduction="20000"/>
          </a:bodyPr>
          <a:lstStyle/>
          <a:p>
            <a:r>
              <a:rPr lang="en-US" dirty="0"/>
              <a:t>background-image</a:t>
            </a:r>
          </a:p>
          <a:p>
            <a:r>
              <a:rPr lang="en-US" dirty="0"/>
              <a:t>The background-image property sets the background image of an element</a:t>
            </a:r>
            <a:r>
              <a:rPr lang="en-US" dirty="0" smtClean="0"/>
              <a:t>.</a:t>
            </a:r>
            <a:endParaRPr lang="en-US" dirty="0"/>
          </a:p>
          <a:p>
            <a:r>
              <a:rPr lang="en-US" dirty="0"/>
              <a:t>To set a background image, you must specify the URL of the image using the </a:t>
            </a:r>
            <a:r>
              <a:rPr lang="en-US" dirty="0" err="1"/>
              <a:t>url</a:t>
            </a:r>
            <a:r>
              <a:rPr lang="en-US" dirty="0"/>
              <a:t>() function. The URL must be enclosed in quotes</a:t>
            </a:r>
            <a:r>
              <a:rPr lang="en-US" dirty="0" smtClean="0"/>
              <a:t>.</a:t>
            </a:r>
          </a:p>
          <a:p>
            <a:r>
              <a:rPr lang="en-US" dirty="0" smtClean="0"/>
              <a:t>Example</a:t>
            </a:r>
            <a:endParaRPr lang="en-US" dirty="0"/>
          </a:p>
          <a:p>
            <a:r>
              <a:rPr lang="en-US" dirty="0"/>
              <a:t>.element1 {</a:t>
            </a:r>
          </a:p>
          <a:p>
            <a:r>
              <a:rPr lang="en-US" dirty="0"/>
              <a:t>    background-image: </a:t>
            </a:r>
            <a:r>
              <a:rPr lang="en-US" dirty="0" err="1"/>
              <a:t>url</a:t>
            </a:r>
            <a:r>
              <a:rPr lang="en-US" dirty="0"/>
              <a:t>('flower.jpg');</a:t>
            </a:r>
          </a:p>
          <a:p>
            <a:r>
              <a:rPr lang="en-US" dirty="0" smtClean="0"/>
              <a:t>}</a:t>
            </a:r>
            <a:endParaRPr lang="en-US" dirty="0"/>
          </a:p>
          <a:p>
            <a:r>
              <a:rPr lang="en-US" dirty="0"/>
              <a:t>.element2 {</a:t>
            </a:r>
          </a:p>
          <a:p>
            <a:r>
              <a:rPr lang="en-US" dirty="0"/>
              <a:t>    background-image: </a:t>
            </a:r>
            <a:r>
              <a:rPr lang="en-US" dirty="0" err="1"/>
              <a:t>url</a:t>
            </a:r>
            <a:r>
              <a:rPr lang="en-US" dirty="0"/>
              <a:t>('cat.jpg');</a:t>
            </a:r>
          </a:p>
          <a:p>
            <a:r>
              <a:rPr lang="en-US" dirty="0"/>
              <a:t>}</a:t>
            </a:r>
            <a:endParaRPr lang="en-IN" sz="1500" dirty="0"/>
          </a:p>
        </p:txBody>
      </p:sp>
    </p:spTree>
    <p:extLst>
      <p:ext uri="{BB962C8B-B14F-4D97-AF65-F5344CB8AC3E}">
        <p14:creationId xmlns:p14="http://schemas.microsoft.com/office/powerpoint/2010/main" val="1456163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background</a:t>
            </a:r>
            <a:endParaRPr lang="en-IN" dirty="0"/>
          </a:p>
        </p:txBody>
      </p:sp>
      <p:sp>
        <p:nvSpPr>
          <p:cNvPr id="3" name="Content Placeholder 2"/>
          <p:cNvSpPr>
            <a:spLocks noGrp="1"/>
          </p:cNvSpPr>
          <p:nvPr>
            <p:ph idx="1"/>
          </p:nvPr>
        </p:nvSpPr>
        <p:spPr/>
        <p:txBody>
          <a:bodyPr>
            <a:normAutofit/>
          </a:bodyPr>
          <a:lstStyle/>
          <a:p>
            <a:r>
              <a:rPr lang="en-US" sz="1500" dirty="0"/>
              <a:t>background-position</a:t>
            </a:r>
          </a:p>
          <a:p>
            <a:r>
              <a:rPr lang="en-US" sz="1500" dirty="0"/>
              <a:t>The background image that we set using the background-image property can be positioned anywhere on the background layer. The default position of the background image is top left</a:t>
            </a:r>
            <a:r>
              <a:rPr lang="en-US" sz="1500" dirty="0" smtClean="0"/>
              <a:t>.</a:t>
            </a:r>
            <a:endParaRPr lang="en-US" sz="1500" dirty="0"/>
          </a:p>
          <a:p>
            <a:r>
              <a:rPr lang="en-US" sz="1500" dirty="0"/>
              <a:t>However, the background image can be positioned anywhere on the background layer using the background-position </a:t>
            </a:r>
            <a:r>
              <a:rPr lang="en-US" sz="1500" dirty="0" smtClean="0"/>
              <a:t>property using the </a:t>
            </a:r>
            <a:r>
              <a:rPr lang="en-US" sz="1500" dirty="0"/>
              <a:t>following values</a:t>
            </a:r>
            <a:r>
              <a:rPr lang="en-US" sz="1500" dirty="0" smtClean="0"/>
              <a:t>:</a:t>
            </a:r>
            <a:endParaRPr lang="en-US" sz="1500" dirty="0"/>
          </a:p>
          <a:p>
            <a:r>
              <a:rPr lang="en-US" sz="1500" dirty="0" smtClean="0"/>
              <a:t>top</a:t>
            </a:r>
          </a:p>
          <a:p>
            <a:r>
              <a:rPr lang="en-US" sz="1500" dirty="0" smtClean="0"/>
              <a:t>bottom</a:t>
            </a:r>
          </a:p>
          <a:p>
            <a:r>
              <a:rPr lang="en-US" sz="1500" dirty="0" smtClean="0"/>
              <a:t>left</a:t>
            </a:r>
            <a:endParaRPr lang="en-US" sz="1500" dirty="0"/>
          </a:p>
          <a:p>
            <a:r>
              <a:rPr lang="en-US" sz="1500" dirty="0"/>
              <a:t>right</a:t>
            </a:r>
          </a:p>
          <a:p>
            <a:r>
              <a:rPr lang="en-US" sz="1500" dirty="0"/>
              <a:t>center</a:t>
            </a:r>
          </a:p>
          <a:p>
            <a:r>
              <a:rPr lang="en-US" sz="1500" dirty="0"/>
              <a:t>x% y%</a:t>
            </a:r>
          </a:p>
          <a:p>
            <a:r>
              <a:rPr lang="en-US" sz="1500" dirty="0" err="1"/>
              <a:t>xpos</a:t>
            </a:r>
            <a:r>
              <a:rPr lang="en-US" sz="1500" dirty="0"/>
              <a:t> </a:t>
            </a:r>
            <a:r>
              <a:rPr lang="en-US" sz="1500" dirty="0" err="1"/>
              <a:t>ypos</a:t>
            </a:r>
            <a:endParaRPr lang="en-IN" sz="1500" dirty="0"/>
          </a:p>
        </p:txBody>
      </p:sp>
    </p:spTree>
    <p:extLst>
      <p:ext uri="{BB962C8B-B14F-4D97-AF65-F5344CB8AC3E}">
        <p14:creationId xmlns:p14="http://schemas.microsoft.com/office/powerpoint/2010/main" val="3469848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units</a:t>
            </a:r>
            <a:endParaRPr lang="en-IN" dirty="0"/>
          </a:p>
        </p:txBody>
      </p:sp>
      <p:sp>
        <p:nvSpPr>
          <p:cNvPr id="3" name="Content Placeholder 2"/>
          <p:cNvSpPr>
            <a:spLocks noGrp="1"/>
          </p:cNvSpPr>
          <p:nvPr>
            <p:ph idx="1"/>
          </p:nvPr>
        </p:nvSpPr>
        <p:spPr/>
        <p:txBody>
          <a:bodyPr/>
          <a:lstStyle/>
          <a:p>
            <a:r>
              <a:rPr lang="en-US" dirty="0"/>
              <a:t>CSS has several measurement units for length and size. These measuring units are used to specify a non-zero value to the CSS properties</a:t>
            </a:r>
            <a:r>
              <a:rPr lang="en-US" dirty="0" smtClean="0"/>
              <a:t>.</a:t>
            </a:r>
            <a:endParaRPr lang="en-US" dirty="0"/>
          </a:p>
          <a:p>
            <a:r>
              <a:rPr lang="en-US" dirty="0"/>
              <a:t>CSS units are used where we need to define size, length, etc. EX - height, width, border-size, padding, font-size etc</a:t>
            </a:r>
            <a:r>
              <a:rPr lang="en-US" dirty="0" smtClean="0"/>
              <a:t>.</a:t>
            </a:r>
          </a:p>
          <a:p>
            <a:r>
              <a:rPr lang="en-US" dirty="0"/>
              <a:t>CSS units can be categorized into two types</a:t>
            </a:r>
            <a:r>
              <a:rPr lang="en-US" dirty="0" smtClean="0"/>
              <a:t>:</a:t>
            </a:r>
          </a:p>
          <a:p>
            <a:r>
              <a:rPr lang="en-IN" dirty="0"/>
              <a:t>Absolute unit</a:t>
            </a:r>
          </a:p>
          <a:p>
            <a:r>
              <a:rPr lang="en-IN" dirty="0"/>
              <a:t>Relative unit</a:t>
            </a:r>
          </a:p>
        </p:txBody>
      </p:sp>
    </p:spTree>
    <p:extLst>
      <p:ext uri="{BB962C8B-B14F-4D97-AF65-F5344CB8AC3E}">
        <p14:creationId xmlns:p14="http://schemas.microsoft.com/office/powerpoint/2010/main" val="739346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units</a:t>
            </a:r>
            <a:endParaRPr lang="en-IN" dirty="0"/>
          </a:p>
        </p:txBody>
      </p:sp>
      <p:sp>
        <p:nvSpPr>
          <p:cNvPr id="3" name="Content Placeholder 2"/>
          <p:cNvSpPr>
            <a:spLocks noGrp="1"/>
          </p:cNvSpPr>
          <p:nvPr>
            <p:ph idx="1"/>
          </p:nvPr>
        </p:nvSpPr>
        <p:spPr>
          <a:xfrm>
            <a:off x="457200" y="1524318"/>
            <a:ext cx="7620000" cy="5105082"/>
          </a:xfrm>
        </p:spPr>
        <p:txBody>
          <a:bodyPr/>
          <a:lstStyle/>
          <a:p>
            <a:r>
              <a:rPr lang="en-US" dirty="0" smtClean="0"/>
              <a:t>Absolute Unit</a:t>
            </a:r>
          </a:p>
          <a:p>
            <a:r>
              <a:rPr lang="en-US" dirty="0"/>
              <a:t>These units are fixed and do not change with the size of the viewport. These units are used to specify the size of the element in the document. EX - height, width, border-size, padding, font-size etc</a:t>
            </a:r>
            <a:r>
              <a:rPr lang="en-US" dirty="0" smtClean="0"/>
              <a:t>.</a:t>
            </a:r>
            <a:endParaRPr lang="en-IN" dirty="0"/>
          </a:p>
        </p:txBody>
      </p:sp>
      <p:pic>
        <p:nvPicPr>
          <p:cNvPr id="4" name="Picture 3"/>
          <p:cNvPicPr>
            <a:picLocks noChangeAspect="1"/>
          </p:cNvPicPr>
          <p:nvPr/>
        </p:nvPicPr>
        <p:blipFill>
          <a:blip r:embed="rId2"/>
          <a:stretch>
            <a:fillRect/>
          </a:stretch>
        </p:blipFill>
        <p:spPr>
          <a:xfrm>
            <a:off x="457200" y="3352800"/>
            <a:ext cx="7619999" cy="3133725"/>
          </a:xfrm>
          <a:prstGeom prst="rect">
            <a:avLst/>
          </a:prstGeom>
        </p:spPr>
      </p:pic>
    </p:spTree>
    <p:extLst>
      <p:ext uri="{BB962C8B-B14F-4D97-AF65-F5344CB8AC3E}">
        <p14:creationId xmlns:p14="http://schemas.microsoft.com/office/powerpoint/2010/main" val="2898666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units</a:t>
            </a:r>
            <a:endParaRPr lang="en-IN" dirty="0"/>
          </a:p>
        </p:txBody>
      </p:sp>
      <p:sp>
        <p:nvSpPr>
          <p:cNvPr id="3" name="Content Placeholder 2"/>
          <p:cNvSpPr>
            <a:spLocks noGrp="1"/>
          </p:cNvSpPr>
          <p:nvPr>
            <p:ph idx="1"/>
          </p:nvPr>
        </p:nvSpPr>
        <p:spPr/>
        <p:txBody>
          <a:bodyPr/>
          <a:lstStyle/>
          <a:p>
            <a:r>
              <a:rPr lang="en-US" dirty="0"/>
              <a:t>Relative unit</a:t>
            </a:r>
          </a:p>
          <a:p>
            <a:r>
              <a:rPr lang="en-US" dirty="0"/>
              <a:t>The relative unit is a unit of measurement that is relative to another value. The value is relative to the parent element. This means if the parent element is changed, the child element will change accordingly</a:t>
            </a:r>
            <a:r>
              <a:rPr lang="en-US" dirty="0" smtClean="0"/>
              <a:t>.</a:t>
            </a:r>
          </a:p>
          <a:p>
            <a:endParaRPr lang="en-US" dirty="0"/>
          </a:p>
          <a:p>
            <a:endParaRPr lang="en-IN" dirty="0"/>
          </a:p>
        </p:txBody>
      </p:sp>
      <p:pic>
        <p:nvPicPr>
          <p:cNvPr id="6" name="Picture 5"/>
          <p:cNvPicPr>
            <a:picLocks noChangeAspect="1"/>
          </p:cNvPicPr>
          <p:nvPr/>
        </p:nvPicPr>
        <p:blipFill>
          <a:blip r:embed="rId2"/>
          <a:stretch>
            <a:fillRect/>
          </a:stretch>
        </p:blipFill>
        <p:spPr>
          <a:xfrm>
            <a:off x="685800" y="3810000"/>
            <a:ext cx="7391400" cy="2209800"/>
          </a:xfrm>
          <a:prstGeom prst="rect">
            <a:avLst/>
          </a:prstGeom>
        </p:spPr>
      </p:pic>
    </p:spTree>
    <p:extLst>
      <p:ext uri="{BB962C8B-B14F-4D97-AF65-F5344CB8AC3E}">
        <p14:creationId xmlns:p14="http://schemas.microsoft.com/office/powerpoint/2010/main" val="1167397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lnSpcReduction="10000"/>
          </a:bodyPr>
          <a:lstStyle/>
          <a:p>
            <a:r>
              <a:rPr lang="en-US" dirty="0"/>
              <a:t>CSS font properties are used to control the appearance of text. The font properties allow you to specify many aspects of the text, such as the font family, font size, font weight, font style, and more</a:t>
            </a:r>
            <a:r>
              <a:rPr lang="en-US" dirty="0" smtClean="0"/>
              <a:t>.</a:t>
            </a:r>
          </a:p>
          <a:p>
            <a:r>
              <a:rPr lang="en-IN" dirty="0"/>
              <a:t>The different CSS font properties are</a:t>
            </a:r>
            <a:r>
              <a:rPr lang="en-IN" dirty="0" smtClean="0"/>
              <a:t>:</a:t>
            </a:r>
            <a:endParaRPr lang="en-IN" dirty="0"/>
          </a:p>
          <a:p>
            <a:r>
              <a:rPr lang="en-IN" dirty="0"/>
              <a:t>font-family</a:t>
            </a:r>
          </a:p>
          <a:p>
            <a:r>
              <a:rPr lang="en-IN" dirty="0"/>
              <a:t>font-size</a:t>
            </a:r>
          </a:p>
          <a:p>
            <a:r>
              <a:rPr lang="en-IN" dirty="0"/>
              <a:t>font-style</a:t>
            </a:r>
          </a:p>
          <a:p>
            <a:r>
              <a:rPr lang="en-IN" dirty="0"/>
              <a:t>font-weight</a:t>
            </a:r>
          </a:p>
          <a:p>
            <a:r>
              <a:rPr lang="en-IN" dirty="0"/>
              <a:t>font-variant</a:t>
            </a:r>
          </a:p>
          <a:p>
            <a:r>
              <a:rPr lang="en-IN" dirty="0"/>
              <a:t>line-height</a:t>
            </a:r>
          </a:p>
        </p:txBody>
      </p:sp>
    </p:spTree>
    <p:extLst>
      <p:ext uri="{BB962C8B-B14F-4D97-AF65-F5344CB8AC3E}">
        <p14:creationId xmlns:p14="http://schemas.microsoft.com/office/powerpoint/2010/main" val="4195421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GB" dirty="0" smtClean="0"/>
              <a:t>CSS syntax</a:t>
            </a:r>
            <a:endParaRPr lang="en-US" dirty="0"/>
          </a:p>
        </p:txBody>
      </p:sp>
      <p:sp>
        <p:nvSpPr>
          <p:cNvPr id="3" name="Content Placeholder 2"/>
          <p:cNvSpPr>
            <a:spLocks noGrp="1"/>
          </p:cNvSpPr>
          <p:nvPr>
            <p:ph idx="1"/>
          </p:nvPr>
        </p:nvSpPr>
        <p:spPr>
          <a:xfrm>
            <a:off x="457200" y="1371600"/>
            <a:ext cx="7620000" cy="4754563"/>
          </a:xfrm>
        </p:spPr>
        <p:txBody>
          <a:bodyPr>
            <a:normAutofit fontScale="92500" lnSpcReduction="10000"/>
          </a:bodyPr>
          <a:lstStyle/>
          <a:p>
            <a:r>
              <a:rPr lang="en-GB" dirty="0"/>
              <a:t>A CSS rule consists of a selector and a declaration block</a:t>
            </a:r>
            <a:r>
              <a:rPr lang="en-GB" dirty="0" smtClean="0"/>
              <a:t>.</a:t>
            </a:r>
          </a:p>
          <a:p>
            <a:r>
              <a:rPr lang="en-GB" dirty="0"/>
              <a:t>CSS </a:t>
            </a:r>
            <a:r>
              <a:rPr lang="en-GB" dirty="0" smtClean="0"/>
              <a:t>Syntax:</a:t>
            </a:r>
          </a:p>
          <a:p>
            <a:endParaRPr lang="en-GB" dirty="0" smtClean="0"/>
          </a:p>
          <a:p>
            <a:endParaRPr lang="en-GB" dirty="0"/>
          </a:p>
          <a:p>
            <a:endParaRPr lang="en-GB" dirty="0" smtClean="0"/>
          </a:p>
          <a:p>
            <a:endParaRPr lang="en-GB" dirty="0"/>
          </a:p>
          <a:p>
            <a:r>
              <a:rPr lang="en-GB" dirty="0"/>
              <a:t>The selector points to the HTML element you want to style</a:t>
            </a:r>
            <a:r>
              <a:rPr lang="en-GB" dirty="0" smtClean="0"/>
              <a:t>.</a:t>
            </a:r>
            <a:endParaRPr lang="en-GB" dirty="0"/>
          </a:p>
          <a:p>
            <a:r>
              <a:rPr lang="en-GB" dirty="0"/>
              <a:t>The declaration block contains one or more declarations separated by semicolons</a:t>
            </a:r>
            <a:r>
              <a:rPr lang="en-GB" dirty="0" smtClean="0"/>
              <a:t>.</a:t>
            </a:r>
            <a:endParaRPr lang="en-GB" dirty="0"/>
          </a:p>
          <a:p>
            <a:r>
              <a:rPr lang="en-GB" dirty="0"/>
              <a:t>Each declaration includes a CSS property name and a value, separated by a colon</a:t>
            </a:r>
            <a:r>
              <a:rPr lang="en-GB" dirty="0" smtClean="0"/>
              <a:t>.</a:t>
            </a:r>
            <a:endParaRPr lang="en-GB" dirty="0"/>
          </a:p>
          <a:p>
            <a:r>
              <a:rPr lang="en-GB" dirty="0"/>
              <a:t>Multiple CSS declarations are separated with semicolons, and declaration blocks are surrounded by curly braces.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010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564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font-family property is used to specify the font family for an element. The font family is a list of one or more font family names and/or generic family names. The browser will select the first font that is installed on the computer</a:t>
            </a:r>
            <a:r>
              <a:rPr lang="en-US" dirty="0" smtClean="0"/>
              <a:t>.</a:t>
            </a:r>
          </a:p>
          <a:p>
            <a:r>
              <a:rPr lang="en-US" dirty="0"/>
              <a:t>Using CSS property font-family we specify the family to the HTML elements</a:t>
            </a:r>
            <a:r>
              <a:rPr lang="en-US" dirty="0" smtClean="0"/>
              <a:t>.</a:t>
            </a:r>
            <a:endParaRPr lang="en-US" dirty="0"/>
          </a:p>
          <a:p>
            <a:r>
              <a:rPr lang="en-US" dirty="0" smtClean="0"/>
              <a:t>Example</a:t>
            </a:r>
            <a:endParaRPr lang="en-US" dirty="0"/>
          </a:p>
          <a:p>
            <a:r>
              <a:rPr lang="en-US" dirty="0"/>
              <a:t>h1 { </a:t>
            </a:r>
            <a:r>
              <a:rPr lang="en-US" dirty="0" err="1"/>
              <a:t>font-family:"sans-serif</a:t>
            </a:r>
            <a:r>
              <a:rPr lang="en-US" dirty="0"/>
              <a:t>"; }</a:t>
            </a:r>
          </a:p>
          <a:p>
            <a:endParaRPr lang="en-US" dirty="0"/>
          </a:p>
          <a:p>
            <a:r>
              <a:rPr lang="en-US" dirty="0"/>
              <a:t>h2 { </a:t>
            </a:r>
            <a:r>
              <a:rPr lang="en-US" dirty="0" err="1"/>
              <a:t>font-family:"monospace</a:t>
            </a:r>
            <a:r>
              <a:rPr lang="en-US" dirty="0"/>
              <a:t>"; }</a:t>
            </a:r>
          </a:p>
          <a:p>
            <a:endParaRPr lang="en-US" dirty="0"/>
          </a:p>
          <a:p>
            <a:r>
              <a:rPr lang="en-US" dirty="0"/>
              <a:t>p { </a:t>
            </a:r>
            <a:r>
              <a:rPr lang="en-US" dirty="0" err="1"/>
              <a:t>font-family:"Times</a:t>
            </a:r>
            <a:r>
              <a:rPr lang="en-US" dirty="0"/>
              <a:t> New Roman"; }</a:t>
            </a:r>
            <a:endParaRPr lang="en-IN" dirty="0"/>
          </a:p>
        </p:txBody>
      </p:sp>
    </p:spTree>
    <p:extLst>
      <p:ext uri="{BB962C8B-B14F-4D97-AF65-F5344CB8AC3E}">
        <p14:creationId xmlns:p14="http://schemas.microsoft.com/office/powerpoint/2010/main" val="930162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a:bodyPr>
          <a:lstStyle/>
          <a:p>
            <a:r>
              <a:rPr lang="en-US" dirty="0"/>
              <a:t>CSS font-size property is used to set the size of the font. The font size may be specified in absolute or relative terms.</a:t>
            </a:r>
          </a:p>
          <a:p>
            <a:r>
              <a:rPr lang="en-US" dirty="0"/>
              <a:t>Using this property we can resize the font by choosing any scale like </a:t>
            </a:r>
            <a:r>
              <a:rPr lang="en-US" dirty="0" err="1"/>
              <a:t>px</a:t>
            </a:r>
            <a:r>
              <a:rPr lang="en-US" dirty="0"/>
              <a:t>, </a:t>
            </a:r>
            <a:r>
              <a:rPr lang="en-US" dirty="0" err="1"/>
              <a:t>em</a:t>
            </a:r>
            <a:r>
              <a:rPr lang="en-US" dirty="0"/>
              <a:t>, rem, </a:t>
            </a:r>
            <a:r>
              <a:rPr lang="en-US" dirty="0" err="1"/>
              <a:t>pt</a:t>
            </a:r>
            <a:r>
              <a:rPr lang="en-US" dirty="0"/>
              <a:t>, %, etc</a:t>
            </a:r>
            <a:r>
              <a:rPr lang="en-US" dirty="0" smtClean="0"/>
              <a:t>.</a:t>
            </a:r>
            <a:endParaRPr lang="en-US" dirty="0"/>
          </a:p>
          <a:p>
            <a:r>
              <a:rPr lang="en-US" dirty="0" smtClean="0"/>
              <a:t>Example</a:t>
            </a:r>
            <a:endParaRPr lang="en-US" dirty="0"/>
          </a:p>
          <a:p>
            <a:r>
              <a:rPr lang="en-US" dirty="0"/>
              <a:t>h1 { font-size:40px; }</a:t>
            </a:r>
          </a:p>
          <a:p>
            <a:endParaRPr lang="en-US" dirty="0"/>
          </a:p>
          <a:p>
            <a:r>
              <a:rPr lang="en-US" dirty="0"/>
              <a:t>h2 { font-size:1.8em; }</a:t>
            </a:r>
          </a:p>
          <a:p>
            <a:endParaRPr lang="en-US" dirty="0"/>
          </a:p>
          <a:p>
            <a:r>
              <a:rPr lang="en-US" dirty="0"/>
              <a:t>p { font-size:120%; }</a:t>
            </a:r>
            <a:endParaRPr lang="en-IN" dirty="0"/>
          </a:p>
        </p:txBody>
      </p:sp>
    </p:spTree>
    <p:extLst>
      <p:ext uri="{BB962C8B-B14F-4D97-AF65-F5344CB8AC3E}">
        <p14:creationId xmlns:p14="http://schemas.microsoft.com/office/powerpoint/2010/main" val="3548566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fontScale="85000" lnSpcReduction="20000"/>
          </a:bodyPr>
          <a:lstStyle/>
          <a:p>
            <a:r>
              <a:rPr lang="en-IN" dirty="0"/>
              <a:t>CSS font-style property is used to set the font style of an HTML document</a:t>
            </a:r>
            <a:r>
              <a:rPr lang="en-IN" dirty="0" smtClean="0"/>
              <a:t>.</a:t>
            </a:r>
            <a:endParaRPr lang="en-IN" dirty="0"/>
          </a:p>
          <a:p>
            <a:r>
              <a:rPr lang="en-IN" dirty="0"/>
              <a:t>Using this property we can choose font style like normal, italic, oblique etc</a:t>
            </a:r>
            <a:r>
              <a:rPr lang="en-IN" dirty="0" smtClean="0"/>
              <a:t>.</a:t>
            </a:r>
            <a:endParaRPr lang="en-IN" dirty="0"/>
          </a:p>
          <a:p>
            <a:r>
              <a:rPr lang="en-IN" dirty="0"/>
              <a:t>normal - font is normal.</a:t>
            </a:r>
          </a:p>
          <a:p>
            <a:r>
              <a:rPr lang="en-IN" dirty="0"/>
              <a:t>oblique - font is little leaning.</a:t>
            </a:r>
          </a:p>
          <a:p>
            <a:r>
              <a:rPr lang="en-IN" dirty="0"/>
              <a:t>italic - font is </a:t>
            </a:r>
            <a:r>
              <a:rPr lang="en-IN" dirty="0" err="1"/>
              <a:t>italic.oblique</a:t>
            </a:r>
            <a:r>
              <a:rPr lang="en-IN" dirty="0"/>
              <a:t> and italic looks similar.</a:t>
            </a:r>
          </a:p>
          <a:p>
            <a:r>
              <a:rPr lang="en-IN" dirty="0" smtClean="0"/>
              <a:t>Example</a:t>
            </a:r>
            <a:endParaRPr lang="en-IN" dirty="0"/>
          </a:p>
          <a:p>
            <a:r>
              <a:rPr lang="en-IN" dirty="0"/>
              <a:t>h2 { </a:t>
            </a:r>
            <a:r>
              <a:rPr lang="en-IN" dirty="0" err="1"/>
              <a:t>font-style:normal</a:t>
            </a:r>
            <a:r>
              <a:rPr lang="en-IN" dirty="0"/>
              <a:t>; }</a:t>
            </a:r>
          </a:p>
          <a:p>
            <a:endParaRPr lang="en-IN" dirty="0"/>
          </a:p>
          <a:p>
            <a:r>
              <a:rPr lang="en-IN" dirty="0"/>
              <a:t>h3 { </a:t>
            </a:r>
            <a:r>
              <a:rPr lang="en-IN" dirty="0" err="1"/>
              <a:t>font-style:oblique</a:t>
            </a:r>
            <a:r>
              <a:rPr lang="en-IN" dirty="0"/>
              <a:t>;}</a:t>
            </a:r>
          </a:p>
          <a:p>
            <a:endParaRPr lang="en-IN" dirty="0"/>
          </a:p>
          <a:p>
            <a:r>
              <a:rPr lang="en-IN" dirty="0"/>
              <a:t>p { </a:t>
            </a:r>
            <a:r>
              <a:rPr lang="en-IN" dirty="0" err="1"/>
              <a:t>font-style:italic</a:t>
            </a:r>
            <a:r>
              <a:rPr lang="en-IN" dirty="0"/>
              <a:t>; }</a:t>
            </a:r>
          </a:p>
        </p:txBody>
      </p:sp>
    </p:spTree>
    <p:extLst>
      <p:ext uri="{BB962C8B-B14F-4D97-AF65-F5344CB8AC3E}">
        <p14:creationId xmlns:p14="http://schemas.microsoft.com/office/powerpoint/2010/main" val="3737693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a:bodyPr>
          <a:lstStyle/>
          <a:p>
            <a:r>
              <a:rPr lang="en-US" dirty="0"/>
              <a:t>CSS font-weight property is used to define the weight of the font and manages the boldness of the font</a:t>
            </a:r>
            <a:r>
              <a:rPr lang="en-US" dirty="0" smtClean="0"/>
              <a:t>.</a:t>
            </a:r>
            <a:endParaRPr lang="en-US" dirty="0"/>
          </a:p>
          <a:p>
            <a:r>
              <a:rPr lang="en-US" dirty="0"/>
              <a:t>The value of this property can be set in numbers like 100, 200, 300, 400, 500, 600, 700, 800, and 900 or in keywords like normal, bold, bolder, and lighter</a:t>
            </a:r>
            <a:r>
              <a:rPr lang="en-US" dirty="0" smtClean="0"/>
              <a:t>.</a:t>
            </a:r>
            <a:endParaRPr lang="en-US" dirty="0"/>
          </a:p>
          <a:p>
            <a:r>
              <a:rPr lang="en-US" dirty="0" smtClean="0"/>
              <a:t>Example</a:t>
            </a:r>
            <a:endParaRPr lang="en-US" dirty="0"/>
          </a:p>
          <a:p>
            <a:r>
              <a:rPr lang="en-US" dirty="0"/>
              <a:t>h1 { font-weight:500; </a:t>
            </a:r>
            <a:r>
              <a:rPr lang="en-US" dirty="0" smtClean="0"/>
              <a:t>}</a:t>
            </a:r>
            <a:endParaRPr lang="en-US" dirty="0"/>
          </a:p>
          <a:p>
            <a:r>
              <a:rPr lang="en-US" dirty="0"/>
              <a:t>p { font-weight: 600; </a:t>
            </a:r>
            <a:r>
              <a:rPr lang="en-US" dirty="0" smtClean="0"/>
              <a:t>}</a:t>
            </a:r>
            <a:endParaRPr lang="en-US" dirty="0"/>
          </a:p>
          <a:p>
            <a:r>
              <a:rPr lang="en-US" dirty="0"/>
              <a:t>div { font-weight: bold; }</a:t>
            </a:r>
            <a:endParaRPr lang="en-IN" dirty="0"/>
          </a:p>
        </p:txBody>
      </p:sp>
    </p:spTree>
    <p:extLst>
      <p:ext uri="{BB962C8B-B14F-4D97-AF65-F5344CB8AC3E}">
        <p14:creationId xmlns:p14="http://schemas.microsoft.com/office/powerpoint/2010/main" val="2149943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a:bodyPr>
          <a:lstStyle/>
          <a:p>
            <a:r>
              <a:rPr lang="en-US" dirty="0"/>
              <a:t>CSS font-variant property is used to define whether or not a text should be displayed in a small-caps font</a:t>
            </a:r>
            <a:r>
              <a:rPr lang="en-US" dirty="0" smtClean="0"/>
              <a:t>.</a:t>
            </a:r>
            <a:endParaRPr lang="en-US" dirty="0"/>
          </a:p>
          <a:p>
            <a:r>
              <a:rPr lang="en-US" dirty="0"/>
              <a:t>font-variant: small-caps make small text capital but those tests which convert to capital are smaller in size than those of original capital text present in the paragraph</a:t>
            </a:r>
            <a:r>
              <a:rPr lang="en-US" dirty="0" smtClean="0"/>
              <a:t>.</a:t>
            </a:r>
            <a:endParaRPr lang="en-US" dirty="0"/>
          </a:p>
          <a:p>
            <a:r>
              <a:rPr lang="en-US" dirty="0" smtClean="0"/>
              <a:t>Example</a:t>
            </a:r>
          </a:p>
          <a:p>
            <a:endParaRPr lang="en-US" dirty="0"/>
          </a:p>
          <a:p>
            <a:r>
              <a:rPr lang="en-US" dirty="0"/>
              <a:t>&lt;h2 style="</a:t>
            </a:r>
            <a:r>
              <a:rPr lang="en-US" dirty="0" err="1"/>
              <a:t>font-variant:normal</a:t>
            </a:r>
            <a:r>
              <a:rPr lang="en-US" dirty="0"/>
              <a:t>"&gt;This heading has normal font-variant property.&lt;/h2&gt;</a:t>
            </a:r>
          </a:p>
          <a:p>
            <a:r>
              <a:rPr lang="en-US" dirty="0"/>
              <a:t>&lt;p style="</a:t>
            </a:r>
            <a:r>
              <a:rPr lang="en-US" dirty="0" err="1"/>
              <a:t>font-variant:small-caps</a:t>
            </a:r>
            <a:r>
              <a:rPr lang="en-US" dirty="0"/>
              <a:t>"&gt;This Paragraph Has Small-caps Font-variant Property.&lt;/p&gt;</a:t>
            </a:r>
            <a:endParaRPr lang="en-IN" dirty="0"/>
          </a:p>
        </p:txBody>
      </p:sp>
    </p:spTree>
    <p:extLst>
      <p:ext uri="{BB962C8B-B14F-4D97-AF65-F5344CB8AC3E}">
        <p14:creationId xmlns:p14="http://schemas.microsoft.com/office/powerpoint/2010/main" val="164540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fonts</a:t>
            </a:r>
            <a:endParaRPr lang="en-IN" dirty="0"/>
          </a:p>
        </p:txBody>
      </p:sp>
      <p:sp>
        <p:nvSpPr>
          <p:cNvPr id="3" name="Content Placeholder 2"/>
          <p:cNvSpPr>
            <a:spLocks noGrp="1"/>
          </p:cNvSpPr>
          <p:nvPr>
            <p:ph idx="1"/>
          </p:nvPr>
        </p:nvSpPr>
        <p:spPr/>
        <p:txBody>
          <a:bodyPr>
            <a:normAutofit/>
          </a:bodyPr>
          <a:lstStyle/>
          <a:p>
            <a:r>
              <a:rPr lang="en-US" dirty="0"/>
              <a:t>CSS line-height property is used to set the space between lines of text</a:t>
            </a:r>
            <a:r>
              <a:rPr lang="en-US" dirty="0" smtClean="0"/>
              <a:t>.</a:t>
            </a:r>
            <a:endParaRPr lang="en-US" dirty="0"/>
          </a:p>
          <a:p>
            <a:r>
              <a:rPr lang="en-US" dirty="0"/>
              <a:t>Using this property we can set the space between lines of text in pixels, percentage, length, or normal.</a:t>
            </a:r>
          </a:p>
          <a:p>
            <a:endParaRPr lang="en-US" dirty="0"/>
          </a:p>
          <a:p>
            <a:r>
              <a:rPr lang="en-US" dirty="0"/>
              <a:t>Example</a:t>
            </a:r>
          </a:p>
          <a:p>
            <a:endParaRPr lang="en-US" dirty="0"/>
          </a:p>
          <a:p>
            <a:r>
              <a:rPr lang="en-US" dirty="0"/>
              <a:t>h1 { line-height: 1.5; }</a:t>
            </a:r>
          </a:p>
          <a:p>
            <a:endParaRPr lang="en-US" dirty="0"/>
          </a:p>
          <a:p>
            <a:r>
              <a:rPr lang="en-US" dirty="0"/>
              <a:t>p { line-height: 2; }</a:t>
            </a:r>
            <a:endParaRPr lang="en-IN" dirty="0"/>
          </a:p>
        </p:txBody>
      </p:sp>
    </p:spTree>
    <p:extLst>
      <p:ext uri="{BB962C8B-B14F-4D97-AF65-F5344CB8AC3E}">
        <p14:creationId xmlns:p14="http://schemas.microsoft.com/office/powerpoint/2010/main" val="825739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normAutofit/>
          </a:bodyPr>
          <a:lstStyle/>
          <a:p>
            <a:r>
              <a:rPr lang="en-US" dirty="0"/>
              <a:t>CSS provides us the ability to style the text using its text formatting properties. These properties are used to change the appearance of the text</a:t>
            </a:r>
            <a:r>
              <a:rPr lang="en-US" dirty="0" smtClean="0"/>
              <a:t>.</a:t>
            </a:r>
            <a:endParaRPr lang="en-US" dirty="0"/>
          </a:p>
          <a:p>
            <a:r>
              <a:rPr lang="en-US" dirty="0"/>
              <a:t>Some of its text formatting properties are</a:t>
            </a:r>
            <a:r>
              <a:rPr lang="en-US" dirty="0" smtClean="0"/>
              <a:t>:</a:t>
            </a:r>
            <a:endParaRPr lang="en-US" dirty="0"/>
          </a:p>
          <a:p>
            <a:r>
              <a:rPr lang="en-US" dirty="0"/>
              <a:t>Text color</a:t>
            </a:r>
          </a:p>
          <a:p>
            <a:r>
              <a:rPr lang="en-US" dirty="0"/>
              <a:t>Text align</a:t>
            </a:r>
          </a:p>
          <a:p>
            <a:r>
              <a:rPr lang="en-US" dirty="0"/>
              <a:t>Text </a:t>
            </a:r>
            <a:r>
              <a:rPr lang="en-US" dirty="0" smtClean="0"/>
              <a:t>shadow</a:t>
            </a:r>
          </a:p>
          <a:p>
            <a:r>
              <a:rPr lang="en-US" dirty="0" smtClean="0"/>
              <a:t>Text </a:t>
            </a:r>
            <a:r>
              <a:rPr lang="en-US" dirty="0"/>
              <a:t>indent</a:t>
            </a:r>
          </a:p>
          <a:p>
            <a:r>
              <a:rPr lang="en-US" dirty="0"/>
              <a:t>Text decoration</a:t>
            </a:r>
          </a:p>
          <a:p>
            <a:r>
              <a:rPr lang="en-US" dirty="0"/>
              <a:t>Text </a:t>
            </a:r>
            <a:r>
              <a:rPr lang="en-US" dirty="0" smtClean="0"/>
              <a:t>transform</a:t>
            </a:r>
            <a:endParaRPr lang="en-IN" dirty="0"/>
          </a:p>
        </p:txBody>
      </p:sp>
    </p:spTree>
    <p:extLst>
      <p:ext uri="{BB962C8B-B14F-4D97-AF65-F5344CB8AC3E}">
        <p14:creationId xmlns:p14="http://schemas.microsoft.com/office/powerpoint/2010/main" val="21723133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normAutofit/>
          </a:bodyPr>
          <a:lstStyle/>
          <a:p>
            <a:r>
              <a:rPr lang="en-US" dirty="0"/>
              <a:t>CSS Text Color</a:t>
            </a:r>
          </a:p>
          <a:p>
            <a:r>
              <a:rPr lang="en-US" dirty="0"/>
              <a:t>Using color property in CSS you can set the color of the text of any HTML element</a:t>
            </a:r>
            <a:r>
              <a:rPr lang="en-US" dirty="0" smtClean="0"/>
              <a:t>.</a:t>
            </a:r>
            <a:endParaRPr lang="en-US" dirty="0"/>
          </a:p>
          <a:p>
            <a:r>
              <a:rPr lang="en-US" dirty="0"/>
              <a:t>Color values can be specified in the following ways</a:t>
            </a:r>
            <a:r>
              <a:rPr lang="en-US" dirty="0" smtClean="0"/>
              <a:t>:</a:t>
            </a:r>
            <a:endParaRPr lang="en-US" dirty="0"/>
          </a:p>
          <a:p>
            <a:r>
              <a:rPr lang="en-US" dirty="0"/>
              <a:t>Using color names like red, blue, green, etc.</a:t>
            </a:r>
          </a:p>
          <a:p>
            <a:r>
              <a:rPr lang="en-US" dirty="0"/>
              <a:t>Using hexadecimal value like #ff0000, #0000ff, #00ff00, etc.</a:t>
            </a:r>
          </a:p>
          <a:p>
            <a:r>
              <a:rPr lang="en-US" dirty="0"/>
              <a:t>Using RGB value like </a:t>
            </a:r>
            <a:r>
              <a:rPr lang="en-US" dirty="0" err="1"/>
              <a:t>rgb</a:t>
            </a:r>
            <a:r>
              <a:rPr lang="en-US" dirty="0"/>
              <a:t>(255, 0, 0), </a:t>
            </a:r>
            <a:r>
              <a:rPr lang="en-US" dirty="0" err="1"/>
              <a:t>rgb</a:t>
            </a:r>
            <a:r>
              <a:rPr lang="en-US" dirty="0"/>
              <a:t>(0, 0, 255), </a:t>
            </a:r>
            <a:r>
              <a:rPr lang="en-US" dirty="0" err="1"/>
              <a:t>rgb</a:t>
            </a:r>
            <a:r>
              <a:rPr lang="en-US" dirty="0"/>
              <a:t>(0, 255, 0), etc.</a:t>
            </a:r>
          </a:p>
          <a:p>
            <a:r>
              <a:rPr lang="en-US" dirty="0"/>
              <a:t>Using HSL value like </a:t>
            </a:r>
            <a:r>
              <a:rPr lang="en-US" dirty="0" err="1"/>
              <a:t>hsl</a:t>
            </a:r>
            <a:r>
              <a:rPr lang="en-US" dirty="0"/>
              <a:t>(0, 100%, 50%), </a:t>
            </a:r>
            <a:r>
              <a:rPr lang="en-US" dirty="0" err="1"/>
              <a:t>hsl</a:t>
            </a:r>
            <a:r>
              <a:rPr lang="en-US" dirty="0"/>
              <a:t>(240, 100%, 50%), </a:t>
            </a:r>
            <a:r>
              <a:rPr lang="en-US" dirty="0" err="1"/>
              <a:t>hsl</a:t>
            </a:r>
            <a:r>
              <a:rPr lang="en-US" dirty="0"/>
              <a:t>(120, 100%, 50%), etc.</a:t>
            </a:r>
            <a:endParaRPr lang="en-IN" dirty="0"/>
          </a:p>
        </p:txBody>
      </p:sp>
    </p:spTree>
    <p:extLst>
      <p:ext uri="{BB962C8B-B14F-4D97-AF65-F5344CB8AC3E}">
        <p14:creationId xmlns:p14="http://schemas.microsoft.com/office/powerpoint/2010/main" val="652082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lstStyle/>
          <a:p>
            <a:r>
              <a:rPr lang="en-US" dirty="0"/>
              <a:t>CSS Text align</a:t>
            </a:r>
          </a:p>
          <a:p>
            <a:r>
              <a:rPr lang="en-US" dirty="0"/>
              <a:t>Using the text-align property in CSS you can align the text of any HTML element in the horizontal direction</a:t>
            </a:r>
            <a:r>
              <a:rPr lang="en-US" dirty="0" smtClean="0"/>
              <a:t>.</a:t>
            </a:r>
            <a:endParaRPr lang="en-US" dirty="0"/>
          </a:p>
          <a:p>
            <a:r>
              <a:rPr lang="en-US" dirty="0"/>
              <a:t>The value of text-align can be set to left, right, center, justify, or initial</a:t>
            </a:r>
            <a:r>
              <a:rPr lang="en-US" dirty="0" smtClean="0"/>
              <a:t>.</a:t>
            </a:r>
          </a:p>
          <a:p>
            <a:r>
              <a:rPr lang="en-US" dirty="0" smtClean="0"/>
              <a:t>Example</a:t>
            </a:r>
            <a:endParaRPr lang="en-US" dirty="0"/>
          </a:p>
          <a:p>
            <a:r>
              <a:rPr lang="en-US" dirty="0"/>
              <a:t>.left { </a:t>
            </a:r>
            <a:r>
              <a:rPr lang="en-US" dirty="0" err="1"/>
              <a:t>text-align:left</a:t>
            </a:r>
            <a:r>
              <a:rPr lang="en-US" dirty="0"/>
              <a:t>; }</a:t>
            </a:r>
          </a:p>
          <a:p>
            <a:r>
              <a:rPr lang="en-US" dirty="0"/>
              <a:t>.left { text-align: right; }</a:t>
            </a:r>
          </a:p>
          <a:p>
            <a:r>
              <a:rPr lang="en-US" dirty="0"/>
              <a:t>.left { text-align: justify; }</a:t>
            </a:r>
            <a:endParaRPr lang="en-IN" dirty="0"/>
          </a:p>
        </p:txBody>
      </p:sp>
    </p:spTree>
    <p:extLst>
      <p:ext uri="{BB962C8B-B14F-4D97-AF65-F5344CB8AC3E}">
        <p14:creationId xmlns:p14="http://schemas.microsoft.com/office/powerpoint/2010/main" val="3284506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normAutofit/>
          </a:bodyPr>
          <a:lstStyle/>
          <a:p>
            <a:r>
              <a:rPr lang="en-US" dirty="0"/>
              <a:t>CSS Text shadow</a:t>
            </a:r>
          </a:p>
          <a:p>
            <a:r>
              <a:rPr lang="en-US" dirty="0"/>
              <a:t>The text-shadow property is used to create a shadow effect on the texts</a:t>
            </a:r>
            <a:r>
              <a:rPr lang="en-US" dirty="0" smtClean="0"/>
              <a:t>.</a:t>
            </a:r>
            <a:endParaRPr lang="en-US" dirty="0"/>
          </a:p>
          <a:p>
            <a:r>
              <a:rPr lang="en-US" dirty="0"/>
              <a:t>The value of text-shadow has 4 parts of value. They are</a:t>
            </a:r>
            <a:r>
              <a:rPr lang="en-US" dirty="0" smtClean="0"/>
              <a:t>:</a:t>
            </a:r>
            <a:endParaRPr lang="en-US" dirty="0"/>
          </a:p>
          <a:p>
            <a:r>
              <a:rPr lang="en-US" dirty="0"/>
              <a:t>horizontal offset - It is the distance between the shadow and the text in the horizontal direction.</a:t>
            </a:r>
          </a:p>
          <a:p>
            <a:r>
              <a:rPr lang="en-US" dirty="0"/>
              <a:t>vertical offset - It is the distance between the shadow and the text in the vertical direction.</a:t>
            </a:r>
          </a:p>
          <a:p>
            <a:r>
              <a:rPr lang="en-US" dirty="0"/>
              <a:t>blur radius - It is the blur radius of the shadow.</a:t>
            </a:r>
          </a:p>
          <a:p>
            <a:r>
              <a:rPr lang="en-US" dirty="0"/>
              <a:t>color - It is the color of the shadow.</a:t>
            </a:r>
            <a:endParaRPr lang="en-IN" dirty="0"/>
          </a:p>
        </p:txBody>
      </p:sp>
    </p:spTree>
    <p:extLst>
      <p:ext uri="{BB962C8B-B14F-4D97-AF65-F5344CB8AC3E}">
        <p14:creationId xmlns:p14="http://schemas.microsoft.com/office/powerpoint/2010/main" val="335489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990282"/>
          </a:xfrm>
        </p:spPr>
        <p:txBody>
          <a:bodyPr/>
          <a:lstStyle/>
          <a:p>
            <a:r>
              <a:rPr lang="en-GB" dirty="0" smtClean="0"/>
              <a:t>CSS example</a:t>
            </a:r>
            <a:endParaRPr lang="en-US" dirty="0"/>
          </a:p>
        </p:txBody>
      </p:sp>
      <p:sp>
        <p:nvSpPr>
          <p:cNvPr id="3" name="Content Placeholder 2"/>
          <p:cNvSpPr>
            <a:spLocks noGrp="1"/>
          </p:cNvSpPr>
          <p:nvPr>
            <p:ph idx="1"/>
          </p:nvPr>
        </p:nvSpPr>
        <p:spPr>
          <a:xfrm>
            <a:off x="457200" y="1371600"/>
            <a:ext cx="7620000" cy="4754563"/>
          </a:xfrm>
        </p:spPr>
        <p:txBody>
          <a:bodyPr>
            <a:normAutofit/>
          </a:bodyPr>
          <a:lstStyle/>
          <a:p>
            <a:r>
              <a:rPr lang="en-GB" dirty="0" smtClean="0"/>
              <a:t>Example:</a:t>
            </a:r>
            <a:br>
              <a:rPr lang="en-GB" dirty="0" smtClean="0"/>
            </a:br>
            <a:r>
              <a:rPr lang="en-US" dirty="0"/>
              <a:t>p {</a:t>
            </a:r>
            <a:br>
              <a:rPr lang="en-US" dirty="0"/>
            </a:br>
            <a:r>
              <a:rPr lang="en-US" dirty="0"/>
              <a:t>  color: red;</a:t>
            </a:r>
            <a:br>
              <a:rPr lang="en-US" dirty="0"/>
            </a:br>
            <a:r>
              <a:rPr lang="en-US" dirty="0"/>
              <a:t>  text-align: center;</a:t>
            </a:r>
            <a:br>
              <a:rPr lang="en-US" dirty="0"/>
            </a:br>
            <a:r>
              <a:rPr lang="en-US" dirty="0" smtClean="0"/>
              <a:t>}</a:t>
            </a:r>
          </a:p>
          <a:p>
            <a:endParaRPr lang="en-GB" dirty="0"/>
          </a:p>
          <a:p>
            <a:r>
              <a:rPr lang="en-GB" dirty="0"/>
              <a:t>p is a selector in CSS (it points to the HTML element you want to style: &lt;p&gt;).</a:t>
            </a:r>
          </a:p>
          <a:p>
            <a:r>
              <a:rPr lang="en-GB" dirty="0"/>
              <a:t>color is a property, and red is the property value</a:t>
            </a:r>
          </a:p>
          <a:p>
            <a:r>
              <a:rPr lang="en-GB" dirty="0"/>
              <a:t>text-align is a property, and center is the property value</a:t>
            </a:r>
          </a:p>
        </p:txBody>
      </p:sp>
    </p:spTree>
    <p:extLst>
      <p:ext uri="{BB962C8B-B14F-4D97-AF65-F5344CB8AC3E}">
        <p14:creationId xmlns:p14="http://schemas.microsoft.com/office/powerpoint/2010/main" val="3287852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normAutofit/>
          </a:bodyPr>
          <a:lstStyle/>
          <a:p>
            <a:r>
              <a:rPr lang="en-US" dirty="0"/>
              <a:t>CSS Text decoration</a:t>
            </a:r>
          </a:p>
          <a:p>
            <a:r>
              <a:rPr lang="en-US" dirty="0"/>
              <a:t>text-decoration property is used to decorate text by creating underline, </a:t>
            </a:r>
            <a:r>
              <a:rPr lang="en-US" dirty="0" err="1"/>
              <a:t>overline</a:t>
            </a:r>
            <a:r>
              <a:rPr lang="en-US" dirty="0"/>
              <a:t>, line-through, or none</a:t>
            </a:r>
            <a:r>
              <a:rPr lang="en-US" dirty="0" smtClean="0"/>
              <a:t>.</a:t>
            </a:r>
            <a:endParaRPr lang="en-US" dirty="0"/>
          </a:p>
          <a:p>
            <a:r>
              <a:rPr lang="en-US" dirty="0"/>
              <a:t>It is used to remove the underline from any link</a:t>
            </a:r>
            <a:r>
              <a:rPr lang="en-US" dirty="0" smtClean="0"/>
              <a:t>.</a:t>
            </a:r>
          </a:p>
          <a:p>
            <a:endParaRPr lang="en-IN" dirty="0" smtClean="0"/>
          </a:p>
          <a:p>
            <a:r>
              <a:rPr lang="en-IN" dirty="0" smtClean="0"/>
              <a:t>Example</a:t>
            </a:r>
            <a:endParaRPr lang="en-IN" dirty="0"/>
          </a:p>
          <a:p>
            <a:r>
              <a:rPr lang="en-IN" dirty="0"/>
              <a:t>.decoration {</a:t>
            </a:r>
          </a:p>
          <a:p>
            <a:r>
              <a:rPr lang="en-IN" dirty="0"/>
              <a:t>  text-decoration: underline;</a:t>
            </a:r>
          </a:p>
          <a:p>
            <a:r>
              <a:rPr lang="en-IN" dirty="0"/>
              <a:t>}</a:t>
            </a:r>
          </a:p>
        </p:txBody>
      </p:sp>
    </p:spTree>
    <p:extLst>
      <p:ext uri="{BB962C8B-B14F-4D97-AF65-F5344CB8AC3E}">
        <p14:creationId xmlns:p14="http://schemas.microsoft.com/office/powerpoint/2010/main" val="31436240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text style</a:t>
            </a:r>
            <a:endParaRPr lang="en-IN" dirty="0"/>
          </a:p>
        </p:txBody>
      </p:sp>
      <p:sp>
        <p:nvSpPr>
          <p:cNvPr id="3" name="Content Placeholder 2"/>
          <p:cNvSpPr>
            <a:spLocks noGrp="1"/>
          </p:cNvSpPr>
          <p:nvPr>
            <p:ph idx="1"/>
          </p:nvPr>
        </p:nvSpPr>
        <p:spPr/>
        <p:txBody>
          <a:bodyPr>
            <a:normAutofit/>
          </a:bodyPr>
          <a:lstStyle/>
          <a:p>
            <a:r>
              <a:rPr lang="en-US" dirty="0"/>
              <a:t>CSS Text transform</a:t>
            </a:r>
          </a:p>
          <a:p>
            <a:r>
              <a:rPr lang="en-US" dirty="0"/>
              <a:t>The text-transform property is used to transform the text either in uppercase or in lowercase</a:t>
            </a:r>
            <a:r>
              <a:rPr lang="en-US" dirty="0" smtClean="0"/>
              <a:t>.</a:t>
            </a:r>
            <a:endParaRPr lang="en-US" dirty="0"/>
          </a:p>
          <a:p>
            <a:r>
              <a:rPr lang="en-US" dirty="0"/>
              <a:t>Using this property one can convert uppercase into lowercase and lowercase into uppercase also the first letter of the </a:t>
            </a:r>
            <a:r>
              <a:rPr lang="en-US" dirty="0" smtClean="0"/>
              <a:t>word </a:t>
            </a:r>
            <a:r>
              <a:rPr lang="en-US" dirty="0"/>
              <a:t>can be capitalized</a:t>
            </a:r>
            <a:r>
              <a:rPr lang="en-US" dirty="0" smtClean="0"/>
              <a:t>.</a:t>
            </a:r>
          </a:p>
          <a:p>
            <a:r>
              <a:rPr lang="en-IN" dirty="0" smtClean="0"/>
              <a:t>Example</a:t>
            </a:r>
            <a:endParaRPr lang="en-IN" dirty="0"/>
          </a:p>
          <a:p>
            <a:r>
              <a:rPr lang="en-IN" dirty="0"/>
              <a:t>.transform-1 {</a:t>
            </a:r>
          </a:p>
          <a:p>
            <a:r>
              <a:rPr lang="en-IN" dirty="0"/>
              <a:t>  text-transform: uppercase;</a:t>
            </a:r>
          </a:p>
          <a:p>
            <a:r>
              <a:rPr lang="en-IN" dirty="0"/>
              <a:t>}</a:t>
            </a:r>
          </a:p>
        </p:txBody>
      </p:sp>
    </p:spTree>
    <p:extLst>
      <p:ext uri="{BB962C8B-B14F-4D97-AF65-F5344CB8AC3E}">
        <p14:creationId xmlns:p14="http://schemas.microsoft.com/office/powerpoint/2010/main" val="1474378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link</a:t>
            </a:r>
            <a:endParaRPr lang="en-IN" dirty="0"/>
          </a:p>
        </p:txBody>
      </p:sp>
      <p:sp>
        <p:nvSpPr>
          <p:cNvPr id="3" name="Content Placeholder 2"/>
          <p:cNvSpPr>
            <a:spLocks noGrp="1"/>
          </p:cNvSpPr>
          <p:nvPr>
            <p:ph idx="1"/>
          </p:nvPr>
        </p:nvSpPr>
        <p:spPr/>
        <p:txBody>
          <a:bodyPr/>
          <a:lstStyle/>
          <a:p>
            <a:r>
              <a:rPr lang="en-US" dirty="0"/>
              <a:t>With CSS, </a:t>
            </a:r>
            <a:r>
              <a:rPr lang="en-US" dirty="0" smtClean="0"/>
              <a:t>links </a:t>
            </a:r>
            <a:r>
              <a:rPr lang="en-US" dirty="0"/>
              <a:t>can be styled in many different ways</a:t>
            </a:r>
            <a:r>
              <a:rPr lang="en-US" dirty="0" smtClean="0"/>
              <a:t>.</a:t>
            </a:r>
          </a:p>
          <a:p>
            <a:r>
              <a:rPr lang="en-US" dirty="0"/>
              <a:t>Styling Links</a:t>
            </a:r>
          </a:p>
          <a:p>
            <a:r>
              <a:rPr lang="en-US" dirty="0"/>
              <a:t>Links can be styled with any CSS property (e.g. color, font-family, background, etc.).</a:t>
            </a:r>
          </a:p>
          <a:p>
            <a:endParaRPr lang="en-US" dirty="0"/>
          </a:p>
          <a:p>
            <a:r>
              <a:rPr lang="en-US" dirty="0"/>
              <a:t>Example</a:t>
            </a:r>
          </a:p>
          <a:p>
            <a:r>
              <a:rPr lang="en-US" dirty="0"/>
              <a:t>a {</a:t>
            </a:r>
          </a:p>
          <a:p>
            <a:r>
              <a:rPr lang="en-US" dirty="0"/>
              <a:t>  color: </a:t>
            </a:r>
            <a:r>
              <a:rPr lang="en-US" dirty="0" err="1"/>
              <a:t>hotpink</a:t>
            </a:r>
            <a:r>
              <a:rPr lang="en-US" dirty="0"/>
              <a:t>;</a:t>
            </a:r>
          </a:p>
          <a:p>
            <a:r>
              <a:rPr lang="en-US" dirty="0"/>
              <a:t>}</a:t>
            </a:r>
            <a:endParaRPr lang="en-IN" dirty="0"/>
          </a:p>
        </p:txBody>
      </p:sp>
    </p:spTree>
    <p:extLst>
      <p:ext uri="{BB962C8B-B14F-4D97-AF65-F5344CB8AC3E}">
        <p14:creationId xmlns:p14="http://schemas.microsoft.com/office/powerpoint/2010/main" val="1531849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link</a:t>
            </a:r>
            <a:endParaRPr lang="en-IN" dirty="0"/>
          </a:p>
        </p:txBody>
      </p:sp>
      <p:sp>
        <p:nvSpPr>
          <p:cNvPr id="3" name="Content Placeholder 2"/>
          <p:cNvSpPr>
            <a:spLocks noGrp="1"/>
          </p:cNvSpPr>
          <p:nvPr>
            <p:ph idx="1"/>
          </p:nvPr>
        </p:nvSpPr>
        <p:spPr/>
        <p:txBody>
          <a:bodyPr/>
          <a:lstStyle/>
          <a:p>
            <a:r>
              <a:rPr lang="en-US" dirty="0"/>
              <a:t>In addition, links can be styled differently depending on what state they are in.</a:t>
            </a:r>
          </a:p>
          <a:p>
            <a:endParaRPr lang="en-US" dirty="0"/>
          </a:p>
          <a:p>
            <a:r>
              <a:rPr lang="en-US" dirty="0"/>
              <a:t>The four links states are:</a:t>
            </a:r>
          </a:p>
          <a:p>
            <a:endParaRPr lang="en-US" dirty="0"/>
          </a:p>
          <a:p>
            <a:r>
              <a:rPr lang="en-US" dirty="0"/>
              <a:t>a:link - a normal, unvisited link</a:t>
            </a:r>
          </a:p>
          <a:p>
            <a:r>
              <a:rPr lang="en-US" dirty="0"/>
              <a:t>a:visited - a link the user has visited</a:t>
            </a:r>
          </a:p>
          <a:p>
            <a:r>
              <a:rPr lang="en-US" dirty="0"/>
              <a:t>a:hover - a link when the user </a:t>
            </a:r>
            <a:r>
              <a:rPr lang="en-US" dirty="0" err="1"/>
              <a:t>mouses</a:t>
            </a:r>
            <a:r>
              <a:rPr lang="en-US" dirty="0"/>
              <a:t> over it</a:t>
            </a:r>
          </a:p>
          <a:p>
            <a:r>
              <a:rPr lang="en-US" dirty="0"/>
              <a:t>a:active - a link the moment it is clicked</a:t>
            </a:r>
            <a:endParaRPr lang="en-IN" dirty="0"/>
          </a:p>
        </p:txBody>
      </p:sp>
    </p:spTree>
    <p:extLst>
      <p:ext uri="{BB962C8B-B14F-4D97-AF65-F5344CB8AC3E}">
        <p14:creationId xmlns:p14="http://schemas.microsoft.com/office/powerpoint/2010/main" val="2255434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lists</a:t>
            </a:r>
            <a:endParaRPr lang="en-IN" dirty="0"/>
          </a:p>
        </p:txBody>
      </p:sp>
      <p:sp>
        <p:nvSpPr>
          <p:cNvPr id="3" name="Content Placeholder 2"/>
          <p:cNvSpPr>
            <a:spLocks noGrp="1"/>
          </p:cNvSpPr>
          <p:nvPr>
            <p:ph idx="1"/>
          </p:nvPr>
        </p:nvSpPr>
        <p:spPr/>
        <p:txBody>
          <a:bodyPr/>
          <a:lstStyle/>
          <a:p>
            <a:r>
              <a:rPr lang="en-US" dirty="0"/>
              <a:t>Lists are used to display a group of related items in an ordered or unordered manner</a:t>
            </a:r>
            <a:r>
              <a:rPr lang="en-US" dirty="0" smtClean="0"/>
              <a:t>.</a:t>
            </a:r>
            <a:endParaRPr lang="en-US" dirty="0"/>
          </a:p>
          <a:p>
            <a:r>
              <a:rPr lang="en-US" dirty="0"/>
              <a:t>Unordered lists are shown with a bullet point, and ordered lists are shown with numbers</a:t>
            </a:r>
            <a:r>
              <a:rPr lang="en-US" dirty="0" smtClean="0"/>
              <a:t>.</a:t>
            </a:r>
            <a:endParaRPr lang="en-US" dirty="0"/>
          </a:p>
          <a:p>
            <a:r>
              <a:rPr lang="en-US" dirty="0"/>
              <a:t>Using CSS we can style these list items in a variety of ways. We can change the color, size, and style of the bullets, and we can also change the position of the list items.</a:t>
            </a:r>
          </a:p>
          <a:p>
            <a:endParaRPr lang="en-US" dirty="0"/>
          </a:p>
          <a:p>
            <a:endParaRPr lang="en-IN" dirty="0"/>
          </a:p>
        </p:txBody>
      </p:sp>
    </p:spTree>
    <p:extLst>
      <p:ext uri="{BB962C8B-B14F-4D97-AF65-F5344CB8AC3E}">
        <p14:creationId xmlns:p14="http://schemas.microsoft.com/office/powerpoint/2010/main" val="3575060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lists</a:t>
            </a:r>
            <a:endParaRPr lang="en-IN" dirty="0"/>
          </a:p>
        </p:txBody>
      </p:sp>
      <p:sp>
        <p:nvSpPr>
          <p:cNvPr id="3" name="Content Placeholder 2"/>
          <p:cNvSpPr>
            <a:spLocks noGrp="1"/>
          </p:cNvSpPr>
          <p:nvPr>
            <p:ph idx="1"/>
          </p:nvPr>
        </p:nvSpPr>
        <p:spPr/>
        <p:txBody>
          <a:bodyPr/>
          <a:lstStyle/>
          <a:p>
            <a:r>
              <a:rPr lang="en-US" dirty="0"/>
              <a:t>In CSS we have following list properties to style list</a:t>
            </a:r>
            <a:r>
              <a:rPr lang="en-US" dirty="0" smtClean="0"/>
              <a:t>:</a:t>
            </a:r>
          </a:p>
          <a:p>
            <a:endParaRPr lang="en-US" dirty="0"/>
          </a:p>
          <a:p>
            <a:r>
              <a:rPr lang="en-US" dirty="0"/>
              <a:t>list-style-type - This property is used to change the shape of the bullet point.</a:t>
            </a:r>
          </a:p>
          <a:p>
            <a:r>
              <a:rPr lang="en-US" dirty="0"/>
              <a:t>list-style-position - It controls the content to be displayed before or after the list item.</a:t>
            </a:r>
          </a:p>
          <a:p>
            <a:r>
              <a:rPr lang="en-US" dirty="0"/>
              <a:t>list-style-image - It is used to add an image as a bullet point</a:t>
            </a:r>
            <a:r>
              <a:rPr lang="en-US" dirty="0" smtClean="0"/>
              <a:t>.</a:t>
            </a:r>
            <a:endParaRPr lang="en-US" dirty="0"/>
          </a:p>
        </p:txBody>
      </p:sp>
    </p:spTree>
    <p:extLst>
      <p:ext uri="{BB962C8B-B14F-4D97-AF65-F5344CB8AC3E}">
        <p14:creationId xmlns:p14="http://schemas.microsoft.com/office/powerpoint/2010/main" val="370762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lists</a:t>
            </a:r>
            <a:endParaRPr lang="en-IN" dirty="0"/>
          </a:p>
        </p:txBody>
      </p:sp>
      <p:sp>
        <p:nvSpPr>
          <p:cNvPr id="3" name="Content Placeholder 2"/>
          <p:cNvSpPr>
            <a:spLocks noGrp="1"/>
          </p:cNvSpPr>
          <p:nvPr>
            <p:ph idx="1"/>
          </p:nvPr>
        </p:nvSpPr>
        <p:spPr/>
        <p:txBody>
          <a:bodyPr>
            <a:normAutofit/>
          </a:bodyPr>
          <a:lstStyle/>
          <a:p>
            <a:r>
              <a:rPr lang="en-US" dirty="0"/>
              <a:t>The list-style-type property is used to change the shape of the bullet point. It can be used with both ordered and unordered lists</a:t>
            </a:r>
            <a:r>
              <a:rPr lang="en-US" dirty="0" smtClean="0"/>
              <a:t>.</a:t>
            </a:r>
            <a:endParaRPr lang="en-US" dirty="0"/>
          </a:p>
          <a:p>
            <a:r>
              <a:rPr lang="en-US" dirty="0"/>
              <a:t>The values that can be used with this property are</a:t>
            </a:r>
            <a:r>
              <a:rPr lang="en-US" dirty="0" smtClean="0"/>
              <a:t>:</a:t>
            </a:r>
            <a:endParaRPr lang="en-US" dirty="0"/>
          </a:p>
          <a:p>
            <a:r>
              <a:rPr lang="en-US" dirty="0"/>
              <a:t>disc - Used to display a filled circle as a bullet point.</a:t>
            </a:r>
          </a:p>
          <a:p>
            <a:r>
              <a:rPr lang="en-US" dirty="0"/>
              <a:t>circle - Used to display an empty circle as a bullet point.</a:t>
            </a:r>
          </a:p>
          <a:p>
            <a:r>
              <a:rPr lang="en-US" dirty="0"/>
              <a:t>square - Used to display a filled square as a bullet point.</a:t>
            </a:r>
          </a:p>
          <a:p>
            <a:r>
              <a:rPr lang="en-US" dirty="0"/>
              <a:t>decimal - Used to display numbers as a bullet point</a:t>
            </a:r>
            <a:r>
              <a:rPr lang="en-US" dirty="0" smtClean="0"/>
              <a:t>.</a:t>
            </a:r>
            <a:endParaRPr lang="en-US" dirty="0"/>
          </a:p>
        </p:txBody>
      </p:sp>
    </p:spTree>
    <p:extLst>
      <p:ext uri="{BB962C8B-B14F-4D97-AF65-F5344CB8AC3E}">
        <p14:creationId xmlns:p14="http://schemas.microsoft.com/office/powerpoint/2010/main" val="1345639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lists</a:t>
            </a:r>
            <a:endParaRPr lang="en-IN" dirty="0"/>
          </a:p>
        </p:txBody>
      </p:sp>
      <p:sp>
        <p:nvSpPr>
          <p:cNvPr id="3" name="Content Placeholder 2"/>
          <p:cNvSpPr>
            <a:spLocks noGrp="1"/>
          </p:cNvSpPr>
          <p:nvPr>
            <p:ph idx="1"/>
          </p:nvPr>
        </p:nvSpPr>
        <p:spPr/>
        <p:txBody>
          <a:bodyPr>
            <a:normAutofit/>
          </a:bodyPr>
          <a:lstStyle/>
          <a:p>
            <a:r>
              <a:rPr lang="en-US" dirty="0"/>
              <a:t>decimal-leading-zero - Used to display numbers with a leading zero as a bullet point.</a:t>
            </a:r>
          </a:p>
          <a:p>
            <a:r>
              <a:rPr lang="en-US" dirty="0"/>
              <a:t>lower-roman - Used to display lowercase roman numbers as a bullet point.</a:t>
            </a:r>
          </a:p>
          <a:p>
            <a:r>
              <a:rPr lang="en-US" dirty="0"/>
              <a:t>upper-roman - Used to display uppercase roman numbers as a bullet point.</a:t>
            </a:r>
          </a:p>
          <a:p>
            <a:r>
              <a:rPr lang="en-US" dirty="0"/>
              <a:t>lower-alpha - Used to display lowercase alphabets as a bullet point.</a:t>
            </a:r>
          </a:p>
          <a:p>
            <a:r>
              <a:rPr lang="en-US" dirty="0"/>
              <a:t>upper-alpha - Used to display uppercase alphabets as a bullet point.</a:t>
            </a:r>
          </a:p>
          <a:p>
            <a:r>
              <a:rPr lang="en-US" dirty="0"/>
              <a:t>none - Used to remove the bullet point.</a:t>
            </a:r>
            <a:endParaRPr lang="en-IN" dirty="0"/>
          </a:p>
        </p:txBody>
      </p:sp>
    </p:spTree>
    <p:extLst>
      <p:ext uri="{BB962C8B-B14F-4D97-AF65-F5344CB8AC3E}">
        <p14:creationId xmlns:p14="http://schemas.microsoft.com/office/powerpoint/2010/main" val="3961344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lstStyle/>
          <a:p>
            <a:r>
              <a:rPr lang="en-US" dirty="0"/>
              <a:t>CSS table style</a:t>
            </a:r>
          </a:p>
          <a:p>
            <a:r>
              <a:rPr lang="en-US" dirty="0"/>
              <a:t>Here are some of the CSS properties that you can use to style your table.</a:t>
            </a:r>
          </a:p>
          <a:p>
            <a:endParaRPr lang="en-US" dirty="0"/>
          </a:p>
          <a:p>
            <a:r>
              <a:rPr lang="en-US" dirty="0"/>
              <a:t>Border</a:t>
            </a:r>
          </a:p>
          <a:p>
            <a:r>
              <a:rPr lang="en-US" dirty="0"/>
              <a:t>cell-spanning</a:t>
            </a:r>
          </a:p>
          <a:p>
            <a:r>
              <a:rPr lang="en-US" dirty="0"/>
              <a:t>Table Caption</a:t>
            </a:r>
          </a:p>
          <a:p>
            <a:r>
              <a:rPr lang="en-US" dirty="0"/>
              <a:t>Text align</a:t>
            </a:r>
          </a:p>
          <a:p>
            <a:r>
              <a:rPr lang="en-US" dirty="0"/>
              <a:t>Background</a:t>
            </a:r>
            <a:endParaRPr lang="en-IN" dirty="0"/>
          </a:p>
        </p:txBody>
      </p:sp>
    </p:spTree>
    <p:extLst>
      <p:ext uri="{BB962C8B-B14F-4D97-AF65-F5344CB8AC3E}">
        <p14:creationId xmlns:p14="http://schemas.microsoft.com/office/powerpoint/2010/main" val="3292851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normAutofit/>
          </a:bodyPr>
          <a:lstStyle/>
          <a:p>
            <a:r>
              <a:rPr lang="en-US" dirty="0"/>
              <a:t>Border in Table</a:t>
            </a:r>
          </a:p>
          <a:p>
            <a:r>
              <a:rPr lang="en-US" dirty="0"/>
              <a:t>Tables do not have borders by default. You can add borders to the table using the border property</a:t>
            </a:r>
            <a:r>
              <a:rPr lang="en-US" dirty="0" smtClean="0"/>
              <a:t>.</a:t>
            </a:r>
            <a:endParaRPr lang="en-US" dirty="0"/>
          </a:p>
          <a:p>
            <a:r>
              <a:rPr lang="en-US" dirty="0"/>
              <a:t>Select table, </a:t>
            </a:r>
            <a:r>
              <a:rPr lang="en-US" dirty="0" err="1"/>
              <a:t>th</a:t>
            </a:r>
            <a:r>
              <a:rPr lang="en-US" dirty="0"/>
              <a:t>, and td and apply the border property</a:t>
            </a:r>
            <a:r>
              <a:rPr lang="en-US" dirty="0" smtClean="0"/>
              <a:t>.</a:t>
            </a:r>
            <a:endParaRPr lang="en-US" dirty="0"/>
          </a:p>
          <a:p>
            <a:endParaRPr lang="en-US" dirty="0" smtClean="0"/>
          </a:p>
          <a:p>
            <a:r>
              <a:rPr lang="en-US" dirty="0" smtClean="0"/>
              <a:t>table</a:t>
            </a:r>
            <a:r>
              <a:rPr lang="en-US" dirty="0"/>
              <a:t>, </a:t>
            </a:r>
            <a:r>
              <a:rPr lang="en-US" dirty="0" err="1"/>
              <a:t>th</a:t>
            </a:r>
            <a:r>
              <a:rPr lang="en-US" dirty="0"/>
              <a:t>, td {</a:t>
            </a:r>
          </a:p>
          <a:p>
            <a:r>
              <a:rPr lang="en-US" dirty="0"/>
              <a:t>    border: 1px solid </a:t>
            </a:r>
            <a:r>
              <a:rPr lang="en-US" dirty="0" smtClean="0"/>
              <a:t>black</a:t>
            </a:r>
            <a:r>
              <a:rPr lang="en-US" dirty="0"/>
              <a:t>;</a:t>
            </a:r>
          </a:p>
          <a:p>
            <a:r>
              <a:rPr lang="en-US" dirty="0"/>
              <a:t>}</a:t>
            </a:r>
          </a:p>
          <a:p>
            <a:endParaRPr lang="en-US" dirty="0"/>
          </a:p>
        </p:txBody>
      </p:sp>
    </p:spTree>
    <p:extLst>
      <p:ext uri="{BB962C8B-B14F-4D97-AF65-F5344CB8AC3E}">
        <p14:creationId xmlns:p14="http://schemas.microsoft.com/office/powerpoint/2010/main" val="34334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1066482"/>
          </a:xfrm>
        </p:spPr>
        <p:txBody>
          <a:bodyPr/>
          <a:lstStyle/>
          <a:p>
            <a:r>
              <a:rPr lang="en-GB" dirty="0" smtClean="0"/>
              <a:t>Css selectors</a:t>
            </a:r>
            <a:endParaRPr lang="en-US" dirty="0"/>
          </a:p>
        </p:txBody>
      </p:sp>
      <p:sp>
        <p:nvSpPr>
          <p:cNvPr id="3" name="Content Placeholder 2"/>
          <p:cNvSpPr>
            <a:spLocks noGrp="1"/>
          </p:cNvSpPr>
          <p:nvPr>
            <p:ph idx="1"/>
          </p:nvPr>
        </p:nvSpPr>
        <p:spPr>
          <a:xfrm>
            <a:off x="457200" y="1524000"/>
            <a:ext cx="7620000" cy="4602163"/>
          </a:xfrm>
        </p:spPr>
        <p:txBody>
          <a:bodyPr>
            <a:normAutofit fontScale="92500" lnSpcReduction="10000"/>
          </a:bodyPr>
          <a:lstStyle/>
          <a:p>
            <a:r>
              <a:rPr lang="en-GB" dirty="0"/>
              <a:t>CSS selectors are used to select the content you want to style. Selectors are the part of CSS rule set. CSS selectors select HTML elements according to its id, class, type, attribute etc</a:t>
            </a:r>
            <a:r>
              <a:rPr lang="en-GB" dirty="0" smtClean="0"/>
              <a:t>.</a:t>
            </a:r>
          </a:p>
          <a:p>
            <a:pPr algn="just"/>
            <a:r>
              <a:rPr lang="en-GB" dirty="0">
                <a:solidFill>
                  <a:srgbClr val="333333"/>
                </a:solidFill>
                <a:latin typeface="inter-regular"/>
              </a:rPr>
              <a:t>There are several different types of selectors in CSS</a:t>
            </a:r>
            <a:r>
              <a:rPr lang="en-GB" dirty="0" smtClean="0">
                <a:solidFill>
                  <a:srgbClr val="333333"/>
                </a:solidFill>
                <a:latin typeface="inter-regular"/>
              </a:rPr>
              <a:t>. </a:t>
            </a:r>
            <a:r>
              <a:rPr lang="en-US" dirty="0">
                <a:solidFill>
                  <a:srgbClr val="333333"/>
                </a:solidFill>
                <a:latin typeface="inter-regular"/>
              </a:rPr>
              <a:t>We will discuss here a few main and most commonly used selectors.</a:t>
            </a:r>
            <a:endParaRPr lang="en-GB" dirty="0">
              <a:solidFill>
                <a:srgbClr val="333333"/>
              </a:solidFill>
              <a:latin typeface="inter-regular"/>
            </a:endParaRPr>
          </a:p>
          <a:p>
            <a:pPr algn="just">
              <a:buFont typeface="+mj-lt"/>
              <a:buAutoNum type="arabicPeriod"/>
            </a:pPr>
            <a:r>
              <a:rPr lang="en-GB" dirty="0">
                <a:solidFill>
                  <a:srgbClr val="000000"/>
                </a:solidFill>
                <a:latin typeface="inter-regular"/>
              </a:rPr>
              <a:t>CSS Element Selector</a:t>
            </a:r>
          </a:p>
          <a:p>
            <a:pPr algn="just">
              <a:buFont typeface="+mj-lt"/>
              <a:buAutoNum type="arabicPeriod"/>
            </a:pPr>
            <a:r>
              <a:rPr lang="en-GB" dirty="0">
                <a:solidFill>
                  <a:srgbClr val="000000"/>
                </a:solidFill>
                <a:latin typeface="inter-regular"/>
              </a:rPr>
              <a:t>CSS Id Selector</a:t>
            </a:r>
          </a:p>
          <a:p>
            <a:pPr algn="just">
              <a:buFont typeface="+mj-lt"/>
              <a:buAutoNum type="arabicPeriod"/>
            </a:pPr>
            <a:r>
              <a:rPr lang="en-GB" dirty="0">
                <a:solidFill>
                  <a:srgbClr val="000000"/>
                </a:solidFill>
                <a:latin typeface="inter-regular"/>
              </a:rPr>
              <a:t>CSS Class Selector</a:t>
            </a:r>
          </a:p>
          <a:p>
            <a:pPr algn="just">
              <a:buFont typeface="+mj-lt"/>
              <a:buAutoNum type="arabicPeriod"/>
            </a:pPr>
            <a:r>
              <a:rPr lang="en-GB" dirty="0">
                <a:solidFill>
                  <a:srgbClr val="000000"/>
                </a:solidFill>
                <a:latin typeface="inter-regular"/>
              </a:rPr>
              <a:t>CSS Universal Selector</a:t>
            </a:r>
          </a:p>
          <a:p>
            <a:pPr algn="just">
              <a:buFont typeface="+mj-lt"/>
              <a:buAutoNum type="arabicPeriod"/>
            </a:pPr>
            <a:r>
              <a:rPr lang="en-GB" dirty="0">
                <a:solidFill>
                  <a:srgbClr val="000000"/>
                </a:solidFill>
                <a:latin typeface="inter-regular"/>
              </a:rPr>
              <a:t>CSS Group </a:t>
            </a:r>
            <a:r>
              <a:rPr lang="en-GB" dirty="0" smtClean="0">
                <a:solidFill>
                  <a:srgbClr val="000000"/>
                </a:solidFill>
                <a:latin typeface="inter-regular"/>
              </a:rPr>
              <a:t>Selector</a:t>
            </a:r>
          </a:p>
          <a:p>
            <a:pPr algn="just">
              <a:buFont typeface="+mj-lt"/>
              <a:buAutoNum type="arabicPeriod"/>
            </a:pPr>
            <a:r>
              <a:rPr lang="en-GB" dirty="0" smtClean="0">
                <a:solidFill>
                  <a:srgbClr val="000000"/>
                </a:solidFill>
                <a:latin typeface="inter-regular"/>
              </a:rPr>
              <a:t>Pseudo-class selector</a:t>
            </a:r>
          </a:p>
          <a:p>
            <a:pPr algn="just">
              <a:buFont typeface="+mj-lt"/>
              <a:buAutoNum type="arabicPeriod"/>
            </a:pPr>
            <a:r>
              <a:rPr lang="en-GB" dirty="0">
                <a:solidFill>
                  <a:srgbClr val="000000"/>
                </a:solidFill>
                <a:latin typeface="inter-regular"/>
              </a:rPr>
              <a:t>Pseudo-element </a:t>
            </a:r>
            <a:r>
              <a:rPr lang="en-GB" dirty="0" smtClean="0">
                <a:solidFill>
                  <a:srgbClr val="000000"/>
                </a:solidFill>
                <a:latin typeface="inter-regular"/>
              </a:rPr>
              <a:t>selector</a:t>
            </a:r>
            <a:endParaRPr lang="en-GB" dirty="0">
              <a:solidFill>
                <a:srgbClr val="000000"/>
              </a:solidFill>
              <a:latin typeface="inter-regular"/>
            </a:endParaRPr>
          </a:p>
          <a:p>
            <a:endParaRPr lang="en-GB" dirty="0"/>
          </a:p>
          <a:p>
            <a:endParaRPr lang="en-US" dirty="0"/>
          </a:p>
        </p:txBody>
      </p:sp>
    </p:spTree>
    <p:extLst>
      <p:ext uri="{BB962C8B-B14F-4D97-AF65-F5344CB8AC3E}">
        <p14:creationId xmlns:p14="http://schemas.microsoft.com/office/powerpoint/2010/main" val="27235421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normAutofit/>
          </a:bodyPr>
          <a:lstStyle/>
          <a:p>
            <a:r>
              <a:rPr lang="en-US" dirty="0"/>
              <a:t>Cell spanning multiple rows or column</a:t>
            </a:r>
          </a:p>
          <a:p>
            <a:r>
              <a:rPr lang="en-US" dirty="0"/>
              <a:t>By default, a cell can only contain one value. But you can make a cell span multiple rows or columns using the </a:t>
            </a:r>
            <a:r>
              <a:rPr lang="en-US" dirty="0" err="1"/>
              <a:t>rowspan</a:t>
            </a:r>
            <a:r>
              <a:rPr lang="en-US" dirty="0"/>
              <a:t> and </a:t>
            </a:r>
            <a:r>
              <a:rPr lang="en-US" dirty="0" err="1"/>
              <a:t>colspan</a:t>
            </a:r>
            <a:r>
              <a:rPr lang="en-US" dirty="0"/>
              <a:t> attributes.</a:t>
            </a:r>
          </a:p>
          <a:p>
            <a:endParaRPr lang="en-US" dirty="0"/>
          </a:p>
          <a:p>
            <a:r>
              <a:rPr lang="en-US" dirty="0"/>
              <a:t>For spanning multiple rows or columns we can use the attribute </a:t>
            </a:r>
            <a:r>
              <a:rPr lang="en-US" dirty="0" err="1"/>
              <a:t>rowspan</a:t>
            </a:r>
            <a:r>
              <a:rPr lang="en-US" dirty="0"/>
              <a:t> for multiple row span and </a:t>
            </a:r>
            <a:r>
              <a:rPr lang="en-US" dirty="0" err="1"/>
              <a:t>colspan</a:t>
            </a:r>
            <a:r>
              <a:rPr lang="en-US" dirty="0"/>
              <a:t> for multiple column span and set the value to the number of rows or columns you want to span.</a:t>
            </a:r>
          </a:p>
        </p:txBody>
      </p:sp>
    </p:spTree>
    <p:extLst>
      <p:ext uri="{BB962C8B-B14F-4D97-AF65-F5344CB8AC3E}">
        <p14:creationId xmlns:p14="http://schemas.microsoft.com/office/powerpoint/2010/main" val="24779776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lstStyle/>
          <a:p>
            <a:r>
              <a:rPr lang="en-US" dirty="0"/>
              <a:t>Table Caption</a:t>
            </a:r>
          </a:p>
          <a:p>
            <a:r>
              <a:rPr lang="en-US" dirty="0"/>
              <a:t>The table caption is a short description of the table. It is displayed above the table. You can use the caption-side property to position the caption.</a:t>
            </a:r>
          </a:p>
          <a:p>
            <a:endParaRPr lang="en-US" dirty="0"/>
          </a:p>
          <a:p>
            <a:r>
              <a:rPr lang="en-US" dirty="0"/>
              <a:t>Use &lt;caption&gt; tag to create a caption for the table. This tag must be immediately used after the table tag.</a:t>
            </a:r>
            <a:endParaRPr lang="en-IN" dirty="0"/>
          </a:p>
        </p:txBody>
      </p:sp>
    </p:spTree>
    <p:extLst>
      <p:ext uri="{BB962C8B-B14F-4D97-AF65-F5344CB8AC3E}">
        <p14:creationId xmlns:p14="http://schemas.microsoft.com/office/powerpoint/2010/main" val="4259651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Text alignment in the table</a:t>
            </a:r>
          </a:p>
          <a:p>
            <a:r>
              <a:rPr lang="en-US" dirty="0"/>
              <a:t>In the grids of rows and columns, texts can be aligned horizontally and vertically</a:t>
            </a:r>
            <a:r>
              <a:rPr lang="en-US" dirty="0" smtClean="0"/>
              <a:t>.</a:t>
            </a:r>
            <a:endParaRPr lang="en-US" dirty="0"/>
          </a:p>
          <a:p>
            <a:r>
              <a:rPr lang="en-US" dirty="0"/>
              <a:t>To align text horizontally use the text-align property</a:t>
            </a:r>
            <a:r>
              <a:rPr lang="en-US" dirty="0" smtClean="0"/>
              <a:t>.</a:t>
            </a:r>
            <a:endParaRPr lang="en-US" dirty="0"/>
          </a:p>
          <a:p>
            <a:r>
              <a:rPr lang="en-US" dirty="0"/>
              <a:t>To align text vertically use the vertical-align property</a:t>
            </a:r>
            <a:r>
              <a:rPr lang="en-US" dirty="0" smtClean="0"/>
              <a:t>.</a:t>
            </a:r>
            <a:endParaRPr lang="en-US" dirty="0"/>
          </a:p>
          <a:p>
            <a:r>
              <a:rPr lang="en-US" dirty="0" smtClean="0"/>
              <a:t>Example</a:t>
            </a:r>
            <a:endParaRPr lang="en-US" dirty="0"/>
          </a:p>
          <a:p>
            <a:r>
              <a:rPr lang="en-US" dirty="0" err="1"/>
              <a:t>th</a:t>
            </a:r>
            <a:r>
              <a:rPr lang="en-US" dirty="0"/>
              <a:t> {</a:t>
            </a:r>
          </a:p>
          <a:p>
            <a:r>
              <a:rPr lang="en-US" dirty="0"/>
              <a:t>    </a:t>
            </a:r>
            <a:r>
              <a:rPr lang="en-US" dirty="0" err="1"/>
              <a:t>text-align:center</a:t>
            </a:r>
            <a:r>
              <a:rPr lang="en-US" dirty="0"/>
              <a:t>;</a:t>
            </a:r>
          </a:p>
          <a:p>
            <a:r>
              <a:rPr lang="en-US" dirty="0"/>
              <a:t>}</a:t>
            </a:r>
          </a:p>
          <a:p>
            <a:r>
              <a:rPr lang="en-US" dirty="0" err="1"/>
              <a:t>tr</a:t>
            </a:r>
            <a:r>
              <a:rPr lang="en-US" dirty="0"/>
              <a:t> {</a:t>
            </a:r>
          </a:p>
          <a:p>
            <a:r>
              <a:rPr lang="en-US" dirty="0"/>
              <a:t>    height:15px;</a:t>
            </a:r>
          </a:p>
          <a:p>
            <a:r>
              <a:rPr lang="en-US" dirty="0"/>
              <a:t>    </a:t>
            </a:r>
            <a:r>
              <a:rPr lang="en-US" dirty="0" err="1"/>
              <a:t>vertical-align:bottom</a:t>
            </a:r>
            <a:r>
              <a:rPr lang="en-US" dirty="0"/>
              <a:t>;</a:t>
            </a:r>
          </a:p>
          <a:p>
            <a:r>
              <a:rPr lang="en-US" dirty="0"/>
              <a:t>}</a:t>
            </a:r>
            <a:endParaRPr lang="en-IN" dirty="0"/>
          </a:p>
        </p:txBody>
      </p:sp>
    </p:spTree>
    <p:extLst>
      <p:ext uri="{BB962C8B-B14F-4D97-AF65-F5344CB8AC3E}">
        <p14:creationId xmlns:p14="http://schemas.microsoft.com/office/powerpoint/2010/main" val="3252289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tables</a:t>
            </a:r>
            <a:endParaRPr lang="en-IN" dirty="0"/>
          </a:p>
        </p:txBody>
      </p:sp>
      <p:sp>
        <p:nvSpPr>
          <p:cNvPr id="3" name="Content Placeholder 2"/>
          <p:cNvSpPr>
            <a:spLocks noGrp="1"/>
          </p:cNvSpPr>
          <p:nvPr>
            <p:ph idx="1"/>
          </p:nvPr>
        </p:nvSpPr>
        <p:spPr/>
        <p:txBody>
          <a:bodyPr>
            <a:normAutofit/>
          </a:bodyPr>
          <a:lstStyle/>
          <a:p>
            <a:r>
              <a:rPr lang="en-US" dirty="0"/>
              <a:t>Background color in table</a:t>
            </a:r>
          </a:p>
          <a:p>
            <a:r>
              <a:rPr lang="en-US" dirty="0"/>
              <a:t>Using CSS we can add background color to the table element. In this example we have created a zebra effect using </a:t>
            </a:r>
            <a:r>
              <a:rPr lang="en-US" dirty="0" err="1"/>
              <a:t>nth.child</a:t>
            </a:r>
            <a:r>
              <a:rPr lang="en-US" dirty="0"/>
              <a:t>() and background-color property</a:t>
            </a:r>
            <a:r>
              <a:rPr lang="en-US" dirty="0" smtClean="0"/>
              <a:t>.</a:t>
            </a:r>
            <a:endParaRPr lang="en-US" dirty="0"/>
          </a:p>
          <a:p>
            <a:endParaRPr lang="en-US" dirty="0" smtClean="0"/>
          </a:p>
          <a:p>
            <a:r>
              <a:rPr lang="en-US" dirty="0" smtClean="0"/>
              <a:t>Example</a:t>
            </a:r>
            <a:endParaRPr lang="en-US" dirty="0"/>
          </a:p>
          <a:p>
            <a:r>
              <a:rPr lang="en-US" dirty="0" err="1"/>
              <a:t>tr:nth-child</a:t>
            </a:r>
            <a:r>
              <a:rPr lang="en-US" dirty="0"/>
              <a:t>(even) {</a:t>
            </a:r>
          </a:p>
          <a:p>
            <a:r>
              <a:rPr lang="en-US" dirty="0"/>
              <a:t>    background-color:</a:t>
            </a:r>
          </a:p>
          <a:p>
            <a:r>
              <a:rPr lang="en-US" dirty="0"/>
              <a:t>silver;</a:t>
            </a:r>
          </a:p>
          <a:p>
            <a:r>
              <a:rPr lang="en-US" dirty="0" smtClean="0"/>
              <a:t>}</a:t>
            </a:r>
            <a:endParaRPr lang="en-IN" dirty="0"/>
          </a:p>
        </p:txBody>
      </p:sp>
    </p:spTree>
    <p:extLst>
      <p:ext uri="{BB962C8B-B14F-4D97-AF65-F5344CB8AC3E}">
        <p14:creationId xmlns:p14="http://schemas.microsoft.com/office/powerpoint/2010/main" val="18996689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forms</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smtClean="0"/>
              <a:t>look </a:t>
            </a:r>
            <a:r>
              <a:rPr lang="en-US" dirty="0"/>
              <a:t>of an HTML form can be greatly improved with CSS</a:t>
            </a:r>
            <a:r>
              <a:rPr lang="en-US" dirty="0" smtClean="0"/>
              <a:t>:</a:t>
            </a:r>
          </a:p>
          <a:p>
            <a:r>
              <a:rPr lang="en-IN" dirty="0"/>
              <a:t>Styling input </a:t>
            </a:r>
            <a:r>
              <a:rPr lang="en-IN" dirty="0" smtClean="0"/>
              <a:t>fields</a:t>
            </a:r>
          </a:p>
          <a:p>
            <a:r>
              <a:rPr lang="en-US" dirty="0"/>
              <a:t>Use the width property to determine the width of the input field</a:t>
            </a:r>
            <a:r>
              <a:rPr lang="en-US" dirty="0" smtClean="0"/>
              <a:t>:</a:t>
            </a:r>
            <a:endParaRPr lang="en-US" dirty="0"/>
          </a:p>
          <a:p>
            <a:r>
              <a:rPr lang="en-US" dirty="0" smtClean="0"/>
              <a:t>Example</a:t>
            </a:r>
            <a:endParaRPr lang="en-US" dirty="0"/>
          </a:p>
          <a:p>
            <a:r>
              <a:rPr lang="en-US" dirty="0"/>
              <a:t>input {</a:t>
            </a:r>
          </a:p>
          <a:p>
            <a:r>
              <a:rPr lang="en-US" dirty="0"/>
              <a:t>  width: 100%;</a:t>
            </a:r>
          </a:p>
          <a:p>
            <a:r>
              <a:rPr lang="en-US" dirty="0"/>
              <a:t>}</a:t>
            </a:r>
          </a:p>
          <a:p>
            <a:r>
              <a:rPr lang="en-US" dirty="0"/>
              <a:t>The example above applies to all &lt;input&gt; elements. If you only want to style a specific input type, you can use attribute selectors</a:t>
            </a:r>
            <a:r>
              <a:rPr lang="en-US" dirty="0" smtClean="0"/>
              <a:t>:</a:t>
            </a:r>
            <a:endParaRPr lang="en-US" dirty="0"/>
          </a:p>
          <a:p>
            <a:r>
              <a:rPr lang="en-US" dirty="0"/>
              <a:t>input[type=text] - will only select text fields</a:t>
            </a:r>
          </a:p>
          <a:p>
            <a:r>
              <a:rPr lang="en-US" dirty="0"/>
              <a:t>input[type=password] - will only select password fields</a:t>
            </a:r>
          </a:p>
          <a:p>
            <a:r>
              <a:rPr lang="en-US" dirty="0"/>
              <a:t>input[type=number] - will only select number fields</a:t>
            </a:r>
            <a:endParaRPr lang="en-IN" dirty="0"/>
          </a:p>
        </p:txBody>
      </p:sp>
    </p:spTree>
    <p:extLst>
      <p:ext uri="{BB962C8B-B14F-4D97-AF65-F5344CB8AC3E}">
        <p14:creationId xmlns:p14="http://schemas.microsoft.com/office/powerpoint/2010/main" val="1081530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forms</a:t>
            </a:r>
            <a:endParaRPr lang="en-IN" dirty="0"/>
          </a:p>
        </p:txBody>
      </p:sp>
      <p:sp>
        <p:nvSpPr>
          <p:cNvPr id="3" name="Content Placeholder 2"/>
          <p:cNvSpPr>
            <a:spLocks noGrp="1"/>
          </p:cNvSpPr>
          <p:nvPr>
            <p:ph idx="1"/>
          </p:nvPr>
        </p:nvSpPr>
        <p:spPr/>
        <p:txBody>
          <a:bodyPr>
            <a:normAutofit lnSpcReduction="10000"/>
          </a:bodyPr>
          <a:lstStyle/>
          <a:p>
            <a:r>
              <a:rPr lang="en-US" dirty="0"/>
              <a:t>Giving padding to input fields</a:t>
            </a:r>
          </a:p>
          <a:p>
            <a:r>
              <a:rPr lang="en-US" dirty="0"/>
              <a:t>Padding creates space between the border and the content of the input field. Which looks nice</a:t>
            </a:r>
            <a:r>
              <a:rPr lang="en-US" dirty="0" smtClean="0"/>
              <a:t>.</a:t>
            </a:r>
            <a:endParaRPr lang="en-US" dirty="0"/>
          </a:p>
          <a:p>
            <a:r>
              <a:rPr lang="en-US" dirty="0"/>
              <a:t>To give padding to the input fields, you can use the padding property.</a:t>
            </a:r>
          </a:p>
          <a:p>
            <a:endParaRPr lang="en-US" dirty="0"/>
          </a:p>
          <a:p>
            <a:r>
              <a:rPr lang="en-US" dirty="0"/>
              <a:t>Example</a:t>
            </a:r>
          </a:p>
          <a:p>
            <a:endParaRPr lang="en-US" dirty="0"/>
          </a:p>
          <a:p>
            <a:r>
              <a:rPr lang="en-US" dirty="0"/>
              <a:t>input {</a:t>
            </a:r>
          </a:p>
          <a:p>
            <a:r>
              <a:rPr lang="en-US" dirty="0"/>
              <a:t>    padding: 10px;</a:t>
            </a:r>
          </a:p>
          <a:p>
            <a:r>
              <a:rPr lang="en-US" dirty="0"/>
              <a:t>}</a:t>
            </a:r>
            <a:endParaRPr lang="en-IN" dirty="0"/>
          </a:p>
        </p:txBody>
      </p:sp>
    </p:spTree>
    <p:extLst>
      <p:ext uri="{BB962C8B-B14F-4D97-AF65-F5344CB8AC3E}">
        <p14:creationId xmlns:p14="http://schemas.microsoft.com/office/powerpoint/2010/main" val="9227657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forms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Adding border and border-radius</a:t>
            </a:r>
          </a:p>
          <a:p>
            <a:r>
              <a:rPr lang="en-US" dirty="0"/>
              <a:t>The border is the line that surrounds the input field. It increases the visibility of the input field</a:t>
            </a:r>
            <a:r>
              <a:rPr lang="en-US" dirty="0" smtClean="0"/>
              <a:t>.</a:t>
            </a:r>
            <a:endParaRPr lang="en-US" dirty="0"/>
          </a:p>
          <a:p>
            <a:r>
              <a:rPr lang="en-US" dirty="0"/>
              <a:t>To give a border to the input fields, you can use the border property, and to give border-radius to the input fields, you can use the border-radius property</a:t>
            </a:r>
            <a:r>
              <a:rPr lang="en-US" dirty="0" smtClean="0"/>
              <a:t>.</a:t>
            </a:r>
            <a:endParaRPr lang="en-US" dirty="0"/>
          </a:p>
          <a:p>
            <a:r>
              <a:rPr lang="en-US" dirty="0" smtClean="0"/>
              <a:t>Example</a:t>
            </a:r>
            <a:endParaRPr lang="en-US" dirty="0"/>
          </a:p>
          <a:p>
            <a:r>
              <a:rPr lang="en-US" dirty="0"/>
              <a:t>input {</a:t>
            </a:r>
          </a:p>
          <a:p>
            <a:r>
              <a:rPr lang="en-US" dirty="0"/>
              <a:t>    border: 2px solid #cd5c5c;</a:t>
            </a:r>
          </a:p>
          <a:p>
            <a:r>
              <a:rPr lang="en-US" dirty="0"/>
              <a:t>    border-radius: 5px;</a:t>
            </a:r>
          </a:p>
          <a:p>
            <a:r>
              <a:rPr lang="en-US" dirty="0"/>
              <a:t>    padding: 10px;</a:t>
            </a:r>
          </a:p>
          <a:p>
            <a:r>
              <a:rPr lang="en-US" dirty="0"/>
              <a:t>}</a:t>
            </a:r>
            <a:endParaRPr lang="en-IN" dirty="0"/>
          </a:p>
        </p:txBody>
      </p:sp>
    </p:spTree>
    <p:extLst>
      <p:ext uri="{BB962C8B-B14F-4D97-AF65-F5344CB8AC3E}">
        <p14:creationId xmlns:p14="http://schemas.microsoft.com/office/powerpoint/2010/main" val="42309504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forms</a:t>
            </a:r>
            <a:endParaRPr lang="en-IN" dirty="0"/>
          </a:p>
        </p:txBody>
      </p:sp>
      <p:sp>
        <p:nvSpPr>
          <p:cNvPr id="3" name="Content Placeholder 2"/>
          <p:cNvSpPr>
            <a:spLocks noGrp="1"/>
          </p:cNvSpPr>
          <p:nvPr>
            <p:ph idx="1"/>
          </p:nvPr>
        </p:nvSpPr>
        <p:spPr/>
        <p:txBody>
          <a:bodyPr>
            <a:normAutofit fontScale="85000" lnSpcReduction="20000"/>
          </a:bodyPr>
          <a:lstStyle/>
          <a:p>
            <a:r>
              <a:rPr lang="en-US" dirty="0"/>
              <a:t>Changing the background color</a:t>
            </a:r>
          </a:p>
          <a:p>
            <a:r>
              <a:rPr lang="en-US" dirty="0"/>
              <a:t>To change the background color of the input fields, you can use the background-color property.</a:t>
            </a:r>
          </a:p>
          <a:p>
            <a:r>
              <a:rPr lang="en-US" dirty="0"/>
              <a:t>Choose a color that is different from the background color of the page. This will make the text more visible</a:t>
            </a:r>
            <a:r>
              <a:rPr lang="en-US" dirty="0" smtClean="0"/>
              <a:t>.</a:t>
            </a:r>
            <a:endParaRPr lang="en-US" dirty="0"/>
          </a:p>
          <a:p>
            <a:r>
              <a:rPr lang="en-US" dirty="0" smtClean="0"/>
              <a:t>Example</a:t>
            </a:r>
            <a:endParaRPr lang="en-US" dirty="0"/>
          </a:p>
          <a:p>
            <a:r>
              <a:rPr lang="en-US" dirty="0"/>
              <a:t>input {</a:t>
            </a:r>
          </a:p>
          <a:p>
            <a:r>
              <a:rPr lang="en-US" dirty="0"/>
              <a:t>    background-color: #ff9f9f;</a:t>
            </a:r>
          </a:p>
          <a:p>
            <a:r>
              <a:rPr lang="en-US" dirty="0"/>
              <a:t>    color: white;</a:t>
            </a:r>
          </a:p>
          <a:p>
            <a:r>
              <a:rPr lang="en-US" dirty="0"/>
              <a:t>    margin: 10px 0;</a:t>
            </a:r>
          </a:p>
          <a:p>
            <a:r>
              <a:rPr lang="en-US" dirty="0"/>
              <a:t>    padding: 10px;</a:t>
            </a:r>
          </a:p>
          <a:p>
            <a:r>
              <a:rPr lang="en-US" dirty="0"/>
              <a:t>    border: none;</a:t>
            </a:r>
          </a:p>
          <a:p>
            <a:r>
              <a:rPr lang="en-US" dirty="0"/>
              <a:t>}</a:t>
            </a:r>
            <a:endParaRPr lang="en-IN" dirty="0"/>
          </a:p>
        </p:txBody>
      </p:sp>
    </p:spTree>
    <p:extLst>
      <p:ext uri="{BB962C8B-B14F-4D97-AF65-F5344CB8AC3E}">
        <p14:creationId xmlns:p14="http://schemas.microsoft.com/office/powerpoint/2010/main" val="7487546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forms</a:t>
            </a:r>
            <a:endParaRPr lang="en-IN" dirty="0"/>
          </a:p>
        </p:txBody>
      </p:sp>
      <p:sp>
        <p:nvSpPr>
          <p:cNvPr id="3" name="Content Placeholder 2"/>
          <p:cNvSpPr>
            <a:spLocks noGrp="1"/>
          </p:cNvSpPr>
          <p:nvPr>
            <p:ph idx="1"/>
          </p:nvPr>
        </p:nvSpPr>
        <p:spPr/>
        <p:txBody>
          <a:bodyPr>
            <a:normAutofit fontScale="92500" lnSpcReduction="10000"/>
          </a:bodyPr>
          <a:lstStyle/>
          <a:p>
            <a:r>
              <a:rPr lang="en-US" dirty="0"/>
              <a:t>Change input filed when it is focused</a:t>
            </a:r>
          </a:p>
          <a:p>
            <a:r>
              <a:rPr lang="en-US" dirty="0"/>
              <a:t>When an input field is focused, it means that the user is currently typing in that input field</a:t>
            </a:r>
            <a:r>
              <a:rPr lang="en-US" dirty="0" smtClean="0"/>
              <a:t>.</a:t>
            </a:r>
            <a:endParaRPr lang="en-US" dirty="0"/>
          </a:p>
          <a:p>
            <a:r>
              <a:rPr lang="en-US" dirty="0"/>
              <a:t>To show that the input field is focused, you can change its styling</a:t>
            </a:r>
            <a:r>
              <a:rPr lang="en-US" dirty="0" smtClean="0"/>
              <a:t>.</a:t>
            </a:r>
            <a:endParaRPr lang="en-US" dirty="0"/>
          </a:p>
          <a:p>
            <a:r>
              <a:rPr lang="en-US" dirty="0"/>
              <a:t>Use the :focus pseudo-class to select the input field when it is focused</a:t>
            </a:r>
            <a:r>
              <a:rPr lang="en-US" dirty="0" smtClean="0"/>
              <a:t>.</a:t>
            </a:r>
            <a:endParaRPr lang="en-US" dirty="0"/>
          </a:p>
          <a:p>
            <a:r>
              <a:rPr lang="en-US" dirty="0" smtClean="0"/>
              <a:t>Example</a:t>
            </a:r>
            <a:endParaRPr lang="en-US" dirty="0"/>
          </a:p>
          <a:p>
            <a:r>
              <a:rPr lang="en-US" dirty="0" err="1"/>
              <a:t>input:focus</a:t>
            </a:r>
            <a:r>
              <a:rPr lang="en-US" dirty="0"/>
              <a:t> {</a:t>
            </a:r>
          </a:p>
          <a:p>
            <a:r>
              <a:rPr lang="en-US" dirty="0"/>
              <a:t>    background-color: #ff9f9f;</a:t>
            </a:r>
          </a:p>
          <a:p>
            <a:r>
              <a:rPr lang="en-US" dirty="0"/>
              <a:t>    color: white;</a:t>
            </a:r>
          </a:p>
          <a:p>
            <a:r>
              <a:rPr lang="en-US" dirty="0"/>
              <a:t>}</a:t>
            </a:r>
            <a:endParaRPr lang="en-IN" dirty="0"/>
          </a:p>
        </p:txBody>
      </p:sp>
    </p:spTree>
    <p:extLst>
      <p:ext uri="{BB962C8B-B14F-4D97-AF65-F5344CB8AC3E}">
        <p14:creationId xmlns:p14="http://schemas.microsoft.com/office/powerpoint/2010/main" val="36195708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buttons</a:t>
            </a:r>
            <a:endParaRPr lang="en-IN" dirty="0"/>
          </a:p>
        </p:txBody>
      </p:sp>
      <p:sp>
        <p:nvSpPr>
          <p:cNvPr id="3" name="Content Placeholder 2"/>
          <p:cNvSpPr>
            <a:spLocks noGrp="1"/>
          </p:cNvSpPr>
          <p:nvPr>
            <p:ph idx="1"/>
          </p:nvPr>
        </p:nvSpPr>
        <p:spPr/>
        <p:txBody>
          <a:bodyPr>
            <a:normAutofit fontScale="92500" lnSpcReduction="10000"/>
          </a:bodyPr>
          <a:lstStyle/>
          <a:p>
            <a:r>
              <a:rPr lang="en-IN" dirty="0"/>
              <a:t>Basic Styles for </a:t>
            </a:r>
            <a:r>
              <a:rPr lang="en-IN" dirty="0" smtClean="0"/>
              <a:t>Buttons</a:t>
            </a:r>
          </a:p>
          <a:p>
            <a:r>
              <a:rPr lang="en-US" dirty="0"/>
              <a:t>border - Sets the border of the button.</a:t>
            </a:r>
          </a:p>
          <a:p>
            <a:r>
              <a:rPr lang="en-US" dirty="0"/>
              <a:t>padding - It helps to give the correct size to the button.</a:t>
            </a:r>
          </a:p>
          <a:p>
            <a:r>
              <a:rPr lang="en-US" dirty="0"/>
              <a:t>background-color - Sets the background color of the button.</a:t>
            </a:r>
          </a:p>
          <a:p>
            <a:r>
              <a:rPr lang="en-US" dirty="0"/>
              <a:t>color - Sets the color of the text inside the button.</a:t>
            </a:r>
          </a:p>
          <a:p>
            <a:r>
              <a:rPr lang="en-US" dirty="0"/>
              <a:t>box-shadow - It helps to give a shadow effect to the button.</a:t>
            </a:r>
          </a:p>
          <a:p>
            <a:r>
              <a:rPr lang="en-US" dirty="0"/>
              <a:t>font-size - Sets the font size of the text inside the button.</a:t>
            </a:r>
          </a:p>
          <a:p>
            <a:r>
              <a:rPr lang="en-US" dirty="0"/>
              <a:t>border-radius - It helps to give rounded corners to the button.</a:t>
            </a:r>
          </a:p>
          <a:p>
            <a:r>
              <a:rPr lang="en-US" dirty="0"/>
              <a:t>cursor - It helps to change the cursor when it is over the button.</a:t>
            </a:r>
          </a:p>
          <a:p>
            <a:r>
              <a:rPr lang="en-US" dirty="0"/>
              <a:t>hover - It helps to change the style of the button when the cursor is over the button. It is also called pseudo-class.</a:t>
            </a:r>
            <a:endParaRPr lang="en-IN" dirty="0"/>
          </a:p>
        </p:txBody>
      </p:sp>
    </p:spTree>
    <p:extLst>
      <p:ext uri="{BB962C8B-B14F-4D97-AF65-F5344CB8AC3E}">
        <p14:creationId xmlns:p14="http://schemas.microsoft.com/office/powerpoint/2010/main" val="527036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Css element selector</a:t>
            </a:r>
            <a:endParaRPr lang="en-US" dirty="0"/>
          </a:p>
        </p:txBody>
      </p:sp>
      <p:sp>
        <p:nvSpPr>
          <p:cNvPr id="3" name="Content Placeholder 2"/>
          <p:cNvSpPr>
            <a:spLocks noGrp="1"/>
          </p:cNvSpPr>
          <p:nvPr>
            <p:ph idx="1"/>
          </p:nvPr>
        </p:nvSpPr>
        <p:spPr>
          <a:xfrm>
            <a:off x="457200" y="1524000"/>
            <a:ext cx="7620000" cy="4602163"/>
          </a:xfrm>
        </p:spPr>
        <p:txBody>
          <a:bodyPr/>
          <a:lstStyle/>
          <a:p>
            <a:r>
              <a:rPr lang="en-GB" dirty="0"/>
              <a:t>The element selector selects HTML elements based on the element name</a:t>
            </a:r>
            <a:r>
              <a:rPr lang="en-GB" dirty="0" smtClean="0"/>
              <a:t>.</a:t>
            </a:r>
          </a:p>
          <a:p>
            <a:endParaRPr lang="en-GB" dirty="0"/>
          </a:p>
          <a:p>
            <a:r>
              <a:rPr lang="en-GB" dirty="0" smtClean="0"/>
              <a:t>Example:</a:t>
            </a:r>
            <a:endParaRPr lang="en-GB" dirty="0"/>
          </a:p>
          <a:p>
            <a:r>
              <a:rPr lang="en-GB" dirty="0"/>
              <a:t>Here, all &lt;p&gt; elements on the page will be center-aligned, with a red text color: </a:t>
            </a:r>
          </a:p>
          <a:p>
            <a:endParaRPr lang="en-GB" dirty="0"/>
          </a:p>
          <a:p>
            <a:r>
              <a:rPr lang="en-GB" dirty="0"/>
              <a:t>p {</a:t>
            </a:r>
          </a:p>
          <a:p>
            <a:r>
              <a:rPr lang="en-GB" dirty="0"/>
              <a:t>  text-align: center;</a:t>
            </a:r>
          </a:p>
          <a:p>
            <a:r>
              <a:rPr lang="en-GB" dirty="0"/>
              <a:t>  color: red;</a:t>
            </a:r>
          </a:p>
          <a:p>
            <a:r>
              <a:rPr lang="en-GB" dirty="0"/>
              <a:t>}</a:t>
            </a:r>
          </a:p>
        </p:txBody>
      </p:sp>
    </p:spTree>
    <p:extLst>
      <p:ext uri="{BB962C8B-B14F-4D97-AF65-F5344CB8AC3E}">
        <p14:creationId xmlns:p14="http://schemas.microsoft.com/office/powerpoint/2010/main" val="36586491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box model</a:t>
            </a:r>
            <a:endParaRPr lang="en-IN" dirty="0"/>
          </a:p>
        </p:txBody>
      </p:sp>
      <p:pic>
        <p:nvPicPr>
          <p:cNvPr id="4" name="Content Placeholder 3"/>
          <p:cNvPicPr>
            <a:picLocks noGrp="1" noChangeAspect="1"/>
          </p:cNvPicPr>
          <p:nvPr>
            <p:ph idx="1"/>
          </p:nvPr>
        </p:nvPicPr>
        <p:blipFill>
          <a:blip r:embed="rId2"/>
          <a:stretch>
            <a:fillRect/>
          </a:stretch>
        </p:blipFill>
        <p:spPr>
          <a:xfrm>
            <a:off x="1042987" y="2091531"/>
            <a:ext cx="6448425" cy="3695700"/>
          </a:xfrm>
          <a:prstGeom prst="rect">
            <a:avLst/>
          </a:prstGeom>
        </p:spPr>
      </p:pic>
    </p:spTree>
    <p:extLst>
      <p:ext uri="{BB962C8B-B14F-4D97-AF65-F5344CB8AC3E}">
        <p14:creationId xmlns:p14="http://schemas.microsoft.com/office/powerpoint/2010/main" val="24767042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box model</a:t>
            </a:r>
            <a:endParaRPr lang="en-IN" dirty="0"/>
          </a:p>
        </p:txBody>
      </p:sp>
      <p:sp>
        <p:nvSpPr>
          <p:cNvPr id="3" name="Content Placeholder 2"/>
          <p:cNvSpPr>
            <a:spLocks noGrp="1"/>
          </p:cNvSpPr>
          <p:nvPr>
            <p:ph idx="1"/>
          </p:nvPr>
        </p:nvSpPr>
        <p:spPr/>
        <p:txBody>
          <a:bodyPr>
            <a:normAutofit/>
          </a:bodyPr>
          <a:lstStyle/>
          <a:p>
            <a:r>
              <a:rPr lang="en-US" dirty="0"/>
              <a:t>Content</a:t>
            </a:r>
          </a:p>
          <a:p>
            <a:r>
              <a:rPr lang="en-US" dirty="0"/>
              <a:t>Content is the main part of the box model. It is the actual text or image that is displayed on the page</a:t>
            </a:r>
            <a:r>
              <a:rPr lang="en-US" dirty="0" smtClean="0"/>
              <a:t>.</a:t>
            </a:r>
            <a:endParaRPr lang="en-US" dirty="0"/>
          </a:p>
          <a:p>
            <a:r>
              <a:rPr lang="en-US" dirty="0"/>
              <a:t>It is surrounded by padding of the element (if any).</a:t>
            </a:r>
          </a:p>
          <a:p>
            <a:endParaRPr lang="en-US" dirty="0"/>
          </a:p>
          <a:p>
            <a:r>
              <a:rPr lang="en-US" dirty="0"/>
              <a:t>Padding</a:t>
            </a:r>
          </a:p>
          <a:p>
            <a:r>
              <a:rPr lang="en-US" dirty="0"/>
              <a:t>Padding is the internal space of the box model around the content. It takes its own space</a:t>
            </a:r>
            <a:r>
              <a:rPr lang="en-US" dirty="0" smtClean="0"/>
              <a:t>.</a:t>
            </a:r>
            <a:endParaRPr lang="en-US" dirty="0"/>
          </a:p>
          <a:p>
            <a:r>
              <a:rPr lang="en-US" dirty="0"/>
              <a:t>It is surrounded by the border of the element</a:t>
            </a:r>
            <a:r>
              <a:rPr lang="en-US" dirty="0" smtClean="0"/>
              <a:t>.</a:t>
            </a:r>
            <a:endParaRPr lang="en-US" dirty="0"/>
          </a:p>
        </p:txBody>
      </p:sp>
    </p:spTree>
    <p:extLst>
      <p:ext uri="{BB962C8B-B14F-4D97-AF65-F5344CB8AC3E}">
        <p14:creationId xmlns:p14="http://schemas.microsoft.com/office/powerpoint/2010/main" val="32902327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box model</a:t>
            </a:r>
            <a:endParaRPr lang="en-IN" dirty="0"/>
          </a:p>
        </p:txBody>
      </p:sp>
      <p:sp>
        <p:nvSpPr>
          <p:cNvPr id="3" name="Content Placeholder 2"/>
          <p:cNvSpPr>
            <a:spLocks noGrp="1"/>
          </p:cNvSpPr>
          <p:nvPr>
            <p:ph idx="1"/>
          </p:nvPr>
        </p:nvSpPr>
        <p:spPr/>
        <p:txBody>
          <a:bodyPr>
            <a:normAutofit/>
          </a:bodyPr>
          <a:lstStyle/>
          <a:p>
            <a:r>
              <a:rPr lang="en-US" dirty="0" smtClean="0"/>
              <a:t>Border</a:t>
            </a:r>
            <a:endParaRPr lang="en-US" dirty="0"/>
          </a:p>
          <a:p>
            <a:r>
              <a:rPr lang="en-US" dirty="0"/>
              <a:t>The border is the line that surrounds the padding and content of the element.</a:t>
            </a:r>
          </a:p>
          <a:p>
            <a:r>
              <a:rPr lang="en-US" dirty="0"/>
              <a:t>It is surrounded by the margin of the element.</a:t>
            </a:r>
          </a:p>
          <a:p>
            <a:endParaRPr lang="en-US" dirty="0"/>
          </a:p>
          <a:p>
            <a:r>
              <a:rPr lang="en-US" dirty="0"/>
              <a:t>Margin</a:t>
            </a:r>
          </a:p>
          <a:p>
            <a:r>
              <a:rPr lang="en-US" dirty="0"/>
              <a:t>Margin is the external space of the box model. It is the space between the border of the element and the border of the adjacent element.</a:t>
            </a:r>
          </a:p>
          <a:p>
            <a:r>
              <a:rPr lang="en-US" dirty="0"/>
              <a:t>It is not part of the element.</a:t>
            </a:r>
            <a:endParaRPr lang="en-IN" dirty="0"/>
          </a:p>
        </p:txBody>
      </p:sp>
    </p:spTree>
    <p:extLst>
      <p:ext uri="{BB962C8B-B14F-4D97-AF65-F5344CB8AC3E}">
        <p14:creationId xmlns:p14="http://schemas.microsoft.com/office/powerpoint/2010/main" val="33281350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display</a:t>
            </a:r>
            <a:endParaRPr lang="en-IN" dirty="0"/>
          </a:p>
        </p:txBody>
      </p:sp>
      <p:sp>
        <p:nvSpPr>
          <p:cNvPr id="3" name="Content Placeholder 2"/>
          <p:cNvSpPr>
            <a:spLocks noGrp="1"/>
          </p:cNvSpPr>
          <p:nvPr>
            <p:ph idx="1"/>
          </p:nvPr>
        </p:nvSpPr>
        <p:spPr/>
        <p:txBody>
          <a:bodyPr>
            <a:normAutofit fontScale="92500" lnSpcReduction="20000"/>
          </a:bodyPr>
          <a:lstStyle/>
          <a:p>
            <a:r>
              <a:rPr lang="en-US" dirty="0"/>
              <a:t>CSS display property defines how an HTML element is displayed on the webpage</a:t>
            </a:r>
            <a:r>
              <a:rPr lang="en-US" dirty="0" smtClean="0"/>
              <a:t>.</a:t>
            </a:r>
          </a:p>
          <a:p>
            <a:r>
              <a:rPr lang="en-US" dirty="0"/>
              <a:t>There are mainly 6 values of CSS display property</a:t>
            </a:r>
            <a:r>
              <a:rPr lang="en-US" dirty="0" smtClean="0"/>
              <a:t>.</a:t>
            </a:r>
            <a:endParaRPr lang="en-US" dirty="0"/>
          </a:p>
          <a:p>
            <a:r>
              <a:rPr lang="en-US" dirty="0"/>
              <a:t>block - The element is displayed as a block element. It starts on a new line and takes up the whole width.</a:t>
            </a:r>
          </a:p>
          <a:p>
            <a:r>
              <a:rPr lang="en-US" dirty="0"/>
              <a:t>inline - The element is displayed as an inline element. It does not start on a new line. It only takes up as much width as necessary.</a:t>
            </a:r>
          </a:p>
          <a:p>
            <a:r>
              <a:rPr lang="en-US" dirty="0"/>
              <a:t>inline-block - The element is displayed as an inline-level block container. The element itself is formatted as an inline element, but you can apply height and width values.</a:t>
            </a:r>
          </a:p>
          <a:p>
            <a:r>
              <a:rPr lang="en-US" dirty="0"/>
              <a:t>none - The element is completely removed. It will not be displayed, and it will not take up any space.</a:t>
            </a:r>
          </a:p>
          <a:p>
            <a:r>
              <a:rPr lang="en-US" dirty="0"/>
              <a:t>flex - The element is displayed as a block-level flex container.</a:t>
            </a:r>
          </a:p>
          <a:p>
            <a:r>
              <a:rPr lang="en-US" dirty="0"/>
              <a:t>grid - The element is displayed as a block-level grid container.</a:t>
            </a:r>
            <a:endParaRPr lang="en-IN" dirty="0"/>
          </a:p>
        </p:txBody>
      </p:sp>
    </p:spTree>
    <p:extLst>
      <p:ext uri="{BB962C8B-B14F-4D97-AF65-F5344CB8AC3E}">
        <p14:creationId xmlns:p14="http://schemas.microsoft.com/office/powerpoint/2010/main" val="3292759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flexbox</a:t>
            </a:r>
            <a:endParaRPr lang="en-IN" dirty="0"/>
          </a:p>
        </p:txBody>
      </p:sp>
      <p:sp>
        <p:nvSpPr>
          <p:cNvPr id="3" name="Content Placeholder 2"/>
          <p:cNvSpPr>
            <a:spLocks noGrp="1"/>
          </p:cNvSpPr>
          <p:nvPr>
            <p:ph idx="1"/>
          </p:nvPr>
        </p:nvSpPr>
        <p:spPr/>
        <p:txBody>
          <a:bodyPr>
            <a:normAutofit/>
          </a:bodyPr>
          <a:lstStyle/>
          <a:p>
            <a:r>
              <a:rPr lang="en-US" dirty="0"/>
              <a:t>CSS flexbox is a one-dimensional web layout method that is used to arrange HTML containers in a row or column</a:t>
            </a:r>
            <a:r>
              <a:rPr lang="en-US" dirty="0" smtClean="0"/>
              <a:t>.	</a:t>
            </a:r>
            <a:endParaRPr lang="en-US" dirty="0"/>
          </a:p>
          <a:p>
            <a:r>
              <a:rPr lang="en-US" dirty="0"/>
              <a:t>Flexbox or CSS flexbox allows the HTML elements to get automatically arranged depending on screen sizes</a:t>
            </a:r>
            <a:r>
              <a:rPr lang="en-US" dirty="0" smtClean="0"/>
              <a:t>.</a:t>
            </a:r>
          </a:p>
          <a:p>
            <a:r>
              <a:rPr lang="en-US" dirty="0"/>
              <a:t>Before CSS flexbox it was quite difficult to fit and align-items on a webpage. The items were mostly laid out using float and position properties. Even though using just float and position properties we were unable to perform many tasks like</a:t>
            </a:r>
            <a:r>
              <a:rPr lang="en-US" dirty="0" smtClean="0"/>
              <a:t>:</a:t>
            </a:r>
            <a:endParaRPr lang="en-US" dirty="0"/>
          </a:p>
          <a:p>
            <a:r>
              <a:rPr lang="en-US" dirty="0"/>
              <a:t>Aligning items vertically</a:t>
            </a:r>
          </a:p>
          <a:p>
            <a:r>
              <a:rPr lang="en-US" dirty="0"/>
              <a:t>Making child element take up equal space even with unequal length of items</a:t>
            </a:r>
            <a:endParaRPr lang="en-IN" dirty="0"/>
          </a:p>
        </p:txBody>
      </p:sp>
    </p:spTree>
    <p:extLst>
      <p:ext uri="{BB962C8B-B14F-4D97-AF65-F5344CB8AC3E}">
        <p14:creationId xmlns:p14="http://schemas.microsoft.com/office/powerpoint/2010/main" val="34826119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flexbox</a:t>
            </a:r>
            <a:endParaRPr lang="en-IN" dirty="0"/>
          </a:p>
        </p:txBody>
      </p:sp>
      <p:sp>
        <p:nvSpPr>
          <p:cNvPr id="3" name="Content Placeholder 2"/>
          <p:cNvSpPr>
            <a:spLocks noGrp="1"/>
          </p:cNvSpPr>
          <p:nvPr>
            <p:ph idx="1"/>
          </p:nvPr>
        </p:nvSpPr>
        <p:spPr/>
        <p:txBody>
          <a:bodyPr>
            <a:normAutofit fontScale="92500" lnSpcReduction="10000"/>
          </a:bodyPr>
          <a:lstStyle/>
          <a:p>
            <a:r>
              <a:rPr lang="en-US" dirty="0"/>
              <a:t>To start with flexbox we first need to define flexbox in our parent element so that other properties of flexbox could be used by the parent as well as a child element</a:t>
            </a:r>
            <a:r>
              <a:rPr lang="en-US" dirty="0" smtClean="0"/>
              <a:t>.</a:t>
            </a:r>
            <a:endParaRPr lang="en-US" dirty="0"/>
          </a:p>
          <a:p>
            <a:r>
              <a:rPr lang="en-US" dirty="0"/>
              <a:t>To make the container a flexible box define display: flex or display: inline-flex to the container</a:t>
            </a:r>
            <a:r>
              <a:rPr lang="en-US" dirty="0" smtClean="0"/>
              <a:t>:</a:t>
            </a:r>
            <a:endParaRPr lang="en-US" dirty="0"/>
          </a:p>
          <a:p>
            <a:r>
              <a:rPr lang="en-US" dirty="0"/>
              <a:t>display: flex makes the container itself behave like a block element</a:t>
            </a:r>
          </a:p>
          <a:p>
            <a:r>
              <a:rPr lang="en-US" dirty="0"/>
              <a:t>display: inline-flex makes container behave like inline element</a:t>
            </a:r>
          </a:p>
          <a:p>
            <a:r>
              <a:rPr lang="en-US" dirty="0" smtClean="0"/>
              <a:t>Example</a:t>
            </a:r>
            <a:endParaRPr lang="en-US" dirty="0"/>
          </a:p>
          <a:p>
            <a:r>
              <a:rPr lang="en-US" dirty="0"/>
              <a:t>.container {  </a:t>
            </a:r>
          </a:p>
          <a:p>
            <a:r>
              <a:rPr lang="en-US" dirty="0"/>
              <a:t>  display: flex; /* or inline-flex */</a:t>
            </a:r>
          </a:p>
          <a:p>
            <a:r>
              <a:rPr lang="en-US" dirty="0"/>
              <a:t>}</a:t>
            </a:r>
            <a:endParaRPr lang="en-IN" dirty="0"/>
          </a:p>
        </p:txBody>
      </p:sp>
    </p:spTree>
    <p:extLst>
      <p:ext uri="{BB962C8B-B14F-4D97-AF65-F5344CB8AC3E}">
        <p14:creationId xmlns:p14="http://schemas.microsoft.com/office/powerpoint/2010/main" val="39733445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flexbox</a:t>
            </a:r>
            <a:endParaRPr lang="en-IN" dirty="0"/>
          </a:p>
        </p:txBody>
      </p:sp>
      <p:sp>
        <p:nvSpPr>
          <p:cNvPr id="3" name="Content Placeholder 2"/>
          <p:cNvSpPr>
            <a:spLocks noGrp="1"/>
          </p:cNvSpPr>
          <p:nvPr>
            <p:ph idx="1"/>
          </p:nvPr>
        </p:nvSpPr>
        <p:spPr/>
        <p:txBody>
          <a:bodyPr>
            <a:normAutofit/>
          </a:bodyPr>
          <a:lstStyle/>
          <a:p>
            <a:r>
              <a:rPr lang="en-US" smtClean="0"/>
              <a:t>CSS </a:t>
            </a:r>
            <a:r>
              <a:rPr lang="en-US" dirty="0"/>
              <a:t>that is applied on the container itself (Parent) - Flexbox properties which is applied on the container itself are as follows</a:t>
            </a:r>
            <a:r>
              <a:rPr lang="en-US" dirty="0" smtClean="0"/>
              <a:t>:</a:t>
            </a:r>
            <a:endParaRPr lang="en-US" dirty="0"/>
          </a:p>
          <a:p>
            <a:r>
              <a:rPr lang="en-US" dirty="0"/>
              <a:t>flex-direction</a:t>
            </a:r>
          </a:p>
          <a:p>
            <a:r>
              <a:rPr lang="en-US" dirty="0"/>
              <a:t>flex-wrap</a:t>
            </a:r>
          </a:p>
          <a:p>
            <a:r>
              <a:rPr lang="en-US" dirty="0"/>
              <a:t>flex-flow</a:t>
            </a:r>
          </a:p>
          <a:p>
            <a:r>
              <a:rPr lang="en-US" dirty="0"/>
              <a:t>justify-content</a:t>
            </a:r>
          </a:p>
          <a:p>
            <a:r>
              <a:rPr lang="en-US" dirty="0"/>
              <a:t>align-items</a:t>
            </a:r>
          </a:p>
          <a:p>
            <a:r>
              <a:rPr lang="en-US" dirty="0"/>
              <a:t>align-content</a:t>
            </a:r>
            <a:endParaRPr lang="en-IN" dirty="0"/>
          </a:p>
        </p:txBody>
      </p:sp>
    </p:spTree>
    <p:extLst>
      <p:ext uri="{BB962C8B-B14F-4D97-AF65-F5344CB8AC3E}">
        <p14:creationId xmlns:p14="http://schemas.microsoft.com/office/powerpoint/2010/main" val="3464048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a:t>
            </a:r>
            <a:r>
              <a:rPr lang="en-US" dirty="0" err="1" smtClean="0"/>
              <a:t>GRid</a:t>
            </a:r>
            <a:endParaRPr lang="en-IN" dirty="0"/>
          </a:p>
        </p:txBody>
      </p:sp>
      <p:sp>
        <p:nvSpPr>
          <p:cNvPr id="3" name="Content Placeholder 2"/>
          <p:cNvSpPr>
            <a:spLocks noGrp="1"/>
          </p:cNvSpPr>
          <p:nvPr>
            <p:ph idx="1"/>
          </p:nvPr>
        </p:nvSpPr>
        <p:spPr/>
        <p:txBody>
          <a:bodyPr>
            <a:normAutofit/>
          </a:bodyPr>
          <a:lstStyle/>
          <a:p>
            <a:r>
              <a:rPr lang="en-US" b="0" dirty="0"/>
              <a:t>The CSS Grid Layout Module offers a grid-based layout system, with rows and columns, making it easier to design web pages without having to use floats and positioning</a:t>
            </a:r>
            <a:r>
              <a:rPr lang="en-US" b="0" dirty="0" smtClean="0"/>
              <a:t>.</a:t>
            </a:r>
          </a:p>
          <a:p>
            <a:r>
              <a:rPr lang="en-US" b="0" dirty="0"/>
              <a:t>A grid layout consists of a parent element, with one or more child elements</a:t>
            </a:r>
            <a:r>
              <a:rPr lang="en-US" b="0" dirty="0" smtClean="0"/>
              <a:t>.</a:t>
            </a:r>
          </a:p>
          <a:p>
            <a:endParaRPr lang="en-US" b="0" dirty="0" smtClean="0"/>
          </a:p>
          <a:p>
            <a:endParaRPr lang="en-US" dirty="0" smtClean="0"/>
          </a:p>
        </p:txBody>
      </p:sp>
      <p:sp>
        <p:nvSpPr>
          <p:cNvPr id="6" name="Rectangle 3"/>
          <p:cNvSpPr>
            <a:spLocks noChangeArrowheads="1"/>
          </p:cNvSpPr>
          <p:nvPr/>
        </p:nvSpPr>
        <p:spPr bwMode="auto">
          <a:xfrm>
            <a:off x="1219200" y="4691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9776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media query</a:t>
            </a:r>
            <a:endParaRPr lang="en-IN" dirty="0"/>
          </a:p>
        </p:txBody>
      </p:sp>
      <p:sp>
        <p:nvSpPr>
          <p:cNvPr id="3" name="Content Placeholder 2"/>
          <p:cNvSpPr>
            <a:spLocks noGrp="1"/>
          </p:cNvSpPr>
          <p:nvPr>
            <p:ph idx="1"/>
          </p:nvPr>
        </p:nvSpPr>
        <p:spPr/>
        <p:txBody>
          <a:bodyPr/>
          <a:lstStyle/>
          <a:p>
            <a:r>
              <a:rPr lang="en-US" dirty="0"/>
              <a:t>What is a media query?</a:t>
            </a:r>
          </a:p>
          <a:p>
            <a:r>
              <a:rPr lang="en-US" dirty="0"/>
              <a:t>Media query is a technique introduced in CSS3 which let users define different CSS styles for different devices and different screen sizes</a:t>
            </a:r>
            <a:r>
              <a:rPr lang="en-US" dirty="0" smtClean="0"/>
              <a:t>.</a:t>
            </a:r>
            <a:endParaRPr lang="en-US" dirty="0"/>
          </a:p>
          <a:p>
            <a:r>
              <a:rPr lang="en-US" dirty="0"/>
              <a:t>It can modify the appearance and even </a:t>
            </a:r>
            <a:r>
              <a:rPr lang="en-US" dirty="0" err="1"/>
              <a:t>behaviour</a:t>
            </a:r>
            <a:r>
              <a:rPr lang="en-US" dirty="0"/>
              <a:t> of your webpage based on certain matched conditions</a:t>
            </a:r>
            <a:r>
              <a:rPr lang="en-US" dirty="0" smtClean="0"/>
              <a:t>.</a:t>
            </a:r>
          </a:p>
          <a:p>
            <a:r>
              <a:rPr lang="en-US" dirty="0"/>
              <a:t>Media query is mainly used to target a particular viewport range. It uses the @media rule with the condition to define a block of CSS which is applied to element when the condition is true. Here is an example we will discuss in detail later in this section.</a:t>
            </a:r>
            <a:endParaRPr lang="en-IN" dirty="0"/>
          </a:p>
        </p:txBody>
      </p:sp>
    </p:spTree>
    <p:extLst>
      <p:ext uri="{BB962C8B-B14F-4D97-AF65-F5344CB8AC3E}">
        <p14:creationId xmlns:p14="http://schemas.microsoft.com/office/powerpoint/2010/main" val="20629797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media query</a:t>
            </a:r>
            <a:endParaRPr lang="en-IN" dirty="0"/>
          </a:p>
        </p:txBody>
      </p:sp>
      <p:sp>
        <p:nvSpPr>
          <p:cNvPr id="3" name="Content Placeholder 2"/>
          <p:cNvSpPr>
            <a:spLocks noGrp="1"/>
          </p:cNvSpPr>
          <p:nvPr>
            <p:ph idx="1"/>
          </p:nvPr>
        </p:nvSpPr>
        <p:spPr/>
        <p:txBody>
          <a:bodyPr>
            <a:normAutofit/>
          </a:bodyPr>
          <a:lstStyle/>
          <a:p>
            <a:r>
              <a:rPr lang="en-US" dirty="0"/>
              <a:t>A Media query has 4 different parts</a:t>
            </a:r>
            <a:r>
              <a:rPr lang="en-US" dirty="0" smtClean="0"/>
              <a:t>:</a:t>
            </a:r>
            <a:endParaRPr lang="en-US" dirty="0"/>
          </a:p>
          <a:p>
            <a:r>
              <a:rPr lang="en-US" dirty="0"/>
              <a:t>At-rule (@media) - Media query starts with the @media ruleset itself.</a:t>
            </a:r>
          </a:p>
          <a:p>
            <a:r>
              <a:rPr lang="en-US" dirty="0"/>
              <a:t>Logical operator (not, </a:t>
            </a:r>
            <a:r>
              <a:rPr lang="en-US" dirty="0" smtClean="0"/>
              <a:t>or, </a:t>
            </a:r>
            <a:r>
              <a:rPr lang="en-US" dirty="0"/>
              <a:t>and) - Media query support logical operators like other programming languages like and, not, or (comma) and only.</a:t>
            </a:r>
          </a:p>
          <a:p>
            <a:r>
              <a:rPr lang="en-US" dirty="0"/>
              <a:t>Media type (screen, printer, </a:t>
            </a:r>
            <a:r>
              <a:rPr lang="en-US" dirty="0" err="1"/>
              <a:t>etc</a:t>
            </a:r>
            <a:r>
              <a:rPr lang="en-US" dirty="0"/>
              <a:t>) - It defines the type of media we are targeting like print, screen, speech or all.</a:t>
            </a:r>
          </a:p>
          <a:p>
            <a:r>
              <a:rPr lang="en-US" dirty="0"/>
              <a:t>Media-feature (width, max-width, height, </a:t>
            </a:r>
            <a:r>
              <a:rPr lang="en-US" dirty="0" err="1"/>
              <a:t>etc</a:t>
            </a:r>
            <a:r>
              <a:rPr lang="en-US" dirty="0"/>
              <a:t>) - Media feature target match features like width, height, aspect-ratio, orientation, etc.</a:t>
            </a:r>
            <a:endParaRPr lang="en-IN" dirty="0"/>
          </a:p>
        </p:txBody>
      </p:sp>
    </p:spTree>
    <p:extLst>
      <p:ext uri="{BB962C8B-B14F-4D97-AF65-F5344CB8AC3E}">
        <p14:creationId xmlns:p14="http://schemas.microsoft.com/office/powerpoint/2010/main" val="9945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Css id selector</a:t>
            </a:r>
            <a:endParaRPr lang="en-US" dirty="0"/>
          </a:p>
        </p:txBody>
      </p:sp>
      <p:sp>
        <p:nvSpPr>
          <p:cNvPr id="3" name="Content Placeholder 2"/>
          <p:cNvSpPr>
            <a:spLocks noGrp="1"/>
          </p:cNvSpPr>
          <p:nvPr>
            <p:ph idx="1"/>
          </p:nvPr>
        </p:nvSpPr>
        <p:spPr>
          <a:xfrm>
            <a:off x="457200" y="1524000"/>
            <a:ext cx="7848600" cy="4876800"/>
          </a:xfrm>
        </p:spPr>
        <p:txBody>
          <a:bodyPr>
            <a:normAutofit fontScale="92500" lnSpcReduction="10000"/>
          </a:bodyPr>
          <a:lstStyle/>
          <a:p>
            <a:r>
              <a:rPr lang="en-GB" dirty="0"/>
              <a:t>The id selector uses the id attribute of an HTML element to select a specific element</a:t>
            </a:r>
            <a:r>
              <a:rPr lang="en-GB" dirty="0" smtClean="0"/>
              <a:t>.</a:t>
            </a:r>
            <a:endParaRPr lang="en-GB" dirty="0"/>
          </a:p>
          <a:p>
            <a:r>
              <a:rPr lang="en-GB" dirty="0"/>
              <a:t>The id of an element is unique within a page, so the id selector is used to select one unique element</a:t>
            </a:r>
            <a:r>
              <a:rPr lang="en-GB" dirty="0" smtClean="0"/>
              <a:t>!</a:t>
            </a:r>
            <a:endParaRPr lang="en-GB" dirty="0"/>
          </a:p>
          <a:p>
            <a:r>
              <a:rPr lang="en-GB" dirty="0"/>
              <a:t>To select an element with a specific id, write a hash (#) character, followed by the id of the element</a:t>
            </a:r>
            <a:r>
              <a:rPr lang="en-GB" dirty="0" smtClean="0"/>
              <a:t>.</a:t>
            </a:r>
            <a:endParaRPr lang="en-GB" dirty="0"/>
          </a:p>
          <a:p>
            <a:r>
              <a:rPr lang="en-GB" dirty="0" smtClean="0"/>
              <a:t>Example:</a:t>
            </a:r>
            <a:endParaRPr lang="en-GB" dirty="0"/>
          </a:p>
          <a:p>
            <a:r>
              <a:rPr lang="en-GB" dirty="0"/>
              <a:t>The CSS rule below will be applied to the HTML element with id="para1": </a:t>
            </a:r>
          </a:p>
          <a:p>
            <a:r>
              <a:rPr lang="en-GB" dirty="0"/>
              <a:t>#para1 {</a:t>
            </a:r>
          </a:p>
          <a:p>
            <a:r>
              <a:rPr lang="en-GB" dirty="0"/>
              <a:t>  text-align: center;</a:t>
            </a:r>
          </a:p>
          <a:p>
            <a:r>
              <a:rPr lang="en-GB" dirty="0"/>
              <a:t>  color: red;</a:t>
            </a:r>
          </a:p>
          <a:p>
            <a:r>
              <a:rPr lang="en-GB" dirty="0"/>
              <a:t>}</a:t>
            </a:r>
          </a:p>
        </p:txBody>
      </p:sp>
    </p:spTree>
    <p:extLst>
      <p:ext uri="{BB962C8B-B14F-4D97-AF65-F5344CB8AC3E}">
        <p14:creationId xmlns:p14="http://schemas.microsoft.com/office/powerpoint/2010/main" val="5691297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media query</a:t>
            </a:r>
            <a:endParaRPr lang="en-IN" dirty="0"/>
          </a:p>
        </p:txBody>
      </p:sp>
      <p:sp>
        <p:nvSpPr>
          <p:cNvPr id="3" name="Content Placeholder 2"/>
          <p:cNvSpPr>
            <a:spLocks noGrp="1"/>
          </p:cNvSpPr>
          <p:nvPr>
            <p:ph idx="1"/>
          </p:nvPr>
        </p:nvSpPr>
        <p:spPr/>
        <p:txBody>
          <a:bodyPr/>
          <a:lstStyle/>
          <a:p>
            <a:r>
              <a:rPr lang="en-US" dirty="0" smtClean="0"/>
              <a:t>Example:</a:t>
            </a:r>
          </a:p>
          <a:p>
            <a:endParaRPr lang="en-US" dirty="0"/>
          </a:p>
          <a:p>
            <a:r>
              <a:rPr lang="en-US" dirty="0"/>
              <a:t>/* applied on </a:t>
            </a:r>
            <a:r>
              <a:rPr lang="en-US" dirty="0" err="1"/>
              <a:t>screensize</a:t>
            </a:r>
            <a:r>
              <a:rPr lang="en-US" dirty="0"/>
              <a:t> of 768px and above */</a:t>
            </a:r>
          </a:p>
          <a:p>
            <a:r>
              <a:rPr lang="en-US" dirty="0"/>
              <a:t>@media screen and (min-width:768px) {</a:t>
            </a:r>
          </a:p>
          <a:p>
            <a:r>
              <a:rPr lang="en-US" dirty="0"/>
              <a:t>  .box {</a:t>
            </a:r>
          </a:p>
          <a:p>
            <a:r>
              <a:rPr lang="en-US" dirty="0"/>
              <a:t>    /* apply your style */</a:t>
            </a:r>
          </a:p>
          <a:p>
            <a:r>
              <a:rPr lang="en-US" dirty="0"/>
              <a:t>  }</a:t>
            </a:r>
          </a:p>
          <a:p>
            <a:r>
              <a:rPr lang="en-US" dirty="0"/>
              <a:t>}</a:t>
            </a:r>
            <a:endParaRPr lang="en-IN" dirty="0"/>
          </a:p>
        </p:txBody>
      </p:sp>
    </p:spTree>
    <p:extLst>
      <p:ext uri="{BB962C8B-B14F-4D97-AF65-F5344CB8AC3E}">
        <p14:creationId xmlns:p14="http://schemas.microsoft.com/office/powerpoint/2010/main" val="2819033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Css class selector</a:t>
            </a:r>
            <a:endParaRPr lang="en-US" dirty="0"/>
          </a:p>
        </p:txBody>
      </p:sp>
      <p:sp>
        <p:nvSpPr>
          <p:cNvPr id="3" name="Content Placeholder 2"/>
          <p:cNvSpPr>
            <a:spLocks noGrp="1"/>
          </p:cNvSpPr>
          <p:nvPr>
            <p:ph idx="1"/>
          </p:nvPr>
        </p:nvSpPr>
        <p:spPr>
          <a:xfrm>
            <a:off x="457200" y="1524000"/>
            <a:ext cx="7848600" cy="4876800"/>
          </a:xfrm>
        </p:spPr>
        <p:txBody>
          <a:bodyPr>
            <a:normAutofit lnSpcReduction="10000"/>
          </a:bodyPr>
          <a:lstStyle/>
          <a:p>
            <a:r>
              <a:rPr lang="en-US" dirty="0"/>
              <a:t>The CSS classes allow us to define multiple CSS properties in a single block and when that class is added to any element then all the specified CSS property is reflected in the HTML element</a:t>
            </a:r>
            <a:r>
              <a:rPr lang="en-US" dirty="0" smtClean="0"/>
              <a:t>.</a:t>
            </a:r>
          </a:p>
          <a:p>
            <a:r>
              <a:rPr lang="en-GB" dirty="0" smtClean="0"/>
              <a:t>To </a:t>
            </a:r>
            <a:r>
              <a:rPr lang="en-GB" dirty="0"/>
              <a:t>select elements with a specific class, write a period (.) character, followed by the class name</a:t>
            </a:r>
            <a:r>
              <a:rPr lang="en-GB" dirty="0" smtClean="0"/>
              <a:t>.</a:t>
            </a:r>
            <a:endParaRPr lang="en-GB" dirty="0"/>
          </a:p>
          <a:p>
            <a:r>
              <a:rPr lang="en-GB" dirty="0" smtClean="0"/>
              <a:t>Example:</a:t>
            </a:r>
            <a:endParaRPr lang="en-GB" dirty="0"/>
          </a:p>
          <a:p>
            <a:r>
              <a:rPr lang="en-GB" dirty="0"/>
              <a:t>In this example all HTML elements with class="center" will be red and center-aligned: </a:t>
            </a:r>
          </a:p>
          <a:p>
            <a:r>
              <a:rPr lang="en-GB" dirty="0"/>
              <a:t>.center {</a:t>
            </a:r>
          </a:p>
          <a:p>
            <a:r>
              <a:rPr lang="en-GB" dirty="0"/>
              <a:t>  text-align: center;</a:t>
            </a:r>
          </a:p>
          <a:p>
            <a:r>
              <a:rPr lang="en-GB" dirty="0"/>
              <a:t>  color: red;</a:t>
            </a:r>
          </a:p>
          <a:p>
            <a:r>
              <a:rPr lang="en-GB" dirty="0"/>
              <a:t>}</a:t>
            </a:r>
          </a:p>
        </p:txBody>
      </p:sp>
    </p:spTree>
    <p:extLst>
      <p:ext uri="{BB962C8B-B14F-4D97-AF65-F5344CB8AC3E}">
        <p14:creationId xmlns:p14="http://schemas.microsoft.com/office/powerpoint/2010/main" val="144656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066482"/>
          </a:xfrm>
        </p:spPr>
        <p:txBody>
          <a:bodyPr>
            <a:normAutofit/>
          </a:bodyPr>
          <a:lstStyle/>
          <a:p>
            <a:r>
              <a:rPr lang="en-GB" dirty="0" smtClean="0"/>
              <a:t>Css class selector</a:t>
            </a:r>
            <a:endParaRPr lang="en-US" dirty="0"/>
          </a:p>
        </p:txBody>
      </p:sp>
      <p:pic>
        <p:nvPicPr>
          <p:cNvPr id="4" name="Content Placeholder 3"/>
          <p:cNvPicPr>
            <a:picLocks noGrp="1" noChangeAspect="1"/>
          </p:cNvPicPr>
          <p:nvPr>
            <p:ph idx="1"/>
          </p:nvPr>
        </p:nvPicPr>
        <p:blipFill>
          <a:blip r:embed="rId2"/>
          <a:stretch>
            <a:fillRect/>
          </a:stretch>
        </p:blipFill>
        <p:spPr>
          <a:xfrm>
            <a:off x="609600" y="1524000"/>
            <a:ext cx="7696200" cy="4876800"/>
          </a:xfrm>
          <a:prstGeom prst="rect">
            <a:avLst/>
          </a:prstGeom>
        </p:spPr>
      </p:pic>
    </p:spTree>
    <p:extLst>
      <p:ext uri="{BB962C8B-B14F-4D97-AF65-F5344CB8AC3E}">
        <p14:creationId xmlns:p14="http://schemas.microsoft.com/office/powerpoint/2010/main" val="1195694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930</TotalTime>
  <Words>4607</Words>
  <Application>Microsoft Office PowerPoint</Application>
  <PresentationFormat>On-screen Show (4:3)</PresentationFormat>
  <Paragraphs>556</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Black</vt:lpstr>
      <vt:lpstr>Calibri</vt:lpstr>
      <vt:lpstr>inter-regular</vt:lpstr>
      <vt:lpstr>Times New Roman</vt:lpstr>
      <vt:lpstr>Essential</vt:lpstr>
      <vt:lpstr>Introduction to css</vt:lpstr>
      <vt:lpstr>CSS</vt:lpstr>
      <vt:lpstr>CSS syntax</vt:lpstr>
      <vt:lpstr>CSS example</vt:lpstr>
      <vt:lpstr>Css selectors</vt:lpstr>
      <vt:lpstr>Css element selector</vt:lpstr>
      <vt:lpstr>Css id selector</vt:lpstr>
      <vt:lpstr>Css class selector</vt:lpstr>
      <vt:lpstr>Css class selector</vt:lpstr>
      <vt:lpstr>Css class selector</vt:lpstr>
      <vt:lpstr>Css Universal selector</vt:lpstr>
      <vt:lpstr>Css Grouping selector</vt:lpstr>
      <vt:lpstr>How to add css</vt:lpstr>
      <vt:lpstr>Inline css</vt:lpstr>
      <vt:lpstr> Internal CSS in HTML</vt:lpstr>
      <vt:lpstr>External CSS in HTML</vt:lpstr>
      <vt:lpstr>External CSS in HTML</vt:lpstr>
      <vt:lpstr>CSS Properties</vt:lpstr>
      <vt:lpstr>CSS color</vt:lpstr>
      <vt:lpstr>CSS color</vt:lpstr>
      <vt:lpstr>Css color names</vt:lpstr>
      <vt:lpstr>Css background</vt:lpstr>
      <vt:lpstr>Css background</vt:lpstr>
      <vt:lpstr>Css background</vt:lpstr>
      <vt:lpstr>Css background</vt:lpstr>
      <vt:lpstr>Css units</vt:lpstr>
      <vt:lpstr>Css units</vt:lpstr>
      <vt:lpstr>Css units</vt:lpstr>
      <vt:lpstr>Css fonts</vt:lpstr>
      <vt:lpstr>Css fonts</vt:lpstr>
      <vt:lpstr>Css fonts</vt:lpstr>
      <vt:lpstr>Css fonts</vt:lpstr>
      <vt:lpstr>Css fonts</vt:lpstr>
      <vt:lpstr>Css fonts</vt:lpstr>
      <vt:lpstr>Css fonts</vt:lpstr>
      <vt:lpstr>Css text style</vt:lpstr>
      <vt:lpstr>Css text style</vt:lpstr>
      <vt:lpstr>Css text style</vt:lpstr>
      <vt:lpstr>Css text style</vt:lpstr>
      <vt:lpstr>Css text style</vt:lpstr>
      <vt:lpstr>Css text style</vt:lpstr>
      <vt:lpstr>Css link</vt:lpstr>
      <vt:lpstr>Css link</vt:lpstr>
      <vt:lpstr>Css lists</vt:lpstr>
      <vt:lpstr>Css lists</vt:lpstr>
      <vt:lpstr>Css lists</vt:lpstr>
      <vt:lpstr>Css lists</vt:lpstr>
      <vt:lpstr>Css tables</vt:lpstr>
      <vt:lpstr>Css tables</vt:lpstr>
      <vt:lpstr>Css tables</vt:lpstr>
      <vt:lpstr>Css tables</vt:lpstr>
      <vt:lpstr>Css tables</vt:lpstr>
      <vt:lpstr>Css tables</vt:lpstr>
      <vt:lpstr>Css forms</vt:lpstr>
      <vt:lpstr>Css forms</vt:lpstr>
      <vt:lpstr>Css forms</vt:lpstr>
      <vt:lpstr>Css forms</vt:lpstr>
      <vt:lpstr>Css forms</vt:lpstr>
      <vt:lpstr>Css buttons</vt:lpstr>
      <vt:lpstr>Css box model</vt:lpstr>
      <vt:lpstr>Css box model</vt:lpstr>
      <vt:lpstr>Css box model</vt:lpstr>
      <vt:lpstr>Css display</vt:lpstr>
      <vt:lpstr>Css flexbox</vt:lpstr>
      <vt:lpstr>Css flexbox</vt:lpstr>
      <vt:lpstr>Css flexbox</vt:lpstr>
      <vt:lpstr>Css GRid</vt:lpstr>
      <vt:lpstr>Css media query</vt:lpstr>
      <vt:lpstr>Css media query</vt:lpstr>
      <vt:lpstr>Css media query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CJ</dc:creator>
  <cp:lastModifiedBy>Microsoft account</cp:lastModifiedBy>
  <cp:revision>39</cp:revision>
  <dcterms:created xsi:type="dcterms:W3CDTF">2022-12-22T11:40:22Z</dcterms:created>
  <dcterms:modified xsi:type="dcterms:W3CDTF">2024-10-15T11:24:38Z</dcterms:modified>
</cp:coreProperties>
</file>