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17" r:id="rId5"/>
    <p:sldId id="323" r:id="rId6"/>
    <p:sldId id="318" r:id="rId7"/>
    <p:sldId id="307" r:id="rId8"/>
    <p:sldId id="319" r:id="rId9"/>
    <p:sldId id="320" r:id="rId10"/>
    <p:sldId id="321" r:id="rId11"/>
    <p:sldId id="325" r:id="rId12"/>
    <p:sldId id="322" r:id="rId13"/>
    <p:sldId id="324" r:id="rId14"/>
    <p:sldId id="30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05" autoAdjust="0"/>
  </p:normalViewPr>
  <p:slideViewPr>
    <p:cSldViewPr snapToGrid="0">
      <p:cViewPr>
        <p:scale>
          <a:sx n="55" d="100"/>
          <a:sy n="55" d="100"/>
        </p:scale>
        <p:origin x="1096" y="12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4/23/2025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sambare/fer2013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EMOTION RECOGNITION USING DEEP LEARNING AND FLASK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3B078-C477-B29C-3332-0741E96F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4268" y="839244"/>
            <a:ext cx="3123464" cy="989556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82AFF2-5E60-063E-494B-21F04DB7553C}"/>
              </a:ext>
            </a:extLst>
          </p:cNvPr>
          <p:cNvSpPr txBox="1"/>
          <p:nvPr/>
        </p:nvSpPr>
        <p:spPr>
          <a:xfrm>
            <a:off x="960328" y="1828800"/>
            <a:ext cx="10271343" cy="5287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Successfully implemented a working emotion recognition web app.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capable of both real-time and static emotion predictions.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 be extended for behavioral analysis, surveillance, education, etc.</a:t>
            </a:r>
            <a:endParaRPr lang="en-US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Future improvements, such as advanced face detection libraries, larger datasets, and cloud-based deployment, could further enhance performance and usability. </a:t>
            </a:r>
            <a:endParaRPr lang="en-US" sz="4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519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Nikhil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etikala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netikala@my.okcu.edu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AEFA-3F77-B941-249C-331B8DDF9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5428" y="359228"/>
            <a:ext cx="3701143" cy="113211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97ACF-C286-4ED3-4165-71B469772EEA}"/>
              </a:ext>
            </a:extLst>
          </p:cNvPr>
          <p:cNvSpPr txBox="1"/>
          <p:nvPr/>
        </p:nvSpPr>
        <p:spPr>
          <a:xfrm>
            <a:off x="827313" y="2100942"/>
            <a:ext cx="10537371" cy="4633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Real-time web application that detects human facial emotions using live webcam feed and uploaded images.</a:t>
            </a: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Uses a trained Convolutional Neural Network (CNN) model for emotion classification.</a:t>
            </a: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Detecting human emotions in real-time can support a variety of applications like mental health tracking, online education, and human-computer interaction.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35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A109-648C-17C5-6A93-19B03E1D3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177" y="348437"/>
            <a:ext cx="5265642" cy="991518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COLLECTION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2941EB-33D7-FD03-FE55-4EAD2451E4FC}"/>
              </a:ext>
            </a:extLst>
          </p:cNvPr>
          <p:cNvSpPr txBox="1"/>
          <p:nvPr/>
        </p:nvSpPr>
        <p:spPr>
          <a:xfrm>
            <a:off x="552894" y="925034"/>
            <a:ext cx="1124924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 used: FER-2013 or similar facial emotion dataset.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Gathered a variety of datasets representing different ages, genders, and ethnicities to ensure your model generalizes well across different groups.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stored in a structured manner, possibly by creating folders for each facial expression (happy, sad, angry, etc.) to organize training, validation, and test data.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Enabling a webcam or external camera to capture video data, ensuring that the lighting and environment are suitable for facial expression detection.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Path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https://www.kaggle.com/datasets/msambare/fer2013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529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5DBFA17-E450-0B66-3514-F2184CAC155D}"/>
              </a:ext>
            </a:extLst>
          </p:cNvPr>
          <p:cNvSpPr txBox="1"/>
          <p:nvPr/>
        </p:nvSpPr>
        <p:spPr>
          <a:xfrm>
            <a:off x="1090670" y="870333"/>
            <a:ext cx="10686361" cy="5501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Model:</a:t>
            </a:r>
            <a:endParaRPr lang="en-US" sz="3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trained on 7 emotion categories: Angry, Disgust, Fear, Happy, Sad, Surprise, Neutral.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Architecture: CNN with 48x48 grayscale face inputs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Technologies Used:</a:t>
            </a:r>
            <a:endParaRPr lang="en-US" sz="3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Flask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HTML templates (Jinja2)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TensorFlow/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real-time face detection and preprocessing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D06E-2677-85B5-D7B6-6132F611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60" y="253864"/>
            <a:ext cx="7958280" cy="63562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&amp;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D04DDE-CC6E-BDBD-5153-00638BC47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CB0BD-7970-6BAE-FB35-816B0515D2DE}"/>
              </a:ext>
            </a:extLst>
          </p:cNvPr>
          <p:cNvSpPr txBox="1"/>
          <p:nvPr/>
        </p:nvSpPr>
        <p:spPr>
          <a:xfrm>
            <a:off x="1014761" y="1126274"/>
            <a:ext cx="10162478" cy="5529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Architecture Overview: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interface with three major routes: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/video: Real-time webcam detection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/image: Upload image and get predicted emotion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/upload: Handles file upload and processing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Training: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Input: Grayscale 48x48 images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Preprocessing: Face detection using Haar cascade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Output: One of 7 emotion classes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567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86004F-61D7-1224-B224-548F9CD70AB2}"/>
              </a:ext>
            </a:extLst>
          </p:cNvPr>
          <p:cNvSpPr txBox="1"/>
          <p:nvPr/>
        </p:nvSpPr>
        <p:spPr>
          <a:xfrm>
            <a:off x="2569818" y="435301"/>
            <a:ext cx="7701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&amp; IMAGE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2BEF75-0ADA-8679-63A2-3BED6EDD3E62}"/>
              </a:ext>
            </a:extLst>
          </p:cNvPr>
          <p:cNvSpPr txBox="1"/>
          <p:nvPr/>
        </p:nvSpPr>
        <p:spPr>
          <a:xfrm>
            <a:off x="954706" y="1579542"/>
            <a:ext cx="10905893" cy="4516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Real-Time Emotion Detection: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Uses OpenCV to capture video frames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Processes each frame for face detection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Predicts emotion and overlays label on video stream</a:t>
            </a: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 Upload Prediction: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uploads image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 detected and emotion predicted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 image saved and displayed with predicted emotion tag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94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24B30A-70B9-0192-D54D-2217F745D3BA}"/>
              </a:ext>
            </a:extLst>
          </p:cNvPr>
          <p:cNvSpPr txBox="1"/>
          <p:nvPr/>
        </p:nvSpPr>
        <p:spPr>
          <a:xfrm>
            <a:off x="1052594" y="1324225"/>
            <a:ext cx="10437541" cy="4538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PREDICTION PIPELINE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 image to grayscale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Detect face using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HaarCascade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Resize and normalize face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 with model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 result in UI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8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57E511B-52C1-8AEF-BB20-C3A2106B97F5}"/>
              </a:ext>
            </a:extLst>
          </p:cNvPr>
          <p:cNvSpPr txBox="1"/>
          <p:nvPr/>
        </p:nvSpPr>
        <p:spPr>
          <a:xfrm>
            <a:off x="0" y="0"/>
            <a:ext cx="12192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FLOW CHART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Start Flask Web Server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Receive Webcam Stream                                                      Receive Static Image Upload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Face Detection (OpenCV using Haar Cascade)  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Preprocessing(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grayscale,resize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Emotion Prediction(CNN –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TensorFlow,Keras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Display Results on Web Interface (UI)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End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158BAB-6EFF-3B8A-02EE-7E3D21354DE2}"/>
              </a:ext>
            </a:extLst>
          </p:cNvPr>
          <p:cNvCxnSpPr/>
          <p:nvPr/>
        </p:nvCxnSpPr>
        <p:spPr>
          <a:xfrm>
            <a:off x="6096000" y="1157468"/>
            <a:ext cx="0" cy="5324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0D4125-B25B-3D04-9FA5-1A91F4057411}"/>
              </a:ext>
            </a:extLst>
          </p:cNvPr>
          <p:cNvCxnSpPr/>
          <p:nvPr/>
        </p:nvCxnSpPr>
        <p:spPr>
          <a:xfrm flipH="1">
            <a:off x="1828800" y="1689904"/>
            <a:ext cx="4267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FE686A-1871-89C9-5562-8D4E9699D759}"/>
              </a:ext>
            </a:extLst>
          </p:cNvPr>
          <p:cNvCxnSpPr>
            <a:cxnSpLocks/>
          </p:cNvCxnSpPr>
          <p:nvPr/>
        </p:nvCxnSpPr>
        <p:spPr>
          <a:xfrm flipV="1">
            <a:off x="6096000" y="1649393"/>
            <a:ext cx="3557286" cy="405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FA07E6-730E-C979-5967-2747A73FBA17}"/>
              </a:ext>
            </a:extLst>
          </p:cNvPr>
          <p:cNvCxnSpPr/>
          <p:nvPr/>
        </p:nvCxnSpPr>
        <p:spPr>
          <a:xfrm>
            <a:off x="1828799" y="1689904"/>
            <a:ext cx="0" cy="219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2D122A-0B0F-1B58-A3CC-E4FEB57631B8}"/>
              </a:ext>
            </a:extLst>
          </p:cNvPr>
          <p:cNvCxnSpPr/>
          <p:nvPr/>
        </p:nvCxnSpPr>
        <p:spPr>
          <a:xfrm>
            <a:off x="9653286" y="1649393"/>
            <a:ext cx="0" cy="225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BFE291-14D1-42BD-1727-C731791295B3}"/>
              </a:ext>
            </a:extLst>
          </p:cNvPr>
          <p:cNvCxnSpPr>
            <a:cxnSpLocks/>
          </p:cNvCxnSpPr>
          <p:nvPr/>
        </p:nvCxnSpPr>
        <p:spPr>
          <a:xfrm>
            <a:off x="6096000" y="2465408"/>
            <a:ext cx="0" cy="509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709E36-B15B-6810-E679-B6C79580BD40}"/>
              </a:ext>
            </a:extLst>
          </p:cNvPr>
          <p:cNvCxnSpPr/>
          <p:nvPr/>
        </p:nvCxnSpPr>
        <p:spPr>
          <a:xfrm>
            <a:off x="1828799" y="2465408"/>
            <a:ext cx="78244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E7578CE-2E10-49E5-820D-2306B3D4D782}"/>
              </a:ext>
            </a:extLst>
          </p:cNvPr>
          <p:cNvCxnSpPr/>
          <p:nvPr/>
        </p:nvCxnSpPr>
        <p:spPr>
          <a:xfrm flipV="1">
            <a:off x="1828799" y="2199190"/>
            <a:ext cx="0" cy="2662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57F885-2863-5EA0-2408-91349CDEBCA1}"/>
              </a:ext>
            </a:extLst>
          </p:cNvPr>
          <p:cNvCxnSpPr/>
          <p:nvPr/>
        </p:nvCxnSpPr>
        <p:spPr>
          <a:xfrm flipV="1">
            <a:off x="9653286" y="2245489"/>
            <a:ext cx="0" cy="2199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A1E5E58-283F-678E-81EA-59B0C777ECD3}"/>
              </a:ext>
            </a:extLst>
          </p:cNvPr>
          <p:cNvCxnSpPr/>
          <p:nvPr/>
        </p:nvCxnSpPr>
        <p:spPr>
          <a:xfrm>
            <a:off x="6096000" y="3345084"/>
            <a:ext cx="0" cy="358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2E13EC-59B4-434F-1693-94199C975CB4}"/>
              </a:ext>
            </a:extLst>
          </p:cNvPr>
          <p:cNvCxnSpPr/>
          <p:nvPr/>
        </p:nvCxnSpPr>
        <p:spPr>
          <a:xfrm>
            <a:off x="6096000" y="4178461"/>
            <a:ext cx="0" cy="277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B46790-CDEE-67D1-B0D0-F2C446DE72FD}"/>
              </a:ext>
            </a:extLst>
          </p:cNvPr>
          <p:cNvCxnSpPr/>
          <p:nvPr/>
        </p:nvCxnSpPr>
        <p:spPr>
          <a:xfrm>
            <a:off x="6096000" y="4849792"/>
            <a:ext cx="0" cy="358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4423263-49E2-2452-438C-210B8035A991}"/>
              </a:ext>
            </a:extLst>
          </p:cNvPr>
          <p:cNvCxnSpPr/>
          <p:nvPr/>
        </p:nvCxnSpPr>
        <p:spPr>
          <a:xfrm>
            <a:off x="6096000" y="5602147"/>
            <a:ext cx="0" cy="335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77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564CF6-93A8-9770-340F-AB90D3E39690}"/>
              </a:ext>
            </a:extLst>
          </p:cNvPr>
          <p:cNvSpPr txBox="1"/>
          <p:nvPr/>
        </p:nvSpPr>
        <p:spPr>
          <a:xfrm>
            <a:off x="3415213" y="496152"/>
            <a:ext cx="6392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CHALLENGES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B35F6-1EBC-5E3A-3BC0-203A5C2CCA59}"/>
              </a:ext>
            </a:extLst>
          </p:cNvPr>
          <p:cNvSpPr txBox="1"/>
          <p:nvPr/>
        </p:nvSpPr>
        <p:spPr>
          <a:xfrm>
            <a:off x="1271238" y="1193180"/>
            <a:ext cx="10426391" cy="5353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endParaRPr lang="en-US" sz="3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Real-time predictions with good accuracy on clear, centered faces.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Smooth UI for both live and static image predictions.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Inconsistent detection on side faces or occlusions.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Lower accuracy for expressions like "Disgust" or "Fear".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9853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{446C834A-AC07-4286-8990-500E47EF243D}tf11964407_win32</Template>
  <TotalTime>963</TotalTime>
  <Words>535</Words>
  <Application>Microsoft Office PowerPoint</Application>
  <PresentationFormat>Widescreen</PresentationFormat>
  <Paragraphs>97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Courier New</vt:lpstr>
      <vt:lpstr>Gill Sans Nova Light</vt:lpstr>
      <vt:lpstr>Sagona Book</vt:lpstr>
      <vt:lpstr>Symbol</vt:lpstr>
      <vt:lpstr>Times New Roman</vt:lpstr>
      <vt:lpstr>Custom</vt:lpstr>
      <vt:lpstr>FACIAL EMOTION RECOGNITION USING DEEP LEARNING AND FLASK</vt:lpstr>
      <vt:lpstr>OVERVIEW</vt:lpstr>
      <vt:lpstr>DATASET COLLECTION</vt:lpstr>
      <vt:lpstr>PowerPoint Presentation</vt:lpstr>
      <vt:lpstr>SYSTEM ARCHITECTURE &amp; TRAINING</vt:lpstr>
      <vt:lpstr>PowerPoint Presentation</vt:lpstr>
      <vt:lpstr>PowerPoint Presentation</vt:lpstr>
      <vt:lpstr>PowerPoint Presentation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Sowmya Sree Bachu</dc:creator>
  <cp:lastModifiedBy>Nikhil Etikala</cp:lastModifiedBy>
  <cp:revision>4</cp:revision>
  <dcterms:created xsi:type="dcterms:W3CDTF">2025-03-07T05:46:01Z</dcterms:created>
  <dcterms:modified xsi:type="dcterms:W3CDTF">2025-04-24T04:10:59Z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9ae119f0-38a6-40fc-810e-ef21eb0d5778_Enabled">
    <vt:lpwstr>true</vt:lpwstr>
  </property>
  <property fmtid="{D5CDD505-2E9C-101B-9397-08002B2CF9AE}" pid="5" name="MSIP_Label_9ae119f0-38a6-40fc-810e-ef21eb0d5778_SetDate">
    <vt:lpwstr>2025-03-07T08:03:45Z</vt:lpwstr>
  </property>
  <property fmtid="{D5CDD505-2E9C-101B-9397-08002B2CF9AE}" pid="6" name="MSIP_Label_9ae119f0-38a6-40fc-810e-ef21eb0d5778_Method">
    <vt:lpwstr>Standard</vt:lpwstr>
  </property>
  <property fmtid="{D5CDD505-2E9C-101B-9397-08002B2CF9AE}" pid="7" name="MSIP_Label_9ae119f0-38a6-40fc-810e-ef21eb0d5778_Name">
    <vt:lpwstr>defa4170-0d19-0005-0004-bc88714345d2</vt:lpwstr>
  </property>
  <property fmtid="{D5CDD505-2E9C-101B-9397-08002B2CF9AE}" pid="8" name="MSIP_Label_9ae119f0-38a6-40fc-810e-ef21eb0d5778_SiteId">
    <vt:lpwstr>51099f15-499b-44d5-a287-ac53ac263895</vt:lpwstr>
  </property>
  <property fmtid="{D5CDD505-2E9C-101B-9397-08002B2CF9AE}" pid="9" name="MSIP_Label_9ae119f0-38a6-40fc-810e-ef21eb0d5778_ActionId">
    <vt:lpwstr>f37d6728-53ab-46e0-a14e-56b7893c90f8</vt:lpwstr>
  </property>
  <property fmtid="{D5CDD505-2E9C-101B-9397-08002B2CF9AE}" pid="10" name="MSIP_Label_9ae119f0-38a6-40fc-810e-ef21eb0d5778_ContentBits">
    <vt:lpwstr>0</vt:lpwstr>
  </property>
  <property fmtid="{D5CDD505-2E9C-101B-9397-08002B2CF9AE}" pid="11" name="MSIP_Label_9ae119f0-38a6-40fc-810e-ef21eb0d5778_Tag">
    <vt:lpwstr>10, 3, 0, 1</vt:lpwstr>
  </property>
</Properties>
</file>